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j9Sm7MjCXBUG5bdcJzwYsOVo26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f300a43e4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1f300a43e4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21f300a43e4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microsoft.com/en-us/learn/modules/manage-delivery-plans/4-set-up-environment" TargetMode="External"/><Relationship Id="rId4" Type="http://schemas.openxmlformats.org/officeDocument/2006/relationships/hyperlink" Target="https://docs.microsoft.com/en-us/learn/modules/manage-delivery-plans/5-plan-sprint-delivery-plan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zure.microsoft.com/en-us/overview/what-is-devops/" TargetMode="External"/><Relationship Id="rId4" Type="http://schemas.openxmlformats.org/officeDocument/2006/relationships/hyperlink" Target="https://azure.microsoft.com/en-us/overview/what-is-devops/" TargetMode="External"/><Relationship Id="rId5" Type="http://schemas.openxmlformats.org/officeDocument/2006/relationships/hyperlink" Target="https://docs.microsoft.com/en-us/learn/modules/get-started-with-devops/3-what-is-azure-devop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microsoft.com/en-us/learn/modules/explain-devops-continous-delivery-quality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480291" y="1347537"/>
            <a:ext cx="7331797" cy="24763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Continuous Delivery, Continuous Quality &amp; GitHub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2088" y="272905"/>
            <a:ext cx="3476625" cy="561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1870650" y="4551975"/>
            <a:ext cx="43059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DevOps – 4 ECTS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Abhishek Kumar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abhishek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.k</a:t>
            </a: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umar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@hamk.fi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756048" y="5892653"/>
            <a:ext cx="3258600" cy="9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Slides from </a:t>
            </a:r>
            <a:r>
              <a:rPr b="0"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Deepak KC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Continuous delivery is not Continuous Deployment</a:t>
            </a:r>
            <a:endParaRPr/>
          </a:p>
        </p:txBody>
      </p:sp>
      <p:sp>
        <p:nvSpPr>
          <p:cNvPr id="205" name="Google Shape;205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highlight>
                  <a:srgbClr val="FFFF00"/>
                </a:highlight>
              </a:rPr>
              <a:t>Continuous Deployment </a:t>
            </a:r>
            <a:r>
              <a:rPr lang="en-US"/>
              <a:t>means that every change goes through the pipeline and automatically gets put into production, resulting in many production deployments every day.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highlight>
                  <a:srgbClr val="FFFF00"/>
                </a:highlight>
              </a:rPr>
              <a:t>Continuous Delivery </a:t>
            </a:r>
            <a:r>
              <a:rPr lang="en-US"/>
              <a:t>just means that you can do frequent deployments but may choose not to, usually due to businesses preferring a slower rate of deployment. You must be doing Continuous Delivery to do Continuous Deployment.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highlight>
                  <a:srgbClr val="FFFF00"/>
                </a:highlight>
              </a:rPr>
              <a:t>Continuous Integration </a:t>
            </a:r>
            <a:r>
              <a:rPr lang="en-US"/>
              <a:t>is a prerequisite for Continuous Delivery.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00556"/>
            <a:ext cx="11138549" cy="6757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Continuous Quality</a:t>
            </a:r>
            <a:endParaRPr/>
          </a:p>
        </p:txBody>
      </p:sp>
      <p:sp>
        <p:nvSpPr>
          <p:cNvPr id="216" name="Google Shape;216;p13"/>
          <p:cNvSpPr txBox="1"/>
          <p:nvPr>
            <p:ph idx="1" type="body"/>
          </p:nvPr>
        </p:nvSpPr>
        <p:spPr>
          <a:xfrm>
            <a:off x="838200" y="1472125"/>
            <a:ext cx="10515600" cy="48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approach to find and fix software defects during all phases of software development cycle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make products scalable.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reduce costs.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set you apart from competition.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"quality-first" mindset that promotes a shared responsibility for quality.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Reduction of waste due to frequent rework caused by defects.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Less technical debt due to missing quality requirements accumulating over time.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Greater customer satisfaction.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Fewer incidents that disrupt the business.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Focus on quality results in  significant savings of time and effort.</a:t>
            </a:r>
            <a:endParaRPr/>
          </a:p>
        </p:txBody>
      </p:sp>
      <p:sp>
        <p:nvSpPr>
          <p:cNvPr id="222" name="Google Shape;22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costs 5X if defect is found in the development phase.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costs 10X if defect is found in integration testing.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costs 15X if defect is found in user acceptance testing.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costs 30X if defect is found in post product release.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quality culture</a:t>
            </a:r>
            <a:endParaRPr/>
          </a:p>
        </p:txBody>
      </p:sp>
      <p:sp>
        <p:nvSpPr>
          <p:cNvPr id="228" name="Google Shape;22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superior user experiences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Build features that fit the market’s timing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Enable the characteristics of an application that deliver value faster than they create technical debt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 Continuous Quality mindset:</a:t>
            </a:r>
            <a:endParaRPr/>
          </a:p>
        </p:txBody>
      </p:sp>
      <p:sp>
        <p:nvSpPr>
          <p:cNvPr id="234" name="Google Shape;23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Encourages growth and innovation and creates the culture that enables and nurtures quality-driven behaviors.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Knows that quality is built-in, that it can’t be tested-in.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Prioritizes quality over new features.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Advocates teamwork.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Takes responsibility for deliverables.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Shifts testing sideways.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Practical Task</a:t>
            </a:r>
            <a:endParaRPr/>
          </a:p>
        </p:txBody>
      </p:sp>
      <p:sp>
        <p:nvSpPr>
          <p:cNvPr id="240" name="Google Shape;240;p5"/>
          <p:cNvSpPr txBox="1"/>
          <p:nvPr>
            <p:ph idx="1" type="body"/>
          </p:nvPr>
        </p:nvSpPr>
        <p:spPr>
          <a:xfrm>
            <a:off x="838200" y="1572875"/>
            <a:ext cx="10515600" cy="4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 up your environment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https://docs.microsoft.com/en-us/learn/modules/manage-delivery-plans/4-set-up-environment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Plan a sprint using Delivery Plans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https://docs.microsoft.com/en-us/learn/modules/manage-delivery-plans/5-plan-sprint-delivery-plans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1"/>
          <p:cNvSpPr txBox="1"/>
          <p:nvPr>
            <p:ph type="title"/>
          </p:nvPr>
        </p:nvSpPr>
        <p:spPr>
          <a:xfrm>
            <a:off x="643468" y="643467"/>
            <a:ext cx="4804064" cy="5571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References</a:t>
            </a:r>
            <a:endParaRPr sz="3600"/>
          </a:p>
        </p:txBody>
      </p:sp>
      <p:sp>
        <p:nvSpPr>
          <p:cNvPr id="247" name="Google Shape;247;p21"/>
          <p:cNvSpPr/>
          <p:nvPr/>
        </p:nvSpPr>
        <p:spPr>
          <a:xfrm rot="2700000">
            <a:off x="-415188" y="-231223"/>
            <a:ext cx="1409491" cy="1876653"/>
          </a:xfrm>
          <a:custGeom>
            <a:rect b="b" l="l" r="r" t="t"/>
            <a:pathLst>
              <a:path extrusionOk="0" h="1876653" w="1409491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1"/>
          <p:cNvSpPr/>
          <p:nvPr/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1"/>
          <p:cNvSpPr txBox="1"/>
          <p:nvPr>
            <p:ph idx="1" type="body"/>
          </p:nvPr>
        </p:nvSpPr>
        <p:spPr>
          <a:xfrm>
            <a:off x="3516226" y="643467"/>
            <a:ext cx="8032305" cy="5571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https://docs.microsoft.com/en-us/learn/modules/manage-delivery-plans/2-what-are-delivery-plans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https://azure.microsoft.com/en-us/overview/what-is-devops/</a:t>
            </a:r>
            <a:r>
              <a:rPr lang="en-US" sz="2000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5"/>
              </a:rPr>
              <a:t>https://docs.microsoft.com/en-us/learn/modules/get-started-with-devops/3-what-is-azure-devops</a:t>
            </a:r>
            <a:r>
              <a:rPr lang="en-US" sz="2000"/>
              <a:t> </a:t>
            </a:r>
            <a:endParaRPr/>
          </a:p>
        </p:txBody>
      </p:sp>
      <p:sp>
        <p:nvSpPr>
          <p:cNvPr id="250" name="Google Shape;250;p21"/>
          <p:cNvSpPr/>
          <p:nvPr/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1"/>
          <p:cNvSpPr/>
          <p:nvPr/>
        </p:nvSpPr>
        <p:spPr>
          <a:xfrm>
            <a:off x="8603444" y="5721108"/>
            <a:ext cx="2261965" cy="1136891"/>
          </a:xfrm>
          <a:prstGeom prst="triangle">
            <a:avLst>
              <a:gd fmla="val 50000" name="adj"/>
            </a:avLst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f300a43e4_0_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At this point</a:t>
            </a:r>
            <a:endParaRPr/>
          </a:p>
        </p:txBody>
      </p:sp>
      <p:sp>
        <p:nvSpPr>
          <p:cNvPr id="98" name="Google Shape;98;g21f300a43e4_0_13"/>
          <p:cNvSpPr txBox="1"/>
          <p:nvPr>
            <p:ph idx="1" type="body"/>
          </p:nvPr>
        </p:nvSpPr>
        <p:spPr>
          <a:xfrm>
            <a:off x="838200" y="15192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are familiar with Azure DevOps.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have Azure DevOps account. (You can use HAMK student ID to login.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have created an organization and a project in Azure DevOps and is familiar with the Azure DevOps user interface.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have a team and one of the member has created a Project and have added all other team members to work in the project.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838200" y="716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Delivery Plans</a:t>
            </a:r>
            <a:endParaRPr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838200" y="1397175"/>
            <a:ext cx="10130700" cy="49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❖"/>
            </a:pPr>
            <a:r>
              <a:rPr lang="en-US"/>
              <a:t>It refers to a feature of Azure DevOps that enables users to visualize and track the progress of work across multiple teams, projects, and sprints.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❖"/>
            </a:pPr>
            <a:r>
              <a:rPr lang="en-US"/>
              <a:t>It provides  a high-level view of work items, such as user stories, bugs, and features, and their associated status and dependencies.</a:t>
            </a:r>
            <a:endParaRPr/>
          </a:p>
          <a:p>
            <a:pPr indent="-1784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With </a:t>
            </a:r>
            <a:r>
              <a:rPr b="1" i="1" lang="en-US"/>
              <a:t>Delivery Plans</a:t>
            </a:r>
            <a:r>
              <a:rPr lang="en-US"/>
              <a:t>, you can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/>
              <a:t>Create a timeline that shows work items from multiple teams, projects, and sprints.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/>
              <a:t>Track the status of work items, such as new, in progress, and completed.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/>
              <a:t>Visualize dependencies between work items and teams.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/>
              <a:t>Monitor progress and identify potential roadblocks or delays.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US"/>
              <a:t>Collaborate and communicate with team members and stakeholders.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/>
          <p:nvPr/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474A6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 txBox="1"/>
          <p:nvPr>
            <p:ph type="title"/>
          </p:nvPr>
        </p:nvSpPr>
        <p:spPr>
          <a:xfrm>
            <a:off x="777240" y="731519"/>
            <a:ext cx="2845191" cy="3237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Calibri"/>
              <a:buNone/>
            </a:pPr>
            <a:r>
              <a:rPr lang="en-US" sz="3800">
                <a:solidFill>
                  <a:srgbClr val="FFFFFF"/>
                </a:solidFill>
              </a:rPr>
              <a:t>Delivery Plans </a:t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-2" l="465" r="6124" t="0"/>
          <a:stretch/>
        </p:blipFill>
        <p:spPr>
          <a:xfrm>
            <a:off x="4044603" y="448056"/>
            <a:ext cx="7680450" cy="380293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/>
          <p:nvPr/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45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4379850" y="4419225"/>
            <a:ext cx="7345200" cy="16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-US" sz="2200"/>
              <a:t>“Delivery plans add value at any point in a project's lifecycle. Since they are dynamically generated based on team backlogs, they're always up-to-date and offer the latest insights.”</a:t>
            </a:r>
            <a:endParaRPr i="1" sz="22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Continuous Delivery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software engineering approach in which as teams produce software in short cycles ensuring that the software can be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Reliably released at any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Released manually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Why CD?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Build, test, and release software with greater speed and frequency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Reduce the cost, time, and risk of delivering changes by allowing for more incremental updates to applications in production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21" name="Google Shape;121;p6"/>
          <p:cNvSpPr txBox="1"/>
          <p:nvPr/>
        </p:nvSpPr>
        <p:spPr>
          <a:xfrm>
            <a:off x="1808527" y="5846544"/>
            <a:ext cx="88874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https://docs.microsoft.com/en-us/learn/modules/explain-devops-continous-delivery-quality/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Continuous Delivery happens when: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is deployable throughout its lifecycle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Continuous Integration as well as extensive automation are available through all possible parts of the delivery process, typically using a deployment pipeline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It’s possible to perform push-button deployments of any version of the software to any environment on demand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8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8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8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8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8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273" y="512759"/>
            <a:ext cx="10161453" cy="586823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8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 flipH="1" rot="10800000">
            <a:off x="-1" y="-1"/>
            <a:ext cx="4403709" cy="6858001"/>
          </a:xfrm>
          <a:custGeom>
            <a:rect b="b" l="l" r="r" t="t"/>
            <a:pathLst>
              <a:path extrusionOk="0" h="6858001" w="4403709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solidFill>
            <a:srgbClr val="414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" name="Google Shape;145;p9"/>
          <p:cNvGrpSpPr/>
          <p:nvPr/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6" name="Google Shape;146;p9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7" name="Google Shape;147;p9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8" name="Google Shape;148;p9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9" name="Google Shape;149;p9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</p:sp>
        <p:sp>
          <p:nvSpPr>
            <p:cNvPr id="150" name="Google Shape;150;p9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</p:sp>
        <p:sp>
          <p:nvSpPr>
            <p:cNvPr id="151" name="Google Shape;151;p9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52" name="Google Shape;152;p9"/>
          <p:cNvSpPr txBox="1"/>
          <p:nvPr>
            <p:ph type="title"/>
          </p:nvPr>
        </p:nvSpPr>
        <p:spPr>
          <a:xfrm>
            <a:off x="535020" y="685800"/>
            <a:ext cx="2780271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Benefits of Continuous Delivery</a:t>
            </a:r>
            <a:endParaRPr/>
          </a:p>
        </p:txBody>
      </p:sp>
      <p:grpSp>
        <p:nvGrpSpPr>
          <p:cNvPr id="153" name="Google Shape;153;p9"/>
          <p:cNvGrpSpPr/>
          <p:nvPr/>
        </p:nvGrpSpPr>
        <p:grpSpPr>
          <a:xfrm>
            <a:off x="5010150" y="688292"/>
            <a:ext cx="6492875" cy="5100415"/>
            <a:chOff x="0" y="2492"/>
            <a:chExt cx="6492875" cy="5100415"/>
          </a:xfrm>
        </p:grpSpPr>
        <p:cxnSp>
          <p:nvCxnSpPr>
            <p:cNvPr id="154" name="Google Shape;154;p9"/>
            <p:cNvCxnSpPr/>
            <p:nvPr/>
          </p:nvCxnSpPr>
          <p:spPr>
            <a:xfrm>
              <a:off x="0" y="2492"/>
              <a:ext cx="6492875" cy="0"/>
            </a:xfrm>
            <a:prstGeom prst="straightConnector1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5" name="Google Shape;155;p9"/>
            <p:cNvSpPr/>
            <p:nvPr/>
          </p:nvSpPr>
          <p:spPr>
            <a:xfrm>
              <a:off x="0" y="2492"/>
              <a:ext cx="6492875" cy="463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9"/>
            <p:cNvSpPr txBox="1"/>
            <p:nvPr/>
          </p:nvSpPr>
          <p:spPr>
            <a:xfrm>
              <a:off x="0" y="2492"/>
              <a:ext cx="6492875" cy="463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Less waste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7" name="Google Shape;157;p9"/>
            <p:cNvCxnSpPr/>
            <p:nvPr/>
          </p:nvCxnSpPr>
          <p:spPr>
            <a:xfrm>
              <a:off x="0" y="466166"/>
              <a:ext cx="6492875" cy="0"/>
            </a:xfrm>
            <a:prstGeom prst="straightConnector1">
              <a:avLst/>
            </a:prstGeom>
            <a:solidFill>
              <a:srgbClr val="E3793D"/>
            </a:solidFill>
            <a:ln cap="flat" cmpd="sng" w="12700">
              <a:solidFill>
                <a:srgbClr val="E3793D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8" name="Google Shape;158;p9"/>
            <p:cNvSpPr/>
            <p:nvPr/>
          </p:nvSpPr>
          <p:spPr>
            <a:xfrm>
              <a:off x="0" y="466166"/>
              <a:ext cx="6492875" cy="463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9"/>
            <p:cNvSpPr txBox="1"/>
            <p:nvPr/>
          </p:nvSpPr>
          <p:spPr>
            <a:xfrm>
              <a:off x="0" y="466166"/>
              <a:ext cx="6492875" cy="463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Faster ROI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" name="Google Shape;160;p9"/>
            <p:cNvCxnSpPr/>
            <p:nvPr/>
          </p:nvCxnSpPr>
          <p:spPr>
            <a:xfrm>
              <a:off x="0" y="929840"/>
              <a:ext cx="6492875" cy="0"/>
            </a:xfrm>
            <a:prstGeom prst="straightConnector1">
              <a:avLst/>
            </a:prstGeom>
            <a:solidFill>
              <a:srgbClr val="DB784A"/>
            </a:solidFill>
            <a:ln cap="flat" cmpd="sng" w="12700">
              <a:solidFill>
                <a:srgbClr val="DB784A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1" name="Google Shape;161;p9"/>
            <p:cNvSpPr/>
            <p:nvPr/>
          </p:nvSpPr>
          <p:spPr>
            <a:xfrm>
              <a:off x="0" y="929840"/>
              <a:ext cx="6492875" cy="463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9"/>
            <p:cNvSpPr txBox="1"/>
            <p:nvPr/>
          </p:nvSpPr>
          <p:spPr>
            <a:xfrm>
              <a:off x="0" y="929840"/>
              <a:ext cx="6492875" cy="463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Lower risk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3" name="Google Shape;163;p9"/>
            <p:cNvCxnSpPr/>
            <p:nvPr/>
          </p:nvCxnSpPr>
          <p:spPr>
            <a:xfrm>
              <a:off x="0" y="1393514"/>
              <a:ext cx="6492875" cy="0"/>
            </a:xfrm>
            <a:prstGeom prst="straightConnector1">
              <a:avLst/>
            </a:prstGeom>
            <a:solidFill>
              <a:srgbClr val="D27A57"/>
            </a:solidFill>
            <a:ln cap="flat" cmpd="sng" w="12700">
              <a:solidFill>
                <a:srgbClr val="D27A57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4" name="Google Shape;164;p9"/>
            <p:cNvSpPr/>
            <p:nvPr/>
          </p:nvSpPr>
          <p:spPr>
            <a:xfrm>
              <a:off x="0" y="1393514"/>
              <a:ext cx="6492875" cy="463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9"/>
            <p:cNvSpPr txBox="1"/>
            <p:nvPr/>
          </p:nvSpPr>
          <p:spPr>
            <a:xfrm>
              <a:off x="0" y="1393514"/>
              <a:ext cx="6492875" cy="463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Higher quality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6" name="Google Shape;166;p9"/>
            <p:cNvCxnSpPr/>
            <p:nvPr/>
          </p:nvCxnSpPr>
          <p:spPr>
            <a:xfrm>
              <a:off x="0" y="1857188"/>
              <a:ext cx="6492875" cy="0"/>
            </a:xfrm>
            <a:prstGeom prst="straightConnector1">
              <a:avLst/>
            </a:prstGeom>
            <a:solidFill>
              <a:srgbClr val="CB7C63"/>
            </a:solidFill>
            <a:ln cap="flat" cmpd="sng" w="12700">
              <a:solidFill>
                <a:srgbClr val="CB7C6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7" name="Google Shape;167;p9"/>
            <p:cNvSpPr/>
            <p:nvPr/>
          </p:nvSpPr>
          <p:spPr>
            <a:xfrm>
              <a:off x="0" y="1857188"/>
              <a:ext cx="6492875" cy="463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9"/>
            <p:cNvSpPr txBox="1"/>
            <p:nvPr/>
          </p:nvSpPr>
          <p:spPr>
            <a:xfrm>
              <a:off x="0" y="1857188"/>
              <a:ext cx="6492875" cy="463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Early feedback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9" name="Google Shape;169;p9"/>
            <p:cNvCxnSpPr/>
            <p:nvPr/>
          </p:nvCxnSpPr>
          <p:spPr>
            <a:xfrm>
              <a:off x="0" y="2320862"/>
              <a:ext cx="6492875" cy="0"/>
            </a:xfrm>
            <a:prstGeom prst="straightConnector1">
              <a:avLst/>
            </a:prstGeom>
            <a:solidFill>
              <a:srgbClr val="C47F6E"/>
            </a:solidFill>
            <a:ln cap="flat" cmpd="sng" w="12700">
              <a:solidFill>
                <a:srgbClr val="C47F6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0" name="Google Shape;170;p9"/>
            <p:cNvSpPr/>
            <p:nvPr/>
          </p:nvSpPr>
          <p:spPr>
            <a:xfrm>
              <a:off x="0" y="2320862"/>
              <a:ext cx="6492875" cy="463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9"/>
            <p:cNvSpPr txBox="1"/>
            <p:nvPr/>
          </p:nvSpPr>
          <p:spPr>
            <a:xfrm>
              <a:off x="0" y="2320862"/>
              <a:ext cx="6492875" cy="463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Better planning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2" name="Google Shape;172;p9"/>
            <p:cNvCxnSpPr/>
            <p:nvPr/>
          </p:nvCxnSpPr>
          <p:spPr>
            <a:xfrm>
              <a:off x="0" y="2784537"/>
              <a:ext cx="6492875" cy="0"/>
            </a:xfrm>
            <a:prstGeom prst="straightConnector1">
              <a:avLst/>
            </a:prstGeom>
            <a:solidFill>
              <a:srgbClr val="BC857A"/>
            </a:solidFill>
            <a:ln cap="flat" cmpd="sng" w="12700">
              <a:solidFill>
                <a:srgbClr val="BC857A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3" name="Google Shape;173;p9"/>
            <p:cNvSpPr/>
            <p:nvPr/>
          </p:nvSpPr>
          <p:spPr>
            <a:xfrm>
              <a:off x="0" y="2784537"/>
              <a:ext cx="6492875" cy="463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9"/>
            <p:cNvSpPr txBox="1"/>
            <p:nvPr/>
          </p:nvSpPr>
          <p:spPr>
            <a:xfrm>
              <a:off x="0" y="2784537"/>
              <a:ext cx="6492875" cy="463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Faster collaboration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5" name="Google Shape;175;p9"/>
            <p:cNvCxnSpPr/>
            <p:nvPr/>
          </p:nvCxnSpPr>
          <p:spPr>
            <a:xfrm>
              <a:off x="0" y="3248211"/>
              <a:ext cx="6492875" cy="0"/>
            </a:xfrm>
            <a:prstGeom prst="straightConnector1">
              <a:avLst/>
            </a:prstGeom>
            <a:solidFill>
              <a:srgbClr val="B68B85"/>
            </a:solidFill>
            <a:ln cap="flat" cmpd="sng" w="12700">
              <a:solidFill>
                <a:srgbClr val="B68B8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6" name="Google Shape;176;p9"/>
            <p:cNvSpPr/>
            <p:nvPr/>
          </p:nvSpPr>
          <p:spPr>
            <a:xfrm>
              <a:off x="0" y="3248211"/>
              <a:ext cx="6492875" cy="463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9"/>
            <p:cNvSpPr txBox="1"/>
            <p:nvPr/>
          </p:nvSpPr>
          <p:spPr>
            <a:xfrm>
              <a:off x="0" y="3248211"/>
              <a:ext cx="6492875" cy="463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Everyone is involved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8" name="Google Shape;178;p9"/>
            <p:cNvCxnSpPr/>
            <p:nvPr/>
          </p:nvCxnSpPr>
          <p:spPr>
            <a:xfrm>
              <a:off x="0" y="3711885"/>
              <a:ext cx="6492875" cy="0"/>
            </a:xfrm>
            <a:prstGeom prst="straightConnector1">
              <a:avLst/>
            </a:prstGeom>
            <a:solidFill>
              <a:srgbClr val="AF9390"/>
            </a:solidFill>
            <a:ln cap="flat" cmpd="sng" w="12700">
              <a:solidFill>
                <a:srgbClr val="AF939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9" name="Google Shape;179;p9"/>
            <p:cNvSpPr/>
            <p:nvPr/>
          </p:nvSpPr>
          <p:spPr>
            <a:xfrm>
              <a:off x="0" y="3711885"/>
              <a:ext cx="6492875" cy="463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9"/>
            <p:cNvSpPr txBox="1"/>
            <p:nvPr/>
          </p:nvSpPr>
          <p:spPr>
            <a:xfrm>
              <a:off x="0" y="3711885"/>
              <a:ext cx="6492875" cy="463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Fewer production issues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1" name="Google Shape;181;p9"/>
            <p:cNvCxnSpPr/>
            <p:nvPr/>
          </p:nvCxnSpPr>
          <p:spPr>
            <a:xfrm>
              <a:off x="0" y="4175559"/>
              <a:ext cx="6492875" cy="0"/>
            </a:xfrm>
            <a:prstGeom prst="straightConnector1">
              <a:avLst/>
            </a:prstGeom>
            <a:solidFill>
              <a:srgbClr val="AA9B9A"/>
            </a:solidFill>
            <a:ln cap="flat" cmpd="sng" w="12700">
              <a:solidFill>
                <a:srgbClr val="AA9B9A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2" name="Google Shape;182;p9"/>
            <p:cNvSpPr/>
            <p:nvPr/>
          </p:nvSpPr>
          <p:spPr>
            <a:xfrm>
              <a:off x="0" y="4175559"/>
              <a:ext cx="6492875" cy="463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9"/>
            <p:cNvSpPr txBox="1"/>
            <p:nvPr/>
          </p:nvSpPr>
          <p:spPr>
            <a:xfrm>
              <a:off x="0" y="4175559"/>
              <a:ext cx="6492875" cy="463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Ability to shift left on security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4" name="Google Shape;184;p9"/>
            <p:cNvCxnSpPr/>
            <p:nvPr/>
          </p:nvCxnSpPr>
          <p:spPr>
            <a:xfrm>
              <a:off x="0" y="4639233"/>
              <a:ext cx="6492875" cy="0"/>
            </a:xfrm>
            <a:prstGeom prst="straightConnector1">
              <a:avLst/>
            </a:prstGeom>
            <a:solidFill>
              <a:srgbClr val="A4A4A4"/>
            </a:solidFill>
            <a:ln cap="flat" cmpd="sng" w="12700">
              <a:solidFill>
                <a:srgbClr val="A4A4A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5" name="Google Shape;185;p9"/>
            <p:cNvSpPr/>
            <p:nvPr/>
          </p:nvSpPr>
          <p:spPr>
            <a:xfrm>
              <a:off x="0" y="4639233"/>
              <a:ext cx="6492875" cy="463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9"/>
            <p:cNvSpPr txBox="1"/>
            <p:nvPr/>
          </p:nvSpPr>
          <p:spPr>
            <a:xfrm>
              <a:off x="0" y="4639233"/>
              <a:ext cx="6492875" cy="463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Adapt and react a lot more quickly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10"/>
          <p:cNvGrpSpPr/>
          <p:nvPr/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3" name="Google Shape;193;p10"/>
            <p:cNvSpPr/>
            <p:nvPr/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10"/>
          <p:cNvSpPr/>
          <p:nvPr/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355197" y="2145433"/>
            <a:ext cx="4794948" cy="4164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High-performing DevOps organizations when compared to low performers achieve: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than 200 times more frequent deployments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than 100 times faster lead time for changes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than 2600 times faster mean time to recover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Seven times lower change failure rate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10"/>
          <p:cNvPicPr preferRelativeResize="0"/>
          <p:nvPr/>
        </p:nvPicPr>
        <p:blipFill rotWithShape="1">
          <a:blip r:embed="rId3">
            <a:alphaModFix/>
          </a:blip>
          <a:srcRect b="-2" l="9110" r="9907" t="0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2021-01-16T19:46:47Z</dcterms:created>
  <dc:creator>Deepak Kc</dc:creator>
</cp:coreProperties>
</file>