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  <p15:guide id="2" orient="horz" pos="14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4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21f3c735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21f3c73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21f3c735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21f3c73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21f3c73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21f3c73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256/256 - 0s - loss: -2.0165e+03 - accuracy: 0.9422 - 347ms/epoch - 1ms/step Loss: -2016.5423583984375, Accuracy: 0.9422417879104614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Mean Absolute Error: 138.28515786094198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Mean Squared Error: 374115.98571682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Root Mean Squared Error: -867.8831436959005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Again the MAE, MSE show that the model predictions and actual vary significantly – perhaps should have built a more complex model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21f3c735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21f3c73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21f3c735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21f3c735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When converting to numerical values using the pandas function "get_dummies", several columns were adding a lot of uncertainty and "noise" into the model, and thus were dropped. These referred to institution name, zip code and city.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The column "relative success" was created based on the threshold of $30,000 income per year, 6 years after completion. The model target was determined by whether or not this threshold was met, and if meeting this threshold can be predicted.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21f3c735f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21f3c73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21f3c735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21f3c735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2f362c4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2f362c4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2f362c4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2f362c4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22f362c4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22f362c4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There have been multiple studies completed demonstrating that indeed one's lifetime earnings for the college educated exceed that of non college educated individuals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Overall, a college education is worth it in terms of a return on investment over one's lifetime in terms of earnings, however, what exactly determines the worth of a college education?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The main considerations would be whether the salary potential is worth the cost of tuition for a degree and the debt repayment required.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To that end, we created several deep learning models to look at what features were important in determining a successful ROI for college attendance such as (but not inclusive):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Success = salary benchmark $30k after 6 years,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22f362c4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22f362c4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22f362c4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22f362c4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22f362c4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22f362c4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Modeling is an iterative process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Changing items such as the features our models were using, most notably adding drop out rates, and increasing training time all contributed to small improvements in the models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2f362c4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22f362c4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1f3c73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1f3c73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21f3c735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21f3c73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Not a good model: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256/256 - 1s - loss: 1757.3136 - accuracy: 0.0000e+00 - 1s/epoch - 5ms/step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Loss: 1757.3135986328125, Accuracy: 0.0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Model consistently underestimating the ROI. Predicted values are lower than actual on the x axis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Calculate total cost for in state tuition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df['total_cost'] = df['TUITIONFEE_IN'] + df['CUML_DEBT_N']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Calculate ROI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df['ROI'] = ((df['mn_earn_wne_p6'] - df['total_cost']) / df['total_cost']) *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21f3c735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21f3c73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21f3c73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21f3c73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Looked at the important features to the model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21f3c735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21f3c735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Model evaluation:</a:t>
            </a:r>
            <a:b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Mean Absolute Error: 69317.34987625753 ~ $69k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Mean Squared Error: 9596725060.676132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Root Mean Squared Error: 97962.87593101854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Even though the accuracy of the model is high at 94% the model's predictions aren't that reliable. This is demonstrated by the high MAE and MSE that the predictions are far from actual values (significant in fact).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MAE off $69k from actual ROI, Root Mean Squared Error indicates outliers with prediction errors – 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Plotted entire range in attempt to see all of ROI values due to RMSE &amp; MAE values – cluster of values indicates model making decent predictions within limited ROI values but struggles with higher values as seen in upper right hand corner of plot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ROI of Attending College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Matsuura and Holly Miesbauer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48625" y="4459775"/>
            <a:ext cx="1087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06/03/24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5219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Model: Optimizing Model 1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Retained the same features from all models</a:t>
            </a:r>
            <a:endParaRPr sz="1600"/>
          </a:p>
        </p:txBody>
      </p:sp>
      <p:sp>
        <p:nvSpPr>
          <p:cNvPr id="173" name="Google Shape;173;p2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3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Increased output layers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Added 20% drop out rate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Added regularization to prevent overfitting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Retained the activation function relu for the layers and linear for the output layer</a:t>
            </a:r>
            <a:endParaRPr b="1" sz="1600"/>
          </a:p>
        </p:txBody>
      </p:sp>
      <p:sp>
        <p:nvSpPr>
          <p:cNvPr id="176" name="Google Shape;176;p2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3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94.15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Loss -2011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 2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5867400" y="1295400"/>
            <a:ext cx="2743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a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ccuracy improved to 94.22%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MAE 138.28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Big Loss, high variability in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00" y="1079950"/>
            <a:ext cx="442510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Model Target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8987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68925" y="2221375"/>
            <a:ext cx="6171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Institution name, city and zip code features caused performance issues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046" y="2068984"/>
            <a:ext cx="2748225" cy="30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207" name="Google Shape;207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210" name="Google Shape;210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4294967295" type="body"/>
          </p:nvPr>
        </p:nvSpPr>
        <p:spPr>
          <a:xfrm>
            <a:off x="6584258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7"/>
          <p:cNvSpPr txBox="1"/>
          <p:nvPr>
            <p:ph idx="4294967295" type="body"/>
          </p:nvPr>
        </p:nvSpPr>
        <p:spPr>
          <a:xfrm>
            <a:off x="6584251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The model used 3 hidden layers, and showed far less parameters. Optimized model for performance, used different target</a:t>
            </a:r>
            <a:endParaRPr sz="1600"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8" y="1017800"/>
            <a:ext cx="6151902" cy="42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00" y="1080100"/>
            <a:ext cx="7875299" cy="7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375" y="2099325"/>
            <a:ext cx="62388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0" y="1314450"/>
            <a:ext cx="78771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524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Change and Subsequent Performance</a:t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157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25" y="2893512"/>
            <a:ext cx="7536370" cy="209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8600" y="78000"/>
            <a:ext cx="85206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attending college provide a </a:t>
            </a:r>
            <a:r>
              <a:rPr lang="en"/>
              <a:t>positive</a:t>
            </a:r>
            <a:r>
              <a:rPr lang="en"/>
              <a:t> ROI on lifetime earnings?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 Dept of Education: College Scorecard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TF keras Sequential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Optimization 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Public or private institution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Debt?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or out of state tuition?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Spending expenditure per student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Graduate degree offered</a:t>
            </a:r>
            <a:endParaRPr sz="15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Target 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Success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ROI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Feature Importances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075"/>
            <a:ext cx="8839201" cy="321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Earning Schools and Median Debt</a:t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00" y="1170200"/>
            <a:ext cx="6527956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10 Earning Schools and Median Debt</a:t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00" y="1017800"/>
            <a:ext cx="669405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/>
        </p:nvSpPr>
        <p:spPr>
          <a:xfrm>
            <a:off x="294175" y="227750"/>
            <a:ext cx="4137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304800" y="1367100"/>
            <a:ext cx="79248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College is expensive, and earnings are generally lower than one would expect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graduate degree is worth more than a </a:t>
            </a: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bachelor's</a:t>
            </a: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degree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success can be predicted fairly accurately by the college you attend.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Changing the features our models were using, most notably adding drop out rates, and increasing training time contributed to small improvements in performance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features that were slowing down model performance helped significantly in further optimization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50" y="196625"/>
            <a:ext cx="47625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850" y="2211700"/>
            <a:ext cx="4169000" cy="27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265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Model 1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000" y="1143000"/>
            <a:ext cx="3923600" cy="38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28600" y="1297900"/>
            <a:ext cx="43434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Comprised of two layers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Doubled the units from layer to layer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Activation function relu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activation function for the output layer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One output layer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28600" y="230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model 1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876800" y="1371600"/>
            <a:ext cx="3733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Poor accuracy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loss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 scores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Admission rates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Tuition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Debt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Mean earning six years post graduation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Target ROI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4572000" cy="3680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Model: Random Forest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9"/>
          <p:cNvSpPr txBox="1"/>
          <p:nvPr>
            <p:ph idx="4294967295" type="body"/>
          </p:nvPr>
        </p:nvSpPr>
        <p:spPr>
          <a:xfrm>
            <a:off x="432350" y="2070575"/>
            <a:ext cx="24717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Retained the same features from all models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41" name="Google Shape;141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3167100" y="2209800"/>
            <a:ext cx="24717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Random Forest</a:t>
            </a:r>
            <a:endParaRPr b="1"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One output layer</a:t>
            </a:r>
            <a:endParaRPr b="1"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Retained</a:t>
            </a:r>
            <a:r>
              <a:rPr b="1" lang="en" sz="1600"/>
              <a:t> features and label from model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  <p:sp>
        <p:nvSpPr>
          <p:cNvPr id="144" name="Google Shape;144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Mean Absolute Error</a:t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Mean Squared Error </a:t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Root Mean Squared Error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242400" y="230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2353" r="0" t="0"/>
          <a:stretch/>
        </p:blipFill>
        <p:spPr>
          <a:xfrm>
            <a:off x="609600" y="1143000"/>
            <a:ext cx="661952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04800" y="228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RF model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5791200" y="1478100"/>
            <a:ext cx="274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 improved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Positive correlation between predicted and actual values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MAE, RMSE still indicate prediction errors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966" l="0" r="0" t="2415"/>
          <a:stretch/>
        </p:blipFill>
        <p:spPr>
          <a:xfrm>
            <a:off x="134350" y="1017800"/>
            <a:ext cx="5333075" cy="36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