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BD106-C3EC-0741-8D48-C34DDB0353D3}" type="datetimeFigureOut">
              <a:rPr lang="en-US" smtClean="0"/>
              <a:t>7/23/15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D4A33-52DA-F840-A8F5-1BCA9A456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Hypergeometric</a:t>
            </a:r>
            <a:r>
              <a:rPr lang="en-US" dirty="0" smtClean="0"/>
              <a:t> distribution: Probability of drawing a given number of white marbles in a random sample taken from a jar of mixed white and black marbles without replacement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Not a random sample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 these p-values make sense?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A33-52DA-F840-A8F5-1BCA9A4561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from Eric:</a:t>
            </a:r>
            <a:r>
              <a:rPr lang="en-US" baseline="0" dirty="0" smtClean="0"/>
              <a:t> don’t go past two or three layers in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A33-52DA-F840-A8F5-1BCA9A4561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6FB7-5A8C-3B46-97C2-192031F9E7C4}" type="datetimeFigureOut">
              <a:rPr lang="en-US" smtClean="0"/>
              <a:t>7/23/15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4345-24DA-E640-8F55-A21395BF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.pharm.mssm.edu/Enrichr/enric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1720" y="505360"/>
            <a:ext cx="831950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Drugbank</a:t>
            </a:r>
            <a:r>
              <a:rPr lang="en-US" sz="2800" b="1" dirty="0" smtClean="0"/>
              <a:t> target enrichment, FDA screen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640 drugs screened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63 positive drugs (&gt;0 larva)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16 drugs &gt;=6 larvae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5 drugs &gt;=7 larvae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Drug targets obtained for 395 drugs from </a:t>
            </a:r>
            <a:r>
              <a:rPr lang="en-US" dirty="0" err="1" smtClean="0"/>
              <a:t>drugbank.ca</a:t>
            </a:r>
            <a:r>
              <a:rPr lang="en-US" dirty="0" smtClean="0"/>
              <a:t> target list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44/63 positive drugs matched to targets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11/16 drugs with &gt;=6 larvae matched to targets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4/5 drugs with &gt;=7 larvae matched to targets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Testing for enrichment: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drug target, construct following 2x2 table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Obtain OR, P-value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FDR correction on list of P-values for all targets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92" y="5330252"/>
            <a:ext cx="6941017" cy="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24"/>
            <a:ext cx="8229600" cy="622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Undirected Key Drivers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6447"/>
              </p:ext>
            </p:extLst>
          </p:nvPr>
        </p:nvGraphicFramePr>
        <p:xfrm>
          <a:off x="1735500" y="876937"/>
          <a:ext cx="6045343" cy="4816561"/>
        </p:xfrm>
        <a:graphic>
          <a:graphicData uri="http://schemas.openxmlformats.org/drawingml/2006/table">
            <a:tbl>
              <a:tblPr/>
              <a:tblGrid>
                <a:gridCol w="2018365"/>
                <a:gridCol w="2028115"/>
                <a:gridCol w="526530"/>
                <a:gridCol w="1472333"/>
              </a:tblGrid>
              <a:tr h="2620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RASopathy Gene Nearest Neighbor Layer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KDs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Drivers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SYT1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6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PCID2, ARMET, CHD9, CMAS, Contig25597, ENST000002, HSS0026478, MLKL, ABHD3, NRIP2, SCAMP1, AK023526, SMCHD1, VEGF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TPST1, Contig25809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0349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Contig55973_RC, AL157455, ATP13A3, C5orf42, Contig25809_RC, Contig34043_RC, Contig35522_RC, Contig40647_RC, Contig46411_RC, Contig63302_RC, CSNK1A1, ENST00000254279, ENST00000274652, FMNL2, MRAP, HSS00341523, IRF8, MSL3L2, PCDHAC1, MYEF2, NM_016275, PGD, RALB, RP5-1000E10.4, SLC12A2, vSMCHD1, TLK1, WIPI1, XM_116156, ZNF148, AK024918, AK090686, AK092571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77547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AK056431, AKAP11, CES1, CCDC55, CNN3, Contig56096, TMF1, HSS00094841, HSS00149426, ZNF616, IL17D, KRBA2, MOBKL1A, OXCT, PTBP2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6418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CCNE2, DHRS12, SOCS5, TBC1D10C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SOS2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ATP11B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VPS4B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MTMR9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DNAJB1, ZSCAN30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3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EIF4B, SRFBP1</a:t>
                      </a:r>
                    </a:p>
                  </a:txBody>
                  <a:tcPr marL="7134" marR="7134" marT="713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5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43953"/>
            <a:ext cx="9144000" cy="622458"/>
          </a:xfrm>
        </p:spPr>
        <p:txBody>
          <a:bodyPr>
            <a:noAutofit/>
          </a:bodyPr>
          <a:lstStyle/>
          <a:p>
            <a:r>
              <a:rPr lang="en-US" sz="4000" dirty="0" smtClean="0"/>
              <a:t>Directed Key Drivers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10138"/>
              </p:ext>
            </p:extLst>
          </p:nvPr>
        </p:nvGraphicFramePr>
        <p:xfrm>
          <a:off x="807372" y="1468993"/>
          <a:ext cx="7840245" cy="3691830"/>
        </p:xfrm>
        <a:graphic>
          <a:graphicData uri="http://schemas.openxmlformats.org/drawingml/2006/table">
            <a:tbl>
              <a:tblPr/>
              <a:tblGrid>
                <a:gridCol w="2950783"/>
                <a:gridCol w="2965038"/>
                <a:gridCol w="769770"/>
                <a:gridCol w="1154654"/>
              </a:tblGrid>
              <a:tr h="2461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RASopathy Gene Nearest Neighbor Layer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KDs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Drivers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246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09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029"/>
            <a:ext cx="8229600" cy="782615"/>
          </a:xfrm>
        </p:spPr>
        <p:txBody>
          <a:bodyPr>
            <a:normAutofit/>
          </a:bodyPr>
          <a:lstStyle/>
          <a:p>
            <a:r>
              <a:rPr lang="en-US" dirty="0" smtClean="0"/>
              <a:t>Subnetwork Enrichment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957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http://amp.pharm.mssm.edu/Enrichr/enrich</a:t>
            </a:r>
            <a:r>
              <a:rPr lang="en-US" sz="1600" dirty="0" smtClean="0">
                <a:hlinkClick r:id="rId2"/>
              </a:rPr>
              <a:t>#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(</a:t>
            </a:r>
            <a:r>
              <a:rPr lang="en-US" sz="1600" dirty="0" err="1" smtClean="0"/>
              <a:t>Avi</a:t>
            </a:r>
            <a:r>
              <a:rPr lang="en-US" sz="1600" dirty="0" smtClean="0"/>
              <a:t> </a:t>
            </a:r>
            <a:r>
              <a:rPr lang="en-US" sz="1600" dirty="0" err="1" smtClean="0"/>
              <a:t>Ma’ayan</a:t>
            </a:r>
            <a:r>
              <a:rPr lang="en-US" sz="1600" dirty="0" smtClean="0"/>
              <a:t> lab)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Extracted enrichment in the subnetworks from a variety of databases:</a:t>
            </a:r>
          </a:p>
          <a:p>
            <a:pPr lvl="2"/>
            <a:r>
              <a:rPr lang="en-US" sz="1600" dirty="0" smtClean="0"/>
              <a:t>GO (Biological Process, Molecular function)</a:t>
            </a:r>
          </a:p>
          <a:p>
            <a:pPr lvl="2"/>
            <a:r>
              <a:rPr lang="en-US" sz="1600" dirty="0" smtClean="0"/>
              <a:t>KEGG</a:t>
            </a:r>
          </a:p>
          <a:p>
            <a:pPr lvl="2"/>
            <a:r>
              <a:rPr lang="en-US" sz="1600" dirty="0" err="1" smtClean="0"/>
              <a:t>MSigDB</a:t>
            </a:r>
            <a:r>
              <a:rPr lang="en-US" sz="1600" dirty="0" smtClean="0"/>
              <a:t> Computational</a:t>
            </a:r>
          </a:p>
          <a:p>
            <a:pPr lvl="2"/>
            <a:r>
              <a:rPr lang="en-US" sz="1600" dirty="0" smtClean="0"/>
              <a:t>Connectivity Map (drugs)</a:t>
            </a:r>
          </a:p>
          <a:p>
            <a:pPr lvl="2"/>
            <a:r>
              <a:rPr lang="en-US" sz="1600" dirty="0" smtClean="0"/>
              <a:t>Gene Expression Omnibus Drug perturbations (</a:t>
            </a:r>
            <a:r>
              <a:rPr lang="en-US" sz="1600" dirty="0" err="1" smtClean="0"/>
              <a:t>Ma’ayan</a:t>
            </a:r>
            <a:r>
              <a:rPr lang="en-US" sz="1600" dirty="0" smtClean="0"/>
              <a:t> lab) (drugs)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400" dirty="0" err="1" smtClean="0"/>
              <a:t>NextBio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133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50"/>
            <a:ext cx="8229600" cy="762455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489"/>
            <a:ext cx="8229600" cy="5112904"/>
          </a:xfrm>
        </p:spPr>
        <p:txBody>
          <a:bodyPr>
            <a:normAutofit/>
          </a:bodyPr>
          <a:lstStyle/>
          <a:p>
            <a:r>
              <a:rPr lang="en-US" dirty="0" smtClean="0"/>
              <a:t>Procuring additional </a:t>
            </a:r>
            <a:r>
              <a:rPr lang="en-US" dirty="0" smtClean="0"/>
              <a:t>cancer networks </a:t>
            </a:r>
          </a:p>
          <a:p>
            <a:pPr lvl="1"/>
            <a:r>
              <a:rPr lang="en-US" dirty="0" smtClean="0"/>
              <a:t>Lung &amp; colon cancer</a:t>
            </a:r>
          </a:p>
          <a:p>
            <a:r>
              <a:rPr lang="en-US" dirty="0" smtClean="0"/>
              <a:t>Test for whether “network </a:t>
            </a:r>
            <a:r>
              <a:rPr lang="en-US" dirty="0"/>
              <a:t>of interest was conserved/enriched in other networks of interest (say from different tissues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Test for enrichment in various databases consistent across tissue types/networks</a:t>
            </a:r>
          </a:p>
          <a:p>
            <a:r>
              <a:rPr lang="en-US" dirty="0" smtClean="0"/>
              <a:t>Relate drugs screen to subnetworks (?)</a:t>
            </a:r>
          </a:p>
          <a:p>
            <a:r>
              <a:rPr lang="en-US" dirty="0" smtClean="0"/>
              <a:t>How do key driver nodes fit into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93980"/>
            <a:ext cx="9144000" cy="1228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101773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all positive drugs: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29549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drugs with &gt;=6 larvae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8215831" y="1387062"/>
            <a:ext cx="928170" cy="1437773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24248"/>
            <a:ext cx="9144000" cy="1927952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8215831" y="3211039"/>
            <a:ext cx="928170" cy="2153556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5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24854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Targets for drugs with &gt;=7 larvae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8436129" y="1617878"/>
            <a:ext cx="707871" cy="3979960"/>
          </a:xfrm>
          <a:prstGeom prst="frame">
            <a:avLst>
              <a:gd name="adj1" fmla="val 6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2128"/>
            <a:ext cx="9144000" cy="3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49"/>
            <a:ext cx="8229600" cy="1143000"/>
          </a:xfrm>
        </p:spPr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Eric sent 7 </a:t>
            </a:r>
            <a:r>
              <a:rPr lang="en-US" dirty="0" err="1" smtClean="0"/>
              <a:t>bayesian</a:t>
            </a:r>
            <a:r>
              <a:rPr lang="en-US" dirty="0" smtClean="0"/>
              <a:t> networks from a variety of tissues:</a:t>
            </a:r>
          </a:p>
          <a:p>
            <a:pPr lvl="1"/>
            <a:r>
              <a:rPr lang="en-US" sz="2000" i="1" dirty="0" err="1"/>
              <a:t>PF_AD_links_for_cytoscape.txt</a:t>
            </a:r>
            <a:endParaRPr lang="en-US" sz="2000" i="1" dirty="0"/>
          </a:p>
          <a:p>
            <a:pPr lvl="1"/>
            <a:r>
              <a:rPr lang="en-US" sz="2000" i="1" dirty="0" err="1"/>
              <a:t>PF_normal_links_space_delimited.txt</a:t>
            </a:r>
            <a:endParaRPr lang="en-US" sz="2000" i="1" dirty="0"/>
          </a:p>
          <a:p>
            <a:pPr lvl="1"/>
            <a:r>
              <a:rPr lang="en-US" sz="2000" i="1" dirty="0" err="1"/>
              <a:t>delimited_blood_network.txt</a:t>
            </a:r>
            <a:endParaRPr lang="en-US" sz="2000" i="1" dirty="0"/>
          </a:p>
          <a:p>
            <a:pPr lvl="1"/>
            <a:r>
              <a:rPr lang="en-US" sz="2000" i="1" dirty="0" err="1"/>
              <a:t>delimited_pan_intestine_network.txt</a:t>
            </a:r>
            <a:endParaRPr lang="en-US" sz="2000" i="1" dirty="0"/>
          </a:p>
          <a:p>
            <a:pPr lvl="1"/>
            <a:r>
              <a:rPr lang="en-US" sz="2000" i="1" dirty="0" err="1"/>
              <a:t>delimited_risk_network.txt</a:t>
            </a:r>
            <a:endParaRPr lang="en-US" sz="2000" i="1" dirty="0"/>
          </a:p>
          <a:p>
            <a:pPr lvl="1"/>
            <a:r>
              <a:rPr lang="en-US" sz="2000" i="1" dirty="0" err="1"/>
              <a:t>ileum_links_space_delimited.txt</a:t>
            </a:r>
            <a:endParaRPr lang="en-US" sz="2000" i="1" dirty="0"/>
          </a:p>
          <a:p>
            <a:pPr lvl="1"/>
            <a:r>
              <a:rPr lang="en-US" sz="2000" i="1" dirty="0" err="1"/>
              <a:t>omental_links_space_delimited.txt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455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286" y="0"/>
            <a:ext cx="9144000" cy="1143000"/>
          </a:xfrm>
        </p:spPr>
        <p:txBody>
          <a:bodyPr/>
          <a:lstStyle/>
          <a:p>
            <a:r>
              <a:rPr lang="en-US" dirty="0" smtClean="0"/>
              <a:t>Network Workflow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5763" y="971309"/>
            <a:ext cx="2222439" cy="694481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RASopathy</a:t>
            </a:r>
            <a:r>
              <a:rPr lang="en-US" dirty="0" smtClean="0"/>
              <a:t> Genes (15)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1370" y="2139800"/>
            <a:ext cx="567318" cy="265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09555" y="168108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97973" y="18414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98018" y="2001869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69584" y="18414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88194" y="2173146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17793" y="2192881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44887" y="2333538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32583" y="152069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90326" y="2179760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50791" y="2814086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08426" y="166579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56505" y="188667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4620" y="213980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15" idx="0"/>
            <a:endCxn id="19" idx="4"/>
          </p:cNvCxnSpPr>
          <p:nvPr/>
        </p:nvCxnSpPr>
        <p:spPr>
          <a:xfrm flipV="1">
            <a:off x="3049764" y="1681085"/>
            <a:ext cx="62999" cy="160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22" idx="2"/>
          </p:cNvCxnSpPr>
          <p:nvPr/>
        </p:nvCxnSpPr>
        <p:spPr>
          <a:xfrm flipV="1">
            <a:off x="3049764" y="1745986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23" idx="1"/>
          </p:cNvCxnSpPr>
          <p:nvPr/>
        </p:nvCxnSpPr>
        <p:spPr>
          <a:xfrm>
            <a:off x="3049764" y="1841477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4"/>
            <a:endCxn id="15" idx="3"/>
          </p:cNvCxnSpPr>
          <p:nvPr/>
        </p:nvCxnSpPr>
        <p:spPr>
          <a:xfrm flipV="1">
            <a:off x="2968374" y="2001869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1"/>
          </p:cNvCxnSpPr>
          <p:nvPr/>
        </p:nvCxnSpPr>
        <p:spPr>
          <a:xfrm flipH="1" flipV="1">
            <a:off x="2541223" y="2310049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 flipV="1">
            <a:off x="2484527" y="2082065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822722" y="2009934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1"/>
            <a:endCxn id="16" idx="7"/>
          </p:cNvCxnSpPr>
          <p:nvPr/>
        </p:nvCxnSpPr>
        <p:spPr>
          <a:xfrm flipH="1">
            <a:off x="3025070" y="2163289"/>
            <a:ext cx="133034" cy="33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7"/>
            <a:endCxn id="23" idx="3"/>
          </p:cNvCxnSpPr>
          <p:nvPr/>
        </p:nvCxnSpPr>
        <p:spPr>
          <a:xfrm flipV="1">
            <a:off x="3271496" y="2023577"/>
            <a:ext cx="8493" cy="139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7"/>
            <a:endCxn id="15" idx="2"/>
          </p:cNvCxnSpPr>
          <p:nvPr/>
        </p:nvCxnSpPr>
        <p:spPr>
          <a:xfrm>
            <a:off x="2846431" y="1704574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7"/>
            <a:endCxn id="16" idx="3"/>
          </p:cNvCxnSpPr>
          <p:nvPr/>
        </p:nvCxnSpPr>
        <p:spPr>
          <a:xfrm flipV="1">
            <a:off x="2781763" y="2310049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6"/>
            <a:endCxn id="13" idx="5"/>
          </p:cNvCxnSpPr>
          <p:nvPr/>
        </p:nvCxnSpPr>
        <p:spPr>
          <a:xfrm flipH="1" flipV="1">
            <a:off x="2634849" y="1978380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11" idx="3"/>
          </p:cNvCxnSpPr>
          <p:nvPr/>
        </p:nvCxnSpPr>
        <p:spPr>
          <a:xfrm flipV="1">
            <a:off x="2497973" y="1817988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60432" y="234015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8850" y="250054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48895" y="2660936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20461" y="2500544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139071" y="283221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5224" y="283221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59303" y="232485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507382" y="2545741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20" idx="4"/>
          </p:cNvCxnSpPr>
          <p:nvPr/>
        </p:nvCxnSpPr>
        <p:spPr>
          <a:xfrm flipV="1">
            <a:off x="1300641" y="2340152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0"/>
            <a:endCxn id="82" idx="2"/>
          </p:cNvCxnSpPr>
          <p:nvPr/>
        </p:nvCxnSpPr>
        <p:spPr>
          <a:xfrm flipV="1">
            <a:off x="1300641" y="2405053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0"/>
            <a:endCxn id="83" idx="1"/>
          </p:cNvCxnSpPr>
          <p:nvPr/>
        </p:nvCxnSpPr>
        <p:spPr>
          <a:xfrm>
            <a:off x="1300641" y="2500544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4"/>
            <a:endCxn id="78" idx="3"/>
          </p:cNvCxnSpPr>
          <p:nvPr/>
        </p:nvCxnSpPr>
        <p:spPr>
          <a:xfrm flipV="1">
            <a:off x="1219251" y="2660936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0" idx="5"/>
          </p:cNvCxnSpPr>
          <p:nvPr/>
        </p:nvCxnSpPr>
        <p:spPr>
          <a:xfrm flipH="1" flipV="1">
            <a:off x="792100" y="2969116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0"/>
            <a:endCxn id="77" idx="2"/>
          </p:cNvCxnSpPr>
          <p:nvPr/>
        </p:nvCxnSpPr>
        <p:spPr>
          <a:xfrm flipV="1">
            <a:off x="735404" y="2741132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073599" y="2669001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2"/>
            <a:endCxn id="79" idx="7"/>
          </p:cNvCxnSpPr>
          <p:nvPr/>
        </p:nvCxnSpPr>
        <p:spPr>
          <a:xfrm flipH="1" flipV="1">
            <a:off x="1275947" y="2855702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0"/>
            <a:endCxn id="83" idx="3"/>
          </p:cNvCxnSpPr>
          <p:nvPr/>
        </p:nvCxnSpPr>
        <p:spPr>
          <a:xfrm flipH="1" flipV="1">
            <a:off x="1530866" y="2682644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7"/>
            <a:endCxn id="78" idx="2"/>
          </p:cNvCxnSpPr>
          <p:nvPr/>
        </p:nvCxnSpPr>
        <p:spPr>
          <a:xfrm>
            <a:off x="1097308" y="2363641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3"/>
          </p:cNvCxnSpPr>
          <p:nvPr/>
        </p:nvCxnSpPr>
        <p:spPr>
          <a:xfrm flipV="1">
            <a:off x="1032640" y="2969116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6"/>
            <a:endCxn id="76" idx="5"/>
          </p:cNvCxnSpPr>
          <p:nvPr/>
        </p:nvCxnSpPr>
        <p:spPr>
          <a:xfrm flipH="1" flipV="1">
            <a:off x="885726" y="2637447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6" idx="2"/>
            <a:endCxn id="75" idx="3"/>
          </p:cNvCxnSpPr>
          <p:nvPr/>
        </p:nvCxnSpPr>
        <p:spPr>
          <a:xfrm flipV="1">
            <a:off x="748850" y="2477055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817117" y="1405716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48917" y="1405716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00205" y="296746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097829" y="3224376"/>
            <a:ext cx="0" cy="10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62497" y="3353351"/>
            <a:ext cx="174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Subnetworks</a:t>
            </a:r>
            <a:endParaRPr lang="en-US" b="1" dirty="0"/>
          </a:p>
        </p:txBody>
      </p:sp>
      <p:sp>
        <p:nvSpPr>
          <p:cNvPr id="113" name="Oval 112"/>
          <p:cNvSpPr/>
          <p:nvPr/>
        </p:nvSpPr>
        <p:spPr>
          <a:xfrm>
            <a:off x="1186662" y="4260859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347127" y="489518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56768" y="4421251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45186" y="458164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45231" y="474203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16797" y="4581643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35407" y="4913312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1560" y="491331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55639" y="4405956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403718" y="4626840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endCxn id="113" idx="4"/>
          </p:cNvCxnSpPr>
          <p:nvPr/>
        </p:nvCxnSpPr>
        <p:spPr>
          <a:xfrm flipV="1">
            <a:off x="1196977" y="4421251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  <a:endCxn id="121" idx="2"/>
          </p:cNvCxnSpPr>
          <p:nvPr/>
        </p:nvCxnSpPr>
        <p:spPr>
          <a:xfrm flipV="1">
            <a:off x="1196977" y="4486152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8" idx="0"/>
            <a:endCxn id="122" idx="1"/>
          </p:cNvCxnSpPr>
          <p:nvPr/>
        </p:nvCxnSpPr>
        <p:spPr>
          <a:xfrm>
            <a:off x="1196977" y="4581643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4"/>
            <a:endCxn id="118" idx="3"/>
          </p:cNvCxnSpPr>
          <p:nvPr/>
        </p:nvCxnSpPr>
        <p:spPr>
          <a:xfrm flipV="1">
            <a:off x="1115587" y="4742035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20" idx="5"/>
          </p:cNvCxnSpPr>
          <p:nvPr/>
        </p:nvCxnSpPr>
        <p:spPr>
          <a:xfrm flipH="1" flipV="1">
            <a:off x="688436" y="5050215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0" idx="0"/>
            <a:endCxn id="117" idx="2"/>
          </p:cNvCxnSpPr>
          <p:nvPr/>
        </p:nvCxnSpPr>
        <p:spPr>
          <a:xfrm flipV="1">
            <a:off x="631740" y="4822231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969935" y="4750100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4" idx="2"/>
            <a:endCxn id="119" idx="7"/>
          </p:cNvCxnSpPr>
          <p:nvPr/>
        </p:nvCxnSpPr>
        <p:spPr>
          <a:xfrm flipH="1" flipV="1">
            <a:off x="1172283" y="4936801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0"/>
            <a:endCxn id="122" idx="3"/>
          </p:cNvCxnSpPr>
          <p:nvPr/>
        </p:nvCxnSpPr>
        <p:spPr>
          <a:xfrm flipH="1" flipV="1">
            <a:off x="1427202" y="4763743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7"/>
            <a:endCxn id="118" idx="2"/>
          </p:cNvCxnSpPr>
          <p:nvPr/>
        </p:nvCxnSpPr>
        <p:spPr>
          <a:xfrm>
            <a:off x="993644" y="4444740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19" idx="3"/>
          </p:cNvCxnSpPr>
          <p:nvPr/>
        </p:nvCxnSpPr>
        <p:spPr>
          <a:xfrm flipV="1">
            <a:off x="928976" y="5050215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7" idx="6"/>
            <a:endCxn id="116" idx="5"/>
          </p:cNvCxnSpPr>
          <p:nvPr/>
        </p:nvCxnSpPr>
        <p:spPr>
          <a:xfrm flipH="1" flipV="1">
            <a:off x="782062" y="4718546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2"/>
            <a:endCxn id="115" idx="3"/>
          </p:cNvCxnSpPr>
          <p:nvPr/>
        </p:nvCxnSpPr>
        <p:spPr>
          <a:xfrm flipV="1">
            <a:off x="645186" y="4558154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796541" y="5048562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677770" y="4795848"/>
            <a:ext cx="790691" cy="10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47027" y="5942913"/>
            <a:ext cx="238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Key Driver Nodes in Subnetworks</a:t>
            </a:r>
            <a:endParaRPr lang="en-US" b="1" dirty="0"/>
          </a:p>
        </p:txBody>
      </p:sp>
      <p:sp>
        <p:nvSpPr>
          <p:cNvPr id="140" name="Oval 139"/>
          <p:cNvSpPr/>
          <p:nvPr/>
        </p:nvSpPr>
        <p:spPr>
          <a:xfrm>
            <a:off x="3229179" y="5035874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389644" y="5670200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899285" y="5196266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687703" y="5356658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887748" y="551705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159314" y="5356658"/>
            <a:ext cx="160360" cy="1603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077924" y="5688327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40131" y="568832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498156" y="5180971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446235" y="5401855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endCxn id="140" idx="4"/>
          </p:cNvCxnSpPr>
          <p:nvPr/>
        </p:nvCxnSpPr>
        <p:spPr>
          <a:xfrm flipV="1">
            <a:off x="3239494" y="5196266"/>
            <a:ext cx="69865" cy="14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5" idx="0"/>
            <a:endCxn id="148" idx="2"/>
          </p:cNvCxnSpPr>
          <p:nvPr/>
        </p:nvCxnSpPr>
        <p:spPr>
          <a:xfrm flipV="1">
            <a:off x="3239494" y="5261167"/>
            <a:ext cx="258662" cy="95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5" idx="0"/>
            <a:endCxn id="149" idx="1"/>
          </p:cNvCxnSpPr>
          <p:nvPr/>
        </p:nvCxnSpPr>
        <p:spPr>
          <a:xfrm>
            <a:off x="3239494" y="5356658"/>
            <a:ext cx="230225" cy="6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6" idx="4"/>
            <a:endCxn id="145" idx="3"/>
          </p:cNvCxnSpPr>
          <p:nvPr/>
        </p:nvCxnSpPr>
        <p:spPr>
          <a:xfrm flipV="1">
            <a:off x="3158104" y="5517050"/>
            <a:ext cx="81390" cy="331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2730953" y="5825230"/>
            <a:ext cx="127148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44" idx="2"/>
          </p:cNvCxnSpPr>
          <p:nvPr/>
        </p:nvCxnSpPr>
        <p:spPr>
          <a:xfrm flipV="1">
            <a:off x="2674257" y="5597246"/>
            <a:ext cx="213491" cy="9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3012452" y="5525115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1" idx="2"/>
            <a:endCxn id="146" idx="7"/>
          </p:cNvCxnSpPr>
          <p:nvPr/>
        </p:nvCxnSpPr>
        <p:spPr>
          <a:xfrm flipH="1" flipV="1">
            <a:off x="3214800" y="5711816"/>
            <a:ext cx="174844" cy="3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1" idx="0"/>
            <a:endCxn id="149" idx="3"/>
          </p:cNvCxnSpPr>
          <p:nvPr/>
        </p:nvCxnSpPr>
        <p:spPr>
          <a:xfrm flipH="1" flipV="1">
            <a:off x="3469719" y="5538758"/>
            <a:ext cx="105" cy="13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2" idx="7"/>
            <a:endCxn id="145" idx="2"/>
          </p:cNvCxnSpPr>
          <p:nvPr/>
        </p:nvCxnSpPr>
        <p:spPr>
          <a:xfrm>
            <a:off x="3036161" y="5219755"/>
            <a:ext cx="123153" cy="21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6" idx="3"/>
          </p:cNvCxnSpPr>
          <p:nvPr/>
        </p:nvCxnSpPr>
        <p:spPr>
          <a:xfrm flipV="1">
            <a:off x="2971493" y="5825230"/>
            <a:ext cx="129915" cy="4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6"/>
            <a:endCxn id="143" idx="5"/>
          </p:cNvCxnSpPr>
          <p:nvPr/>
        </p:nvCxnSpPr>
        <p:spPr>
          <a:xfrm flipH="1" flipV="1">
            <a:off x="2824579" y="5493561"/>
            <a:ext cx="223529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2"/>
            <a:endCxn id="142" idx="3"/>
          </p:cNvCxnSpPr>
          <p:nvPr/>
        </p:nvCxnSpPr>
        <p:spPr>
          <a:xfrm flipV="1">
            <a:off x="2687703" y="5333169"/>
            <a:ext cx="235066" cy="10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2839058" y="5823577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002011" y="6048458"/>
            <a:ext cx="160360" cy="1603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047027" y="3489489"/>
            <a:ext cx="160360" cy="16039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1677770" y="3925980"/>
            <a:ext cx="2673051" cy="861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187232" y="3279966"/>
            <a:ext cx="4067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Pathways enriched in subnetworks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GO, KEGG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CMAP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GEO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err="1" smtClean="0"/>
              <a:t>MSigDB</a:t>
            </a:r>
            <a:endParaRPr lang="en-US" i="1" dirty="0" smtClean="0"/>
          </a:p>
          <a:p>
            <a:pPr marL="742950" lvl="1" indent="-285750">
              <a:buFont typeface="Arial"/>
              <a:buChar char="•"/>
            </a:pPr>
            <a:r>
              <a:rPr lang="en-US" i="1" dirty="0" err="1" smtClean="0"/>
              <a:t>NextBio</a:t>
            </a:r>
            <a:r>
              <a:rPr lang="en-US" i="1" dirty="0" smtClean="0"/>
              <a:t> (?)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181160" y="4107359"/>
            <a:ext cx="991557" cy="74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350821" y="5583879"/>
            <a:ext cx="1830339" cy="12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275763" y="5032795"/>
            <a:ext cx="2707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Relate drug screen to networks</a:t>
            </a:r>
          </a:p>
          <a:p>
            <a:endParaRPr lang="en-US" b="1" dirty="0" smtClean="0"/>
          </a:p>
          <a:p>
            <a:r>
              <a:rPr lang="en-US" b="1" dirty="0" smtClean="0"/>
              <a:t>2. Use networks to predict new drugs</a:t>
            </a:r>
          </a:p>
          <a:p>
            <a:pPr marL="742950" lvl="1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 flipV="1">
            <a:off x="3898900" y="1320977"/>
            <a:ext cx="2367420" cy="13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82589" y="1773425"/>
            <a:ext cx="174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Annotation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780389" y="1090146"/>
            <a:ext cx="24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Networks from Eric</a:t>
            </a:r>
          </a:p>
        </p:txBody>
      </p:sp>
    </p:spTree>
    <p:extLst>
      <p:ext uri="{BB962C8B-B14F-4D97-AF65-F5344CB8AC3E}">
        <p14:creationId xmlns:p14="http://schemas.microsoft.com/office/powerpoint/2010/main" val="132761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558"/>
            <a:ext cx="8229600" cy="558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Subnetwork Identification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7314" y="1595193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0306" y="1595193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0306" y="190317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73066" y="1903170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314" y="190798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354" y="2194045"/>
            <a:ext cx="160360" cy="1603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52346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3066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18708" y="2194045"/>
            <a:ext cx="160360" cy="1603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727674" y="1675389"/>
            <a:ext cx="23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6" idx="2"/>
          </p:cNvCxnSpPr>
          <p:nvPr/>
        </p:nvCxnSpPr>
        <p:spPr>
          <a:xfrm flipV="1">
            <a:off x="727674" y="1983366"/>
            <a:ext cx="232632" cy="4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719714" y="2274241"/>
            <a:ext cx="23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7" idx="2"/>
          </p:cNvCxnSpPr>
          <p:nvPr/>
        </p:nvCxnSpPr>
        <p:spPr>
          <a:xfrm>
            <a:off x="1120666" y="1983366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12" idx="2"/>
          </p:cNvCxnSpPr>
          <p:nvPr/>
        </p:nvCxnSpPr>
        <p:spPr>
          <a:xfrm>
            <a:off x="1112706" y="2274241"/>
            <a:ext cx="160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6"/>
            <a:endCxn id="13" idx="2"/>
          </p:cNvCxnSpPr>
          <p:nvPr/>
        </p:nvCxnSpPr>
        <p:spPr>
          <a:xfrm>
            <a:off x="1433426" y="2274241"/>
            <a:ext cx="18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3066" y="1447548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18708" y="1755585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99305" y="2068377"/>
            <a:ext cx="10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=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6590" y="1627910"/>
            <a:ext cx="477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all nodes within a “layer” </a:t>
            </a:r>
            <a:r>
              <a:rPr lang="en-US" i="1" dirty="0" smtClean="0"/>
              <a:t>n</a:t>
            </a:r>
            <a:r>
              <a:rPr lang="en-US" dirty="0" smtClean="0"/>
              <a:t> of nearest neighbors and call that the subnetwork of layer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1042" y="3176200"/>
            <a:ext cx="813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these subnetworks actually enriched for </a:t>
            </a:r>
            <a:r>
              <a:rPr lang="en-US" sz="2400" dirty="0" err="1" smtClean="0"/>
              <a:t>RASopathy</a:t>
            </a:r>
            <a:r>
              <a:rPr lang="en-US" sz="2400" dirty="0" smtClean="0"/>
              <a:t> genes?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960306" y="4022041"/>
            <a:ext cx="71224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Hypergeometric</a:t>
            </a:r>
            <a:r>
              <a:rPr lang="en-US" dirty="0" smtClean="0"/>
              <a:t> test: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Full set of genes = baseline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Full set of RAS genes = subtype of interest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Subnetwork = sample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RAS genes in subnetwork = what we are looking at for enrichment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8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5467"/>
              </p:ext>
            </p:extLst>
          </p:nvPr>
        </p:nvGraphicFramePr>
        <p:xfrm>
          <a:off x="0" y="384251"/>
          <a:ext cx="9144000" cy="3808919"/>
        </p:xfrm>
        <a:graphic>
          <a:graphicData uri="http://schemas.openxmlformats.org/drawingml/2006/table">
            <a:tbl>
              <a:tblPr/>
              <a:tblGrid>
                <a:gridCol w="2073992"/>
                <a:gridCol w="663678"/>
                <a:gridCol w="599153"/>
                <a:gridCol w="1225960"/>
                <a:gridCol w="1023169"/>
                <a:gridCol w="986299"/>
                <a:gridCol w="1447185"/>
                <a:gridCol w="1124564"/>
              </a:tblGrid>
              <a:tr h="295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Layer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Nodes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RAS,</a:t>
                      </a: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 Subnetwork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RAS in 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non-RASin 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 of Best Subnetwork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or 145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9.95E-07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PF_normal_links_space_delimited.txt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7530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1.85E-07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PF_AD_links_for_cytoscape.txt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omental_links_space_delimited.txt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1.92E-05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4.24E-05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1.71E-06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ileum_links_space_delimited.txt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0.000176459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7556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delimited_risk_network.txt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7556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7787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delimited_pan_intestine_network.txt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7787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9.16E-08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 44, or 103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3.44E-06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 or 153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0.000173432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9.43E-08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  <a:tr h="1527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delimited_blood_network.txt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7941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876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1.34E-08</a:t>
                      </a:r>
                    </a:p>
                  </a:txBody>
                  <a:tcPr marL="8296" marR="8296" marT="8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1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Driver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815"/>
            <a:ext cx="8229600" cy="508266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keydriver</a:t>
            </a:r>
            <a:r>
              <a:rPr lang="en-US" dirty="0" smtClean="0"/>
              <a:t> R package (2008)</a:t>
            </a:r>
          </a:p>
          <a:p>
            <a:r>
              <a:rPr lang="en-US" dirty="0" smtClean="0"/>
              <a:t>Important parameters:</a:t>
            </a:r>
          </a:p>
          <a:p>
            <a:pPr lvl="1"/>
            <a:r>
              <a:rPr lang="en-US" dirty="0" smtClean="0"/>
              <a:t>Layer of subnetwork to construct</a:t>
            </a:r>
          </a:p>
          <a:p>
            <a:pPr lvl="1"/>
            <a:r>
              <a:rPr lang="en-US" dirty="0" smtClean="0"/>
              <a:t>Directed or undirected subnetworks </a:t>
            </a:r>
          </a:p>
          <a:p>
            <a:pPr lvl="2"/>
            <a:r>
              <a:rPr lang="en-US" dirty="0" smtClean="0"/>
              <a:t>Undirected expansion = nearest neighbors layers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i="1" dirty="0" err="1" smtClean="0"/>
              <a:t>EnrichedNodesPercentCut</a:t>
            </a:r>
            <a:r>
              <a:rPr lang="en-US" dirty="0" smtClean="0"/>
              <a:t>, </a:t>
            </a:r>
            <a:r>
              <a:rPr lang="en-US" i="1" dirty="0" err="1" smtClean="0"/>
              <a:t>boostHubs</a:t>
            </a:r>
            <a:r>
              <a:rPr lang="en-US" dirty="0" smtClean="0"/>
              <a:t>, </a:t>
            </a:r>
            <a:r>
              <a:rPr lang="en-US" i="1" dirty="0" err="1" smtClean="0"/>
              <a:t>dynamicSearch</a:t>
            </a:r>
            <a:r>
              <a:rPr lang="en-US" dirty="0" smtClean="0"/>
              <a:t> values left as default</a:t>
            </a:r>
          </a:p>
          <a:p>
            <a:pPr lvl="2"/>
            <a:r>
              <a:rPr lang="en-US" dirty="0" smtClean="0"/>
              <a:t>Unsure how tuning these parameters will affect the output</a:t>
            </a:r>
          </a:p>
        </p:txBody>
      </p:sp>
    </p:spTree>
    <p:extLst>
      <p:ext uri="{BB962C8B-B14F-4D97-AF65-F5344CB8AC3E}">
        <p14:creationId xmlns:p14="http://schemas.microsoft.com/office/powerpoint/2010/main" val="328490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7" y="0"/>
            <a:ext cx="7859961" cy="5913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05089"/>
            <a:ext cx="9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Zhang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research.mssm.edu</a:t>
            </a:r>
            <a:r>
              <a:rPr lang="en-US" dirty="0"/>
              <a:t>/</a:t>
            </a:r>
            <a:r>
              <a:rPr lang="en-US" dirty="0" err="1"/>
              <a:t>multiscalenetwork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/BinZhang_Lecture1_Mutiscale-Networks.pdf</a:t>
            </a:r>
          </a:p>
        </p:txBody>
      </p:sp>
    </p:spTree>
    <p:extLst>
      <p:ext uri="{BB962C8B-B14F-4D97-AF65-F5344CB8AC3E}">
        <p14:creationId xmlns:p14="http://schemas.microsoft.com/office/powerpoint/2010/main" val="138110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918</Words>
  <Application>Microsoft Macintosh PowerPoint</Application>
  <PresentationFormat>On-screen Show (4:3)</PresentationFormat>
  <Paragraphs>400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Networks</vt:lpstr>
      <vt:lpstr>Network Workflow</vt:lpstr>
      <vt:lpstr>Subnetwork Identification</vt:lpstr>
      <vt:lpstr>PowerPoint Presentation</vt:lpstr>
      <vt:lpstr>Key Driver Analysis</vt:lpstr>
      <vt:lpstr>PowerPoint Presentation</vt:lpstr>
      <vt:lpstr>Undirected Key Drivers</vt:lpstr>
      <vt:lpstr>Directed Key Drivers</vt:lpstr>
      <vt:lpstr>Subnetwork Enrichment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 Johnson</dc:creator>
  <cp:lastModifiedBy>Kipp Johnson</cp:lastModifiedBy>
  <cp:revision>32</cp:revision>
  <dcterms:created xsi:type="dcterms:W3CDTF">2015-07-23T15:04:11Z</dcterms:created>
  <dcterms:modified xsi:type="dcterms:W3CDTF">2015-07-24T13:12:13Z</dcterms:modified>
</cp:coreProperties>
</file>