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81" autoAdjust="0"/>
    <p:restoredTop sz="94660"/>
  </p:normalViewPr>
  <p:slideViewPr>
    <p:cSldViewPr snapToGrid="0">
      <p:cViewPr varScale="1">
        <p:scale>
          <a:sx n="104" d="100"/>
          <a:sy n="104" d="100"/>
        </p:scale>
        <p:origin x="114" y="4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5716C5C-710D-4183-B6F4-83D09D0417F8}" type="datetimeFigureOut">
              <a:rPr lang="en-US" smtClean="0"/>
              <a:t>10/21/2016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2918D4-C391-460A-A921-BAE57BE76620}" type="slidenum">
              <a:rPr lang="en-US" smtClean="0"/>
              <a:t>‹#›</a:t>
            </a:fld>
            <a:endParaRPr lang="en-US"/>
          </a:p>
        </p:txBody>
      </p:sp>
    </p:spTree>
    <p:extLst>
      <p:ext uri="{BB962C8B-B14F-4D97-AF65-F5344CB8AC3E}">
        <p14:creationId xmlns:p14="http://schemas.microsoft.com/office/powerpoint/2010/main" val="5002008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5716C5C-710D-4183-B6F4-83D09D0417F8}" type="datetimeFigureOut">
              <a:rPr lang="en-US" smtClean="0"/>
              <a:t>10/21/2016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2918D4-C391-460A-A921-BAE57BE76620}" type="slidenum">
              <a:rPr lang="en-US" smtClean="0"/>
              <a:t>‹#›</a:t>
            </a:fld>
            <a:endParaRPr lang="en-US"/>
          </a:p>
        </p:txBody>
      </p:sp>
    </p:spTree>
    <p:extLst>
      <p:ext uri="{BB962C8B-B14F-4D97-AF65-F5344CB8AC3E}">
        <p14:creationId xmlns:p14="http://schemas.microsoft.com/office/powerpoint/2010/main" val="33231423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5716C5C-710D-4183-B6F4-83D09D0417F8}" type="datetimeFigureOut">
              <a:rPr lang="en-US" smtClean="0"/>
              <a:t>10/21/2016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2918D4-C391-460A-A921-BAE57BE76620}" type="slidenum">
              <a:rPr lang="en-US" smtClean="0"/>
              <a:t>‹#›</a:t>
            </a:fld>
            <a:endParaRPr lang="en-US"/>
          </a:p>
        </p:txBody>
      </p:sp>
    </p:spTree>
    <p:extLst>
      <p:ext uri="{BB962C8B-B14F-4D97-AF65-F5344CB8AC3E}">
        <p14:creationId xmlns:p14="http://schemas.microsoft.com/office/powerpoint/2010/main" val="22859883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5716C5C-710D-4183-B6F4-83D09D0417F8}" type="datetimeFigureOut">
              <a:rPr lang="en-US" smtClean="0"/>
              <a:t>10/21/2016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2918D4-C391-460A-A921-BAE57BE76620}" type="slidenum">
              <a:rPr lang="en-US" smtClean="0"/>
              <a:t>‹#›</a:t>
            </a:fld>
            <a:endParaRPr lang="en-US"/>
          </a:p>
        </p:txBody>
      </p:sp>
    </p:spTree>
    <p:extLst>
      <p:ext uri="{BB962C8B-B14F-4D97-AF65-F5344CB8AC3E}">
        <p14:creationId xmlns:p14="http://schemas.microsoft.com/office/powerpoint/2010/main" val="4050341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5716C5C-710D-4183-B6F4-83D09D0417F8}" type="datetimeFigureOut">
              <a:rPr lang="en-US" smtClean="0"/>
              <a:t>10/21/2016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2918D4-C391-460A-A921-BAE57BE76620}" type="slidenum">
              <a:rPr lang="en-US" smtClean="0"/>
              <a:t>‹#›</a:t>
            </a:fld>
            <a:endParaRPr lang="en-US"/>
          </a:p>
        </p:txBody>
      </p:sp>
    </p:spTree>
    <p:extLst>
      <p:ext uri="{BB962C8B-B14F-4D97-AF65-F5344CB8AC3E}">
        <p14:creationId xmlns:p14="http://schemas.microsoft.com/office/powerpoint/2010/main" val="8570042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5716C5C-710D-4183-B6F4-83D09D0417F8}" type="datetimeFigureOut">
              <a:rPr lang="en-US" smtClean="0"/>
              <a:t>10/21/2016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42918D4-C391-460A-A921-BAE57BE76620}" type="slidenum">
              <a:rPr lang="en-US" smtClean="0"/>
              <a:t>‹#›</a:t>
            </a:fld>
            <a:endParaRPr lang="en-US"/>
          </a:p>
        </p:txBody>
      </p:sp>
    </p:spTree>
    <p:extLst>
      <p:ext uri="{BB962C8B-B14F-4D97-AF65-F5344CB8AC3E}">
        <p14:creationId xmlns:p14="http://schemas.microsoft.com/office/powerpoint/2010/main" val="37280127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5716C5C-710D-4183-B6F4-83D09D0417F8}" type="datetimeFigureOut">
              <a:rPr lang="en-US" smtClean="0"/>
              <a:t>10/21/2016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42918D4-C391-460A-A921-BAE57BE76620}" type="slidenum">
              <a:rPr lang="en-US" smtClean="0"/>
              <a:t>‹#›</a:t>
            </a:fld>
            <a:endParaRPr lang="en-US"/>
          </a:p>
        </p:txBody>
      </p:sp>
    </p:spTree>
    <p:extLst>
      <p:ext uri="{BB962C8B-B14F-4D97-AF65-F5344CB8AC3E}">
        <p14:creationId xmlns:p14="http://schemas.microsoft.com/office/powerpoint/2010/main" val="28464277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5716C5C-710D-4183-B6F4-83D09D0417F8}" type="datetimeFigureOut">
              <a:rPr lang="en-US" smtClean="0"/>
              <a:t>10/21/2016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42918D4-C391-460A-A921-BAE57BE76620}" type="slidenum">
              <a:rPr lang="en-US" smtClean="0"/>
              <a:t>‹#›</a:t>
            </a:fld>
            <a:endParaRPr lang="en-US"/>
          </a:p>
        </p:txBody>
      </p:sp>
    </p:spTree>
    <p:extLst>
      <p:ext uri="{BB962C8B-B14F-4D97-AF65-F5344CB8AC3E}">
        <p14:creationId xmlns:p14="http://schemas.microsoft.com/office/powerpoint/2010/main" val="27353792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5716C5C-710D-4183-B6F4-83D09D0417F8}" type="datetimeFigureOut">
              <a:rPr lang="en-US" smtClean="0"/>
              <a:t>10/21/2016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42918D4-C391-460A-A921-BAE57BE76620}" type="slidenum">
              <a:rPr lang="en-US" smtClean="0"/>
              <a:t>‹#›</a:t>
            </a:fld>
            <a:endParaRPr lang="en-US"/>
          </a:p>
        </p:txBody>
      </p:sp>
    </p:spTree>
    <p:extLst>
      <p:ext uri="{BB962C8B-B14F-4D97-AF65-F5344CB8AC3E}">
        <p14:creationId xmlns:p14="http://schemas.microsoft.com/office/powerpoint/2010/main" val="23714209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5716C5C-710D-4183-B6F4-83D09D0417F8}" type="datetimeFigureOut">
              <a:rPr lang="en-US" smtClean="0"/>
              <a:t>10/21/2016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42918D4-C391-460A-A921-BAE57BE76620}" type="slidenum">
              <a:rPr lang="en-US" smtClean="0"/>
              <a:t>‹#›</a:t>
            </a:fld>
            <a:endParaRPr lang="en-US"/>
          </a:p>
        </p:txBody>
      </p:sp>
    </p:spTree>
    <p:extLst>
      <p:ext uri="{BB962C8B-B14F-4D97-AF65-F5344CB8AC3E}">
        <p14:creationId xmlns:p14="http://schemas.microsoft.com/office/powerpoint/2010/main" val="29235220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5716C5C-710D-4183-B6F4-83D09D0417F8}" type="datetimeFigureOut">
              <a:rPr lang="en-US" smtClean="0"/>
              <a:t>10/21/2016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42918D4-C391-460A-A921-BAE57BE76620}" type="slidenum">
              <a:rPr lang="en-US" smtClean="0"/>
              <a:t>‹#›</a:t>
            </a:fld>
            <a:endParaRPr lang="en-US"/>
          </a:p>
        </p:txBody>
      </p:sp>
    </p:spTree>
    <p:extLst>
      <p:ext uri="{BB962C8B-B14F-4D97-AF65-F5344CB8AC3E}">
        <p14:creationId xmlns:p14="http://schemas.microsoft.com/office/powerpoint/2010/main" val="734611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5716C5C-710D-4183-B6F4-83D09D0417F8}" type="datetimeFigureOut">
              <a:rPr lang="en-US" smtClean="0"/>
              <a:t>10/21/2016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42918D4-C391-460A-A921-BAE57BE76620}" type="slidenum">
              <a:rPr lang="en-US" smtClean="0"/>
              <a:t>‹#›</a:t>
            </a:fld>
            <a:endParaRPr lang="en-US"/>
          </a:p>
        </p:txBody>
      </p:sp>
    </p:spTree>
    <p:extLst>
      <p:ext uri="{BB962C8B-B14F-4D97-AF65-F5344CB8AC3E}">
        <p14:creationId xmlns:p14="http://schemas.microsoft.com/office/powerpoint/2010/main" val="28970077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Electricity investment: Discrete choice modeling</a:t>
            </a:r>
            <a:endParaRPr lang="en-US" dirty="0"/>
          </a:p>
        </p:txBody>
      </p:sp>
      <p:sp>
        <p:nvSpPr>
          <p:cNvPr id="3" name="Subtitle 2"/>
          <p:cNvSpPr>
            <a:spLocks noGrp="1"/>
          </p:cNvSpPr>
          <p:nvPr>
            <p:ph type="subTitle" idx="1"/>
          </p:nvPr>
        </p:nvSpPr>
        <p:spPr/>
        <p:txBody>
          <a:bodyPr/>
          <a:lstStyle/>
          <a:p>
            <a:r>
              <a:rPr lang="en-US" dirty="0" smtClean="0"/>
              <a:t>Andrew Blohm</a:t>
            </a:r>
            <a:endParaRPr lang="en-US" dirty="0"/>
          </a:p>
        </p:txBody>
      </p:sp>
    </p:spTree>
    <p:extLst>
      <p:ext uri="{BB962C8B-B14F-4D97-AF65-F5344CB8AC3E}">
        <p14:creationId xmlns:p14="http://schemas.microsoft.com/office/powerpoint/2010/main" val="19740035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Dependent variable – weighted annual summer capacity addition for each unique prime mover and primary fuel pairing</a:t>
            </a:r>
          </a:p>
          <a:p>
            <a:pPr lvl="1"/>
            <a:r>
              <a:rPr lang="en-US" dirty="0" smtClean="0"/>
              <a:t>Form 860 – a survey of electric utilities that contains information down to the generator level</a:t>
            </a:r>
          </a:p>
          <a:p>
            <a:r>
              <a:rPr lang="en-US" dirty="0" smtClean="0"/>
              <a:t>Capacity factor – calculated using the survey results from Form EIA-923, which contains information on technology choice, environmental compliance, net generation, etc. </a:t>
            </a:r>
          </a:p>
          <a:p>
            <a:pPr lvl="1"/>
            <a:r>
              <a:rPr lang="en-US" dirty="0" smtClean="0"/>
              <a:t>In this way we have capacity factors calculated specifically for the prime mover and primary fuel pairings unique to our study</a:t>
            </a:r>
          </a:p>
          <a:p>
            <a:r>
              <a:rPr lang="en-US" dirty="0" smtClean="0"/>
              <a:t>Investment and variable cost – each annual energy outlook estimates the characteristics of new generating plants including operational characteristics and cost assumptions</a:t>
            </a:r>
          </a:p>
          <a:p>
            <a:pPr lvl="1"/>
            <a:r>
              <a:rPr lang="en-US" dirty="0" smtClean="0"/>
              <a:t>We weight the overnight cost by the capacity factor to standardize across production technologies</a:t>
            </a:r>
          </a:p>
          <a:p>
            <a:r>
              <a:rPr lang="en-US" dirty="0" smtClean="0"/>
              <a:t>Fuel costs – EIA Electric Power Monthly report</a:t>
            </a:r>
          </a:p>
          <a:p>
            <a:pPr lvl="1"/>
            <a:r>
              <a:rPr lang="en-US" dirty="0" smtClean="0"/>
              <a:t>We use the generated heat rates to adjust for the efficiency of the production technology</a:t>
            </a:r>
          </a:p>
          <a:p>
            <a:r>
              <a:rPr lang="en-US" dirty="0" smtClean="0"/>
              <a:t>Heat rate – a measure of efficiency in converting fuel into electricity. We calculate the average heat rate using Form 860, as well as the California energy almanac</a:t>
            </a:r>
          </a:p>
          <a:p>
            <a:r>
              <a:rPr lang="en-US" dirty="0" smtClean="0"/>
              <a:t>More information on the data used and the data cleaning process can be found in the andymd26/fuzzy-waffle </a:t>
            </a:r>
            <a:r>
              <a:rPr lang="en-US" dirty="0" err="1" smtClean="0"/>
              <a:t>github</a:t>
            </a:r>
            <a:r>
              <a:rPr lang="en-US" dirty="0" smtClean="0"/>
              <a:t> repository </a:t>
            </a:r>
          </a:p>
          <a:p>
            <a:endParaRPr lang="en-US" dirty="0"/>
          </a:p>
        </p:txBody>
      </p:sp>
    </p:spTree>
    <p:extLst>
      <p:ext uri="{BB962C8B-B14F-4D97-AF65-F5344CB8AC3E}">
        <p14:creationId xmlns:p14="http://schemas.microsoft.com/office/powerpoint/2010/main" val="12388241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Theory</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An agent n faces a choice of technology alternatives J, j = 1, …, J</a:t>
            </a:r>
          </a:p>
          <a:p>
            <a:r>
              <a:rPr lang="en-US" dirty="0" smtClean="0"/>
              <a:t>We assume that each agent is attempting to maximize their own utility U_{</a:t>
            </a:r>
            <a:r>
              <a:rPr lang="en-US" dirty="0" err="1" smtClean="0"/>
              <a:t>nj</a:t>
            </a:r>
            <a:r>
              <a:rPr lang="en-US" dirty="0" smtClean="0"/>
              <a:t>} through the selection of a technology alternative (i.e., each agent chooses a technology </a:t>
            </a:r>
            <a:r>
              <a:rPr lang="en-US" dirty="0" err="1" smtClean="0"/>
              <a:t>iff</a:t>
            </a:r>
            <a:r>
              <a:rPr lang="en-US" dirty="0" smtClean="0"/>
              <a:t> U_{</a:t>
            </a:r>
            <a:r>
              <a:rPr lang="en-US" dirty="0" err="1" smtClean="0"/>
              <a:t>ni</a:t>
            </a:r>
            <a:r>
              <a:rPr lang="en-US" dirty="0" smtClean="0"/>
              <a:t>} &gt; U_{</a:t>
            </a:r>
            <a:r>
              <a:rPr lang="en-US" dirty="0" err="1" smtClean="0"/>
              <a:t>nj</a:t>
            </a:r>
            <a:r>
              <a:rPr lang="en-US" dirty="0" smtClean="0"/>
              <a:t>} </a:t>
            </a:r>
            <a:r>
              <a:rPr lang="en-US" dirty="0" err="1" smtClean="0"/>
              <a:t>i</a:t>
            </a:r>
            <a:r>
              <a:rPr lang="en-US" dirty="0"/>
              <a:t> </a:t>
            </a:r>
            <a:r>
              <a:rPr lang="en-US" dirty="0" err="1" smtClean="0"/>
              <a:t>neq</a:t>
            </a:r>
            <a:r>
              <a:rPr lang="en-US" dirty="0" smtClean="0"/>
              <a:t> j</a:t>
            </a:r>
          </a:p>
          <a:p>
            <a:r>
              <a:rPr lang="en-US" dirty="0" smtClean="0"/>
              <a:t>We can’t observe U_{</a:t>
            </a:r>
            <a:r>
              <a:rPr lang="en-US" dirty="0" err="1" smtClean="0"/>
              <a:t>nj</a:t>
            </a:r>
            <a:r>
              <a:rPr lang="en-US" dirty="0" smtClean="0"/>
              <a:t>}, instead we can observe information about the choice set x_{</a:t>
            </a:r>
            <a:r>
              <a:rPr lang="en-US" dirty="0" err="1" smtClean="0"/>
              <a:t>nj</a:t>
            </a:r>
            <a:r>
              <a:rPr lang="en-US" dirty="0" smtClean="0"/>
              <a:t>} for all j, as well as the agent s_{n} for all n</a:t>
            </a:r>
          </a:p>
          <a:p>
            <a:r>
              <a:rPr lang="en-US" dirty="0" smtClean="0"/>
              <a:t>Using this information we can specify a utility function, where the specification of the error term depends on the researchers specification </a:t>
            </a:r>
          </a:p>
          <a:p>
            <a:pPr lvl="1"/>
            <a:r>
              <a:rPr lang="en-US" dirty="0" smtClean="0"/>
              <a:t>U_{</a:t>
            </a:r>
            <a:r>
              <a:rPr lang="en-US" dirty="0" err="1" smtClean="0"/>
              <a:t>nj</a:t>
            </a:r>
            <a:r>
              <a:rPr lang="en-US" dirty="0" smtClean="0"/>
              <a:t>} = V_{</a:t>
            </a:r>
            <a:r>
              <a:rPr lang="en-US" dirty="0" err="1" smtClean="0"/>
              <a:t>nj</a:t>
            </a:r>
            <a:r>
              <a:rPr lang="en-US" dirty="0" smtClean="0"/>
              <a:t>} + epsilon_{</a:t>
            </a:r>
            <a:r>
              <a:rPr lang="en-US" dirty="0" err="1" smtClean="0"/>
              <a:t>nj</a:t>
            </a:r>
            <a:r>
              <a:rPr lang="en-US" dirty="0" smtClean="0"/>
              <a:t>}, where V_{</a:t>
            </a:r>
            <a:r>
              <a:rPr lang="en-US" dirty="0" err="1" smtClean="0"/>
              <a:t>nj</a:t>
            </a:r>
            <a:r>
              <a:rPr lang="en-US" dirty="0" smtClean="0"/>
              <a:t>} = V(x_{</a:t>
            </a:r>
            <a:r>
              <a:rPr lang="en-US" dirty="0" err="1" smtClean="0"/>
              <a:t>nj</a:t>
            </a:r>
            <a:r>
              <a:rPr lang="en-US" dirty="0" smtClean="0"/>
              <a:t>}, s_{n})</a:t>
            </a:r>
          </a:p>
          <a:p>
            <a:r>
              <a:rPr lang="en-US" dirty="0" smtClean="0"/>
              <a:t>The probability that agent n chooses technology j is </a:t>
            </a:r>
          </a:p>
          <a:p>
            <a:pPr lvl="1"/>
            <a:r>
              <a:rPr lang="en-US" dirty="0" err="1" smtClean="0"/>
              <a:t>Pr</a:t>
            </a:r>
            <a:r>
              <a:rPr lang="en-US" dirty="0" smtClean="0"/>
              <a:t>(epsilon_{</a:t>
            </a:r>
            <a:r>
              <a:rPr lang="en-US" dirty="0" err="1" smtClean="0"/>
              <a:t>nj</a:t>
            </a:r>
            <a:r>
              <a:rPr lang="en-US" dirty="0" smtClean="0"/>
              <a:t>} – epsilon_{</a:t>
            </a:r>
            <a:r>
              <a:rPr lang="en-US" dirty="0" err="1" smtClean="0"/>
              <a:t>ni</a:t>
            </a:r>
            <a:r>
              <a:rPr lang="en-US" dirty="0" smtClean="0"/>
              <a:t>} &lt; V_{</a:t>
            </a:r>
            <a:r>
              <a:rPr lang="en-US" dirty="0" err="1" smtClean="0"/>
              <a:t>ni</a:t>
            </a:r>
            <a:r>
              <a:rPr lang="en-US" dirty="0" smtClean="0"/>
              <a:t>} – V_{</a:t>
            </a:r>
            <a:r>
              <a:rPr lang="en-US" dirty="0" err="1" smtClean="0"/>
              <a:t>nj</a:t>
            </a:r>
            <a:r>
              <a:rPr lang="en-US" dirty="0" smtClean="0"/>
              <a:t>} for all j </a:t>
            </a:r>
            <a:r>
              <a:rPr lang="en-US" dirty="0" err="1" smtClean="0"/>
              <a:t>neq</a:t>
            </a:r>
            <a:r>
              <a:rPr lang="en-US" dirty="0" smtClean="0"/>
              <a:t> </a:t>
            </a:r>
            <a:r>
              <a:rPr lang="en-US" dirty="0" err="1" smtClean="0"/>
              <a:t>i</a:t>
            </a:r>
            <a:r>
              <a:rPr lang="en-US" dirty="0" smtClean="0"/>
              <a:t>)</a:t>
            </a:r>
          </a:p>
          <a:p>
            <a:r>
              <a:rPr lang="en-US" dirty="0" smtClean="0"/>
              <a:t>This is the probability that the difference in error terms is less than the difference in observed utility. </a:t>
            </a:r>
          </a:p>
          <a:p>
            <a:r>
              <a:rPr lang="en-US" dirty="0" err="1" smtClean="0"/>
              <a:t>Pr</a:t>
            </a:r>
            <a:r>
              <a:rPr lang="en-US" dirty="0" smtClean="0"/>
              <a:t>(j | x) = integral(I(</a:t>
            </a:r>
            <a:r>
              <a:rPr lang="en-US" dirty="0" smtClean="0"/>
              <a:t>epsilon_{</a:t>
            </a:r>
            <a:r>
              <a:rPr lang="en-US" dirty="0" err="1" smtClean="0"/>
              <a:t>nj</a:t>
            </a:r>
            <a:r>
              <a:rPr lang="en-US" dirty="0" smtClean="0"/>
              <a:t>} – epsilon_{</a:t>
            </a:r>
            <a:r>
              <a:rPr lang="en-US" dirty="0" err="1" smtClean="0"/>
              <a:t>ni</a:t>
            </a:r>
            <a:r>
              <a:rPr lang="en-US" dirty="0" smtClean="0"/>
              <a:t>} &lt; V_{</a:t>
            </a:r>
            <a:r>
              <a:rPr lang="en-US" dirty="0" err="1" smtClean="0"/>
              <a:t>ni</a:t>
            </a:r>
            <a:r>
              <a:rPr lang="en-US" dirty="0" smtClean="0"/>
              <a:t>} – V_{</a:t>
            </a:r>
            <a:r>
              <a:rPr lang="en-US" dirty="0" err="1" smtClean="0"/>
              <a:t>nj</a:t>
            </a:r>
            <a:r>
              <a:rPr lang="en-US" dirty="0" smtClean="0"/>
              <a:t>}) </a:t>
            </a:r>
            <a:r>
              <a:rPr lang="en-US" dirty="0" err="1" smtClean="0"/>
              <a:t>cdot</a:t>
            </a:r>
            <a:r>
              <a:rPr lang="en-US" dirty="0" smtClean="0"/>
              <a:t> f(epsilon_{n})d </a:t>
            </a:r>
            <a:r>
              <a:rPr lang="en-US" dirty="0" err="1" smtClean="0"/>
              <a:t>epsilon_n</a:t>
            </a:r>
            <a:endParaRPr lang="en-US" dirty="0" smtClean="0"/>
          </a:p>
          <a:p>
            <a:endParaRPr lang="en-US" dirty="0"/>
          </a:p>
          <a:p>
            <a:endParaRPr lang="en-US"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9814661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multinomial logit</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Logit parameterization makes the assumption that the unobserved portion of the density (f(</a:t>
            </a:r>
            <a:r>
              <a:rPr lang="en-US" dirty="0" err="1" smtClean="0"/>
              <a:t>epsilon_n</a:t>
            </a:r>
            <a:r>
              <a:rPr lang="en-US" dirty="0" smtClean="0"/>
              <a:t>))</a:t>
            </a:r>
            <a:r>
              <a:rPr lang="en-US" dirty="0"/>
              <a:t> </a:t>
            </a:r>
            <a:r>
              <a:rPr lang="en-US" dirty="0" smtClean="0"/>
              <a:t>is distributed </a:t>
            </a:r>
            <a:r>
              <a:rPr lang="en-US" dirty="0" err="1" smtClean="0"/>
              <a:t>iid</a:t>
            </a:r>
            <a:r>
              <a:rPr lang="en-US" dirty="0" smtClean="0"/>
              <a:t> extreme value for all </a:t>
            </a:r>
            <a:r>
              <a:rPr lang="en-US" dirty="0" err="1" smtClean="0"/>
              <a:t>i</a:t>
            </a:r>
            <a:r>
              <a:rPr lang="en-US" dirty="0" smtClean="0"/>
              <a:t>, which means that </a:t>
            </a:r>
            <a:r>
              <a:rPr lang="en-US" dirty="0" err="1" smtClean="0"/>
              <a:t>Pr</a:t>
            </a:r>
            <a:r>
              <a:rPr lang="en-US" dirty="0" smtClean="0"/>
              <a:t>(j | x) from the last slide simplifies to</a:t>
            </a:r>
            <a:endParaRPr lang="en-US" dirty="0" smtClean="0"/>
          </a:p>
          <a:p>
            <a:pPr lvl="1"/>
            <a:r>
              <a:rPr lang="en-US" dirty="0" smtClean="0"/>
              <a:t>P_{</a:t>
            </a:r>
            <a:r>
              <a:rPr lang="en-US" dirty="0" err="1" smtClean="0"/>
              <a:t>ni</a:t>
            </a:r>
            <a:r>
              <a:rPr lang="en-US" dirty="0" smtClean="0"/>
              <a:t>} = </a:t>
            </a:r>
            <a:r>
              <a:rPr lang="en-US" dirty="0" err="1" smtClean="0"/>
              <a:t>e^V</a:t>
            </a:r>
            <a:r>
              <a:rPr lang="en-US" dirty="0" smtClean="0"/>
              <a:t>_{</a:t>
            </a:r>
            <a:r>
              <a:rPr lang="en-US" dirty="0" err="1" smtClean="0"/>
              <a:t>ni</a:t>
            </a:r>
            <a:r>
              <a:rPr lang="en-US" dirty="0" smtClean="0"/>
              <a:t>}/</a:t>
            </a:r>
            <a:r>
              <a:rPr lang="en-US" dirty="0" err="1" smtClean="0"/>
              <a:t>sum_j</a:t>
            </a:r>
            <a:r>
              <a:rPr lang="en-US" dirty="0" smtClean="0"/>
              <a:t> </a:t>
            </a:r>
            <a:r>
              <a:rPr lang="en-US" dirty="0" err="1" smtClean="0"/>
              <a:t>e^V</a:t>
            </a:r>
            <a:r>
              <a:rPr lang="en-US" dirty="0" smtClean="0"/>
              <a:t>_{</a:t>
            </a:r>
            <a:r>
              <a:rPr lang="en-US" dirty="0" err="1" smtClean="0"/>
              <a:t>nj</a:t>
            </a:r>
            <a:r>
              <a:rPr lang="en-US" dirty="0" smtClean="0"/>
              <a:t>}</a:t>
            </a:r>
          </a:p>
          <a:p>
            <a:r>
              <a:rPr lang="en-US" dirty="0" smtClean="0"/>
              <a:t>The multinomial logit model assumes that</a:t>
            </a:r>
          </a:p>
          <a:p>
            <a:pPr lvl="1"/>
            <a:r>
              <a:rPr lang="en-US" dirty="0" smtClean="0"/>
              <a:t>The IIA assumption holds (i.e., unobserved portion of the utility is uncorrelated over the choice set and have the same variance)</a:t>
            </a:r>
          </a:p>
          <a:p>
            <a:pPr lvl="1"/>
            <a:r>
              <a:rPr lang="en-US" dirty="0" smtClean="0"/>
              <a:t>Another way to think about this is to consider the ratio of two alternatives, which should only depend on the characteristics of each alternative and not be related to other alternatives</a:t>
            </a:r>
          </a:p>
          <a:p>
            <a:pPr lvl="1"/>
            <a:r>
              <a:rPr lang="en-US" dirty="0" smtClean="0"/>
              <a:t>We could think of several reasons why this assumption might be violated in the electricity sector</a:t>
            </a:r>
          </a:p>
          <a:p>
            <a:r>
              <a:rPr lang="en-US" dirty="0" smtClean="0"/>
              <a:t>Using the </a:t>
            </a:r>
            <a:r>
              <a:rPr lang="en-US" dirty="0" err="1" smtClean="0"/>
              <a:t>Hausman</a:t>
            </a:r>
            <a:r>
              <a:rPr lang="en-US" dirty="0" smtClean="0"/>
              <a:t> consistency test we reject the null hypothesis of IIA and thus, we should estimate the model with a structure that accounts for the violation of the IIA assumption.</a:t>
            </a:r>
          </a:p>
          <a:p>
            <a:r>
              <a:rPr lang="en-US" dirty="0" smtClean="0"/>
              <a:t>The </a:t>
            </a:r>
            <a:r>
              <a:rPr lang="en-US" dirty="0" err="1" smtClean="0"/>
              <a:t>Hausman</a:t>
            </a:r>
            <a:r>
              <a:rPr lang="en-US" dirty="0" smtClean="0"/>
              <a:t> test checks that the probability ratio between each pair of choice alternatives is only determined by the characteristics of the alternative.</a:t>
            </a:r>
            <a:endParaRPr lang="en-US" dirty="0"/>
          </a:p>
        </p:txBody>
      </p:sp>
    </p:spTree>
    <p:extLst>
      <p:ext uri="{BB962C8B-B14F-4D97-AF65-F5344CB8AC3E}">
        <p14:creationId xmlns:p14="http://schemas.microsoft.com/office/powerpoint/2010/main" val="19489858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Nested multinomial logit</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To address the violation of the IIA assumption we estimate a nested multinomial model using the same nesting structure found in GCAM.</a:t>
            </a:r>
          </a:p>
          <a:p>
            <a:r>
              <a:rPr lang="en-US" dirty="0" smtClean="0"/>
              <a:t>The nests in GCAM are natural gas, coal, biomass, nuclear, refined liquids, solar, wind, and geothermal</a:t>
            </a:r>
          </a:p>
          <a:p>
            <a:r>
              <a:rPr lang="en-US" dirty="0" smtClean="0"/>
              <a:t>GCAM estimates a model with an alternative specific constant and one elasticity for all of the nests.</a:t>
            </a:r>
          </a:p>
          <a:p>
            <a:r>
              <a:rPr lang="en-US" dirty="0" smtClean="0"/>
              <a:t>Production technologies in our analysis (presently) include </a:t>
            </a:r>
          </a:p>
          <a:p>
            <a:pPr lvl="1"/>
            <a:r>
              <a:rPr lang="en-US" dirty="0" smtClean="0"/>
              <a:t>coal – steam turbine</a:t>
            </a:r>
          </a:p>
          <a:p>
            <a:pPr lvl="1"/>
            <a:r>
              <a:rPr lang="en-US" dirty="0" smtClean="0"/>
              <a:t>natural gas – combined cycle and combustion turbine</a:t>
            </a:r>
          </a:p>
          <a:p>
            <a:pPr lvl="1"/>
            <a:r>
              <a:rPr lang="en-US" dirty="0" smtClean="0"/>
              <a:t>Oil – combined cycle and combustion turbine</a:t>
            </a:r>
          </a:p>
          <a:p>
            <a:pPr lvl="1"/>
            <a:r>
              <a:rPr lang="en-US" dirty="0" smtClean="0"/>
              <a:t>Solar – photovoltaic and solar thermal</a:t>
            </a:r>
          </a:p>
          <a:p>
            <a:pPr lvl="1"/>
            <a:r>
              <a:rPr lang="en-US" dirty="0" smtClean="0"/>
              <a:t>Wind – onshore</a:t>
            </a:r>
          </a:p>
          <a:p>
            <a:pPr lvl="1"/>
            <a:r>
              <a:rPr lang="en-US" dirty="0" smtClean="0"/>
              <a:t>Geothermal</a:t>
            </a:r>
          </a:p>
          <a:p>
            <a:r>
              <a:rPr lang="en-US" dirty="0" smtClean="0"/>
              <a:t>The nested logit model assumes that the error terms are distributed generalized extreme value (GEV), which allows for correlation among alternatives located in the same nest. The joint distribution of each nest now includes a new term </a:t>
            </a:r>
            <a:r>
              <a:rPr lang="en-US" dirty="0" err="1" smtClean="0"/>
              <a:t>tau_m</a:t>
            </a:r>
            <a:r>
              <a:rPr lang="en-US" dirty="0" smtClean="0"/>
              <a:t> that represents the correlation … and is often called the dissimilarity or inclusive value parameter). </a:t>
            </a:r>
            <a:endParaRPr lang="en-US" dirty="0"/>
          </a:p>
        </p:txBody>
      </p:sp>
    </p:spTree>
    <p:extLst>
      <p:ext uri="{BB962C8B-B14F-4D97-AF65-F5344CB8AC3E}">
        <p14:creationId xmlns:p14="http://schemas.microsoft.com/office/powerpoint/2010/main" val="36373620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8665801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191851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TotalTime>
  <Words>786</Words>
  <Application>Microsoft Office PowerPoint</Application>
  <PresentationFormat>Widescreen</PresentationFormat>
  <Paragraphs>49</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Electricity investment: Discrete choice modeling</vt:lpstr>
      <vt:lpstr>Data</vt:lpstr>
      <vt:lpstr>Theory</vt:lpstr>
      <vt:lpstr>Model: multinomial logit</vt:lpstr>
      <vt:lpstr>Model: Nested multinomial logit</vt:lpstr>
      <vt:lpstr>Results</vt:lpstr>
      <vt:lpstr>Discussion</vt:lpstr>
    </vt:vector>
  </TitlesOfParts>
  <Company>PNNL IM Services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Blohm, Andrew J</dc:creator>
  <cp:lastModifiedBy>Blohm, Andrew J</cp:lastModifiedBy>
  <cp:revision>5</cp:revision>
  <dcterms:created xsi:type="dcterms:W3CDTF">2016-10-21T19:16:32Z</dcterms:created>
  <dcterms:modified xsi:type="dcterms:W3CDTF">2016-10-21T19:48:05Z</dcterms:modified>
</cp:coreProperties>
</file>