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70" r:id="rId5"/>
    <p:sldId id="263" r:id="rId6"/>
    <p:sldId id="271" r:id="rId7"/>
    <p:sldId id="272" r:id="rId8"/>
    <p:sldId id="264" r:id="rId9"/>
    <p:sldId id="265" r:id="rId10"/>
    <p:sldId id="274" r:id="rId11"/>
    <p:sldId id="273" r:id="rId12"/>
    <p:sldId id="258" r:id="rId13"/>
    <p:sldId id="259" r:id="rId14"/>
    <p:sldId id="260"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67" autoAdjust="0"/>
    <p:restoredTop sz="94660"/>
  </p:normalViewPr>
  <p:slideViewPr>
    <p:cSldViewPr snapToGrid="0">
      <p:cViewPr varScale="1">
        <p:scale>
          <a:sx n="77" d="100"/>
          <a:sy n="77" d="100"/>
        </p:scale>
        <p:origin x="200"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716C5C-710D-4183-B6F4-83D09D0417F8}" type="datetimeFigureOut">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50020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16C5C-710D-4183-B6F4-83D09D0417F8}" type="datetimeFigureOut">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332314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16C5C-710D-4183-B6F4-83D09D0417F8}" type="datetimeFigureOut">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228598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16C5C-710D-4183-B6F4-83D09D0417F8}" type="datetimeFigureOut">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40503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716C5C-710D-4183-B6F4-83D09D0417F8}" type="datetimeFigureOut">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85700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716C5C-710D-4183-B6F4-83D09D0417F8}" type="datetimeFigureOut">
              <a:rPr lang="en-US" smtClean="0"/>
              <a:t>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372801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716C5C-710D-4183-B6F4-83D09D0417F8}" type="datetimeFigureOut">
              <a:rPr lang="en-US" smtClean="0"/>
              <a:t>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284642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716C5C-710D-4183-B6F4-83D09D0417F8}" type="datetimeFigureOut">
              <a:rPr lang="en-US" smtClean="0"/>
              <a:t>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273537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16C5C-710D-4183-B6F4-83D09D0417F8}" type="datetimeFigureOut">
              <a:rPr lang="en-US" smtClean="0"/>
              <a:t>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237142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16C5C-710D-4183-B6F4-83D09D0417F8}" type="datetimeFigureOut">
              <a:rPr lang="en-US" smtClean="0"/>
              <a:t>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292352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16C5C-710D-4183-B6F4-83D09D0417F8}" type="datetimeFigureOut">
              <a:rPr lang="en-US" smtClean="0"/>
              <a:t>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918D4-C391-460A-A921-BAE57BE76620}" type="slidenum">
              <a:rPr lang="en-US" smtClean="0"/>
              <a:t>‹#›</a:t>
            </a:fld>
            <a:endParaRPr lang="en-US"/>
          </a:p>
        </p:txBody>
      </p:sp>
    </p:spTree>
    <p:extLst>
      <p:ext uri="{BB962C8B-B14F-4D97-AF65-F5344CB8AC3E}">
        <p14:creationId xmlns:p14="http://schemas.microsoft.com/office/powerpoint/2010/main" val="7346111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16C5C-710D-4183-B6F4-83D09D0417F8}" type="datetimeFigureOut">
              <a:rPr lang="en-US" smtClean="0"/>
              <a:t>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918D4-C391-460A-A921-BAE57BE76620}" type="slidenum">
              <a:rPr lang="en-US" smtClean="0"/>
              <a:t>‹#›</a:t>
            </a:fld>
            <a:endParaRPr lang="en-US"/>
          </a:p>
        </p:txBody>
      </p:sp>
    </p:spTree>
    <p:extLst>
      <p:ext uri="{BB962C8B-B14F-4D97-AF65-F5344CB8AC3E}">
        <p14:creationId xmlns:p14="http://schemas.microsoft.com/office/powerpoint/2010/main" val="2897007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Electricity investment: Discrete choice modeling</a:t>
            </a:r>
            <a:endParaRPr lang="en-US" dirty="0"/>
          </a:p>
        </p:txBody>
      </p:sp>
      <p:sp>
        <p:nvSpPr>
          <p:cNvPr id="3" name="Subtitle 2"/>
          <p:cNvSpPr>
            <a:spLocks noGrp="1"/>
          </p:cNvSpPr>
          <p:nvPr>
            <p:ph type="subTitle" idx="1"/>
          </p:nvPr>
        </p:nvSpPr>
        <p:spPr/>
        <p:txBody>
          <a:bodyPr/>
          <a:lstStyle/>
          <a:p>
            <a:r>
              <a:rPr lang="en-US" dirty="0" smtClean="0"/>
              <a:t>Andrew Blohm</a:t>
            </a:r>
            <a:endParaRPr lang="en-US" dirty="0"/>
          </a:p>
        </p:txBody>
      </p:sp>
    </p:spTree>
    <p:extLst>
      <p:ext uri="{BB962C8B-B14F-4D97-AF65-F5344CB8AC3E}">
        <p14:creationId xmlns:p14="http://schemas.microsoft.com/office/powerpoint/2010/main" val="1974003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Fuel cost</a:t>
            </a:r>
            <a:endParaRPr lang="en-US" dirty="0"/>
          </a:p>
        </p:txBody>
      </p:sp>
      <p:sp>
        <p:nvSpPr>
          <p:cNvPr id="3" name="Content Placeholder 2"/>
          <p:cNvSpPr>
            <a:spLocks noGrp="1"/>
          </p:cNvSpPr>
          <p:nvPr>
            <p:ph idx="1"/>
          </p:nvPr>
        </p:nvSpPr>
        <p:spPr/>
        <p:txBody>
          <a:bodyPr/>
          <a:lstStyle/>
          <a:p>
            <a:r>
              <a:rPr lang="en-US" dirty="0" smtClean="0"/>
              <a:t>Fuel costs data are published in the Electric Power monthly report, which publishes the electric utility receipts and average cost for fossil fuels used in the power generation sector. </a:t>
            </a:r>
          </a:p>
          <a:p>
            <a:r>
              <a:rPr lang="en-US" dirty="0" smtClean="0"/>
              <a:t>We adjust the fuel price for the efficiency of each production technology using the heat rate (i.e., new variable is the amount of fuel required to produce 1 MWh of electricity production).</a:t>
            </a:r>
          </a:p>
        </p:txBody>
      </p:sp>
    </p:spTree>
    <p:extLst>
      <p:ext uri="{BB962C8B-B14F-4D97-AF65-F5344CB8AC3E}">
        <p14:creationId xmlns:p14="http://schemas.microsoft.com/office/powerpoint/2010/main" val="108105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Capacity factor (Form EIA-923)</a:t>
            </a:r>
            <a:endParaRPr lang="en-US" dirty="0"/>
          </a:p>
        </p:txBody>
      </p:sp>
      <p:sp>
        <p:nvSpPr>
          <p:cNvPr id="3" name="Content Placeholder 2"/>
          <p:cNvSpPr>
            <a:spLocks noGrp="1"/>
          </p:cNvSpPr>
          <p:nvPr>
            <p:ph idx="1"/>
          </p:nvPr>
        </p:nvSpPr>
        <p:spPr/>
        <p:txBody>
          <a:bodyPr>
            <a:normAutofit lnSpcReduction="10000"/>
          </a:bodyPr>
          <a:lstStyle/>
          <a:p>
            <a:r>
              <a:rPr lang="en-US" dirty="0" smtClean="0"/>
              <a:t>We calculate the capacity factor for each prime mover, primary fuel pairing using EIA Form 923.</a:t>
            </a:r>
          </a:p>
          <a:p>
            <a:r>
              <a:rPr lang="en-US" dirty="0" smtClean="0"/>
              <a:t>EIA Form 923 surveys approximately 4,100 power plants each year and contains plant level data (i.e., one level above the generator) on technology choice, environmental compliance, net generation, etc. </a:t>
            </a:r>
          </a:p>
          <a:p>
            <a:r>
              <a:rPr lang="en-US" dirty="0" smtClean="0"/>
              <a:t>We use the annual net generation found in Form 923 and the size found in EIA Form 860 to calculate the capacity factor, which necessarily introduces some error into our calculations (the two data sources do not agree on the number of generators at each site).</a:t>
            </a:r>
          </a:p>
          <a:p>
            <a:r>
              <a:rPr lang="en-US" dirty="0" smtClean="0"/>
              <a:t>The advantage of this approach is that the capacity factors are tailored to our categories.</a:t>
            </a:r>
            <a:endParaRPr lang="en-US" dirty="0"/>
          </a:p>
        </p:txBody>
      </p:sp>
    </p:spTree>
    <p:extLst>
      <p:ext uri="{BB962C8B-B14F-4D97-AF65-F5344CB8AC3E}">
        <p14:creationId xmlns:p14="http://schemas.microsoft.com/office/powerpoint/2010/main" val="1752105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 agent n faces a choice of technology alternatives J, j = 1, …, J</a:t>
            </a:r>
          </a:p>
          <a:p>
            <a:r>
              <a:rPr lang="en-US" dirty="0" smtClean="0"/>
              <a:t>We assume that each agent is attempting to maximize their own utility U_{</a:t>
            </a:r>
            <a:r>
              <a:rPr lang="en-US" dirty="0" err="1" smtClean="0"/>
              <a:t>nj</a:t>
            </a:r>
            <a:r>
              <a:rPr lang="en-US" dirty="0" smtClean="0"/>
              <a:t>} through the selection of a technology alternative (i.e., each agent chooses a technology </a:t>
            </a:r>
            <a:r>
              <a:rPr lang="en-US" dirty="0" err="1" smtClean="0"/>
              <a:t>iff</a:t>
            </a:r>
            <a:r>
              <a:rPr lang="en-US" dirty="0" smtClean="0"/>
              <a:t> U_{</a:t>
            </a:r>
            <a:r>
              <a:rPr lang="en-US" dirty="0" err="1" smtClean="0"/>
              <a:t>ni</a:t>
            </a:r>
            <a:r>
              <a:rPr lang="en-US" dirty="0" smtClean="0"/>
              <a:t>} &gt; U_{</a:t>
            </a:r>
            <a:r>
              <a:rPr lang="en-US" dirty="0" err="1" smtClean="0"/>
              <a:t>nj</a:t>
            </a:r>
            <a:r>
              <a:rPr lang="en-US" dirty="0" smtClean="0"/>
              <a:t>} </a:t>
            </a:r>
            <a:r>
              <a:rPr lang="en-US" dirty="0" err="1" smtClean="0"/>
              <a:t>i</a:t>
            </a:r>
            <a:r>
              <a:rPr lang="en-US" dirty="0"/>
              <a:t> </a:t>
            </a:r>
            <a:r>
              <a:rPr lang="en-US" dirty="0" err="1" smtClean="0"/>
              <a:t>neq</a:t>
            </a:r>
            <a:r>
              <a:rPr lang="en-US" dirty="0" smtClean="0"/>
              <a:t> j</a:t>
            </a:r>
          </a:p>
          <a:p>
            <a:r>
              <a:rPr lang="en-US" dirty="0" smtClean="0"/>
              <a:t>We can’t observe U_{</a:t>
            </a:r>
            <a:r>
              <a:rPr lang="en-US" dirty="0" err="1" smtClean="0"/>
              <a:t>nj</a:t>
            </a:r>
            <a:r>
              <a:rPr lang="en-US" dirty="0" smtClean="0"/>
              <a:t>}, instead we can observe information about the choice set x_{</a:t>
            </a:r>
            <a:r>
              <a:rPr lang="en-US" dirty="0" err="1" smtClean="0"/>
              <a:t>nj</a:t>
            </a:r>
            <a:r>
              <a:rPr lang="en-US" dirty="0" smtClean="0"/>
              <a:t>} for all j, as well as the agent s_{n} for all n</a:t>
            </a:r>
          </a:p>
          <a:p>
            <a:r>
              <a:rPr lang="en-US" dirty="0" smtClean="0"/>
              <a:t>Using this information we can specify a utility </a:t>
            </a:r>
            <a:r>
              <a:rPr lang="en-US" dirty="0" smtClean="0"/>
              <a:t>function, where the specification of the error term depends on the researchers specification </a:t>
            </a:r>
          </a:p>
          <a:p>
            <a:pPr lvl="1"/>
            <a:r>
              <a:rPr lang="en-US" dirty="0" smtClean="0"/>
              <a:t>U_{</a:t>
            </a:r>
            <a:r>
              <a:rPr lang="en-US" dirty="0" err="1" smtClean="0"/>
              <a:t>nj</a:t>
            </a:r>
            <a:r>
              <a:rPr lang="en-US" dirty="0" smtClean="0"/>
              <a:t>} = V_{</a:t>
            </a:r>
            <a:r>
              <a:rPr lang="en-US" dirty="0" err="1" smtClean="0"/>
              <a:t>nj</a:t>
            </a:r>
            <a:r>
              <a:rPr lang="en-US" dirty="0" smtClean="0"/>
              <a:t>} + epsilon_{</a:t>
            </a:r>
            <a:r>
              <a:rPr lang="en-US" dirty="0" err="1" smtClean="0"/>
              <a:t>nj</a:t>
            </a:r>
            <a:r>
              <a:rPr lang="en-US" dirty="0" smtClean="0"/>
              <a:t>}, where V_{</a:t>
            </a:r>
            <a:r>
              <a:rPr lang="en-US" dirty="0" err="1" smtClean="0"/>
              <a:t>nj</a:t>
            </a:r>
            <a:r>
              <a:rPr lang="en-US" dirty="0" smtClean="0"/>
              <a:t>} = V(x_{</a:t>
            </a:r>
            <a:r>
              <a:rPr lang="en-US" dirty="0" err="1" smtClean="0"/>
              <a:t>nj</a:t>
            </a:r>
            <a:r>
              <a:rPr lang="en-US" dirty="0" smtClean="0"/>
              <a:t>}, s_{n})</a:t>
            </a:r>
          </a:p>
          <a:p>
            <a:r>
              <a:rPr lang="en-US" dirty="0" smtClean="0"/>
              <a:t>The </a:t>
            </a:r>
            <a:r>
              <a:rPr lang="en-US" dirty="0" smtClean="0"/>
              <a:t>probability that agent n chooses technology j is </a:t>
            </a:r>
            <a:r>
              <a:rPr lang="en-US" dirty="0"/>
              <a:t>the probability that the difference in error terms is less than the difference in observed utility. </a:t>
            </a:r>
            <a:endParaRPr lang="en-US" dirty="0" smtClean="0"/>
          </a:p>
          <a:p>
            <a:endParaRPr lang="en-US" dirty="0" smtClean="0"/>
          </a:p>
          <a:p>
            <a:endParaRPr lang="en-US" dirty="0"/>
          </a:p>
          <a:p>
            <a:r>
              <a:rPr lang="en-US" dirty="0" smtClean="0"/>
              <a:t>a</a:t>
            </a:r>
          </a:p>
          <a:p>
            <a:endParaRPr lang="en-US" dirty="0"/>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53" y="5087389"/>
            <a:ext cx="7120377" cy="9356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53" y="5710238"/>
            <a:ext cx="2004622" cy="933450"/>
          </a:xfrm>
          <a:prstGeom prst="rect">
            <a:avLst/>
          </a:prstGeom>
        </p:spPr>
      </p:pic>
    </p:spTree>
    <p:extLst>
      <p:ext uri="{BB962C8B-B14F-4D97-AF65-F5344CB8AC3E}">
        <p14:creationId xmlns:p14="http://schemas.microsoft.com/office/powerpoint/2010/main" val="98146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multinomial logit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Logit parameterization makes the assumption that the unobserved portion of the density (f(</a:t>
            </a:r>
            <a:r>
              <a:rPr lang="en-US" dirty="0" err="1" smtClean="0"/>
              <a:t>epsilon_n</a:t>
            </a:r>
            <a:r>
              <a:rPr lang="en-US" dirty="0" smtClean="0"/>
              <a:t>))</a:t>
            </a:r>
            <a:r>
              <a:rPr lang="en-US" dirty="0"/>
              <a:t> </a:t>
            </a:r>
            <a:r>
              <a:rPr lang="en-US" dirty="0" smtClean="0"/>
              <a:t>is distributed </a:t>
            </a:r>
            <a:r>
              <a:rPr lang="en-US" dirty="0" err="1" smtClean="0"/>
              <a:t>iid</a:t>
            </a:r>
            <a:r>
              <a:rPr lang="en-US" dirty="0" smtClean="0"/>
              <a:t> extreme value for all </a:t>
            </a:r>
            <a:r>
              <a:rPr lang="en-US" dirty="0" err="1" smtClean="0"/>
              <a:t>i</a:t>
            </a:r>
            <a:r>
              <a:rPr lang="en-US" dirty="0" smtClean="0"/>
              <a:t>, which means that </a:t>
            </a:r>
            <a:r>
              <a:rPr lang="en-US" dirty="0" err="1" smtClean="0"/>
              <a:t>Pr</a:t>
            </a:r>
            <a:r>
              <a:rPr lang="en-US" dirty="0" smtClean="0"/>
              <a:t>(j | x) from the last slide simplifies to</a:t>
            </a:r>
          </a:p>
          <a:p>
            <a:pPr lvl="1"/>
            <a:r>
              <a:rPr lang="en-US" dirty="0" smtClean="0"/>
              <a:t>P_{</a:t>
            </a:r>
            <a:r>
              <a:rPr lang="en-US" dirty="0" err="1" smtClean="0"/>
              <a:t>ni</a:t>
            </a:r>
            <a:r>
              <a:rPr lang="en-US" dirty="0" smtClean="0"/>
              <a:t>} = </a:t>
            </a:r>
            <a:r>
              <a:rPr lang="en-US" dirty="0" err="1" smtClean="0"/>
              <a:t>e^V</a:t>
            </a:r>
            <a:r>
              <a:rPr lang="en-US" dirty="0" smtClean="0"/>
              <a:t>_{</a:t>
            </a:r>
            <a:r>
              <a:rPr lang="en-US" dirty="0" err="1" smtClean="0"/>
              <a:t>ni</a:t>
            </a:r>
            <a:r>
              <a:rPr lang="en-US" dirty="0" smtClean="0"/>
              <a:t>}/</a:t>
            </a:r>
            <a:r>
              <a:rPr lang="en-US" dirty="0" err="1" smtClean="0"/>
              <a:t>sum_j</a:t>
            </a:r>
            <a:r>
              <a:rPr lang="en-US" dirty="0" smtClean="0"/>
              <a:t> </a:t>
            </a:r>
            <a:r>
              <a:rPr lang="en-US" dirty="0" err="1" smtClean="0"/>
              <a:t>e^V</a:t>
            </a:r>
            <a:r>
              <a:rPr lang="en-US" dirty="0" smtClean="0"/>
              <a:t>_{</a:t>
            </a:r>
            <a:r>
              <a:rPr lang="en-US" dirty="0" err="1" smtClean="0"/>
              <a:t>nj</a:t>
            </a:r>
            <a:r>
              <a:rPr lang="en-US" dirty="0" smtClean="0"/>
              <a:t>}</a:t>
            </a:r>
          </a:p>
          <a:p>
            <a:r>
              <a:rPr lang="en-US" dirty="0" smtClean="0"/>
              <a:t>The multinomial logit model assumes that</a:t>
            </a:r>
          </a:p>
          <a:p>
            <a:pPr lvl="1"/>
            <a:r>
              <a:rPr lang="en-US" dirty="0" smtClean="0"/>
              <a:t>The IIA assumption holds (i.e., unobserved portion of the utility is uncorrelated over the choice set and have the same variance)</a:t>
            </a:r>
          </a:p>
          <a:p>
            <a:pPr lvl="1"/>
            <a:r>
              <a:rPr lang="en-US" dirty="0" smtClean="0"/>
              <a:t>Another way to think about this is to consider the ratio of two alternatives, which should only depend on the characteristics of each alternative and not be related to other alternatives</a:t>
            </a:r>
          </a:p>
          <a:p>
            <a:pPr lvl="1"/>
            <a:r>
              <a:rPr lang="en-US" dirty="0" smtClean="0"/>
              <a:t>We could think of several reasons why this assumption might be violated in the electricity sector</a:t>
            </a:r>
          </a:p>
          <a:p>
            <a:r>
              <a:rPr lang="en-US" dirty="0" smtClean="0"/>
              <a:t>Using the </a:t>
            </a:r>
            <a:r>
              <a:rPr lang="en-US" dirty="0" err="1" smtClean="0"/>
              <a:t>Hausman</a:t>
            </a:r>
            <a:r>
              <a:rPr lang="en-US" dirty="0" smtClean="0"/>
              <a:t> consistency test we reject the null hypothesis of IIA and thus, we should estimate the model with a structure that accounts for the violation of the IIA assumption.</a:t>
            </a:r>
          </a:p>
          <a:p>
            <a:r>
              <a:rPr lang="en-US" dirty="0" smtClean="0"/>
              <a:t>The </a:t>
            </a:r>
            <a:r>
              <a:rPr lang="en-US" dirty="0" err="1" smtClean="0"/>
              <a:t>Hausman</a:t>
            </a:r>
            <a:r>
              <a:rPr lang="en-US" dirty="0" smtClean="0"/>
              <a:t> test checks that the probability ratio between each pair of choice alternatives is only determined by the characteristics of the alternative.</a:t>
            </a:r>
            <a:endParaRPr lang="en-US" dirty="0"/>
          </a:p>
        </p:txBody>
      </p:sp>
    </p:spTree>
    <p:extLst>
      <p:ext uri="{BB962C8B-B14F-4D97-AF65-F5344CB8AC3E}">
        <p14:creationId xmlns:p14="http://schemas.microsoft.com/office/powerpoint/2010/main" val="1948985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Nested multinomial logit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To address the violation of the IIA assumption we estimate a nested multinomial model using the same nesting structure found in GCAM.</a:t>
            </a:r>
          </a:p>
          <a:p>
            <a:r>
              <a:rPr lang="en-US" dirty="0" smtClean="0"/>
              <a:t>The nests in GCAM are natural gas, coal, biomass, nuclear, refined liquids, solar, wind, and geothermal</a:t>
            </a:r>
          </a:p>
          <a:p>
            <a:r>
              <a:rPr lang="en-US" dirty="0" smtClean="0"/>
              <a:t>GCAM estimates a model with an alternative specific constant and one elasticity for all of the nests.</a:t>
            </a:r>
          </a:p>
          <a:p>
            <a:r>
              <a:rPr lang="en-US" dirty="0" smtClean="0"/>
              <a:t>Production technologies in our analysis (presently) include </a:t>
            </a:r>
          </a:p>
          <a:p>
            <a:pPr lvl="1"/>
            <a:r>
              <a:rPr lang="en-US" dirty="0" smtClean="0"/>
              <a:t>coal – steam turbine</a:t>
            </a:r>
          </a:p>
          <a:p>
            <a:pPr lvl="1"/>
            <a:r>
              <a:rPr lang="en-US" dirty="0" smtClean="0"/>
              <a:t>natural gas – combined cycle and combustion turbine</a:t>
            </a:r>
          </a:p>
          <a:p>
            <a:pPr lvl="1"/>
            <a:r>
              <a:rPr lang="en-US" dirty="0" smtClean="0"/>
              <a:t>Oil – combined cycle and combustion turbine</a:t>
            </a:r>
          </a:p>
          <a:p>
            <a:pPr lvl="1"/>
            <a:r>
              <a:rPr lang="en-US" dirty="0" smtClean="0"/>
              <a:t>Solar – photovoltaic and solar thermal</a:t>
            </a:r>
          </a:p>
          <a:p>
            <a:pPr lvl="1"/>
            <a:r>
              <a:rPr lang="en-US" dirty="0" smtClean="0"/>
              <a:t>Wind – onshore</a:t>
            </a:r>
          </a:p>
          <a:p>
            <a:pPr lvl="1"/>
            <a:r>
              <a:rPr lang="en-US" dirty="0" smtClean="0"/>
              <a:t>Geothermal</a:t>
            </a:r>
          </a:p>
          <a:p>
            <a:r>
              <a:rPr lang="en-US" dirty="0" smtClean="0"/>
              <a:t>The nested logit model assumes that the error terms are distributed generalized extreme value (GEV), which allows for correlation among alternatives located in the same nest. The joint distribution of each nest now includes a new term </a:t>
            </a:r>
            <a:r>
              <a:rPr lang="en-US" dirty="0" err="1" smtClean="0"/>
              <a:t>tau_m</a:t>
            </a:r>
            <a:r>
              <a:rPr lang="en-US" dirty="0" smtClean="0"/>
              <a:t> that represents the correlation … and is often called the dissimilarity or inclusive value parameter). </a:t>
            </a:r>
            <a:endParaRPr lang="en-US" dirty="0"/>
          </a:p>
        </p:txBody>
      </p:sp>
    </p:spTree>
    <p:extLst>
      <p:ext uri="{BB962C8B-B14F-4D97-AF65-F5344CB8AC3E}">
        <p14:creationId xmlns:p14="http://schemas.microsoft.com/office/powerpoint/2010/main" val="3637362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Model could be expanded to include a correlation structure using the </a:t>
            </a:r>
            <a:r>
              <a:rPr lang="en-US" dirty="0" err="1" smtClean="0"/>
              <a:t>probit</a:t>
            </a:r>
            <a:r>
              <a:rPr lang="en-US" dirty="0" smtClean="0"/>
              <a:t>.</a:t>
            </a:r>
          </a:p>
          <a:p>
            <a:r>
              <a:rPr lang="en-US" dirty="0" smtClean="0"/>
              <a:t>More data could be fed into the model (to take it further back in time to pick up more technologies.</a:t>
            </a:r>
          </a:p>
          <a:p>
            <a:r>
              <a:rPr lang="is-IS" smtClean="0"/>
              <a:t>…</a:t>
            </a:r>
            <a:endParaRPr lang="en-US"/>
          </a:p>
        </p:txBody>
      </p:sp>
    </p:spTree>
    <p:extLst>
      <p:ext uri="{BB962C8B-B14F-4D97-AF65-F5344CB8AC3E}">
        <p14:creationId xmlns:p14="http://schemas.microsoft.com/office/powerpoint/2010/main" val="219185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Problem statement</a:t>
            </a:r>
          </a:p>
          <a:p>
            <a:r>
              <a:rPr lang="en-US" dirty="0" smtClean="0"/>
              <a:t>Results</a:t>
            </a:r>
          </a:p>
          <a:p>
            <a:r>
              <a:rPr lang="en-US" dirty="0" smtClean="0"/>
              <a:t>Discussion of the data</a:t>
            </a:r>
          </a:p>
          <a:p>
            <a:r>
              <a:rPr lang="en-US" dirty="0" smtClean="0"/>
              <a:t>Theory</a:t>
            </a:r>
          </a:p>
          <a:p>
            <a:r>
              <a:rPr lang="en-US" dirty="0" smtClean="0"/>
              <a:t>Methods</a:t>
            </a:r>
          </a:p>
          <a:p>
            <a:endParaRPr lang="en-US" dirty="0"/>
          </a:p>
        </p:txBody>
      </p:sp>
    </p:spTree>
    <p:extLst>
      <p:ext uri="{BB962C8B-B14F-4D97-AF65-F5344CB8AC3E}">
        <p14:creationId xmlns:p14="http://schemas.microsoft.com/office/powerpoint/2010/main" val="988233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the electricity technology sector the logit parameters for the discrete choice model are not based on historical data, instead they represent a best guess.</a:t>
            </a:r>
          </a:p>
          <a:p>
            <a:r>
              <a:rPr lang="en-US" dirty="0" smtClean="0"/>
              <a:t>a</a:t>
            </a:r>
          </a:p>
          <a:p>
            <a:endParaRPr lang="en-US" dirty="0"/>
          </a:p>
          <a:p>
            <a:endParaRPr lang="en-US" dirty="0" smtClean="0"/>
          </a:p>
          <a:p>
            <a:r>
              <a:rPr lang="en-US" dirty="0" smtClean="0"/>
              <a:t>The specification of the error (i.e., f(</a:t>
            </a:r>
            <a:r>
              <a:rPr lang="en-US" dirty="0" err="1" smtClean="0"/>
              <a:t>epsilon_n</a:t>
            </a:r>
            <a:r>
              <a:rPr lang="en-US" dirty="0" smtClean="0"/>
              <a:t>)) is what differentiates one discrete choice models from another. The current GCAM specification uses the Weibull distribution, while our specification uses the Generalized Extreme Value distribution (non-nested models use the extreme value distribution). </a:t>
            </a:r>
          </a:p>
          <a:p>
            <a:r>
              <a:rPr lang="en-US" dirty="0" smtClean="0"/>
              <a:t>For this reason, we cannot directly compare the raw output of our model and the GCAM logit parameters. However, Robert using a Taylor series approximation found that if we divide the logit exponents used in the GCAM model by the fuel cost (we use the natural gas fuel cost) then we can compare the result with the model exponent.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2437601"/>
            <a:ext cx="8752114" cy="1150036"/>
          </a:xfrm>
          <a:prstGeom prst="rect">
            <a:avLst/>
          </a:prstGeom>
        </p:spPr>
      </p:pic>
    </p:spTree>
    <p:extLst>
      <p:ext uri="{BB962C8B-B14F-4D97-AF65-F5344CB8AC3E}">
        <p14:creationId xmlns:p14="http://schemas.microsoft.com/office/powerpoint/2010/main" val="181789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Comparing the GCAM logit exponent to the multinomial logistic regression</a:t>
            </a: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852934279"/>
              </p:ext>
            </p:extLst>
          </p:nvPr>
        </p:nvGraphicFramePr>
        <p:xfrm>
          <a:off x="6172200" y="1825625"/>
          <a:ext cx="3454400" cy="1010920"/>
        </p:xfrm>
        <a:graphic>
          <a:graphicData uri="http://schemas.openxmlformats.org/drawingml/2006/table">
            <a:tbl>
              <a:tblPr firstRow="1" bandRow="1">
                <a:tableStyleId>{5C22544A-7EE6-4342-B048-85BDC9FD1C3A}</a:tableStyleId>
              </a:tblPr>
              <a:tblGrid>
                <a:gridCol w="1727200"/>
                <a:gridCol w="1727200"/>
              </a:tblGrid>
              <a:tr h="370840">
                <a:tc>
                  <a:txBody>
                    <a:bodyPr/>
                    <a:lstStyle/>
                    <a:p>
                      <a:endParaRPr lang="en-US" dirty="0"/>
                    </a:p>
                  </a:txBody>
                  <a:tcPr/>
                </a:tc>
                <a:tc>
                  <a:txBody>
                    <a:bodyPr/>
                    <a:lstStyle/>
                    <a:p>
                      <a:r>
                        <a:rPr lang="en-US" dirty="0" smtClean="0"/>
                        <a:t>Model logit exponent</a:t>
                      </a:r>
                      <a:endParaRPr lang="en-US" dirty="0"/>
                    </a:p>
                  </a:txBody>
                  <a:tcPr/>
                </a:tc>
              </a:tr>
              <a:tr h="370840">
                <a:tc>
                  <a:txBody>
                    <a:bodyPr/>
                    <a:lstStyle/>
                    <a:p>
                      <a:endParaRPr lang="en-US" dirty="0"/>
                    </a:p>
                  </a:txBody>
                  <a:tcPr/>
                </a:tc>
                <a:tc>
                  <a:txBody>
                    <a:bodyPr/>
                    <a:lstStyle/>
                    <a:p>
                      <a:r>
                        <a:rPr lang="en-US" dirty="0" smtClean="0"/>
                        <a:t>-1.96</a:t>
                      </a:r>
                      <a:endParaRPr lang="en-US" dirty="0"/>
                    </a:p>
                  </a:txBody>
                  <a:tcPr/>
                </a:tc>
              </a:tr>
            </a:tbl>
          </a:graphicData>
        </a:graphic>
      </p:graphicFrame>
      <p:graphicFrame>
        <p:nvGraphicFramePr>
          <p:cNvPr id="5" name="Content Placeholder 3"/>
          <p:cNvGraphicFramePr>
            <a:graphicFrameLocks noGrp="1"/>
          </p:cNvGraphicFramePr>
          <p:nvPr>
            <p:ph sz="half" idx="1"/>
            <p:extLst>
              <p:ext uri="{D42A27DB-BD31-4B8C-83A1-F6EECF244321}">
                <p14:modId xmlns:p14="http://schemas.microsoft.com/office/powerpoint/2010/main" val="873196141"/>
              </p:ext>
            </p:extLst>
          </p:nvPr>
        </p:nvGraphicFramePr>
        <p:xfrm>
          <a:off x="838200" y="1825625"/>
          <a:ext cx="4376057" cy="2865120"/>
        </p:xfrm>
        <a:graphic>
          <a:graphicData uri="http://schemas.openxmlformats.org/drawingml/2006/table">
            <a:tbl>
              <a:tblPr firstRow="1" bandRow="1">
                <a:tableStyleId>{5C22544A-7EE6-4342-B048-85BDC9FD1C3A}</a:tableStyleId>
              </a:tblPr>
              <a:tblGrid>
                <a:gridCol w="2340429"/>
                <a:gridCol w="2035628"/>
              </a:tblGrid>
              <a:tr h="370840">
                <a:tc>
                  <a:txBody>
                    <a:bodyPr/>
                    <a:lstStyle/>
                    <a:p>
                      <a:r>
                        <a:rPr lang="en-US" dirty="0" smtClean="0"/>
                        <a:t>Fuel choice (i.e., nest)</a:t>
                      </a:r>
                      <a:endParaRPr lang="en-US" dirty="0"/>
                    </a:p>
                  </a:txBody>
                  <a:tcPr/>
                </a:tc>
                <a:tc>
                  <a:txBody>
                    <a:bodyPr/>
                    <a:lstStyle/>
                    <a:p>
                      <a:r>
                        <a:rPr lang="en-US" dirty="0" smtClean="0"/>
                        <a:t>GCAM</a:t>
                      </a:r>
                      <a:r>
                        <a:rPr lang="en-US" baseline="0" dirty="0" smtClean="0"/>
                        <a:t> logit exponent over cost</a:t>
                      </a:r>
                      <a:endParaRPr lang="en-US" dirty="0"/>
                    </a:p>
                  </a:txBody>
                  <a:tcPr/>
                </a:tc>
              </a:tr>
              <a:tr h="370840">
                <a:tc>
                  <a:txBody>
                    <a:bodyPr/>
                    <a:lstStyle/>
                    <a:p>
                      <a:r>
                        <a:rPr lang="en-US" dirty="0" smtClean="0"/>
                        <a:t>Coal</a:t>
                      </a:r>
                      <a:r>
                        <a:rPr lang="en-US" baseline="0" dirty="0" smtClean="0"/>
                        <a:t> </a:t>
                      </a:r>
                      <a:endParaRPr lang="en-US" dirty="0"/>
                    </a:p>
                  </a:txBody>
                  <a:tcPr/>
                </a:tc>
                <a:tc>
                  <a:txBody>
                    <a:bodyPr/>
                    <a:lstStyle/>
                    <a:p>
                      <a:r>
                        <a:rPr lang="en-US" dirty="0" smtClean="0"/>
                        <a:t>-1.61</a:t>
                      </a:r>
                      <a:endParaRPr lang="en-US" dirty="0"/>
                    </a:p>
                  </a:txBody>
                  <a:tcPr/>
                </a:tc>
              </a:tr>
              <a:tr h="370840">
                <a:tc>
                  <a:txBody>
                    <a:bodyPr/>
                    <a:lstStyle/>
                    <a:p>
                      <a:r>
                        <a:rPr lang="en-US" dirty="0" smtClean="0"/>
                        <a:t>Natural gas</a:t>
                      </a:r>
                    </a:p>
                  </a:txBody>
                  <a:tcPr/>
                </a:tc>
                <a:tc>
                  <a:txBody>
                    <a:bodyPr/>
                    <a:lstStyle/>
                    <a:p>
                      <a:r>
                        <a:rPr lang="en-US" dirty="0" smtClean="0"/>
                        <a:t>-1.94</a:t>
                      </a:r>
                      <a:endParaRPr lang="en-US" dirty="0"/>
                    </a:p>
                  </a:txBody>
                  <a:tcPr/>
                </a:tc>
              </a:tr>
              <a:tr h="370840">
                <a:tc>
                  <a:txBody>
                    <a:bodyPr/>
                    <a:lstStyle/>
                    <a:p>
                      <a:r>
                        <a:rPr lang="en-US" dirty="0" smtClean="0"/>
                        <a:t>Oil</a:t>
                      </a:r>
                    </a:p>
                  </a:txBody>
                  <a:tcPr/>
                </a:tc>
                <a:tc>
                  <a:txBody>
                    <a:bodyPr/>
                    <a:lstStyle/>
                    <a:p>
                      <a:r>
                        <a:rPr lang="en-US" dirty="0" smtClean="0"/>
                        <a:t>-1.09</a:t>
                      </a:r>
                      <a:endParaRPr lang="en-US" dirty="0"/>
                    </a:p>
                  </a:txBody>
                  <a:tcPr/>
                </a:tc>
              </a:tr>
              <a:tr h="370840">
                <a:tc>
                  <a:txBody>
                    <a:bodyPr/>
                    <a:lstStyle/>
                    <a:p>
                      <a:r>
                        <a:rPr lang="en-US" dirty="0" smtClean="0"/>
                        <a:t>Solar</a:t>
                      </a:r>
                    </a:p>
                  </a:txBody>
                  <a:tcPr/>
                </a:tc>
                <a:tc>
                  <a:txBody>
                    <a:bodyPr/>
                    <a:lstStyle/>
                    <a:p>
                      <a:r>
                        <a:rPr lang="en-US" dirty="0" smtClean="0"/>
                        <a:t>-0.29</a:t>
                      </a:r>
                      <a:endParaRPr lang="en-US" dirty="0"/>
                    </a:p>
                  </a:txBody>
                  <a:tcPr/>
                </a:tc>
              </a:tr>
              <a:tr h="370840">
                <a:tc>
                  <a:txBody>
                    <a:bodyPr/>
                    <a:lstStyle/>
                    <a:p>
                      <a:r>
                        <a:rPr lang="en-US" dirty="0" smtClean="0"/>
                        <a:t>Geothermal</a:t>
                      </a:r>
                    </a:p>
                  </a:txBody>
                  <a:tcPr/>
                </a:tc>
                <a:tc>
                  <a:txBody>
                    <a:bodyPr/>
                    <a:lstStyle/>
                    <a:p>
                      <a:r>
                        <a:rPr lang="en-US" dirty="0" smtClean="0"/>
                        <a:t>-0.74</a:t>
                      </a:r>
                      <a:endParaRPr lang="en-US" dirty="0"/>
                    </a:p>
                  </a:txBody>
                  <a:tcPr/>
                </a:tc>
              </a:tr>
              <a:tr h="370840">
                <a:tc>
                  <a:txBody>
                    <a:bodyPr/>
                    <a:lstStyle/>
                    <a:p>
                      <a:r>
                        <a:rPr lang="en-US" dirty="0" smtClean="0"/>
                        <a:t>Wind</a:t>
                      </a:r>
                    </a:p>
                  </a:txBody>
                  <a:tcPr/>
                </a:tc>
                <a:tc>
                  <a:txBody>
                    <a:bodyPr/>
                    <a:lstStyle/>
                    <a:p>
                      <a:r>
                        <a:rPr lang="en-US" dirty="0" smtClean="0"/>
                        <a:t>-1.09</a:t>
                      </a:r>
                      <a:endParaRPr lang="en-US" dirty="0"/>
                    </a:p>
                  </a:txBody>
                  <a:tcPr/>
                </a:tc>
              </a:tr>
            </a:tbl>
          </a:graphicData>
        </a:graphic>
      </p:graphicFrame>
      <p:sp>
        <p:nvSpPr>
          <p:cNvPr id="7" name="TextBox 6"/>
          <p:cNvSpPr txBox="1"/>
          <p:nvPr/>
        </p:nvSpPr>
        <p:spPr>
          <a:xfrm>
            <a:off x="838200" y="4953000"/>
            <a:ext cx="9756325" cy="369332"/>
          </a:xfrm>
          <a:prstGeom prst="rect">
            <a:avLst/>
          </a:prstGeom>
          <a:noFill/>
        </p:spPr>
        <p:txBody>
          <a:bodyPr wrap="none" rtlCol="0">
            <a:spAutoFit/>
          </a:bodyPr>
          <a:lstStyle/>
          <a:p>
            <a:r>
              <a:rPr lang="en-US" dirty="0" smtClean="0"/>
              <a:t>We can see that the current GCAM logit exponent parameterization is supported by </a:t>
            </a:r>
            <a:r>
              <a:rPr lang="en-US" smtClean="0"/>
              <a:t>the historical data.</a:t>
            </a:r>
            <a:endParaRPr lang="en-US"/>
          </a:p>
        </p:txBody>
      </p:sp>
    </p:spTree>
    <p:extLst>
      <p:ext uri="{BB962C8B-B14F-4D97-AF65-F5344CB8AC3E}">
        <p14:creationId xmlns:p14="http://schemas.microsoft.com/office/powerpoint/2010/main" val="1832915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Overnight cost – EIA overnight cost </a:t>
            </a:r>
            <a:r>
              <a:rPr lang="en-US" dirty="0" smtClean="0"/>
              <a:t>assumptions</a:t>
            </a:r>
          </a:p>
          <a:p>
            <a:r>
              <a:rPr lang="en-US" dirty="0"/>
              <a:t>Fixed and variable maintenance </a:t>
            </a:r>
            <a:r>
              <a:rPr lang="en-US" dirty="0" smtClean="0"/>
              <a:t>costs</a:t>
            </a:r>
            <a:endParaRPr lang="en-US" dirty="0" smtClean="0"/>
          </a:p>
          <a:p>
            <a:r>
              <a:rPr lang="en-US" dirty="0"/>
              <a:t>Installed capacity – EIA Form </a:t>
            </a:r>
            <a:r>
              <a:rPr lang="en-US" dirty="0" smtClean="0"/>
              <a:t>860</a:t>
            </a:r>
            <a:endParaRPr lang="en-US" dirty="0" smtClean="0"/>
          </a:p>
          <a:p>
            <a:r>
              <a:rPr lang="en-US" dirty="0" smtClean="0"/>
              <a:t>Heat </a:t>
            </a:r>
            <a:r>
              <a:rPr lang="en-US" dirty="0" smtClean="0"/>
              <a:t>rate</a:t>
            </a:r>
          </a:p>
          <a:p>
            <a:r>
              <a:rPr lang="en-US" dirty="0" smtClean="0"/>
              <a:t>Fuel </a:t>
            </a:r>
            <a:r>
              <a:rPr lang="en-US" dirty="0" smtClean="0"/>
              <a:t>cost</a:t>
            </a:r>
          </a:p>
          <a:p>
            <a:r>
              <a:rPr lang="en-US" dirty="0" smtClean="0"/>
              <a:t>Capacity factor </a:t>
            </a:r>
          </a:p>
          <a:p>
            <a:r>
              <a:rPr lang="en-US" dirty="0"/>
              <a:t>More information on the data used and the data cleaning process can be found in the andymd26/fuzzy-waffle </a:t>
            </a:r>
            <a:r>
              <a:rPr lang="en-US" dirty="0" err="1"/>
              <a:t>github</a:t>
            </a:r>
            <a:r>
              <a:rPr lang="en-US" dirty="0"/>
              <a:t> repository </a:t>
            </a:r>
          </a:p>
        </p:txBody>
      </p:sp>
    </p:spTree>
    <p:extLst>
      <p:ext uri="{BB962C8B-B14F-4D97-AF65-F5344CB8AC3E}">
        <p14:creationId xmlns:p14="http://schemas.microsoft.com/office/powerpoint/2010/main" val="579356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Overnight cost (AEO)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overnight cost is the cost of a construction project with no interest incurred. </a:t>
            </a:r>
          </a:p>
          <a:p>
            <a:r>
              <a:rPr lang="en-US" dirty="0" smtClean="0"/>
              <a:t>Overnight cost data is available beginning in 1997 and is published every year. The categories of production technologies in each year has changed somewhat as old technologies are retired and new technologies emerge. </a:t>
            </a:r>
          </a:p>
          <a:p>
            <a:r>
              <a:rPr lang="en-US" dirty="0" smtClean="0"/>
              <a:t>We use the overnight cost data from the supplemental materials found in each Annual energy outlook.</a:t>
            </a:r>
          </a:p>
          <a:p>
            <a:r>
              <a:rPr lang="en-US" dirty="0" smtClean="0"/>
              <a:t>Each annual energy outlook estimates the characteristics of new generation units including operational characteristics and cost assumptions. </a:t>
            </a:r>
          </a:p>
          <a:p>
            <a:r>
              <a:rPr lang="en-US" dirty="0" smtClean="0"/>
              <a:t>Each year the AEO estimates project lead time, average size, </a:t>
            </a:r>
            <a:r>
              <a:rPr lang="en-US" dirty="0" err="1" smtClean="0"/>
              <a:t>heatrate</a:t>
            </a:r>
            <a:r>
              <a:rPr lang="en-US" dirty="0" smtClean="0"/>
              <a:t>,  fixed and variable operation and maintenance costs, and overnight costs for a suite of first and nth of its kind power production technologies.</a:t>
            </a:r>
          </a:p>
          <a:p>
            <a:r>
              <a:rPr lang="en-US" dirty="0" smtClean="0"/>
              <a:t>Unfortunately, these categories do not match up well with the categories found in EIA form 860.</a:t>
            </a:r>
            <a:endParaRPr lang="en-US" dirty="0"/>
          </a:p>
        </p:txBody>
      </p:sp>
    </p:spTree>
    <p:extLst>
      <p:ext uri="{BB962C8B-B14F-4D97-AF65-F5344CB8AC3E}">
        <p14:creationId xmlns:p14="http://schemas.microsoft.com/office/powerpoint/2010/main" val="299664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Fixed and variable maintenance costs (AEO)</a:t>
            </a:r>
            <a:endParaRPr lang="en-US" dirty="0"/>
          </a:p>
        </p:txBody>
      </p:sp>
      <p:sp>
        <p:nvSpPr>
          <p:cNvPr id="3" name="Content Placeholder 2"/>
          <p:cNvSpPr>
            <a:spLocks noGrp="1"/>
          </p:cNvSpPr>
          <p:nvPr>
            <p:ph idx="1"/>
          </p:nvPr>
        </p:nvSpPr>
        <p:spPr/>
        <p:txBody>
          <a:bodyPr/>
          <a:lstStyle/>
          <a:p>
            <a:r>
              <a:rPr lang="en-US" dirty="0" smtClean="0"/>
              <a:t>From the AEO supplemental material we also select the fixed and variable operations and maintenance costs for each technology.</a:t>
            </a:r>
          </a:p>
          <a:p>
            <a:r>
              <a:rPr lang="en-US" dirty="0" smtClean="0"/>
              <a:t>Fixed operations and maintenance costs are expenses that don’t vary with production (i.e., routine preventive and predictive maintenance, general and administrative expenses, etc.)</a:t>
            </a:r>
          </a:p>
          <a:p>
            <a:r>
              <a:rPr lang="en-US" dirty="0" smtClean="0"/>
              <a:t>Variable operation and maintenance costs are expenses that vary with production such as water, disposal expenses, power purchases, etc.</a:t>
            </a:r>
          </a:p>
        </p:txBody>
      </p:sp>
    </p:spTree>
    <p:extLst>
      <p:ext uri="{BB962C8B-B14F-4D97-AF65-F5344CB8AC3E}">
        <p14:creationId xmlns:p14="http://schemas.microsoft.com/office/powerpoint/2010/main" val="161294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Installed capacity (EIA </a:t>
            </a:r>
            <a:r>
              <a:rPr lang="en-US" dirty="0" smtClean="0"/>
              <a:t>Form </a:t>
            </a:r>
            <a:r>
              <a:rPr lang="en-US" dirty="0" smtClean="0"/>
              <a:t>860)</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Form 860 is </a:t>
            </a:r>
            <a:r>
              <a:rPr lang="en-US" dirty="0" smtClean="0"/>
              <a:t>a survey of electricity generators and is used </a:t>
            </a:r>
            <a:r>
              <a:rPr lang="en-US" dirty="0" smtClean="0"/>
              <a:t>to collect generator level data on existing and planned power plants with an installed capacity greater than 1 MW. </a:t>
            </a:r>
            <a:endParaRPr lang="en-US" dirty="0"/>
          </a:p>
          <a:p>
            <a:r>
              <a:rPr lang="en-US" dirty="0" smtClean="0"/>
              <a:t>The </a:t>
            </a:r>
            <a:r>
              <a:rPr lang="en-US" dirty="0" smtClean="0"/>
              <a:t>dataset includes capacity, installation date, operating status, primary fuel, and technology at the generator, plant and utility level.</a:t>
            </a:r>
          </a:p>
          <a:p>
            <a:r>
              <a:rPr lang="en-US" dirty="0" smtClean="0"/>
              <a:t>However, the technology categories in Form 860 do not readily map onto the overnight cost, technology categories. Thus, it requires mapping the available generator type in the overnight cost database to the installed capacity by generator in Form 860. We discuss these methods in our supplemental material.</a:t>
            </a:r>
          </a:p>
          <a:p>
            <a:r>
              <a:rPr lang="en-US" dirty="0" smtClean="0"/>
              <a:t>Form 860 has 37 prime movers and 78 primary fuels, which form 190 unique, pair-wise combinations in the database, whereas the overnight cost database contains between 15 and 20 cost categories with the exact number fluctuating year-to-year.</a:t>
            </a:r>
          </a:p>
          <a:p>
            <a:endParaRPr lang="en-US" dirty="0"/>
          </a:p>
        </p:txBody>
      </p:sp>
    </p:spTree>
    <p:extLst>
      <p:ext uri="{BB962C8B-B14F-4D97-AF65-F5344CB8AC3E}">
        <p14:creationId xmlns:p14="http://schemas.microsoft.com/office/powerpoint/2010/main" val="156022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Heat rate (various data sources)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marginal cost of producing power not only depends on the price of fuel but also on the efficiency of the production process. The heat rate is a commonly used measure to assess the efficiency of a power plant in turning fuel into electricity. </a:t>
            </a:r>
          </a:p>
          <a:p>
            <a:r>
              <a:rPr lang="en-US" dirty="0" smtClean="0"/>
              <a:t>Form 860 has generator level heat rate data for the period 1990 to 1995. </a:t>
            </a:r>
          </a:p>
          <a:p>
            <a:r>
              <a:rPr lang="en-US" dirty="0" smtClean="0"/>
              <a:t>In July of 2007 the California Energy Commission adopted the Quarterly Fuel and Energy Report (QFER) requirement, which provided for the collection of information concerning electricity generation. The energy almanac contains plant level heat rate data for the period 2007 to present for all generators located in the state (Form 860 has data one level lower (i.e., the generator), whereas QFER is an average of the generators for a plant). Data in California actually begins much earlier in 2001. </a:t>
            </a:r>
          </a:p>
          <a:p>
            <a:r>
              <a:rPr lang="en-US" dirty="0" smtClean="0"/>
              <a:t>We use a simple linear regression model to identify any trends in heat rate and project it forward. </a:t>
            </a:r>
            <a:endParaRPr lang="en-US" dirty="0"/>
          </a:p>
        </p:txBody>
      </p:sp>
    </p:spTree>
    <p:extLst>
      <p:ext uri="{BB962C8B-B14F-4D97-AF65-F5344CB8AC3E}">
        <p14:creationId xmlns:p14="http://schemas.microsoft.com/office/powerpoint/2010/main" val="1886748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1599</Words>
  <Application>Microsoft Macintosh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Arial</vt:lpstr>
      <vt:lpstr>Office Theme</vt:lpstr>
      <vt:lpstr>Electricity investment: Discrete choice modeling</vt:lpstr>
      <vt:lpstr>Table of contents</vt:lpstr>
      <vt:lpstr>Problem statement</vt:lpstr>
      <vt:lpstr>Results: Comparing the GCAM logit exponent to the multinomial logistic regression</vt:lpstr>
      <vt:lpstr>Data</vt:lpstr>
      <vt:lpstr>Data: Overnight cost (AEO)</vt:lpstr>
      <vt:lpstr>Data: Fixed and variable maintenance costs (AEO)</vt:lpstr>
      <vt:lpstr>Data: Installed capacity (EIA Form 860)</vt:lpstr>
      <vt:lpstr>Data: Heat rate (various data sources)</vt:lpstr>
      <vt:lpstr>Data: Fuel cost</vt:lpstr>
      <vt:lpstr>Capacity factor (Form EIA-923)</vt:lpstr>
      <vt:lpstr>Theory</vt:lpstr>
      <vt:lpstr>Model: multinomial logit</vt:lpstr>
      <vt:lpstr>Model: Nested multinomial logit</vt:lpstr>
      <vt:lpstr>Discussion</vt:lpstr>
    </vt:vector>
  </TitlesOfParts>
  <Company>PNNL IM Services</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Blohm, Andrew J</dc:creator>
  <cp:lastModifiedBy>Andrew Blohm</cp:lastModifiedBy>
  <cp:revision>15</cp:revision>
  <dcterms:created xsi:type="dcterms:W3CDTF">2016-10-21T19:16:32Z</dcterms:created>
  <dcterms:modified xsi:type="dcterms:W3CDTF">2016-11-21T00:31:33Z</dcterms:modified>
</cp:coreProperties>
</file>