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73" r:id="rId2"/>
    <p:sldId id="257" r:id="rId3"/>
    <p:sldId id="259" r:id="rId4"/>
    <p:sldId id="260" r:id="rId5"/>
    <p:sldId id="264" r:id="rId6"/>
    <p:sldId id="261" r:id="rId7"/>
    <p:sldId id="265" r:id="rId8"/>
    <p:sldId id="268" r:id="rId9"/>
    <p:sldId id="267" r:id="rId10"/>
    <p:sldId id="263" r:id="rId11"/>
    <p:sldId id="266"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18DDCF-A9AD-BD4B-8B68-50DAA04D0A69}" v="267" dt="2025-07-29T00:22:58.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67"/>
    <p:restoredTop sz="81447"/>
  </p:normalViewPr>
  <p:slideViewPr>
    <p:cSldViewPr snapToGrid="0">
      <p:cViewPr>
        <p:scale>
          <a:sx n="100" d="100"/>
          <a:sy n="100" d="100"/>
        </p:scale>
        <p:origin x="9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10941-2E34-A047-972E-B956998E33F9}" type="datetimeFigureOut">
              <a:rPr lang="en-US" smtClean="0"/>
              <a:t>7/29/25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47F353-AEF7-C340-8805-63B63A629AAE}" type="slidenum">
              <a:rPr lang="en-US" smtClean="0"/>
              <a:t>‹#›</a:t>
            </a:fld>
            <a:endParaRPr lang="en-US"/>
          </a:p>
        </p:txBody>
      </p:sp>
    </p:spTree>
    <p:extLst>
      <p:ext uri="{BB962C8B-B14F-4D97-AF65-F5344CB8AC3E}">
        <p14:creationId xmlns:p14="http://schemas.microsoft.com/office/powerpoint/2010/main" val="789171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Image source: Microsoft 365 content library
Discover the foundational mathematical concepts that power data science. This presentation explores the essential topics, including statistics, linear algebra, and calculus, that underpin modern analytical techniques and machine learning methods. Gain insights into how mathematics shapes data-driven decision-making and innovation.</a:t>
            </a:r>
          </a:p>
        </p:txBody>
      </p:sp>
      <p:sp>
        <p:nvSpPr>
          <p:cNvPr id="4" name="Slide Number Placeholder 3"/>
          <p:cNvSpPr>
            <a:spLocks noGrp="1"/>
          </p:cNvSpPr>
          <p:nvPr>
            <p:ph type="sldNum" sz="quarter" idx="5"/>
          </p:nvPr>
        </p:nvSpPr>
        <p:spPr/>
        <p:txBody>
          <a:bodyPr/>
          <a:lstStyle/>
          <a:p>
            <a:fld id="{4A47F353-AEF7-C340-8805-63B63A629AAE}" type="slidenum">
              <a:rPr lang="en-US" smtClean="0"/>
              <a:t>1</a:t>
            </a:fld>
            <a:endParaRPr lang="en-US"/>
          </a:p>
        </p:txBody>
      </p:sp>
    </p:spTree>
    <p:extLst>
      <p:ext uri="{BB962C8B-B14F-4D97-AF65-F5344CB8AC3E}">
        <p14:creationId xmlns:p14="http://schemas.microsoft.com/office/powerpoint/2010/main" val="371918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try this… </a:t>
            </a:r>
          </a:p>
          <a:p>
            <a:endParaRPr lang="en-US" dirty="0"/>
          </a:p>
          <a:p>
            <a:r>
              <a:rPr lang="en-US" dirty="0"/>
              <a:t>I have three doors, behind two of the doors there are goats and behind one of the doors there is a car. If you pick the door with the car behind it, then you win the car. </a:t>
            </a:r>
          </a:p>
          <a:p>
            <a:endParaRPr lang="en-US" dirty="0"/>
          </a:p>
          <a:p>
            <a:r>
              <a:rPr lang="en-US" dirty="0"/>
              <a:t>Now, the catch is that after you’ve made your choice, I’ll open up one of the other doors, afterwards you have a chance to swap to the remaining door or stay with your choice.</a:t>
            </a:r>
          </a:p>
          <a:p>
            <a:endParaRPr lang="en-US" dirty="0"/>
          </a:p>
          <a:p>
            <a:r>
              <a:rPr lang="en-US" dirty="0"/>
              <a:t>I’ll give you 10 minutes to discuss with your classmates, is it better to stay with your original choice or better to switch to the new door. No internet.</a:t>
            </a:r>
          </a:p>
        </p:txBody>
      </p:sp>
      <p:sp>
        <p:nvSpPr>
          <p:cNvPr id="4" name="Slide Number Placeholder 3"/>
          <p:cNvSpPr>
            <a:spLocks noGrp="1"/>
          </p:cNvSpPr>
          <p:nvPr>
            <p:ph type="sldNum" sz="quarter" idx="5"/>
          </p:nvPr>
        </p:nvSpPr>
        <p:spPr/>
        <p:txBody>
          <a:bodyPr/>
          <a:lstStyle/>
          <a:p>
            <a:fld id="{4A47F353-AEF7-C340-8805-63B63A629AAE}" type="slidenum">
              <a:rPr lang="en-US" smtClean="0"/>
              <a:t>7</a:t>
            </a:fld>
            <a:endParaRPr lang="en-US"/>
          </a:p>
        </p:txBody>
      </p:sp>
    </p:spTree>
    <p:extLst>
      <p:ext uri="{BB962C8B-B14F-4D97-AF65-F5344CB8AC3E}">
        <p14:creationId xmlns:p14="http://schemas.microsoft.com/office/powerpoint/2010/main" val="1573781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Linear algebra</a:t>
            </a:r>
          </a:p>
        </p:txBody>
      </p:sp>
      <p:sp>
        <p:nvSpPr>
          <p:cNvPr id="4" name="Slide Number Placeholder 3"/>
          <p:cNvSpPr>
            <a:spLocks noGrp="1"/>
          </p:cNvSpPr>
          <p:nvPr>
            <p:ph type="sldNum" sz="quarter" idx="5"/>
          </p:nvPr>
        </p:nvSpPr>
        <p:spPr/>
        <p:txBody>
          <a:bodyPr/>
          <a:lstStyle/>
          <a:p>
            <a:fld id="{4A47F353-AEF7-C340-8805-63B63A629AAE}" type="slidenum">
              <a:rPr lang="en-US" smtClean="0"/>
              <a:t>10</a:t>
            </a:fld>
            <a:endParaRPr lang="en-US"/>
          </a:p>
        </p:txBody>
      </p:sp>
    </p:spTree>
    <p:extLst>
      <p:ext uri="{BB962C8B-B14F-4D97-AF65-F5344CB8AC3E}">
        <p14:creationId xmlns:p14="http://schemas.microsoft.com/office/powerpoint/2010/main" val="110211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7DCE-EE45-DAAD-4010-1E1A0818A00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12E8B33-1DEF-75D4-8EFC-85363F8159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B2F7EAC-49AE-B75C-F0EC-A15EC99478FD}"/>
              </a:ext>
            </a:extLst>
          </p:cNvPr>
          <p:cNvSpPr>
            <a:spLocks noGrp="1"/>
          </p:cNvSpPr>
          <p:nvPr>
            <p:ph type="dt" sz="half" idx="10"/>
          </p:nvPr>
        </p:nvSpPr>
        <p:spPr/>
        <p:txBody>
          <a:bodyPr/>
          <a:lstStyle/>
          <a:p>
            <a:fld id="{40494ECD-0E86-E545-BB55-9DC9BB75C0F9}" type="datetimeFigureOut">
              <a:rPr lang="en-US" smtClean="0"/>
              <a:t>7/28/25</a:t>
            </a:fld>
            <a:endParaRPr lang="en-US"/>
          </a:p>
        </p:txBody>
      </p:sp>
      <p:sp>
        <p:nvSpPr>
          <p:cNvPr id="5" name="Footer Placeholder 4">
            <a:extLst>
              <a:ext uri="{FF2B5EF4-FFF2-40B4-BE49-F238E27FC236}">
                <a16:creationId xmlns:a16="http://schemas.microsoft.com/office/drawing/2014/main" id="{6D7F4E6D-56C3-E995-D6B7-568A66FDB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8FBED-D770-496B-35B6-36F015D38E04}"/>
              </a:ext>
            </a:extLst>
          </p:cNvPr>
          <p:cNvSpPr>
            <a:spLocks noGrp="1"/>
          </p:cNvSpPr>
          <p:nvPr>
            <p:ph type="sldNum" sz="quarter" idx="12"/>
          </p:nvPr>
        </p:nvSpPr>
        <p:spPr/>
        <p:txBody>
          <a:bodyPr/>
          <a:lstStyle/>
          <a:p>
            <a:fld id="{154178F3-04A5-8A49-90C7-0CEEAAECFBAF}" type="slidenum">
              <a:rPr lang="en-US" smtClean="0"/>
              <a:t>‹#›</a:t>
            </a:fld>
            <a:endParaRPr lang="en-US"/>
          </a:p>
        </p:txBody>
      </p:sp>
    </p:spTree>
    <p:extLst>
      <p:ext uri="{BB962C8B-B14F-4D97-AF65-F5344CB8AC3E}">
        <p14:creationId xmlns:p14="http://schemas.microsoft.com/office/powerpoint/2010/main" val="3658712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DE028-8632-C911-BD96-7CABE857980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6341BBE-B8C5-130C-88D7-1189AC7435F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417DDF9-1E92-BC6B-1052-580495BFC2C7}"/>
              </a:ext>
            </a:extLst>
          </p:cNvPr>
          <p:cNvSpPr>
            <a:spLocks noGrp="1"/>
          </p:cNvSpPr>
          <p:nvPr>
            <p:ph type="dt" sz="half" idx="10"/>
          </p:nvPr>
        </p:nvSpPr>
        <p:spPr/>
        <p:txBody>
          <a:bodyPr/>
          <a:lstStyle/>
          <a:p>
            <a:fld id="{40494ECD-0E86-E545-BB55-9DC9BB75C0F9}" type="datetimeFigureOut">
              <a:rPr lang="en-US" smtClean="0"/>
              <a:t>7/28/25</a:t>
            </a:fld>
            <a:endParaRPr lang="en-US"/>
          </a:p>
        </p:txBody>
      </p:sp>
      <p:sp>
        <p:nvSpPr>
          <p:cNvPr id="5" name="Footer Placeholder 4">
            <a:extLst>
              <a:ext uri="{FF2B5EF4-FFF2-40B4-BE49-F238E27FC236}">
                <a16:creationId xmlns:a16="http://schemas.microsoft.com/office/drawing/2014/main" id="{A55F311E-853D-3D18-9646-BD2AC8595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046DB-43A5-247B-1DCA-E5307C2652D5}"/>
              </a:ext>
            </a:extLst>
          </p:cNvPr>
          <p:cNvSpPr>
            <a:spLocks noGrp="1"/>
          </p:cNvSpPr>
          <p:nvPr>
            <p:ph type="sldNum" sz="quarter" idx="12"/>
          </p:nvPr>
        </p:nvSpPr>
        <p:spPr/>
        <p:txBody>
          <a:bodyPr/>
          <a:lstStyle/>
          <a:p>
            <a:fld id="{154178F3-04A5-8A49-90C7-0CEEAAECFBAF}" type="slidenum">
              <a:rPr lang="en-US" smtClean="0"/>
              <a:t>‹#›</a:t>
            </a:fld>
            <a:endParaRPr lang="en-US"/>
          </a:p>
        </p:txBody>
      </p:sp>
    </p:spTree>
    <p:extLst>
      <p:ext uri="{BB962C8B-B14F-4D97-AF65-F5344CB8AC3E}">
        <p14:creationId xmlns:p14="http://schemas.microsoft.com/office/powerpoint/2010/main" val="4282683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9A7996-C728-FDE7-2D3B-0CABF68EB28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F5AB26C-162B-0BC7-A431-8DD2B2C8F31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15B1C68-39B0-E2A1-6723-AD8C4CD5E18E}"/>
              </a:ext>
            </a:extLst>
          </p:cNvPr>
          <p:cNvSpPr>
            <a:spLocks noGrp="1"/>
          </p:cNvSpPr>
          <p:nvPr>
            <p:ph type="dt" sz="half" idx="10"/>
          </p:nvPr>
        </p:nvSpPr>
        <p:spPr/>
        <p:txBody>
          <a:bodyPr/>
          <a:lstStyle/>
          <a:p>
            <a:fld id="{40494ECD-0E86-E545-BB55-9DC9BB75C0F9}" type="datetimeFigureOut">
              <a:rPr lang="en-US" smtClean="0"/>
              <a:t>7/28/25</a:t>
            </a:fld>
            <a:endParaRPr lang="en-US"/>
          </a:p>
        </p:txBody>
      </p:sp>
      <p:sp>
        <p:nvSpPr>
          <p:cNvPr id="5" name="Footer Placeholder 4">
            <a:extLst>
              <a:ext uri="{FF2B5EF4-FFF2-40B4-BE49-F238E27FC236}">
                <a16:creationId xmlns:a16="http://schemas.microsoft.com/office/drawing/2014/main" id="{72767697-08FA-5F98-AE36-A616A06E5E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90CAB5-8218-16CF-A711-AA42B8254FD4}"/>
              </a:ext>
            </a:extLst>
          </p:cNvPr>
          <p:cNvSpPr>
            <a:spLocks noGrp="1"/>
          </p:cNvSpPr>
          <p:nvPr>
            <p:ph type="sldNum" sz="quarter" idx="12"/>
          </p:nvPr>
        </p:nvSpPr>
        <p:spPr/>
        <p:txBody>
          <a:bodyPr/>
          <a:lstStyle/>
          <a:p>
            <a:fld id="{154178F3-04A5-8A49-90C7-0CEEAAECFBAF}" type="slidenum">
              <a:rPr lang="en-US" smtClean="0"/>
              <a:t>‹#›</a:t>
            </a:fld>
            <a:endParaRPr lang="en-US"/>
          </a:p>
        </p:txBody>
      </p:sp>
    </p:spTree>
    <p:extLst>
      <p:ext uri="{BB962C8B-B14F-4D97-AF65-F5344CB8AC3E}">
        <p14:creationId xmlns:p14="http://schemas.microsoft.com/office/powerpoint/2010/main" val="363401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60B3-0783-E4D9-8031-4E2F4BF6C76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C23A059-2552-8D18-6D16-5DA071AB58B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706358-458D-2846-DA2B-C677D58821AA}"/>
              </a:ext>
            </a:extLst>
          </p:cNvPr>
          <p:cNvSpPr>
            <a:spLocks noGrp="1"/>
          </p:cNvSpPr>
          <p:nvPr>
            <p:ph type="dt" sz="half" idx="10"/>
          </p:nvPr>
        </p:nvSpPr>
        <p:spPr/>
        <p:txBody>
          <a:bodyPr/>
          <a:lstStyle/>
          <a:p>
            <a:fld id="{40494ECD-0E86-E545-BB55-9DC9BB75C0F9}" type="datetimeFigureOut">
              <a:rPr lang="en-US" smtClean="0"/>
              <a:t>7/28/25</a:t>
            </a:fld>
            <a:endParaRPr lang="en-US"/>
          </a:p>
        </p:txBody>
      </p:sp>
      <p:sp>
        <p:nvSpPr>
          <p:cNvPr id="5" name="Footer Placeholder 4">
            <a:extLst>
              <a:ext uri="{FF2B5EF4-FFF2-40B4-BE49-F238E27FC236}">
                <a16:creationId xmlns:a16="http://schemas.microsoft.com/office/drawing/2014/main" id="{548BD95B-ADED-56D7-3A2B-151C5721D5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FD2B9-1E8F-09AE-A71E-12FD72462B5D}"/>
              </a:ext>
            </a:extLst>
          </p:cNvPr>
          <p:cNvSpPr>
            <a:spLocks noGrp="1"/>
          </p:cNvSpPr>
          <p:nvPr>
            <p:ph type="sldNum" sz="quarter" idx="12"/>
          </p:nvPr>
        </p:nvSpPr>
        <p:spPr/>
        <p:txBody>
          <a:bodyPr/>
          <a:lstStyle/>
          <a:p>
            <a:fld id="{154178F3-04A5-8A49-90C7-0CEEAAECFBAF}" type="slidenum">
              <a:rPr lang="en-US" smtClean="0"/>
              <a:t>‹#›</a:t>
            </a:fld>
            <a:endParaRPr lang="en-US"/>
          </a:p>
        </p:txBody>
      </p:sp>
    </p:spTree>
    <p:extLst>
      <p:ext uri="{BB962C8B-B14F-4D97-AF65-F5344CB8AC3E}">
        <p14:creationId xmlns:p14="http://schemas.microsoft.com/office/powerpoint/2010/main" val="2741259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160DC-94B8-7BDC-DE22-17105C34C62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3251925-2C7F-7056-925D-86E6208566A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D1433C5-8949-D28A-449C-60D17EB15CE8}"/>
              </a:ext>
            </a:extLst>
          </p:cNvPr>
          <p:cNvSpPr>
            <a:spLocks noGrp="1"/>
          </p:cNvSpPr>
          <p:nvPr>
            <p:ph type="dt" sz="half" idx="10"/>
          </p:nvPr>
        </p:nvSpPr>
        <p:spPr/>
        <p:txBody>
          <a:bodyPr/>
          <a:lstStyle/>
          <a:p>
            <a:fld id="{40494ECD-0E86-E545-BB55-9DC9BB75C0F9}" type="datetimeFigureOut">
              <a:rPr lang="en-US" smtClean="0"/>
              <a:t>7/28/25</a:t>
            </a:fld>
            <a:endParaRPr lang="en-US"/>
          </a:p>
        </p:txBody>
      </p:sp>
      <p:sp>
        <p:nvSpPr>
          <p:cNvPr id="5" name="Footer Placeholder 4">
            <a:extLst>
              <a:ext uri="{FF2B5EF4-FFF2-40B4-BE49-F238E27FC236}">
                <a16:creationId xmlns:a16="http://schemas.microsoft.com/office/drawing/2014/main" id="{E511DB16-6671-4797-72DF-FC264788A4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4899E4-F3EF-EE97-D68B-F9B342BA5430}"/>
              </a:ext>
            </a:extLst>
          </p:cNvPr>
          <p:cNvSpPr>
            <a:spLocks noGrp="1"/>
          </p:cNvSpPr>
          <p:nvPr>
            <p:ph type="sldNum" sz="quarter" idx="12"/>
          </p:nvPr>
        </p:nvSpPr>
        <p:spPr/>
        <p:txBody>
          <a:bodyPr/>
          <a:lstStyle/>
          <a:p>
            <a:fld id="{154178F3-04A5-8A49-90C7-0CEEAAECFBAF}" type="slidenum">
              <a:rPr lang="en-US" smtClean="0"/>
              <a:t>‹#›</a:t>
            </a:fld>
            <a:endParaRPr lang="en-US"/>
          </a:p>
        </p:txBody>
      </p:sp>
    </p:spTree>
    <p:extLst>
      <p:ext uri="{BB962C8B-B14F-4D97-AF65-F5344CB8AC3E}">
        <p14:creationId xmlns:p14="http://schemas.microsoft.com/office/powerpoint/2010/main" val="32240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48FA3-82AD-0903-3520-FD516393332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9D60697-D321-40BC-0501-018184DC414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35D5C67-1ED6-AA0F-669A-DEA0A7DC34A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9CBEC1F-4B35-9D25-0FA1-5155F6B0B5F0}"/>
              </a:ext>
            </a:extLst>
          </p:cNvPr>
          <p:cNvSpPr>
            <a:spLocks noGrp="1"/>
          </p:cNvSpPr>
          <p:nvPr>
            <p:ph type="dt" sz="half" idx="10"/>
          </p:nvPr>
        </p:nvSpPr>
        <p:spPr/>
        <p:txBody>
          <a:bodyPr/>
          <a:lstStyle/>
          <a:p>
            <a:fld id="{40494ECD-0E86-E545-BB55-9DC9BB75C0F9}" type="datetimeFigureOut">
              <a:rPr lang="en-US" smtClean="0"/>
              <a:t>7/28/25</a:t>
            </a:fld>
            <a:endParaRPr lang="en-US"/>
          </a:p>
        </p:txBody>
      </p:sp>
      <p:sp>
        <p:nvSpPr>
          <p:cNvPr id="6" name="Footer Placeholder 5">
            <a:extLst>
              <a:ext uri="{FF2B5EF4-FFF2-40B4-BE49-F238E27FC236}">
                <a16:creationId xmlns:a16="http://schemas.microsoft.com/office/drawing/2014/main" id="{A71AE312-1455-0E30-54F6-584CE06BE2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239284-F507-65EB-DF5B-F8E765A9E9CE}"/>
              </a:ext>
            </a:extLst>
          </p:cNvPr>
          <p:cNvSpPr>
            <a:spLocks noGrp="1"/>
          </p:cNvSpPr>
          <p:nvPr>
            <p:ph type="sldNum" sz="quarter" idx="12"/>
          </p:nvPr>
        </p:nvSpPr>
        <p:spPr/>
        <p:txBody>
          <a:bodyPr/>
          <a:lstStyle/>
          <a:p>
            <a:fld id="{154178F3-04A5-8A49-90C7-0CEEAAECFBAF}" type="slidenum">
              <a:rPr lang="en-US" smtClean="0"/>
              <a:t>‹#›</a:t>
            </a:fld>
            <a:endParaRPr lang="en-US"/>
          </a:p>
        </p:txBody>
      </p:sp>
    </p:spTree>
    <p:extLst>
      <p:ext uri="{BB962C8B-B14F-4D97-AF65-F5344CB8AC3E}">
        <p14:creationId xmlns:p14="http://schemas.microsoft.com/office/powerpoint/2010/main" val="791412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249C6-D4B4-B007-D383-CBA293A5BE5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C14364F-C8A5-99C0-705D-B96B952651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7E24AF7-A87B-DC8D-709E-8BC021AA5AB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5B88F91-1A7C-320B-1B36-1D4D8F0913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FAB8DCD-278C-60AB-A8B0-982B2C46A4F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211912A-108C-FF71-9C90-929858DE05F5}"/>
              </a:ext>
            </a:extLst>
          </p:cNvPr>
          <p:cNvSpPr>
            <a:spLocks noGrp="1"/>
          </p:cNvSpPr>
          <p:nvPr>
            <p:ph type="dt" sz="half" idx="10"/>
          </p:nvPr>
        </p:nvSpPr>
        <p:spPr/>
        <p:txBody>
          <a:bodyPr/>
          <a:lstStyle/>
          <a:p>
            <a:fld id="{40494ECD-0E86-E545-BB55-9DC9BB75C0F9}" type="datetimeFigureOut">
              <a:rPr lang="en-US" smtClean="0"/>
              <a:t>7/28/25</a:t>
            </a:fld>
            <a:endParaRPr lang="en-US"/>
          </a:p>
        </p:txBody>
      </p:sp>
      <p:sp>
        <p:nvSpPr>
          <p:cNvPr id="8" name="Footer Placeholder 7">
            <a:extLst>
              <a:ext uri="{FF2B5EF4-FFF2-40B4-BE49-F238E27FC236}">
                <a16:creationId xmlns:a16="http://schemas.microsoft.com/office/drawing/2014/main" id="{242AF33D-BCE5-A864-B848-04E6D39E49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4B8A55-A372-FC23-17A5-F3A122749E18}"/>
              </a:ext>
            </a:extLst>
          </p:cNvPr>
          <p:cNvSpPr>
            <a:spLocks noGrp="1"/>
          </p:cNvSpPr>
          <p:nvPr>
            <p:ph type="sldNum" sz="quarter" idx="12"/>
          </p:nvPr>
        </p:nvSpPr>
        <p:spPr/>
        <p:txBody>
          <a:bodyPr/>
          <a:lstStyle/>
          <a:p>
            <a:fld id="{154178F3-04A5-8A49-90C7-0CEEAAECFBAF}" type="slidenum">
              <a:rPr lang="en-US" smtClean="0"/>
              <a:t>‹#›</a:t>
            </a:fld>
            <a:endParaRPr lang="en-US"/>
          </a:p>
        </p:txBody>
      </p:sp>
    </p:spTree>
    <p:extLst>
      <p:ext uri="{BB962C8B-B14F-4D97-AF65-F5344CB8AC3E}">
        <p14:creationId xmlns:p14="http://schemas.microsoft.com/office/powerpoint/2010/main" val="3504992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4E01-65A9-7559-CF49-E2FF5080487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D7DD1E7-B8BF-1C4B-4BC0-0DBE32E2A48A}"/>
              </a:ext>
            </a:extLst>
          </p:cNvPr>
          <p:cNvSpPr>
            <a:spLocks noGrp="1"/>
          </p:cNvSpPr>
          <p:nvPr>
            <p:ph type="dt" sz="half" idx="10"/>
          </p:nvPr>
        </p:nvSpPr>
        <p:spPr/>
        <p:txBody>
          <a:bodyPr/>
          <a:lstStyle/>
          <a:p>
            <a:fld id="{40494ECD-0E86-E545-BB55-9DC9BB75C0F9}" type="datetimeFigureOut">
              <a:rPr lang="en-US" smtClean="0"/>
              <a:t>7/28/25</a:t>
            </a:fld>
            <a:endParaRPr lang="en-US"/>
          </a:p>
        </p:txBody>
      </p:sp>
      <p:sp>
        <p:nvSpPr>
          <p:cNvPr id="4" name="Footer Placeholder 3">
            <a:extLst>
              <a:ext uri="{FF2B5EF4-FFF2-40B4-BE49-F238E27FC236}">
                <a16:creationId xmlns:a16="http://schemas.microsoft.com/office/drawing/2014/main" id="{22F354AD-EEB3-4EC1-671E-57FF46209E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F1C2FC-4CFC-04DF-B0ED-F5D56AE780A3}"/>
              </a:ext>
            </a:extLst>
          </p:cNvPr>
          <p:cNvSpPr>
            <a:spLocks noGrp="1"/>
          </p:cNvSpPr>
          <p:nvPr>
            <p:ph type="sldNum" sz="quarter" idx="12"/>
          </p:nvPr>
        </p:nvSpPr>
        <p:spPr/>
        <p:txBody>
          <a:bodyPr/>
          <a:lstStyle/>
          <a:p>
            <a:fld id="{154178F3-04A5-8A49-90C7-0CEEAAECFBAF}" type="slidenum">
              <a:rPr lang="en-US" smtClean="0"/>
              <a:t>‹#›</a:t>
            </a:fld>
            <a:endParaRPr lang="en-US"/>
          </a:p>
        </p:txBody>
      </p:sp>
    </p:spTree>
    <p:extLst>
      <p:ext uri="{BB962C8B-B14F-4D97-AF65-F5344CB8AC3E}">
        <p14:creationId xmlns:p14="http://schemas.microsoft.com/office/powerpoint/2010/main" val="466557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A46C8-C804-7DFF-D23C-5480920D4626}"/>
              </a:ext>
            </a:extLst>
          </p:cNvPr>
          <p:cNvSpPr>
            <a:spLocks noGrp="1"/>
          </p:cNvSpPr>
          <p:nvPr>
            <p:ph type="dt" sz="half" idx="10"/>
          </p:nvPr>
        </p:nvSpPr>
        <p:spPr/>
        <p:txBody>
          <a:bodyPr/>
          <a:lstStyle/>
          <a:p>
            <a:fld id="{40494ECD-0E86-E545-BB55-9DC9BB75C0F9}" type="datetimeFigureOut">
              <a:rPr lang="en-US" smtClean="0"/>
              <a:t>7/28/25</a:t>
            </a:fld>
            <a:endParaRPr lang="en-US"/>
          </a:p>
        </p:txBody>
      </p:sp>
      <p:sp>
        <p:nvSpPr>
          <p:cNvPr id="3" name="Footer Placeholder 2">
            <a:extLst>
              <a:ext uri="{FF2B5EF4-FFF2-40B4-BE49-F238E27FC236}">
                <a16:creationId xmlns:a16="http://schemas.microsoft.com/office/drawing/2014/main" id="{0E924BEB-F78A-9165-54A1-FE46AC3C0D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812AA5-7276-FD66-BBA3-C465038AF649}"/>
              </a:ext>
            </a:extLst>
          </p:cNvPr>
          <p:cNvSpPr>
            <a:spLocks noGrp="1"/>
          </p:cNvSpPr>
          <p:nvPr>
            <p:ph type="sldNum" sz="quarter" idx="12"/>
          </p:nvPr>
        </p:nvSpPr>
        <p:spPr/>
        <p:txBody>
          <a:bodyPr/>
          <a:lstStyle/>
          <a:p>
            <a:fld id="{154178F3-04A5-8A49-90C7-0CEEAAECFBAF}" type="slidenum">
              <a:rPr lang="en-US" smtClean="0"/>
              <a:t>‹#›</a:t>
            </a:fld>
            <a:endParaRPr lang="en-US"/>
          </a:p>
        </p:txBody>
      </p:sp>
    </p:spTree>
    <p:extLst>
      <p:ext uri="{BB962C8B-B14F-4D97-AF65-F5344CB8AC3E}">
        <p14:creationId xmlns:p14="http://schemas.microsoft.com/office/powerpoint/2010/main" val="402995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1F5E0-6346-40BE-16C9-387FF44A7E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7B24144-B38B-9EA5-C003-6ACC82F23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DB9DE39-16D5-6633-EB09-ECA95FF1FC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2D1479D-A289-5005-5495-568CE563C8B0}"/>
              </a:ext>
            </a:extLst>
          </p:cNvPr>
          <p:cNvSpPr>
            <a:spLocks noGrp="1"/>
          </p:cNvSpPr>
          <p:nvPr>
            <p:ph type="dt" sz="half" idx="10"/>
          </p:nvPr>
        </p:nvSpPr>
        <p:spPr/>
        <p:txBody>
          <a:bodyPr/>
          <a:lstStyle/>
          <a:p>
            <a:fld id="{40494ECD-0E86-E545-BB55-9DC9BB75C0F9}" type="datetimeFigureOut">
              <a:rPr lang="en-US" smtClean="0"/>
              <a:t>7/28/25</a:t>
            </a:fld>
            <a:endParaRPr lang="en-US"/>
          </a:p>
        </p:txBody>
      </p:sp>
      <p:sp>
        <p:nvSpPr>
          <p:cNvPr id="6" name="Footer Placeholder 5">
            <a:extLst>
              <a:ext uri="{FF2B5EF4-FFF2-40B4-BE49-F238E27FC236}">
                <a16:creationId xmlns:a16="http://schemas.microsoft.com/office/drawing/2014/main" id="{B6669623-2F6D-2BF9-B3B6-3A3579CD5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02609F-FDC3-ACF2-E72C-6C768F892A6E}"/>
              </a:ext>
            </a:extLst>
          </p:cNvPr>
          <p:cNvSpPr>
            <a:spLocks noGrp="1"/>
          </p:cNvSpPr>
          <p:nvPr>
            <p:ph type="sldNum" sz="quarter" idx="12"/>
          </p:nvPr>
        </p:nvSpPr>
        <p:spPr/>
        <p:txBody>
          <a:bodyPr/>
          <a:lstStyle/>
          <a:p>
            <a:fld id="{154178F3-04A5-8A49-90C7-0CEEAAECFBAF}" type="slidenum">
              <a:rPr lang="en-US" smtClean="0"/>
              <a:t>‹#›</a:t>
            </a:fld>
            <a:endParaRPr lang="en-US"/>
          </a:p>
        </p:txBody>
      </p:sp>
    </p:spTree>
    <p:extLst>
      <p:ext uri="{BB962C8B-B14F-4D97-AF65-F5344CB8AC3E}">
        <p14:creationId xmlns:p14="http://schemas.microsoft.com/office/powerpoint/2010/main" val="3692775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96D7-3B60-F479-3CE2-5AB6C86AC6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36283C2-FE33-734E-D601-445C2522E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5098F5-7503-C3CB-475F-83FF0CBEC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8361D2B-7B5D-8753-4ED5-5CBA6E05811E}"/>
              </a:ext>
            </a:extLst>
          </p:cNvPr>
          <p:cNvSpPr>
            <a:spLocks noGrp="1"/>
          </p:cNvSpPr>
          <p:nvPr>
            <p:ph type="dt" sz="half" idx="10"/>
          </p:nvPr>
        </p:nvSpPr>
        <p:spPr/>
        <p:txBody>
          <a:bodyPr/>
          <a:lstStyle/>
          <a:p>
            <a:fld id="{40494ECD-0E86-E545-BB55-9DC9BB75C0F9}" type="datetimeFigureOut">
              <a:rPr lang="en-US" smtClean="0"/>
              <a:t>7/28/25</a:t>
            </a:fld>
            <a:endParaRPr lang="en-US"/>
          </a:p>
        </p:txBody>
      </p:sp>
      <p:sp>
        <p:nvSpPr>
          <p:cNvPr id="6" name="Footer Placeholder 5">
            <a:extLst>
              <a:ext uri="{FF2B5EF4-FFF2-40B4-BE49-F238E27FC236}">
                <a16:creationId xmlns:a16="http://schemas.microsoft.com/office/drawing/2014/main" id="{754A325D-3D1F-5C1C-6BF9-3162C81565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4C0F7-C0F0-5542-60CC-6B875E0A41D4}"/>
              </a:ext>
            </a:extLst>
          </p:cNvPr>
          <p:cNvSpPr>
            <a:spLocks noGrp="1"/>
          </p:cNvSpPr>
          <p:nvPr>
            <p:ph type="sldNum" sz="quarter" idx="12"/>
          </p:nvPr>
        </p:nvSpPr>
        <p:spPr/>
        <p:txBody>
          <a:bodyPr/>
          <a:lstStyle/>
          <a:p>
            <a:fld id="{154178F3-04A5-8A49-90C7-0CEEAAECFBAF}" type="slidenum">
              <a:rPr lang="en-US" smtClean="0"/>
              <a:t>‹#›</a:t>
            </a:fld>
            <a:endParaRPr lang="en-US"/>
          </a:p>
        </p:txBody>
      </p:sp>
    </p:spTree>
    <p:extLst>
      <p:ext uri="{BB962C8B-B14F-4D97-AF65-F5344CB8AC3E}">
        <p14:creationId xmlns:p14="http://schemas.microsoft.com/office/powerpoint/2010/main" val="334915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D33C4B-6DF5-36A0-BF76-85F3AD790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C2930F-9741-6530-B8CA-712B92F5C2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1DDB65-A0F8-6C12-AD2D-6D72E65B40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494ECD-0E86-E545-BB55-9DC9BB75C0F9}" type="datetimeFigureOut">
              <a:rPr lang="en-US" smtClean="0"/>
              <a:t>7/28/25</a:t>
            </a:fld>
            <a:endParaRPr lang="en-US"/>
          </a:p>
        </p:txBody>
      </p:sp>
      <p:sp>
        <p:nvSpPr>
          <p:cNvPr id="5" name="Footer Placeholder 4">
            <a:extLst>
              <a:ext uri="{FF2B5EF4-FFF2-40B4-BE49-F238E27FC236}">
                <a16:creationId xmlns:a16="http://schemas.microsoft.com/office/drawing/2014/main" id="{6361256A-1571-9837-CA89-D816322D5C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929A579-AD15-9605-1F5A-A730DA43F9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4178F3-04A5-8A49-90C7-0CEEAAECFBAF}" type="slidenum">
              <a:rPr lang="en-US" smtClean="0"/>
              <a:t>‹#›</a:t>
            </a:fld>
            <a:endParaRPr lang="en-US"/>
          </a:p>
        </p:txBody>
      </p:sp>
    </p:spTree>
    <p:extLst>
      <p:ext uri="{BB962C8B-B14F-4D97-AF65-F5344CB8AC3E}">
        <p14:creationId xmlns:p14="http://schemas.microsoft.com/office/powerpoint/2010/main" val="19402852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hyperlink" Target="https://youtube.com/watch?v=fNk_zzaMoSs&amp;si=BTIijlToooEuTz03"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rossmanchance.com/applets/2021/montyhall/Monty.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B8093E-AA36-8855-142B-A34591936EFE}"/>
              </a:ext>
            </a:extLst>
          </p:cNvPr>
          <p:cNvSpPr>
            <a:spLocks noGrp="1"/>
          </p:cNvSpPr>
          <p:nvPr>
            <p:ph type="title"/>
          </p:nvPr>
        </p:nvSpPr>
        <p:spPr>
          <a:xfrm>
            <a:off x="371348" y="341458"/>
            <a:ext cx="7489952" cy="1529932"/>
          </a:xfrm>
        </p:spPr>
        <p:txBody>
          <a:bodyPr vert="horz" lIns="91440" tIns="45720" rIns="91440" bIns="45720" rtlCol="0" anchor="b">
            <a:normAutofit/>
          </a:bodyPr>
          <a:lstStyle/>
          <a:p>
            <a:r>
              <a:rPr lang="en-US" b="1" kern="1200" dirty="0">
                <a:solidFill>
                  <a:schemeClr val="tx1"/>
                </a:solidFill>
                <a:latin typeface="+mj-lt"/>
                <a:ea typeface="+mj-ea"/>
                <a:cs typeface="+mj-cs"/>
              </a:rPr>
              <a:t>Data Science Mathematics</a:t>
            </a:r>
          </a:p>
        </p:txBody>
      </p:sp>
      <p:sp>
        <p:nvSpPr>
          <p:cNvPr id="4" name="Content Placeholder 3">
            <a:extLst>
              <a:ext uri="{FF2B5EF4-FFF2-40B4-BE49-F238E27FC236}">
                <a16:creationId xmlns:a16="http://schemas.microsoft.com/office/drawing/2014/main" id="{8AF5A452-A740-AE13-CEF5-046A0BB1A8D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6035041" cy="4096512"/>
          </a:xfrm>
        </p:spPr>
        <p:txBody>
          <a:bodyPr>
            <a:normAutofit/>
          </a:bodyPr>
          <a:lstStyle/>
          <a:p>
            <a:pPr marL="0" indent="0">
              <a:spcBef>
                <a:spcPts val="2500"/>
              </a:spcBef>
              <a:buFont typeface="Arial" panose="020B0604020202020204" pitchFamily="34" charset="0"/>
              <a:buNone/>
            </a:pPr>
            <a:r>
              <a:rPr lang="en-GB" sz="1400" b="1" dirty="0"/>
              <a:t>Probability</a:t>
            </a:r>
          </a:p>
          <a:p>
            <a:pPr marL="0" lvl="1" indent="0">
              <a:buFont typeface="Arial" panose="020B0604020202020204" pitchFamily="34" charset="0"/>
              <a:buNone/>
            </a:pPr>
            <a:r>
              <a:rPr lang="en-GB" sz="1400" dirty="0"/>
              <a:t>Probability enables understanding and interpreting data patterns, forming the basis for many analytical techniques in data science.</a:t>
            </a:r>
          </a:p>
          <a:p>
            <a:pPr marL="0" indent="0">
              <a:spcBef>
                <a:spcPts val="2500"/>
              </a:spcBef>
              <a:buFont typeface="Arial" panose="020B0604020202020204" pitchFamily="34" charset="0"/>
              <a:buNone/>
            </a:pPr>
            <a:r>
              <a:rPr lang="en-GB" sz="1400" b="1" dirty="0"/>
              <a:t>Linear Algebra Essentials</a:t>
            </a:r>
          </a:p>
          <a:p>
            <a:pPr marL="0" lvl="1" indent="0">
              <a:buFont typeface="Arial" panose="020B0604020202020204" pitchFamily="34" charset="0"/>
              <a:buNone/>
            </a:pPr>
            <a:r>
              <a:rPr lang="en-GB" sz="1400" dirty="0"/>
              <a:t>Linear algebra is crucial for handling multidimensional data, supporting algorithms in machine learning and modern analytics.</a:t>
            </a:r>
          </a:p>
        </p:txBody>
      </p:sp>
      <p:pic>
        <p:nvPicPr>
          <p:cNvPr id="7" name="Picture 6">
            <a:extLst>
              <a:ext uri="{FF2B5EF4-FFF2-40B4-BE49-F238E27FC236}">
                <a16:creationId xmlns:a16="http://schemas.microsoft.com/office/drawing/2014/main" id="{9CB121F1-F063-AE3A-3F82-38F38FDD99B6}"/>
              </a:ext>
            </a:extLst>
          </p:cNvPr>
          <p:cNvPicPr>
            <a:picLocks noChangeAspect="1"/>
          </p:cNvPicPr>
          <p:nvPr/>
        </p:nvPicPr>
        <p:blipFill>
          <a:blip r:embed="rId3"/>
          <a:stretch>
            <a:fillRect/>
          </a:stretch>
        </p:blipFill>
        <p:spPr>
          <a:xfrm>
            <a:off x="6858000" y="170729"/>
            <a:ext cx="5220241" cy="6516542"/>
          </a:xfrm>
          <a:prstGeom prst="rect">
            <a:avLst/>
          </a:prstGeom>
        </p:spPr>
      </p:pic>
    </p:spTree>
    <p:extLst>
      <p:ext uri="{BB962C8B-B14F-4D97-AF65-F5344CB8AC3E}">
        <p14:creationId xmlns:p14="http://schemas.microsoft.com/office/powerpoint/2010/main" val="298743093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10015-3D78-EF8B-9DB1-31882ED8CADA}"/>
              </a:ext>
            </a:extLst>
          </p:cNvPr>
          <p:cNvSpPr>
            <a:spLocks noGrp="1"/>
          </p:cNvSpPr>
          <p:nvPr>
            <p:ph type="title"/>
          </p:nvPr>
        </p:nvSpPr>
        <p:spPr/>
        <p:txBody>
          <a:bodyPr/>
          <a:lstStyle/>
          <a:p>
            <a:r>
              <a:rPr lang="en-US" dirty="0"/>
              <a:t>Linear Algebra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C234F9-89CF-01EC-0538-8381D7E84405}"/>
                  </a:ext>
                </a:extLst>
              </p:cNvPr>
              <p:cNvSpPr>
                <a:spLocks noGrp="1"/>
              </p:cNvSpPr>
              <p:nvPr>
                <p:ph idx="1"/>
              </p:nvPr>
            </p:nvSpPr>
            <p:spPr>
              <a:xfrm>
                <a:off x="838200" y="1825625"/>
                <a:ext cx="10515600" cy="3063875"/>
              </a:xfrm>
            </p:spPr>
            <p:txBody>
              <a:bodyPr/>
              <a:lstStyle/>
              <a:p>
                <a:r>
                  <a:rPr lang="en-GB" noProof="0" dirty="0"/>
                  <a:t>Linear – scaling (</a:t>
                </a:r>
                <a14:m>
                  <m:oMath xmlns:m="http://schemas.openxmlformats.org/officeDocument/2006/math">
                    <m:r>
                      <a:rPr lang="en-GB" i="1" noProof="0" smtClean="0">
                        <a:latin typeface="Cambria Math" panose="02040503050406030204" pitchFamily="18" charset="0"/>
                        <a:ea typeface="Cambria Math" panose="02040503050406030204" pitchFamily="18" charset="0"/>
                      </a:rPr>
                      <m:t>×</m:t>
                    </m:r>
                    <m:r>
                      <a:rPr lang="en-GB" b="0" i="1" noProof="0" smtClean="0">
                        <a:latin typeface="Cambria Math" panose="02040503050406030204" pitchFamily="18" charset="0"/>
                        <a:ea typeface="Cambria Math" panose="02040503050406030204" pitchFamily="18" charset="0"/>
                      </a:rPr>
                      <m:t>/÷</m:t>
                    </m:r>
                  </m:oMath>
                </a14:m>
                <a:r>
                  <a:rPr lang="en-GB" noProof="0" dirty="0"/>
                  <a:t>) and addition (</a:t>
                </a:r>
                <a14:m>
                  <m:oMath xmlns:m="http://schemas.openxmlformats.org/officeDocument/2006/math">
                    <m:r>
                      <a:rPr lang="en-GB" b="0" i="1" noProof="0" smtClean="0">
                        <a:latin typeface="Cambria Math" panose="02040503050406030204" pitchFamily="18" charset="0"/>
                        <a:ea typeface="Cambria Math" panose="02040503050406030204" pitchFamily="18" charset="0"/>
                      </a:rPr>
                      <m:t>+/−</m:t>
                    </m:r>
                  </m:oMath>
                </a14:m>
                <a:r>
                  <a:rPr lang="en-GB" noProof="0" dirty="0"/>
                  <a:t>)</a:t>
                </a:r>
              </a:p>
              <a:p>
                <a:r>
                  <a:rPr lang="en-GB" noProof="0" dirty="0"/>
                  <a:t>Algebra – generalise by using variables (x, y, a, b, etc.) to represent numbers and quantities </a:t>
                </a:r>
              </a:p>
              <a:p>
                <a:r>
                  <a:rPr lang="en-GB" noProof="0" dirty="0"/>
                  <a:t>Linear Algebra – The algebra of linear equations. This includes vectors, matrices, and systems of linear equations.</a:t>
                </a:r>
              </a:p>
              <a:p>
                <a:r>
                  <a:rPr lang="en-GB" dirty="0">
                    <a:hlinkClick r:id="rId3"/>
                  </a:rPr>
                  <a:t>Essence of linear algebra</a:t>
                </a:r>
                <a:endParaRPr lang="en-GB" noProof="0" dirty="0"/>
              </a:p>
            </p:txBody>
          </p:sp>
        </mc:Choice>
        <mc:Fallback>
          <p:sp>
            <p:nvSpPr>
              <p:cNvPr id="3" name="Content Placeholder 2">
                <a:extLst>
                  <a:ext uri="{FF2B5EF4-FFF2-40B4-BE49-F238E27FC236}">
                    <a16:creationId xmlns:a16="http://schemas.microsoft.com/office/drawing/2014/main" id="{CDC234F9-89CF-01EC-0538-8381D7E84405}"/>
                  </a:ext>
                </a:extLst>
              </p:cNvPr>
              <p:cNvSpPr>
                <a:spLocks noGrp="1" noRot="1" noChangeAspect="1" noMove="1" noResize="1" noEditPoints="1" noAdjustHandles="1" noChangeArrowheads="1" noChangeShapeType="1" noTextEdit="1"/>
              </p:cNvSpPr>
              <p:nvPr>
                <p:ph idx="1"/>
              </p:nvPr>
            </p:nvSpPr>
            <p:spPr>
              <a:xfrm>
                <a:off x="838200" y="1825625"/>
                <a:ext cx="10515600" cy="3063875"/>
              </a:xfrm>
              <a:blipFill>
                <a:blip r:embed="rId4"/>
                <a:stretch>
                  <a:fillRect l="-1086" t="-3306" r="-724"/>
                </a:stretch>
              </a:blipFill>
            </p:spPr>
            <p:txBody>
              <a:bodyPr/>
              <a:lstStyle/>
              <a:p>
                <a:r>
                  <a:rPr lang="en-US">
                    <a:noFill/>
                  </a:rPr>
                  <a:t> </a:t>
                </a:r>
              </a:p>
            </p:txBody>
          </p:sp>
        </mc:Fallback>
      </mc:AlternateContent>
    </p:spTree>
    <p:extLst>
      <p:ext uri="{BB962C8B-B14F-4D97-AF65-F5344CB8AC3E}">
        <p14:creationId xmlns:p14="http://schemas.microsoft.com/office/powerpoint/2010/main" val="106121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3D05-FCD5-7D4E-E0B5-2B45D6569F12}"/>
              </a:ext>
            </a:extLst>
          </p:cNvPr>
          <p:cNvSpPr>
            <a:spLocks noGrp="1"/>
          </p:cNvSpPr>
          <p:nvPr>
            <p:ph type="title"/>
          </p:nvPr>
        </p:nvSpPr>
        <p:spPr/>
        <p:txBody>
          <a:bodyPr/>
          <a:lstStyle/>
          <a:p>
            <a:r>
              <a:rPr lang="en-US" dirty="0"/>
              <a:t>Principle Component Analysis</a:t>
            </a:r>
          </a:p>
        </p:txBody>
      </p:sp>
      <p:sp>
        <p:nvSpPr>
          <p:cNvPr id="3" name="Content Placeholder 2">
            <a:extLst>
              <a:ext uri="{FF2B5EF4-FFF2-40B4-BE49-F238E27FC236}">
                <a16:creationId xmlns:a16="http://schemas.microsoft.com/office/drawing/2014/main" id="{1F889B32-2E89-06CF-39CB-3C9F795A45A5}"/>
              </a:ext>
            </a:extLst>
          </p:cNvPr>
          <p:cNvSpPr>
            <a:spLocks noGrp="1"/>
          </p:cNvSpPr>
          <p:nvPr>
            <p:ph idx="1"/>
          </p:nvPr>
        </p:nvSpPr>
        <p:spPr/>
        <p:txBody>
          <a:bodyPr/>
          <a:lstStyle/>
          <a:p>
            <a:r>
              <a:rPr lang="en-US" b="1" dirty="0"/>
              <a:t>What is PCA?</a:t>
            </a:r>
            <a:endParaRPr lang="en-GB" b="1" dirty="0"/>
          </a:p>
          <a:p>
            <a:pPr marL="0" indent="0" algn="ctr">
              <a:buNone/>
            </a:pPr>
            <a:r>
              <a:rPr lang="en-GB" b="1" dirty="0"/>
              <a:t>PCA is a way to simplify complex data.</a:t>
            </a:r>
            <a:endParaRPr lang="en-GB" dirty="0"/>
          </a:p>
          <a:p>
            <a:endParaRPr lang="en-GB" dirty="0"/>
          </a:p>
          <a:p>
            <a:r>
              <a:rPr lang="en-GB" dirty="0"/>
              <a:t>Imagine you have a huge table of numbers — like test scores for students in 10 different subjects. It’s hard to look at so many numbers and see patterns. </a:t>
            </a:r>
            <a:r>
              <a:rPr lang="en-GB" b="1" dirty="0"/>
              <a:t>PCA helps you reduce the number of columns (features), while keeping the important information.</a:t>
            </a:r>
            <a:endParaRPr lang="en-GB" dirty="0"/>
          </a:p>
          <a:p>
            <a:endParaRPr lang="en-US" dirty="0"/>
          </a:p>
        </p:txBody>
      </p:sp>
    </p:spTree>
    <p:extLst>
      <p:ext uri="{BB962C8B-B14F-4D97-AF65-F5344CB8AC3E}">
        <p14:creationId xmlns:p14="http://schemas.microsoft.com/office/powerpoint/2010/main" val="1189359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815E4-B2ED-90AC-7623-C17A8F2CE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B21BE9-363F-713E-BD2D-E76302803902}"/>
              </a:ext>
            </a:extLst>
          </p:cNvPr>
          <p:cNvSpPr>
            <a:spLocks noGrp="1"/>
          </p:cNvSpPr>
          <p:nvPr>
            <p:ph type="title"/>
          </p:nvPr>
        </p:nvSpPr>
        <p:spPr/>
        <p:txBody>
          <a:bodyPr/>
          <a:lstStyle/>
          <a:p>
            <a:r>
              <a:rPr lang="en-US" dirty="0"/>
              <a:t>Principle Component Analysis</a:t>
            </a:r>
          </a:p>
        </p:txBody>
      </p:sp>
      <p:sp>
        <p:nvSpPr>
          <p:cNvPr id="3" name="Content Placeholder 2">
            <a:extLst>
              <a:ext uri="{FF2B5EF4-FFF2-40B4-BE49-F238E27FC236}">
                <a16:creationId xmlns:a16="http://schemas.microsoft.com/office/drawing/2014/main" id="{2896E182-FC61-B98E-EA82-3074886D166A}"/>
              </a:ext>
            </a:extLst>
          </p:cNvPr>
          <p:cNvSpPr>
            <a:spLocks noGrp="1"/>
          </p:cNvSpPr>
          <p:nvPr>
            <p:ph idx="1"/>
          </p:nvPr>
        </p:nvSpPr>
        <p:spPr>
          <a:xfrm>
            <a:off x="838200" y="1427419"/>
            <a:ext cx="10515600" cy="4766904"/>
          </a:xfrm>
        </p:spPr>
        <p:txBody>
          <a:bodyPr>
            <a:normAutofit fontScale="92500" lnSpcReduction="10000"/>
          </a:bodyPr>
          <a:lstStyle/>
          <a:p>
            <a:pPr marL="0" indent="0">
              <a:buNone/>
            </a:pPr>
            <a:r>
              <a:rPr lang="en-US" b="1" dirty="0"/>
              <a:t>Real-Life Analogy: Taking a Picture from a Better Angle</a:t>
            </a:r>
            <a:endParaRPr lang="en-GB" b="1" dirty="0"/>
          </a:p>
          <a:p>
            <a:r>
              <a:rPr lang="en-GB" dirty="0"/>
              <a:t>Imagine we want to take a picture of the Hachiko statue in Shibuya. You want to take a picture that best shows what it looks like — so you move around and find the best angle.</a:t>
            </a:r>
          </a:p>
          <a:p>
            <a:endParaRPr lang="en-GB" b="1" dirty="0"/>
          </a:p>
          <a:p>
            <a:endParaRPr lang="en-GB" b="1" dirty="0"/>
          </a:p>
          <a:p>
            <a:endParaRPr lang="en-GB" b="1" dirty="0"/>
          </a:p>
          <a:p>
            <a:endParaRPr lang="en-GB" b="1" dirty="0"/>
          </a:p>
          <a:p>
            <a:r>
              <a:rPr lang="en-GB" b="1" dirty="0"/>
              <a:t>PCA does that for data</a:t>
            </a:r>
            <a:r>
              <a:rPr lang="en-GB" dirty="0"/>
              <a:t> — it rotates the data and finds the best "angle" (direction) to view it from, so that:</a:t>
            </a:r>
          </a:p>
          <a:p>
            <a:pPr lvl="1"/>
            <a:r>
              <a:rPr lang="en-GB" dirty="0"/>
              <a:t>The data is easiest to understand	</a:t>
            </a:r>
          </a:p>
          <a:p>
            <a:pPr lvl="1"/>
            <a:r>
              <a:rPr lang="en-GB" dirty="0"/>
              <a:t>Most of the important variation (differences) is visible</a:t>
            </a:r>
          </a:p>
          <a:p>
            <a:endParaRPr lang="en-US" dirty="0"/>
          </a:p>
        </p:txBody>
      </p:sp>
      <p:pic>
        <p:nvPicPr>
          <p:cNvPr id="4" name="Picture 3">
            <a:extLst>
              <a:ext uri="{FF2B5EF4-FFF2-40B4-BE49-F238E27FC236}">
                <a16:creationId xmlns:a16="http://schemas.microsoft.com/office/drawing/2014/main" id="{C6F2B657-393E-CA62-8094-819054E3AE74}"/>
              </a:ext>
            </a:extLst>
          </p:cNvPr>
          <p:cNvPicPr>
            <a:picLocks noChangeAspect="1"/>
          </p:cNvPicPr>
          <p:nvPr/>
        </p:nvPicPr>
        <p:blipFill>
          <a:blip r:embed="rId2"/>
          <a:stretch>
            <a:fillRect/>
          </a:stretch>
        </p:blipFill>
        <p:spPr>
          <a:xfrm>
            <a:off x="8724491" y="2552700"/>
            <a:ext cx="2336800" cy="1752600"/>
          </a:xfrm>
          <a:prstGeom prst="rect">
            <a:avLst/>
          </a:prstGeom>
        </p:spPr>
      </p:pic>
      <p:pic>
        <p:nvPicPr>
          <p:cNvPr id="5" name="Picture 4">
            <a:extLst>
              <a:ext uri="{FF2B5EF4-FFF2-40B4-BE49-F238E27FC236}">
                <a16:creationId xmlns:a16="http://schemas.microsoft.com/office/drawing/2014/main" id="{CEDA0C22-7BA6-291E-0311-30BCB656E786}"/>
              </a:ext>
            </a:extLst>
          </p:cNvPr>
          <p:cNvPicPr>
            <a:picLocks noChangeAspect="1"/>
          </p:cNvPicPr>
          <p:nvPr/>
        </p:nvPicPr>
        <p:blipFill>
          <a:blip r:embed="rId3"/>
          <a:stretch>
            <a:fillRect/>
          </a:stretch>
        </p:blipFill>
        <p:spPr>
          <a:xfrm>
            <a:off x="5556285" y="2567448"/>
            <a:ext cx="3124200" cy="1752600"/>
          </a:xfrm>
          <a:prstGeom prst="rect">
            <a:avLst/>
          </a:prstGeom>
        </p:spPr>
      </p:pic>
    </p:spTree>
    <p:extLst>
      <p:ext uri="{BB962C8B-B14F-4D97-AF65-F5344CB8AC3E}">
        <p14:creationId xmlns:p14="http://schemas.microsoft.com/office/powerpoint/2010/main" val="892933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CE2AF-6EC4-4CA8-1680-D59D7BB17E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183DF2-B9ED-7F53-BE16-9577B304035D}"/>
              </a:ext>
            </a:extLst>
          </p:cNvPr>
          <p:cNvSpPr>
            <a:spLocks noGrp="1"/>
          </p:cNvSpPr>
          <p:nvPr>
            <p:ph type="title"/>
          </p:nvPr>
        </p:nvSpPr>
        <p:spPr/>
        <p:txBody>
          <a:bodyPr/>
          <a:lstStyle/>
          <a:p>
            <a:r>
              <a:rPr lang="en-US" dirty="0"/>
              <a:t>Principle Component Analysis</a:t>
            </a:r>
          </a:p>
        </p:txBody>
      </p:sp>
      <p:sp>
        <p:nvSpPr>
          <p:cNvPr id="3" name="Content Placeholder 2">
            <a:extLst>
              <a:ext uri="{FF2B5EF4-FFF2-40B4-BE49-F238E27FC236}">
                <a16:creationId xmlns:a16="http://schemas.microsoft.com/office/drawing/2014/main" id="{592E96D9-983E-8935-B3D5-C823F6BB9BDD}"/>
              </a:ext>
            </a:extLst>
          </p:cNvPr>
          <p:cNvSpPr>
            <a:spLocks noGrp="1"/>
          </p:cNvSpPr>
          <p:nvPr>
            <p:ph idx="1"/>
          </p:nvPr>
        </p:nvSpPr>
        <p:spPr>
          <a:xfrm>
            <a:off x="838200" y="1427419"/>
            <a:ext cx="10515600" cy="4766904"/>
          </a:xfrm>
        </p:spPr>
        <p:txBody>
          <a:bodyPr>
            <a:normAutofit/>
          </a:bodyPr>
          <a:lstStyle/>
          <a:p>
            <a:pPr marL="0" indent="0">
              <a:buNone/>
            </a:pPr>
            <a:r>
              <a:rPr lang="en-US" b="1" dirty="0"/>
              <a:t>How It Works (Simple Idea)</a:t>
            </a:r>
            <a:endParaRPr lang="en-GB" b="1" dirty="0"/>
          </a:p>
          <a:p>
            <a:r>
              <a:rPr lang="en-GB" dirty="0"/>
              <a:t>Let’s say we have:</a:t>
            </a:r>
          </a:p>
          <a:p>
            <a:pPr lvl="1"/>
            <a:r>
              <a:rPr lang="en-GB" dirty="0"/>
              <a:t>Height and weight for a bunch of students</a:t>
            </a:r>
          </a:p>
          <a:p>
            <a:pPr lvl="1"/>
            <a:r>
              <a:rPr lang="en-GB" dirty="0"/>
              <a:t>If we draw this on a graph, taller students tend to weigh more, so the points form a kind of diagonal cloud. PCA finds that diagonal direction — the line that captures most of the "spread" of the data.</a:t>
            </a:r>
          </a:p>
          <a:p>
            <a:r>
              <a:rPr lang="en-US" b="1" i="1" dirty="0"/>
              <a:t>PCA Steps (Simplified):</a:t>
            </a:r>
            <a:endParaRPr lang="en-GB" b="1" i="1" dirty="0"/>
          </a:p>
          <a:p>
            <a:pPr lvl="1"/>
            <a:r>
              <a:rPr lang="en-GB" b="1" dirty="0"/>
              <a:t>Find the </a:t>
            </a:r>
            <a:r>
              <a:rPr lang="en-GB" b="1" dirty="0" err="1"/>
              <a:t>center</a:t>
            </a:r>
            <a:r>
              <a:rPr lang="en-GB" dirty="0"/>
              <a:t> of the data.</a:t>
            </a:r>
          </a:p>
          <a:p>
            <a:pPr lvl="1"/>
            <a:r>
              <a:rPr lang="en-GB" b="1" dirty="0"/>
              <a:t>Rotate the axes</a:t>
            </a:r>
            <a:r>
              <a:rPr lang="en-GB" dirty="0"/>
              <a:t> to new directions that better fit the data.</a:t>
            </a:r>
          </a:p>
          <a:p>
            <a:pPr lvl="1"/>
            <a:r>
              <a:rPr lang="en-GB" b="1" dirty="0"/>
              <a:t>Keep the most important directions</a:t>
            </a:r>
            <a:r>
              <a:rPr lang="en-GB" dirty="0"/>
              <a:t>, called </a:t>
            </a:r>
            <a:r>
              <a:rPr lang="en-GB" b="1" dirty="0"/>
              <a:t>principal components</a:t>
            </a:r>
            <a:r>
              <a:rPr lang="en-GB" dirty="0"/>
              <a:t>.</a:t>
            </a:r>
          </a:p>
          <a:p>
            <a:pPr lvl="1"/>
            <a:r>
              <a:rPr lang="en-GB" b="1" dirty="0"/>
              <a:t>Throw away the less important ones</a:t>
            </a:r>
            <a:r>
              <a:rPr lang="en-GB" dirty="0"/>
              <a:t>, which don’t add much new info.</a:t>
            </a:r>
          </a:p>
          <a:p>
            <a:endParaRPr lang="en-US" dirty="0"/>
          </a:p>
        </p:txBody>
      </p:sp>
      <p:pic>
        <p:nvPicPr>
          <p:cNvPr id="8" name="Picture 7">
            <a:extLst>
              <a:ext uri="{FF2B5EF4-FFF2-40B4-BE49-F238E27FC236}">
                <a16:creationId xmlns:a16="http://schemas.microsoft.com/office/drawing/2014/main" id="{12CC87E6-AC80-E0E9-46BC-CA5BB918628D}"/>
              </a:ext>
            </a:extLst>
          </p:cNvPr>
          <p:cNvPicPr>
            <a:picLocks noChangeAspect="1"/>
          </p:cNvPicPr>
          <p:nvPr/>
        </p:nvPicPr>
        <p:blipFill>
          <a:blip r:embed="rId2"/>
          <a:srcRect/>
          <a:stretch/>
        </p:blipFill>
        <p:spPr>
          <a:xfrm>
            <a:off x="7052277" y="1179871"/>
            <a:ext cx="2194107" cy="1696475"/>
          </a:xfrm>
          <a:prstGeom prst="rect">
            <a:avLst/>
          </a:prstGeom>
        </p:spPr>
      </p:pic>
      <p:sp>
        <p:nvSpPr>
          <p:cNvPr id="9" name="Right Arrow 8">
            <a:extLst>
              <a:ext uri="{FF2B5EF4-FFF2-40B4-BE49-F238E27FC236}">
                <a16:creationId xmlns:a16="http://schemas.microsoft.com/office/drawing/2014/main" id="{3EF10F4C-FCF0-8648-1607-FEB8A858E4A6}"/>
              </a:ext>
            </a:extLst>
          </p:cNvPr>
          <p:cNvSpPr/>
          <p:nvPr/>
        </p:nvSpPr>
        <p:spPr>
          <a:xfrm>
            <a:off x="9252825" y="1813002"/>
            <a:ext cx="399175" cy="430212"/>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9F2DEBA5-CEDF-F488-0F35-931676D2CEBF}"/>
              </a:ext>
            </a:extLst>
          </p:cNvPr>
          <p:cNvPicPr>
            <a:picLocks noChangeAspect="1"/>
          </p:cNvPicPr>
          <p:nvPr/>
        </p:nvPicPr>
        <p:blipFill>
          <a:blip r:embed="rId3"/>
          <a:stretch>
            <a:fillRect/>
          </a:stretch>
        </p:blipFill>
        <p:spPr>
          <a:xfrm>
            <a:off x="9652000" y="1179870"/>
            <a:ext cx="2231807" cy="1696475"/>
          </a:xfrm>
          <a:prstGeom prst="rect">
            <a:avLst/>
          </a:prstGeom>
        </p:spPr>
      </p:pic>
    </p:spTree>
    <p:extLst>
      <p:ext uri="{BB962C8B-B14F-4D97-AF65-F5344CB8AC3E}">
        <p14:creationId xmlns:p14="http://schemas.microsoft.com/office/powerpoint/2010/main" val="26782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6E7AA0-5E22-27B0-2B5B-9E8EC0C2F2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746B50-77FB-F485-40D7-006915F8745C}"/>
              </a:ext>
            </a:extLst>
          </p:cNvPr>
          <p:cNvSpPr>
            <a:spLocks noGrp="1"/>
          </p:cNvSpPr>
          <p:nvPr>
            <p:ph type="title"/>
          </p:nvPr>
        </p:nvSpPr>
        <p:spPr/>
        <p:txBody>
          <a:bodyPr/>
          <a:lstStyle/>
          <a:p>
            <a:r>
              <a:rPr lang="en-US" dirty="0"/>
              <a:t>Principle Component Analysis</a:t>
            </a:r>
          </a:p>
        </p:txBody>
      </p:sp>
      <p:sp>
        <p:nvSpPr>
          <p:cNvPr id="3" name="Content Placeholder 2">
            <a:extLst>
              <a:ext uri="{FF2B5EF4-FFF2-40B4-BE49-F238E27FC236}">
                <a16:creationId xmlns:a16="http://schemas.microsoft.com/office/drawing/2014/main" id="{EB93941B-AC11-BE27-4EE8-EBE6ADC5BE91}"/>
              </a:ext>
            </a:extLst>
          </p:cNvPr>
          <p:cNvSpPr>
            <a:spLocks noGrp="1"/>
          </p:cNvSpPr>
          <p:nvPr>
            <p:ph idx="1"/>
          </p:nvPr>
        </p:nvSpPr>
        <p:spPr>
          <a:xfrm>
            <a:off x="838200" y="1989445"/>
            <a:ext cx="10515600" cy="2879110"/>
          </a:xfrm>
        </p:spPr>
        <p:txBody>
          <a:bodyPr>
            <a:normAutofit/>
          </a:bodyPr>
          <a:lstStyle/>
          <a:p>
            <a:r>
              <a:rPr lang="en-US" sz="3600" b="1" dirty="0"/>
              <a:t>Why Use PCA?</a:t>
            </a:r>
            <a:endParaRPr lang="en-GB" sz="3600" b="1" dirty="0"/>
          </a:p>
          <a:p>
            <a:pPr lvl="1"/>
            <a:r>
              <a:rPr lang="en-GB" sz="3200" dirty="0"/>
              <a:t>To </a:t>
            </a:r>
            <a:r>
              <a:rPr lang="en-GB" sz="3200" b="1" dirty="0"/>
              <a:t>reduce the number of variables</a:t>
            </a:r>
            <a:r>
              <a:rPr lang="en-GB" sz="3200" dirty="0"/>
              <a:t> (e.g., from 10 down to 2 or 3).</a:t>
            </a:r>
          </a:p>
          <a:p>
            <a:pPr lvl="1"/>
            <a:r>
              <a:rPr lang="en-GB" sz="3200" dirty="0"/>
              <a:t>To </a:t>
            </a:r>
            <a:r>
              <a:rPr lang="en-GB" sz="3200" b="1" dirty="0"/>
              <a:t>visualize complex data</a:t>
            </a:r>
            <a:r>
              <a:rPr lang="en-GB" sz="3200" dirty="0"/>
              <a:t> in 2D or 3D.</a:t>
            </a:r>
          </a:p>
          <a:p>
            <a:pPr lvl="1"/>
            <a:r>
              <a:rPr lang="en-GB" sz="3200" dirty="0"/>
              <a:t>To </a:t>
            </a:r>
            <a:r>
              <a:rPr lang="en-GB" sz="3200" b="1" dirty="0"/>
              <a:t>remove noise</a:t>
            </a:r>
            <a:r>
              <a:rPr lang="en-GB" sz="3200" dirty="0"/>
              <a:t> and focus on the important patterns.</a:t>
            </a:r>
          </a:p>
          <a:p>
            <a:endParaRPr lang="en-US" dirty="0"/>
          </a:p>
        </p:txBody>
      </p:sp>
    </p:spTree>
    <p:extLst>
      <p:ext uri="{BB962C8B-B14F-4D97-AF65-F5344CB8AC3E}">
        <p14:creationId xmlns:p14="http://schemas.microsoft.com/office/powerpoint/2010/main" val="2508339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237F8-47CA-1B51-71AF-C73635E16C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418A04-31AF-E896-044D-6654C529280C}"/>
              </a:ext>
            </a:extLst>
          </p:cNvPr>
          <p:cNvSpPr>
            <a:spLocks noGrp="1"/>
          </p:cNvSpPr>
          <p:nvPr>
            <p:ph type="title"/>
          </p:nvPr>
        </p:nvSpPr>
        <p:spPr/>
        <p:txBody>
          <a:bodyPr/>
          <a:lstStyle/>
          <a:p>
            <a:r>
              <a:rPr lang="en-US" dirty="0"/>
              <a:t>Principle Component Analysis</a:t>
            </a:r>
          </a:p>
        </p:txBody>
      </p:sp>
      <p:sp>
        <p:nvSpPr>
          <p:cNvPr id="3" name="Content Placeholder 2">
            <a:extLst>
              <a:ext uri="{FF2B5EF4-FFF2-40B4-BE49-F238E27FC236}">
                <a16:creationId xmlns:a16="http://schemas.microsoft.com/office/drawing/2014/main" id="{9080AA3E-7A58-4870-DCA1-89A3E24A8797}"/>
              </a:ext>
            </a:extLst>
          </p:cNvPr>
          <p:cNvSpPr>
            <a:spLocks noGrp="1"/>
          </p:cNvSpPr>
          <p:nvPr>
            <p:ph idx="1"/>
          </p:nvPr>
        </p:nvSpPr>
        <p:spPr>
          <a:xfrm>
            <a:off x="838200" y="1989445"/>
            <a:ext cx="10515600" cy="4131136"/>
          </a:xfrm>
        </p:spPr>
        <p:txBody>
          <a:bodyPr>
            <a:normAutofit/>
          </a:bodyPr>
          <a:lstStyle/>
          <a:p>
            <a:r>
              <a:rPr lang="en-US" sz="3200" b="1" dirty="0"/>
              <a:t>Example:</a:t>
            </a:r>
            <a:endParaRPr lang="en-GB" sz="3200" b="1" dirty="0"/>
          </a:p>
          <a:p>
            <a:pPr lvl="1"/>
            <a:r>
              <a:rPr lang="en-GB" sz="2800" dirty="0"/>
              <a:t>Imagine you have these features for fruits:</a:t>
            </a:r>
          </a:p>
          <a:p>
            <a:pPr lvl="2"/>
            <a:r>
              <a:rPr lang="en-GB" sz="2400" dirty="0"/>
              <a:t>Length, width, weight, </a:t>
            </a:r>
            <a:r>
              <a:rPr lang="en-GB" sz="2400" dirty="0" err="1"/>
              <a:t>color</a:t>
            </a:r>
            <a:r>
              <a:rPr lang="en-GB" sz="2400" dirty="0"/>
              <a:t> shade, sweetness level</a:t>
            </a:r>
          </a:p>
          <a:p>
            <a:pPr lvl="1"/>
            <a:r>
              <a:rPr lang="en-GB" sz="2800" dirty="0"/>
              <a:t>PCA might find:</a:t>
            </a:r>
          </a:p>
          <a:p>
            <a:pPr lvl="2"/>
            <a:r>
              <a:rPr lang="en-GB" sz="2400" dirty="0"/>
              <a:t>The first component: "Size" (a mix of length, width, and weight)</a:t>
            </a:r>
          </a:p>
          <a:p>
            <a:pPr lvl="2"/>
            <a:r>
              <a:rPr lang="en-GB" sz="2400" dirty="0"/>
              <a:t>The second component: "</a:t>
            </a:r>
            <a:r>
              <a:rPr lang="en-GB" sz="2400" dirty="0" err="1"/>
              <a:t>Flavor</a:t>
            </a:r>
            <a:r>
              <a:rPr lang="en-GB" sz="2400" dirty="0"/>
              <a:t>" (a mix of sweetness and </a:t>
            </a:r>
            <a:r>
              <a:rPr lang="en-GB" sz="2400" dirty="0" err="1"/>
              <a:t>color</a:t>
            </a:r>
            <a:r>
              <a:rPr lang="en-GB" sz="2400" dirty="0"/>
              <a:t>)</a:t>
            </a:r>
          </a:p>
          <a:p>
            <a:pPr lvl="1"/>
            <a:r>
              <a:rPr lang="en-GB" sz="2800" dirty="0"/>
              <a:t>Now, instead of looking at 5 features, you just look at 2: </a:t>
            </a:r>
            <a:r>
              <a:rPr lang="en-GB" sz="2800" b="1" dirty="0"/>
              <a:t>Size</a:t>
            </a:r>
            <a:r>
              <a:rPr lang="en-GB" sz="2800" dirty="0"/>
              <a:t> and </a:t>
            </a:r>
            <a:r>
              <a:rPr lang="en-GB" sz="2800" b="1" dirty="0" err="1"/>
              <a:t>Flavor</a:t>
            </a:r>
            <a:r>
              <a:rPr lang="en-GB" sz="2800" dirty="0"/>
              <a:t>!</a:t>
            </a:r>
          </a:p>
          <a:p>
            <a:endParaRPr lang="en-US" sz="3200" dirty="0"/>
          </a:p>
        </p:txBody>
      </p:sp>
    </p:spTree>
    <p:extLst>
      <p:ext uri="{BB962C8B-B14F-4D97-AF65-F5344CB8AC3E}">
        <p14:creationId xmlns:p14="http://schemas.microsoft.com/office/powerpoint/2010/main" val="97404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016F-50FD-4814-EE91-4B9418DBB244}"/>
              </a:ext>
            </a:extLst>
          </p:cNvPr>
          <p:cNvSpPr>
            <a:spLocks noGrp="1"/>
          </p:cNvSpPr>
          <p:nvPr>
            <p:ph type="title"/>
          </p:nvPr>
        </p:nvSpPr>
        <p:spPr/>
        <p:txBody>
          <a:bodyPr/>
          <a:lstStyle/>
          <a:p>
            <a:r>
              <a:rPr lang="en-US" dirty="0"/>
              <a:t>Why?</a:t>
            </a:r>
          </a:p>
        </p:txBody>
      </p:sp>
      <p:sp>
        <p:nvSpPr>
          <p:cNvPr id="3" name="Content Placeholder 2">
            <a:extLst>
              <a:ext uri="{FF2B5EF4-FFF2-40B4-BE49-F238E27FC236}">
                <a16:creationId xmlns:a16="http://schemas.microsoft.com/office/drawing/2014/main" id="{A1E0B18B-D197-D42A-0565-537D516877DD}"/>
              </a:ext>
            </a:extLst>
          </p:cNvPr>
          <p:cNvSpPr>
            <a:spLocks noGrp="1"/>
          </p:cNvSpPr>
          <p:nvPr>
            <p:ph idx="1"/>
          </p:nvPr>
        </p:nvSpPr>
        <p:spPr/>
        <p:txBody>
          <a:bodyPr/>
          <a:lstStyle/>
          <a:p>
            <a:r>
              <a:rPr lang="en-US" dirty="0"/>
              <a:t>Data is most commonly numbers</a:t>
            </a:r>
          </a:p>
          <a:p>
            <a:r>
              <a:rPr lang="en-US" dirty="0"/>
              <a:t>Even when we don’t directly collect numbers, we have to use statistics to perform analysis</a:t>
            </a:r>
          </a:p>
          <a:p>
            <a:r>
              <a:rPr lang="en-US" dirty="0"/>
              <a:t>Mathematics gives us incredibly useful tools for understanding and modelling the world</a:t>
            </a:r>
          </a:p>
        </p:txBody>
      </p:sp>
    </p:spTree>
    <p:extLst>
      <p:ext uri="{BB962C8B-B14F-4D97-AF65-F5344CB8AC3E}">
        <p14:creationId xmlns:p14="http://schemas.microsoft.com/office/powerpoint/2010/main" val="1630802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EF694B7E-6D79-8C60-AE8B-A1E485F2970D}"/>
              </a:ext>
            </a:extLst>
          </p:cNvPr>
          <p:cNvGrpSpPr/>
          <p:nvPr/>
        </p:nvGrpSpPr>
        <p:grpSpPr>
          <a:xfrm>
            <a:off x="8371542" y="1350765"/>
            <a:ext cx="3539609" cy="5167312"/>
            <a:chOff x="8371542" y="1350765"/>
            <a:chExt cx="3539609" cy="5167312"/>
          </a:xfrm>
        </p:grpSpPr>
        <p:pic>
          <p:nvPicPr>
            <p:cNvPr id="19" name="Picture 18">
              <a:extLst>
                <a:ext uri="{FF2B5EF4-FFF2-40B4-BE49-F238E27FC236}">
                  <a16:creationId xmlns:a16="http://schemas.microsoft.com/office/drawing/2014/main" id="{78B23030-C3BD-4EC7-E4E6-ECE1CEB7607E}"/>
                </a:ext>
              </a:extLst>
            </p:cNvPr>
            <p:cNvPicPr>
              <a:picLocks noChangeAspect="1"/>
            </p:cNvPicPr>
            <p:nvPr/>
          </p:nvPicPr>
          <p:blipFill>
            <a:blip r:embed="rId2"/>
            <a:stretch>
              <a:fillRect/>
            </a:stretch>
          </p:blipFill>
          <p:spPr>
            <a:xfrm>
              <a:off x="8371542" y="1350765"/>
              <a:ext cx="3539609" cy="5167312"/>
            </a:xfrm>
            <a:prstGeom prst="rect">
              <a:avLst/>
            </a:prstGeom>
          </p:spPr>
        </p:pic>
        <p:sp>
          <p:nvSpPr>
            <p:cNvPr id="20" name="Oval 19">
              <a:extLst>
                <a:ext uri="{FF2B5EF4-FFF2-40B4-BE49-F238E27FC236}">
                  <a16:creationId xmlns:a16="http://schemas.microsoft.com/office/drawing/2014/main" id="{4D6107D3-0753-B386-8721-CB11816EDC4D}"/>
                </a:ext>
              </a:extLst>
            </p:cNvPr>
            <p:cNvSpPr/>
            <p:nvPr/>
          </p:nvSpPr>
          <p:spPr>
            <a:xfrm>
              <a:off x="9130645" y="2771577"/>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01B160C-1255-1D4E-ECFC-BAFCF65461FA}"/>
                </a:ext>
              </a:extLst>
            </p:cNvPr>
            <p:cNvSpPr/>
            <p:nvPr/>
          </p:nvSpPr>
          <p:spPr>
            <a:xfrm>
              <a:off x="9117945" y="1972271"/>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410F7B6-52C4-7FBC-54E0-3812026AAB4E}"/>
                </a:ext>
              </a:extLst>
            </p:cNvPr>
            <p:cNvSpPr/>
            <p:nvPr/>
          </p:nvSpPr>
          <p:spPr>
            <a:xfrm>
              <a:off x="9117945" y="3965774"/>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3C7A1B6C-04FB-376C-E96C-0B9DF77D7BC9}"/>
                </a:ext>
              </a:extLst>
            </p:cNvPr>
            <p:cNvSpPr/>
            <p:nvPr/>
          </p:nvSpPr>
          <p:spPr>
            <a:xfrm>
              <a:off x="9117945" y="4752380"/>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80DC4CB-41C2-C4D1-FA4D-C153052F5109}"/>
                </a:ext>
              </a:extLst>
            </p:cNvPr>
            <p:cNvSpPr/>
            <p:nvPr/>
          </p:nvSpPr>
          <p:spPr>
            <a:xfrm>
              <a:off x="9486245" y="3965774"/>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1933DEE-1E99-B35D-A4B4-93692867FD5A}"/>
                </a:ext>
              </a:extLst>
            </p:cNvPr>
            <p:cNvSpPr/>
            <p:nvPr/>
          </p:nvSpPr>
          <p:spPr>
            <a:xfrm>
              <a:off x="9117945" y="5933877"/>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94CEBF3E-F1F0-5B85-3A08-C3E449D0DF76}"/>
                </a:ext>
              </a:extLst>
            </p:cNvPr>
            <p:cNvSpPr/>
            <p:nvPr/>
          </p:nvSpPr>
          <p:spPr>
            <a:xfrm>
              <a:off x="9117945" y="3553421"/>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BA11826-F240-9A4D-657A-56635F1F7BC3}"/>
                </a:ext>
              </a:extLst>
            </p:cNvPr>
            <p:cNvSpPr/>
            <p:nvPr/>
          </p:nvSpPr>
          <p:spPr>
            <a:xfrm>
              <a:off x="9499422" y="3553421"/>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922287F-9FE9-241E-AF69-C7E726EB2C3C}"/>
              </a:ext>
            </a:extLst>
          </p:cNvPr>
          <p:cNvSpPr>
            <a:spLocks noGrp="1"/>
          </p:cNvSpPr>
          <p:nvPr>
            <p:ph type="title"/>
          </p:nvPr>
        </p:nvSpPr>
        <p:spPr/>
        <p:txBody>
          <a:bodyPr/>
          <a:lstStyle/>
          <a:p>
            <a:r>
              <a:rPr lang="en-US" dirty="0"/>
              <a:t>Probability Activity</a:t>
            </a:r>
          </a:p>
        </p:txBody>
      </p:sp>
      <p:pic>
        <p:nvPicPr>
          <p:cNvPr id="5" name="Picture 4">
            <a:extLst>
              <a:ext uri="{FF2B5EF4-FFF2-40B4-BE49-F238E27FC236}">
                <a16:creationId xmlns:a16="http://schemas.microsoft.com/office/drawing/2014/main" id="{75726593-AB6E-3693-FA4D-2B217E85A1BC}"/>
              </a:ext>
            </a:extLst>
          </p:cNvPr>
          <p:cNvPicPr>
            <a:picLocks noChangeAspect="1"/>
          </p:cNvPicPr>
          <p:nvPr/>
        </p:nvPicPr>
        <p:blipFill>
          <a:blip r:embed="rId2"/>
          <a:stretch>
            <a:fillRect/>
          </a:stretch>
        </p:blipFill>
        <p:spPr>
          <a:xfrm>
            <a:off x="241315" y="2089547"/>
            <a:ext cx="2214430" cy="3232745"/>
          </a:xfrm>
          <a:prstGeom prst="rect">
            <a:avLst/>
          </a:prstGeom>
        </p:spPr>
      </p:pic>
      <p:grpSp>
        <p:nvGrpSpPr>
          <p:cNvPr id="17" name="Group 16">
            <a:extLst>
              <a:ext uri="{FF2B5EF4-FFF2-40B4-BE49-F238E27FC236}">
                <a16:creationId xmlns:a16="http://schemas.microsoft.com/office/drawing/2014/main" id="{01575249-44CE-DFC7-3412-1AEAF3EC249F}"/>
              </a:ext>
            </a:extLst>
          </p:cNvPr>
          <p:cNvGrpSpPr/>
          <p:nvPr/>
        </p:nvGrpSpPr>
        <p:grpSpPr>
          <a:xfrm>
            <a:off x="3106836" y="1350765"/>
            <a:ext cx="3539609" cy="5167312"/>
            <a:chOff x="4511874" y="1436688"/>
            <a:chExt cx="3539609" cy="5167312"/>
          </a:xfrm>
        </p:grpSpPr>
        <p:pic>
          <p:nvPicPr>
            <p:cNvPr id="6" name="Picture 5">
              <a:extLst>
                <a:ext uri="{FF2B5EF4-FFF2-40B4-BE49-F238E27FC236}">
                  <a16:creationId xmlns:a16="http://schemas.microsoft.com/office/drawing/2014/main" id="{A377BB17-4428-A169-0F2C-D3DDC157ABCE}"/>
                </a:ext>
              </a:extLst>
            </p:cNvPr>
            <p:cNvPicPr>
              <a:picLocks noChangeAspect="1"/>
            </p:cNvPicPr>
            <p:nvPr/>
          </p:nvPicPr>
          <p:blipFill>
            <a:blip r:embed="rId2"/>
            <a:stretch>
              <a:fillRect/>
            </a:stretch>
          </p:blipFill>
          <p:spPr>
            <a:xfrm>
              <a:off x="4511874" y="1436688"/>
              <a:ext cx="3539609" cy="5167312"/>
            </a:xfrm>
            <a:prstGeom prst="rect">
              <a:avLst/>
            </a:prstGeom>
          </p:spPr>
        </p:pic>
        <p:sp>
          <p:nvSpPr>
            <p:cNvPr id="7" name="Oval 6">
              <a:extLst>
                <a:ext uri="{FF2B5EF4-FFF2-40B4-BE49-F238E27FC236}">
                  <a16:creationId xmlns:a16="http://schemas.microsoft.com/office/drawing/2014/main" id="{8214CEC2-86BA-D3E0-82EC-57A694F600CF}"/>
                </a:ext>
              </a:extLst>
            </p:cNvPr>
            <p:cNvSpPr/>
            <p:nvPr/>
          </p:nvSpPr>
          <p:spPr>
            <a:xfrm>
              <a:off x="5270977" y="2857500"/>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BF01F23-78AD-66F5-FA54-0DF822925AF4}"/>
                </a:ext>
              </a:extLst>
            </p:cNvPr>
            <p:cNvSpPr/>
            <p:nvPr/>
          </p:nvSpPr>
          <p:spPr>
            <a:xfrm>
              <a:off x="5639754" y="2857500"/>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096DB4F-A554-F0DF-C6F5-CA4C2250B63B}"/>
                </a:ext>
              </a:extLst>
            </p:cNvPr>
            <p:cNvSpPr/>
            <p:nvPr/>
          </p:nvSpPr>
          <p:spPr>
            <a:xfrm>
              <a:off x="5258277" y="2058194"/>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E31D45A-ADBA-08E3-B68C-87F7AAB34ADE}"/>
                </a:ext>
              </a:extLst>
            </p:cNvPr>
            <p:cNvSpPr/>
            <p:nvPr/>
          </p:nvSpPr>
          <p:spPr>
            <a:xfrm>
              <a:off x="5258277" y="4051697"/>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36E88A1-CA91-FC79-2F10-7CF39CEFC300}"/>
                </a:ext>
              </a:extLst>
            </p:cNvPr>
            <p:cNvSpPr/>
            <p:nvPr/>
          </p:nvSpPr>
          <p:spPr>
            <a:xfrm>
              <a:off x="5258277" y="4838303"/>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66192164-74BC-CDC3-4A54-E6D1490B1330}"/>
                </a:ext>
              </a:extLst>
            </p:cNvPr>
            <p:cNvSpPr/>
            <p:nvPr/>
          </p:nvSpPr>
          <p:spPr>
            <a:xfrm>
              <a:off x="5626577" y="4051697"/>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0ED1A86-E25F-2022-DA24-399EE23FB8E6}"/>
                </a:ext>
              </a:extLst>
            </p:cNvPr>
            <p:cNvSpPr/>
            <p:nvPr/>
          </p:nvSpPr>
          <p:spPr>
            <a:xfrm>
              <a:off x="5258277" y="6019800"/>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3B1A2A0-22AF-5268-9394-36D0ADECA956}"/>
                </a:ext>
              </a:extLst>
            </p:cNvPr>
            <p:cNvSpPr/>
            <p:nvPr/>
          </p:nvSpPr>
          <p:spPr>
            <a:xfrm>
              <a:off x="5258277" y="3639344"/>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AF0ADE8-757C-EE86-2861-7F440B2E3598}"/>
                </a:ext>
              </a:extLst>
            </p:cNvPr>
            <p:cNvSpPr/>
            <p:nvPr/>
          </p:nvSpPr>
          <p:spPr>
            <a:xfrm>
              <a:off x="5639754" y="3639344"/>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EADD426-EE45-80F9-3505-C34B117DEA12}"/>
                </a:ext>
              </a:extLst>
            </p:cNvPr>
            <p:cNvSpPr/>
            <p:nvPr/>
          </p:nvSpPr>
          <p:spPr>
            <a:xfrm>
              <a:off x="6004680" y="3639344"/>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oken on 7">
            <a:extLst>
              <a:ext uri="{FF2B5EF4-FFF2-40B4-BE49-F238E27FC236}">
                <a16:creationId xmlns:a16="http://schemas.microsoft.com/office/drawing/2014/main" id="{8A62868F-C5CC-C41D-9A38-652394F288F7}"/>
              </a:ext>
            </a:extLst>
          </p:cNvPr>
          <p:cNvSpPr/>
          <p:nvPr/>
        </p:nvSpPr>
        <p:spPr>
          <a:xfrm>
            <a:off x="9864348" y="3553421"/>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oken on 4">
            <a:extLst>
              <a:ext uri="{FF2B5EF4-FFF2-40B4-BE49-F238E27FC236}">
                <a16:creationId xmlns:a16="http://schemas.microsoft.com/office/drawing/2014/main" id="{2F66ABDB-A0D7-08ED-8E9E-25077FFB92A3}"/>
              </a:ext>
            </a:extLst>
          </p:cNvPr>
          <p:cNvSpPr/>
          <p:nvPr/>
        </p:nvSpPr>
        <p:spPr>
          <a:xfrm>
            <a:off x="9499422" y="2771577"/>
            <a:ext cx="355600" cy="3556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4E5ABE8-47E7-C861-F2AB-636D6BAB367D}"/>
              </a:ext>
            </a:extLst>
          </p:cNvPr>
          <p:cNvSpPr/>
          <p:nvPr/>
        </p:nvSpPr>
        <p:spPr>
          <a:xfrm>
            <a:off x="2552700" y="3934421"/>
            <a:ext cx="554136" cy="3869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ight Arrow 32">
            <a:extLst>
              <a:ext uri="{FF2B5EF4-FFF2-40B4-BE49-F238E27FC236}">
                <a16:creationId xmlns:a16="http://schemas.microsoft.com/office/drawing/2014/main" id="{AFFCB816-DE94-F836-97B6-90B560681504}"/>
              </a:ext>
            </a:extLst>
          </p:cNvPr>
          <p:cNvSpPr/>
          <p:nvPr/>
        </p:nvSpPr>
        <p:spPr>
          <a:xfrm>
            <a:off x="6755322" y="3934421"/>
            <a:ext cx="1558638" cy="3869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3" name="dice - 2">
            <a:extLst>
              <a:ext uri="{FF2B5EF4-FFF2-40B4-BE49-F238E27FC236}">
                <a16:creationId xmlns:a16="http://schemas.microsoft.com/office/drawing/2014/main" id="{C471CE2B-78CA-C7BE-802C-0161C357AA67}"/>
              </a:ext>
            </a:extLst>
          </p:cNvPr>
          <p:cNvPicPr>
            <a:picLocks noChangeAspect="1"/>
          </p:cNvPicPr>
          <p:nvPr/>
        </p:nvPicPr>
        <p:blipFill>
          <a:blip r:embed="rId3"/>
          <a:srcRect l="39843" t="12725" r="40103" b="53813"/>
          <a:stretch>
            <a:fillRect/>
          </a:stretch>
        </p:blipFill>
        <p:spPr>
          <a:xfrm>
            <a:off x="6784374" y="3371343"/>
            <a:ext cx="556299" cy="556968"/>
          </a:xfrm>
          <a:prstGeom prst="rect">
            <a:avLst/>
          </a:prstGeom>
        </p:spPr>
      </p:pic>
      <p:pic>
        <p:nvPicPr>
          <p:cNvPr id="4" name="dice - 2">
            <a:extLst>
              <a:ext uri="{FF2B5EF4-FFF2-40B4-BE49-F238E27FC236}">
                <a16:creationId xmlns:a16="http://schemas.microsoft.com/office/drawing/2014/main" id="{E5F7753D-0F8A-75B4-D855-E8CFDFBB5F84}"/>
              </a:ext>
            </a:extLst>
          </p:cNvPr>
          <p:cNvPicPr>
            <a:picLocks noChangeAspect="1"/>
          </p:cNvPicPr>
          <p:nvPr/>
        </p:nvPicPr>
        <p:blipFill>
          <a:blip r:embed="rId3"/>
          <a:srcRect l="39843" t="12725" r="40103" b="53813"/>
          <a:stretch>
            <a:fillRect/>
          </a:stretch>
        </p:blipFill>
        <p:spPr>
          <a:xfrm>
            <a:off x="7629975" y="3268930"/>
            <a:ext cx="556299" cy="556968"/>
          </a:xfrm>
          <a:prstGeom prst="rect">
            <a:avLst/>
          </a:prstGeom>
        </p:spPr>
      </p:pic>
      <p:pic>
        <p:nvPicPr>
          <p:cNvPr id="18" name="dice - 1">
            <a:extLst>
              <a:ext uri="{FF2B5EF4-FFF2-40B4-BE49-F238E27FC236}">
                <a16:creationId xmlns:a16="http://schemas.microsoft.com/office/drawing/2014/main" id="{14BABE8A-A165-3BC8-86F2-7FE3D5B4C5B9}"/>
              </a:ext>
            </a:extLst>
          </p:cNvPr>
          <p:cNvPicPr>
            <a:picLocks noChangeAspect="1"/>
          </p:cNvPicPr>
          <p:nvPr/>
        </p:nvPicPr>
        <p:blipFill>
          <a:blip r:embed="rId3"/>
          <a:srcRect l="14784" t="11913" r="65162" b="54625"/>
          <a:stretch>
            <a:fillRect/>
          </a:stretch>
        </p:blipFill>
        <p:spPr>
          <a:xfrm>
            <a:off x="6785813" y="3384806"/>
            <a:ext cx="556299" cy="556968"/>
          </a:xfrm>
          <a:prstGeom prst="rect">
            <a:avLst/>
          </a:prstGeom>
        </p:spPr>
      </p:pic>
      <p:pic>
        <p:nvPicPr>
          <p:cNvPr id="30" name="dice - 6">
            <a:extLst>
              <a:ext uri="{FF2B5EF4-FFF2-40B4-BE49-F238E27FC236}">
                <a16:creationId xmlns:a16="http://schemas.microsoft.com/office/drawing/2014/main" id="{D65B2993-CF73-6D05-ACF7-E08F0DE14E2E}"/>
              </a:ext>
            </a:extLst>
          </p:cNvPr>
          <p:cNvPicPr>
            <a:picLocks noChangeAspect="1"/>
          </p:cNvPicPr>
          <p:nvPr/>
        </p:nvPicPr>
        <p:blipFill>
          <a:blip r:embed="rId3"/>
          <a:srcRect l="39493" t="53657" r="40453" b="12881"/>
          <a:stretch>
            <a:fillRect/>
          </a:stretch>
        </p:blipFill>
        <p:spPr>
          <a:xfrm>
            <a:off x="7629975" y="3255314"/>
            <a:ext cx="556299" cy="556968"/>
          </a:xfrm>
          <a:prstGeom prst="rect">
            <a:avLst/>
          </a:prstGeom>
        </p:spPr>
      </p:pic>
    </p:spTree>
    <p:extLst>
      <p:ext uri="{BB962C8B-B14F-4D97-AF65-F5344CB8AC3E}">
        <p14:creationId xmlns:p14="http://schemas.microsoft.com/office/powerpoint/2010/main" val="61798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435">
                                          <p:stCondLst>
                                            <p:cond delay="0"/>
                                          </p:stCondLst>
                                        </p:cTn>
                                        <p:tgtEl>
                                          <p:spTgt spid="3"/>
                                        </p:tgtEl>
                                      </p:cBhvr>
                                    </p:animEffect>
                                    <p:anim calcmode="lin" valueType="num">
                                      <p:cBhvr>
                                        <p:cTn id="16" dur="1367"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7" dur="498"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8" dur="498" tmFilter="0, 0; 0.125,0.2665; 0.25,0.4; 0.375,0.465; 0.5,0.5;  0.625,0.535; 0.75,0.6; 0.875,0.7335; 1,1">
                                          <p:stCondLst>
                                            <p:cond delay="498"/>
                                          </p:stCondLst>
                                        </p:cTn>
                                        <p:tgtEl>
                                          <p:spTgt spid="3"/>
                                        </p:tgtEl>
                                        <p:attrNameLst>
                                          <p:attrName>ppt_y</p:attrName>
                                        </p:attrNameLst>
                                      </p:cBhvr>
                                      <p:tavLst>
                                        <p:tav tm="0" fmla="#ppt_y-sin(pi*$)/9">
                                          <p:val>
                                            <p:fltVal val="0"/>
                                          </p:val>
                                        </p:tav>
                                        <p:tav tm="100000">
                                          <p:val>
                                            <p:fltVal val="1"/>
                                          </p:val>
                                        </p:tav>
                                      </p:tavLst>
                                    </p:anim>
                                    <p:anim calcmode="lin" valueType="num">
                                      <p:cBhvr>
                                        <p:cTn id="19" dur="249" tmFilter="0, 0; 0.125,0.2665; 0.25,0.4; 0.375,0.465; 0.5,0.5;  0.625,0.535; 0.75,0.6; 0.875,0.7335; 1,1">
                                          <p:stCondLst>
                                            <p:cond delay="993"/>
                                          </p:stCondLst>
                                        </p:cTn>
                                        <p:tgtEl>
                                          <p:spTgt spid="3"/>
                                        </p:tgtEl>
                                        <p:attrNameLst>
                                          <p:attrName>ppt_y</p:attrName>
                                        </p:attrNameLst>
                                      </p:cBhvr>
                                      <p:tavLst>
                                        <p:tav tm="0" fmla="#ppt_y-sin(pi*$)/27">
                                          <p:val>
                                            <p:fltVal val="0"/>
                                          </p:val>
                                        </p:tav>
                                        <p:tav tm="100000">
                                          <p:val>
                                            <p:fltVal val="1"/>
                                          </p:val>
                                        </p:tav>
                                      </p:tavLst>
                                    </p:anim>
                                    <p:anim calcmode="lin" valueType="num">
                                      <p:cBhvr>
                                        <p:cTn id="20" dur="123" tmFilter="0, 0; 0.125,0.2665; 0.25,0.4; 0.375,0.465; 0.5,0.5;  0.625,0.535; 0.75,0.6; 0.875,0.7335; 1,1">
                                          <p:stCondLst>
                                            <p:cond delay="1242"/>
                                          </p:stCondLst>
                                        </p:cTn>
                                        <p:tgtEl>
                                          <p:spTgt spid="3"/>
                                        </p:tgtEl>
                                        <p:attrNameLst>
                                          <p:attrName>ppt_y</p:attrName>
                                        </p:attrNameLst>
                                      </p:cBhvr>
                                      <p:tavLst>
                                        <p:tav tm="0" fmla="#ppt_y-sin(pi*$)/81">
                                          <p:val>
                                            <p:fltVal val="0"/>
                                          </p:val>
                                        </p:tav>
                                        <p:tav tm="100000">
                                          <p:val>
                                            <p:fltVal val="1"/>
                                          </p:val>
                                        </p:tav>
                                      </p:tavLst>
                                    </p:anim>
                                    <p:animScale>
                                      <p:cBhvr>
                                        <p:cTn id="21" dur="20">
                                          <p:stCondLst>
                                            <p:cond delay="487"/>
                                          </p:stCondLst>
                                        </p:cTn>
                                        <p:tgtEl>
                                          <p:spTgt spid="3"/>
                                        </p:tgtEl>
                                      </p:cBhvr>
                                      <p:to x="100000" y="60000"/>
                                    </p:animScale>
                                    <p:animScale>
                                      <p:cBhvr>
                                        <p:cTn id="22" dur="124" decel="50000">
                                          <p:stCondLst>
                                            <p:cond delay="507"/>
                                          </p:stCondLst>
                                        </p:cTn>
                                        <p:tgtEl>
                                          <p:spTgt spid="3"/>
                                        </p:tgtEl>
                                      </p:cBhvr>
                                      <p:to x="100000" y="100000"/>
                                    </p:animScale>
                                    <p:animScale>
                                      <p:cBhvr>
                                        <p:cTn id="23" dur="20">
                                          <p:stCondLst>
                                            <p:cond delay="984"/>
                                          </p:stCondLst>
                                        </p:cTn>
                                        <p:tgtEl>
                                          <p:spTgt spid="3"/>
                                        </p:tgtEl>
                                      </p:cBhvr>
                                      <p:to x="100000" y="80000"/>
                                    </p:animScale>
                                    <p:animScale>
                                      <p:cBhvr>
                                        <p:cTn id="24" dur="124" decel="50000">
                                          <p:stCondLst>
                                            <p:cond delay="1004"/>
                                          </p:stCondLst>
                                        </p:cTn>
                                        <p:tgtEl>
                                          <p:spTgt spid="3"/>
                                        </p:tgtEl>
                                      </p:cBhvr>
                                      <p:to x="100000" y="100000"/>
                                    </p:animScale>
                                    <p:animScale>
                                      <p:cBhvr>
                                        <p:cTn id="25" dur="20">
                                          <p:stCondLst>
                                            <p:cond delay="1231"/>
                                          </p:stCondLst>
                                        </p:cTn>
                                        <p:tgtEl>
                                          <p:spTgt spid="3"/>
                                        </p:tgtEl>
                                      </p:cBhvr>
                                      <p:to x="100000" y="90000"/>
                                    </p:animScale>
                                    <p:animScale>
                                      <p:cBhvr>
                                        <p:cTn id="26" dur="124" decel="50000">
                                          <p:stCondLst>
                                            <p:cond delay="1251"/>
                                          </p:stCondLst>
                                        </p:cTn>
                                        <p:tgtEl>
                                          <p:spTgt spid="3"/>
                                        </p:tgtEl>
                                      </p:cBhvr>
                                      <p:to x="100000" y="100000"/>
                                    </p:animScale>
                                    <p:animScale>
                                      <p:cBhvr>
                                        <p:cTn id="27" dur="20">
                                          <p:stCondLst>
                                            <p:cond delay="1356"/>
                                          </p:stCondLst>
                                        </p:cTn>
                                        <p:tgtEl>
                                          <p:spTgt spid="3"/>
                                        </p:tgtEl>
                                      </p:cBhvr>
                                      <p:to x="100000" y="95000"/>
                                    </p:animScale>
                                    <p:animScale>
                                      <p:cBhvr>
                                        <p:cTn id="28" dur="124" decel="50000">
                                          <p:stCondLst>
                                            <p:cond delay="1376"/>
                                          </p:stCondLst>
                                        </p:cTn>
                                        <p:tgtEl>
                                          <p:spTgt spid="3"/>
                                        </p:tgtEl>
                                      </p:cBhvr>
                                      <p:to x="100000" y="100000"/>
                                    </p:animScale>
                                  </p:childTnLst>
                                </p:cTn>
                              </p:par>
                              <p:par>
                                <p:cTn id="29" presetID="26"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80">
                                          <p:stCondLst>
                                            <p:cond delay="0"/>
                                          </p:stCondLst>
                                        </p:cTn>
                                        <p:tgtEl>
                                          <p:spTgt spid="4"/>
                                        </p:tgtEl>
                                      </p:cBhvr>
                                    </p:animEffect>
                                    <p:anim calcmode="lin" valueType="num">
                                      <p:cBhvr>
                                        <p:cTn id="32"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37" dur="26">
                                          <p:stCondLst>
                                            <p:cond delay="650"/>
                                          </p:stCondLst>
                                        </p:cTn>
                                        <p:tgtEl>
                                          <p:spTgt spid="4"/>
                                        </p:tgtEl>
                                      </p:cBhvr>
                                      <p:to x="100000" y="60000"/>
                                    </p:animScale>
                                    <p:animScale>
                                      <p:cBhvr>
                                        <p:cTn id="38" dur="166" decel="50000">
                                          <p:stCondLst>
                                            <p:cond delay="676"/>
                                          </p:stCondLst>
                                        </p:cTn>
                                        <p:tgtEl>
                                          <p:spTgt spid="4"/>
                                        </p:tgtEl>
                                      </p:cBhvr>
                                      <p:to x="100000" y="100000"/>
                                    </p:animScale>
                                    <p:animScale>
                                      <p:cBhvr>
                                        <p:cTn id="39" dur="26">
                                          <p:stCondLst>
                                            <p:cond delay="1312"/>
                                          </p:stCondLst>
                                        </p:cTn>
                                        <p:tgtEl>
                                          <p:spTgt spid="4"/>
                                        </p:tgtEl>
                                      </p:cBhvr>
                                      <p:to x="100000" y="80000"/>
                                    </p:animScale>
                                    <p:animScale>
                                      <p:cBhvr>
                                        <p:cTn id="40" dur="166" decel="50000">
                                          <p:stCondLst>
                                            <p:cond delay="1338"/>
                                          </p:stCondLst>
                                        </p:cTn>
                                        <p:tgtEl>
                                          <p:spTgt spid="4"/>
                                        </p:tgtEl>
                                      </p:cBhvr>
                                      <p:to x="100000" y="100000"/>
                                    </p:animScale>
                                    <p:animScale>
                                      <p:cBhvr>
                                        <p:cTn id="41" dur="26">
                                          <p:stCondLst>
                                            <p:cond delay="1642"/>
                                          </p:stCondLst>
                                        </p:cTn>
                                        <p:tgtEl>
                                          <p:spTgt spid="4"/>
                                        </p:tgtEl>
                                      </p:cBhvr>
                                      <p:to x="100000" y="90000"/>
                                    </p:animScale>
                                    <p:animScale>
                                      <p:cBhvr>
                                        <p:cTn id="42" dur="166" decel="50000">
                                          <p:stCondLst>
                                            <p:cond delay="1668"/>
                                          </p:stCondLst>
                                        </p:cTn>
                                        <p:tgtEl>
                                          <p:spTgt spid="4"/>
                                        </p:tgtEl>
                                      </p:cBhvr>
                                      <p:to x="100000" y="100000"/>
                                    </p:animScale>
                                    <p:animScale>
                                      <p:cBhvr>
                                        <p:cTn id="43" dur="26">
                                          <p:stCondLst>
                                            <p:cond delay="1808"/>
                                          </p:stCondLst>
                                        </p:cTn>
                                        <p:tgtEl>
                                          <p:spTgt spid="4"/>
                                        </p:tgtEl>
                                      </p:cBhvr>
                                      <p:to x="100000" y="95000"/>
                                    </p:animScale>
                                    <p:animScale>
                                      <p:cBhvr>
                                        <p:cTn id="44" dur="166" decel="50000">
                                          <p:stCondLst>
                                            <p:cond delay="1834"/>
                                          </p:stCondLst>
                                        </p:cTn>
                                        <p:tgtEl>
                                          <p:spTgt spid="4"/>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35" presetClass="exit" presetSubtype="0" fill="hold" grpId="0" nodeType="clickEffect">
                                  <p:stCondLst>
                                    <p:cond delay="0"/>
                                  </p:stCondLst>
                                  <p:childTnLst>
                                    <p:animEffect transition="out" filter="fade">
                                      <p:cBhvr>
                                        <p:cTn id="48" dur="2000"/>
                                        <p:tgtEl>
                                          <p:spTgt spid="21"/>
                                        </p:tgtEl>
                                      </p:cBhvr>
                                    </p:animEffect>
                                    <p:anim calcmode="lin" valueType="num">
                                      <p:cBhvr>
                                        <p:cTn id="49" dur="2000"/>
                                        <p:tgtEl>
                                          <p:spTgt spid="21"/>
                                        </p:tgtEl>
                                        <p:attrNameLst>
                                          <p:attrName>style.rotation</p:attrName>
                                        </p:attrNameLst>
                                      </p:cBhvr>
                                      <p:tavLst>
                                        <p:tav tm="0">
                                          <p:val>
                                            <p:fltVal val="0"/>
                                          </p:val>
                                        </p:tav>
                                        <p:tav tm="100000">
                                          <p:val>
                                            <p:fltVal val="720"/>
                                          </p:val>
                                        </p:tav>
                                      </p:tavLst>
                                    </p:anim>
                                    <p:anim calcmode="lin" valueType="num">
                                      <p:cBhvr>
                                        <p:cTn id="50" dur="2000"/>
                                        <p:tgtEl>
                                          <p:spTgt spid="21"/>
                                        </p:tgtEl>
                                        <p:attrNameLst>
                                          <p:attrName>ppt_h</p:attrName>
                                        </p:attrNameLst>
                                      </p:cBhvr>
                                      <p:tavLst>
                                        <p:tav tm="0">
                                          <p:val>
                                            <p:strVal val="ppt_h"/>
                                          </p:val>
                                        </p:tav>
                                        <p:tav tm="100000">
                                          <p:val>
                                            <p:fltVal val="0"/>
                                          </p:val>
                                        </p:tav>
                                      </p:tavLst>
                                    </p:anim>
                                    <p:anim calcmode="lin" valueType="num">
                                      <p:cBhvr>
                                        <p:cTn id="51" dur="2000"/>
                                        <p:tgtEl>
                                          <p:spTgt spid="21"/>
                                        </p:tgtEl>
                                        <p:attrNameLst>
                                          <p:attrName>ppt_w</p:attrName>
                                        </p:attrNameLst>
                                      </p:cBhvr>
                                      <p:tavLst>
                                        <p:tav tm="0">
                                          <p:val>
                                            <p:strVal val="ppt_w"/>
                                          </p:val>
                                        </p:tav>
                                        <p:tav tm="100000">
                                          <p:val>
                                            <p:fltVal val="0"/>
                                          </p:val>
                                        </p:tav>
                                      </p:tavLst>
                                    </p:anim>
                                    <p:set>
                                      <p:cBhvr>
                                        <p:cTn id="52" dur="1" fill="hold">
                                          <p:stCondLst>
                                            <p:cond delay="1999"/>
                                          </p:stCondLst>
                                        </p:cTn>
                                        <p:tgtEl>
                                          <p:spTgt spid="2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6" presetClass="entr" presetSubtype="0" fill="hold"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wipe(down)">
                                      <p:cBhvr>
                                        <p:cTn id="57" dur="580">
                                          <p:stCondLst>
                                            <p:cond delay="0"/>
                                          </p:stCondLst>
                                        </p:cTn>
                                        <p:tgtEl>
                                          <p:spTgt spid="18"/>
                                        </p:tgtEl>
                                      </p:cBhvr>
                                    </p:animEffect>
                                    <p:anim calcmode="lin" valueType="num">
                                      <p:cBhvr>
                                        <p:cTn id="58" dur="1822" tmFilter="0,0; 0.14,0.36; 0.43,0.73; 0.71,0.91; 1.0,1.0">
                                          <p:stCondLst>
                                            <p:cond delay="0"/>
                                          </p:stCondLst>
                                        </p:cTn>
                                        <p:tgtEl>
                                          <p:spTgt spid="18"/>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18"/>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18"/>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18"/>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18"/>
                                        </p:tgtEl>
                                        <p:attrNameLst>
                                          <p:attrName>ppt_y</p:attrName>
                                        </p:attrNameLst>
                                      </p:cBhvr>
                                      <p:tavLst>
                                        <p:tav tm="0" fmla="#ppt_y-sin(pi*$)/81">
                                          <p:val>
                                            <p:fltVal val="0"/>
                                          </p:val>
                                        </p:tav>
                                        <p:tav tm="100000">
                                          <p:val>
                                            <p:fltVal val="1"/>
                                          </p:val>
                                        </p:tav>
                                      </p:tavLst>
                                    </p:anim>
                                    <p:animScale>
                                      <p:cBhvr>
                                        <p:cTn id="63" dur="26">
                                          <p:stCondLst>
                                            <p:cond delay="650"/>
                                          </p:stCondLst>
                                        </p:cTn>
                                        <p:tgtEl>
                                          <p:spTgt spid="18"/>
                                        </p:tgtEl>
                                      </p:cBhvr>
                                      <p:to x="100000" y="60000"/>
                                    </p:animScale>
                                    <p:animScale>
                                      <p:cBhvr>
                                        <p:cTn id="64" dur="166" decel="50000">
                                          <p:stCondLst>
                                            <p:cond delay="676"/>
                                          </p:stCondLst>
                                        </p:cTn>
                                        <p:tgtEl>
                                          <p:spTgt spid="18"/>
                                        </p:tgtEl>
                                      </p:cBhvr>
                                      <p:to x="100000" y="100000"/>
                                    </p:animScale>
                                    <p:animScale>
                                      <p:cBhvr>
                                        <p:cTn id="65" dur="26">
                                          <p:stCondLst>
                                            <p:cond delay="1312"/>
                                          </p:stCondLst>
                                        </p:cTn>
                                        <p:tgtEl>
                                          <p:spTgt spid="18"/>
                                        </p:tgtEl>
                                      </p:cBhvr>
                                      <p:to x="100000" y="80000"/>
                                    </p:animScale>
                                    <p:animScale>
                                      <p:cBhvr>
                                        <p:cTn id="66" dur="166" decel="50000">
                                          <p:stCondLst>
                                            <p:cond delay="1338"/>
                                          </p:stCondLst>
                                        </p:cTn>
                                        <p:tgtEl>
                                          <p:spTgt spid="18"/>
                                        </p:tgtEl>
                                      </p:cBhvr>
                                      <p:to x="100000" y="100000"/>
                                    </p:animScale>
                                    <p:animScale>
                                      <p:cBhvr>
                                        <p:cTn id="67" dur="26">
                                          <p:stCondLst>
                                            <p:cond delay="1642"/>
                                          </p:stCondLst>
                                        </p:cTn>
                                        <p:tgtEl>
                                          <p:spTgt spid="18"/>
                                        </p:tgtEl>
                                      </p:cBhvr>
                                      <p:to x="100000" y="90000"/>
                                    </p:animScale>
                                    <p:animScale>
                                      <p:cBhvr>
                                        <p:cTn id="68" dur="166" decel="50000">
                                          <p:stCondLst>
                                            <p:cond delay="1668"/>
                                          </p:stCondLst>
                                        </p:cTn>
                                        <p:tgtEl>
                                          <p:spTgt spid="18"/>
                                        </p:tgtEl>
                                      </p:cBhvr>
                                      <p:to x="100000" y="100000"/>
                                    </p:animScale>
                                    <p:animScale>
                                      <p:cBhvr>
                                        <p:cTn id="69" dur="26">
                                          <p:stCondLst>
                                            <p:cond delay="1808"/>
                                          </p:stCondLst>
                                        </p:cTn>
                                        <p:tgtEl>
                                          <p:spTgt spid="18"/>
                                        </p:tgtEl>
                                      </p:cBhvr>
                                      <p:to x="100000" y="95000"/>
                                    </p:animScale>
                                    <p:animScale>
                                      <p:cBhvr>
                                        <p:cTn id="70" dur="166" decel="50000">
                                          <p:stCondLst>
                                            <p:cond delay="1834"/>
                                          </p:stCondLst>
                                        </p:cTn>
                                        <p:tgtEl>
                                          <p:spTgt spid="18"/>
                                        </p:tgtEl>
                                      </p:cBhvr>
                                      <p:to x="100000" y="100000"/>
                                    </p:animScale>
                                  </p:childTnLst>
                                </p:cTn>
                              </p:par>
                              <p:par>
                                <p:cTn id="71" presetID="1" presetClass="exit" presetSubtype="0" fill="hold" nodeType="withEffect">
                                  <p:stCondLst>
                                    <p:cond delay="0"/>
                                  </p:stCondLst>
                                  <p:childTnLst>
                                    <p:set>
                                      <p:cBhvr>
                                        <p:cTn id="72" dur="1" fill="hold">
                                          <p:stCondLst>
                                            <p:cond delay="0"/>
                                          </p:stCondLst>
                                        </p:cTn>
                                        <p:tgtEl>
                                          <p:spTgt spid="3"/>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4"/>
                                        </p:tgtEl>
                                        <p:attrNameLst>
                                          <p:attrName>style.visibility</p:attrName>
                                        </p:attrNameLst>
                                      </p:cBhvr>
                                      <p:to>
                                        <p:strVal val="hidden"/>
                                      </p:to>
                                    </p:set>
                                  </p:childTnLst>
                                </p:cTn>
                              </p:par>
                              <p:par>
                                <p:cTn id="75" presetID="26"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wipe(down)">
                                      <p:cBhvr>
                                        <p:cTn id="77" dur="290">
                                          <p:stCondLst>
                                            <p:cond delay="0"/>
                                          </p:stCondLst>
                                        </p:cTn>
                                        <p:tgtEl>
                                          <p:spTgt spid="30"/>
                                        </p:tgtEl>
                                      </p:cBhvr>
                                    </p:animEffect>
                                    <p:anim calcmode="lin" valueType="num">
                                      <p:cBhvr>
                                        <p:cTn id="78" dur="911"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79" dur="332"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80" dur="332" tmFilter="0, 0; 0.125,0.2665; 0.25,0.4; 0.375,0.465; 0.5,0.5;  0.625,0.535; 0.75,0.6; 0.875,0.7335; 1,1">
                                          <p:stCondLst>
                                            <p:cond delay="332"/>
                                          </p:stCondLst>
                                        </p:cTn>
                                        <p:tgtEl>
                                          <p:spTgt spid="30"/>
                                        </p:tgtEl>
                                        <p:attrNameLst>
                                          <p:attrName>ppt_y</p:attrName>
                                        </p:attrNameLst>
                                      </p:cBhvr>
                                      <p:tavLst>
                                        <p:tav tm="0" fmla="#ppt_y-sin(pi*$)/9">
                                          <p:val>
                                            <p:fltVal val="0"/>
                                          </p:val>
                                        </p:tav>
                                        <p:tav tm="100000">
                                          <p:val>
                                            <p:fltVal val="1"/>
                                          </p:val>
                                        </p:tav>
                                      </p:tavLst>
                                    </p:anim>
                                    <p:anim calcmode="lin" valueType="num">
                                      <p:cBhvr>
                                        <p:cTn id="81" dur="166" tmFilter="0, 0; 0.125,0.2665; 0.25,0.4; 0.375,0.465; 0.5,0.5;  0.625,0.535; 0.75,0.6; 0.875,0.7335; 1,1">
                                          <p:stCondLst>
                                            <p:cond delay="662"/>
                                          </p:stCondLst>
                                        </p:cTn>
                                        <p:tgtEl>
                                          <p:spTgt spid="30"/>
                                        </p:tgtEl>
                                        <p:attrNameLst>
                                          <p:attrName>ppt_y</p:attrName>
                                        </p:attrNameLst>
                                      </p:cBhvr>
                                      <p:tavLst>
                                        <p:tav tm="0" fmla="#ppt_y-sin(pi*$)/27">
                                          <p:val>
                                            <p:fltVal val="0"/>
                                          </p:val>
                                        </p:tav>
                                        <p:tav tm="100000">
                                          <p:val>
                                            <p:fltVal val="1"/>
                                          </p:val>
                                        </p:tav>
                                      </p:tavLst>
                                    </p:anim>
                                    <p:anim calcmode="lin" valueType="num">
                                      <p:cBhvr>
                                        <p:cTn id="82" dur="82" tmFilter="0, 0; 0.125,0.2665; 0.25,0.4; 0.375,0.465; 0.5,0.5;  0.625,0.535; 0.75,0.6; 0.875,0.7335; 1,1">
                                          <p:stCondLst>
                                            <p:cond delay="828"/>
                                          </p:stCondLst>
                                        </p:cTn>
                                        <p:tgtEl>
                                          <p:spTgt spid="30"/>
                                        </p:tgtEl>
                                        <p:attrNameLst>
                                          <p:attrName>ppt_y</p:attrName>
                                        </p:attrNameLst>
                                      </p:cBhvr>
                                      <p:tavLst>
                                        <p:tav tm="0" fmla="#ppt_y-sin(pi*$)/81">
                                          <p:val>
                                            <p:fltVal val="0"/>
                                          </p:val>
                                        </p:tav>
                                        <p:tav tm="100000">
                                          <p:val>
                                            <p:fltVal val="1"/>
                                          </p:val>
                                        </p:tav>
                                      </p:tavLst>
                                    </p:anim>
                                    <p:animScale>
                                      <p:cBhvr>
                                        <p:cTn id="83" dur="13">
                                          <p:stCondLst>
                                            <p:cond delay="325"/>
                                          </p:stCondLst>
                                        </p:cTn>
                                        <p:tgtEl>
                                          <p:spTgt spid="30"/>
                                        </p:tgtEl>
                                      </p:cBhvr>
                                      <p:to x="100000" y="60000"/>
                                    </p:animScale>
                                    <p:animScale>
                                      <p:cBhvr>
                                        <p:cTn id="84" dur="83" decel="50000">
                                          <p:stCondLst>
                                            <p:cond delay="338"/>
                                          </p:stCondLst>
                                        </p:cTn>
                                        <p:tgtEl>
                                          <p:spTgt spid="30"/>
                                        </p:tgtEl>
                                      </p:cBhvr>
                                      <p:to x="100000" y="100000"/>
                                    </p:animScale>
                                    <p:animScale>
                                      <p:cBhvr>
                                        <p:cTn id="85" dur="13">
                                          <p:stCondLst>
                                            <p:cond delay="656"/>
                                          </p:stCondLst>
                                        </p:cTn>
                                        <p:tgtEl>
                                          <p:spTgt spid="30"/>
                                        </p:tgtEl>
                                      </p:cBhvr>
                                      <p:to x="100000" y="80000"/>
                                    </p:animScale>
                                    <p:animScale>
                                      <p:cBhvr>
                                        <p:cTn id="86" dur="83" decel="50000">
                                          <p:stCondLst>
                                            <p:cond delay="669"/>
                                          </p:stCondLst>
                                        </p:cTn>
                                        <p:tgtEl>
                                          <p:spTgt spid="30"/>
                                        </p:tgtEl>
                                      </p:cBhvr>
                                      <p:to x="100000" y="100000"/>
                                    </p:animScale>
                                    <p:animScale>
                                      <p:cBhvr>
                                        <p:cTn id="87" dur="13">
                                          <p:stCondLst>
                                            <p:cond delay="821"/>
                                          </p:stCondLst>
                                        </p:cTn>
                                        <p:tgtEl>
                                          <p:spTgt spid="30"/>
                                        </p:tgtEl>
                                      </p:cBhvr>
                                      <p:to x="100000" y="90000"/>
                                    </p:animScale>
                                    <p:animScale>
                                      <p:cBhvr>
                                        <p:cTn id="88" dur="83" decel="50000">
                                          <p:stCondLst>
                                            <p:cond delay="834"/>
                                          </p:stCondLst>
                                        </p:cTn>
                                        <p:tgtEl>
                                          <p:spTgt spid="30"/>
                                        </p:tgtEl>
                                      </p:cBhvr>
                                      <p:to x="100000" y="100000"/>
                                    </p:animScale>
                                    <p:animScale>
                                      <p:cBhvr>
                                        <p:cTn id="89" dur="13">
                                          <p:stCondLst>
                                            <p:cond delay="904"/>
                                          </p:stCondLst>
                                        </p:cTn>
                                        <p:tgtEl>
                                          <p:spTgt spid="30"/>
                                        </p:tgtEl>
                                      </p:cBhvr>
                                      <p:to x="100000" y="95000"/>
                                    </p:animScale>
                                    <p:animScale>
                                      <p:cBhvr>
                                        <p:cTn id="90" dur="83" decel="50000">
                                          <p:stCondLst>
                                            <p:cond delay="917"/>
                                          </p:stCondLst>
                                        </p:cTn>
                                        <p:tgtEl>
                                          <p:spTgt spid="30"/>
                                        </p:tgtEl>
                                      </p:cBhvr>
                                      <p:to x="100000" y="100000"/>
                                    </p:animScale>
                                  </p:childTnLst>
                                </p:cTn>
                              </p:par>
                            </p:childTnLst>
                          </p:cTn>
                        </p:par>
                      </p:childTnLst>
                    </p:cTn>
                  </p:par>
                  <p:par>
                    <p:cTn id="91" fill="hold">
                      <p:stCondLst>
                        <p:cond delay="indefinite"/>
                      </p:stCondLst>
                      <p:childTnLst>
                        <p:par>
                          <p:cTn id="92" fill="hold">
                            <p:stCondLst>
                              <p:cond delay="0"/>
                            </p:stCondLst>
                            <p:childTnLst>
                              <p:par>
                                <p:cTn id="93" presetID="20" presetClass="exit" presetSubtype="0" fill="hold" grpId="1" nodeType="clickEffect">
                                  <p:stCondLst>
                                    <p:cond delay="0"/>
                                  </p:stCondLst>
                                  <p:childTnLst>
                                    <p:animEffect transition="out" filter="wedge">
                                      <p:cBhvr>
                                        <p:cTn id="94" dur="2000"/>
                                        <p:tgtEl>
                                          <p:spTgt spid="29"/>
                                        </p:tgtEl>
                                      </p:cBhvr>
                                    </p:animEffect>
                                    <p:set>
                                      <p:cBhvr>
                                        <p:cTn id="95" dur="1" fill="hold">
                                          <p:stCondLst>
                                            <p:cond delay="19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21" grpId="0" animBg="1"/>
      <p:bldP spid="21"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17E1BC-C124-3877-4A96-EA7B8A87D300}"/>
              </a:ext>
            </a:extLst>
          </p:cNvPr>
          <p:cNvSpPr>
            <a:spLocks noGrp="1"/>
          </p:cNvSpPr>
          <p:nvPr>
            <p:ph idx="1"/>
          </p:nvPr>
        </p:nvSpPr>
        <p:spPr/>
        <p:txBody>
          <a:bodyPr>
            <a:normAutofit/>
          </a:bodyPr>
          <a:lstStyle/>
          <a:p>
            <a:r>
              <a:rPr lang="en-US" sz="3600" dirty="0"/>
              <a:t>What’s the probability of a token placed on </a:t>
            </a:r>
            <a:r>
              <a:rPr lang="en-US" sz="3600" b="1" dirty="0"/>
              <a:t>2</a:t>
            </a:r>
            <a:r>
              <a:rPr lang="en-US" sz="3600" dirty="0"/>
              <a:t> being removed?</a:t>
            </a:r>
          </a:p>
          <a:p>
            <a:r>
              <a:rPr lang="en-US" sz="3600" dirty="0"/>
              <a:t>What’s the probability of a token placed on </a:t>
            </a:r>
            <a:r>
              <a:rPr lang="en-US" sz="3600" b="1" dirty="0"/>
              <a:t>7</a:t>
            </a:r>
            <a:r>
              <a:rPr lang="en-US" sz="3600" dirty="0"/>
              <a:t> being removed?</a:t>
            </a:r>
          </a:p>
          <a:p>
            <a:r>
              <a:rPr lang="en-US" sz="3600" dirty="0"/>
              <a:t>What’s the ideal token placement?</a:t>
            </a:r>
          </a:p>
          <a:p>
            <a:endParaRPr lang="en-US" sz="3600" dirty="0"/>
          </a:p>
          <a:p>
            <a:pPr marL="0" indent="0">
              <a:buNone/>
            </a:pPr>
            <a:endParaRPr lang="en-US" sz="3600" dirty="0"/>
          </a:p>
        </p:txBody>
      </p:sp>
      <p:sp>
        <p:nvSpPr>
          <p:cNvPr id="5" name="Title 1">
            <a:extLst>
              <a:ext uri="{FF2B5EF4-FFF2-40B4-BE49-F238E27FC236}">
                <a16:creationId xmlns:a16="http://schemas.microsoft.com/office/drawing/2014/main" id="{6CA54879-956C-E7E9-3E81-D0AB8C6357E2}"/>
              </a:ext>
            </a:extLst>
          </p:cNvPr>
          <p:cNvSpPr>
            <a:spLocks noGrp="1"/>
          </p:cNvSpPr>
          <p:nvPr>
            <p:ph type="title"/>
          </p:nvPr>
        </p:nvSpPr>
        <p:spPr>
          <a:xfrm>
            <a:off x="838200" y="365125"/>
            <a:ext cx="10515600" cy="1325563"/>
          </a:xfrm>
        </p:spPr>
        <p:txBody>
          <a:bodyPr/>
          <a:lstStyle/>
          <a:p>
            <a:r>
              <a:rPr lang="en-US" dirty="0"/>
              <a:t>Probability Activity</a:t>
            </a:r>
          </a:p>
        </p:txBody>
      </p:sp>
    </p:spTree>
    <p:extLst>
      <p:ext uri="{BB962C8B-B14F-4D97-AF65-F5344CB8AC3E}">
        <p14:creationId xmlns:p14="http://schemas.microsoft.com/office/powerpoint/2010/main" val="825045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nomial dice rolls">
            <a:extLst>
              <a:ext uri="{FF2B5EF4-FFF2-40B4-BE49-F238E27FC236}">
                <a16:creationId xmlns:a16="http://schemas.microsoft.com/office/drawing/2014/main" id="{4075C367-1D73-D79F-ABE0-FC9BC83BD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229" y="1393372"/>
            <a:ext cx="7286171" cy="546462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F536B4D2-2F38-5467-A1C2-F9B052030989}"/>
              </a:ext>
            </a:extLst>
          </p:cNvPr>
          <p:cNvSpPr>
            <a:spLocks noGrp="1"/>
          </p:cNvSpPr>
          <p:nvPr>
            <p:ph type="title"/>
          </p:nvPr>
        </p:nvSpPr>
        <p:spPr>
          <a:xfrm>
            <a:off x="838200" y="365125"/>
            <a:ext cx="10515600" cy="1325563"/>
          </a:xfrm>
        </p:spPr>
        <p:txBody>
          <a:bodyPr/>
          <a:lstStyle/>
          <a:p>
            <a:r>
              <a:rPr lang="en-US" dirty="0"/>
              <a:t>Probability Activity</a:t>
            </a:r>
          </a:p>
        </p:txBody>
      </p:sp>
      <p:sp>
        <p:nvSpPr>
          <p:cNvPr id="5" name="Content Placeholder 2">
            <a:extLst>
              <a:ext uri="{FF2B5EF4-FFF2-40B4-BE49-F238E27FC236}">
                <a16:creationId xmlns:a16="http://schemas.microsoft.com/office/drawing/2014/main" id="{A7181750-B1B3-8430-1C0F-811B183F6818}"/>
              </a:ext>
            </a:extLst>
          </p:cNvPr>
          <p:cNvSpPr>
            <a:spLocks noGrp="1"/>
          </p:cNvSpPr>
          <p:nvPr>
            <p:ph idx="1"/>
          </p:nvPr>
        </p:nvSpPr>
        <p:spPr>
          <a:xfrm>
            <a:off x="838200" y="1825625"/>
            <a:ext cx="1643743" cy="612775"/>
          </a:xfrm>
        </p:spPr>
        <p:txBody>
          <a:bodyPr/>
          <a:lstStyle/>
          <a:p>
            <a:pPr marL="0" indent="0">
              <a:buNone/>
            </a:pPr>
            <a:r>
              <a:rPr lang="en-US" dirty="0"/>
              <a:t>Solution</a:t>
            </a:r>
          </a:p>
          <a:p>
            <a:pPr marL="0" indent="0">
              <a:buNone/>
            </a:pPr>
            <a:endParaRPr lang="en-US" dirty="0"/>
          </a:p>
        </p:txBody>
      </p:sp>
    </p:spTree>
    <p:extLst>
      <p:ext uri="{BB962C8B-B14F-4D97-AF65-F5344CB8AC3E}">
        <p14:creationId xmlns:p14="http://schemas.microsoft.com/office/powerpoint/2010/main" val="3252594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0A934-E0BC-41F5-9BD7-CC6450289317}"/>
              </a:ext>
            </a:extLst>
          </p:cNvPr>
          <p:cNvSpPr>
            <a:spLocks noGrp="1"/>
          </p:cNvSpPr>
          <p:nvPr>
            <p:ph type="title"/>
          </p:nvPr>
        </p:nvSpPr>
        <p:spPr/>
        <p:txBody>
          <a:bodyPr/>
          <a:lstStyle/>
          <a:p>
            <a:r>
              <a:rPr lang="en-US" dirty="0"/>
              <a:t>Probability Notation</a:t>
            </a:r>
          </a:p>
        </p:txBody>
      </p:sp>
      <p:sp>
        <p:nvSpPr>
          <p:cNvPr id="3" name="Content Placeholder 2">
            <a:extLst>
              <a:ext uri="{FF2B5EF4-FFF2-40B4-BE49-F238E27FC236}">
                <a16:creationId xmlns:a16="http://schemas.microsoft.com/office/drawing/2014/main" id="{0DF9AF5D-1AB8-775A-9C5A-2AA237908697}"/>
              </a:ext>
            </a:extLst>
          </p:cNvPr>
          <p:cNvSpPr>
            <a:spLocks noGrp="1"/>
          </p:cNvSpPr>
          <p:nvPr>
            <p:ph idx="1"/>
          </p:nvPr>
        </p:nvSpPr>
        <p:spPr/>
        <p:txBody>
          <a:bodyPr/>
          <a:lstStyle/>
          <a:p>
            <a:r>
              <a:rPr lang="en-US" dirty="0"/>
              <a:t>P(A) is the probability of event A happening </a:t>
            </a:r>
          </a:p>
          <a:p>
            <a:r>
              <a:rPr lang="en-US" dirty="0"/>
              <a:t>For example, A = the total of the dice being 6</a:t>
            </a:r>
          </a:p>
          <a:p>
            <a:r>
              <a:rPr lang="en-US" dirty="0"/>
              <a:t>P(A) should be between 0 and 1 with 0 being impossible and 1 being certain</a:t>
            </a:r>
          </a:p>
          <a:p>
            <a:r>
              <a:rPr lang="en-US" dirty="0"/>
              <a:t>P(A) + P(not A) should equal 1, i.e. the total chance of an event happening and not happening should be 1</a:t>
            </a:r>
          </a:p>
          <a:p>
            <a:endParaRPr lang="en-US" dirty="0"/>
          </a:p>
        </p:txBody>
      </p:sp>
    </p:spTree>
    <p:extLst>
      <p:ext uri="{BB962C8B-B14F-4D97-AF65-F5344CB8AC3E}">
        <p14:creationId xmlns:p14="http://schemas.microsoft.com/office/powerpoint/2010/main" val="283037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1FB4B-0B21-4F5A-B0CD-05E9DFF15733}"/>
              </a:ext>
            </a:extLst>
          </p:cNvPr>
          <p:cNvSpPr>
            <a:spLocks noGrp="1"/>
          </p:cNvSpPr>
          <p:nvPr>
            <p:ph type="title"/>
          </p:nvPr>
        </p:nvSpPr>
        <p:spPr>
          <a:xfrm>
            <a:off x="1466850" y="2769524"/>
            <a:ext cx="9258300" cy="1318951"/>
          </a:xfrm>
        </p:spPr>
        <p:txBody>
          <a:bodyPr wrap="square">
            <a:spAutoFit/>
          </a:bodyPr>
          <a:lstStyle/>
          <a:p>
            <a:r>
              <a:rPr lang="en-US" sz="8800" dirty="0">
                <a:hlinkClick r:id="rId3"/>
              </a:rPr>
              <a:t>Monty Hall Problem</a:t>
            </a:r>
            <a:endParaRPr lang="en-US" sz="8800" dirty="0"/>
          </a:p>
        </p:txBody>
      </p:sp>
    </p:spTree>
    <p:extLst>
      <p:ext uri="{BB962C8B-B14F-4D97-AF65-F5344CB8AC3E}">
        <p14:creationId xmlns:p14="http://schemas.microsoft.com/office/powerpoint/2010/main" val="24081277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B00B2-C97E-B73C-F009-03EBCA1E5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DB9948-5380-43DC-3134-2F6345A48EBE}"/>
              </a:ext>
            </a:extLst>
          </p:cNvPr>
          <p:cNvSpPr>
            <a:spLocks noGrp="1"/>
          </p:cNvSpPr>
          <p:nvPr>
            <p:ph type="title"/>
          </p:nvPr>
        </p:nvSpPr>
        <p:spPr/>
        <p:txBody>
          <a:bodyPr/>
          <a:lstStyle/>
          <a:p>
            <a:r>
              <a:rPr lang="en-US" dirty="0"/>
              <a:t>Monty Hall Problem</a:t>
            </a:r>
          </a:p>
        </p:txBody>
      </p:sp>
      <p:sp>
        <p:nvSpPr>
          <p:cNvPr id="3" name="Content Placeholder 2">
            <a:extLst>
              <a:ext uri="{FF2B5EF4-FFF2-40B4-BE49-F238E27FC236}">
                <a16:creationId xmlns:a16="http://schemas.microsoft.com/office/drawing/2014/main" id="{9C189683-9AC4-F7E9-DB15-F11A315FAB0F}"/>
              </a:ext>
            </a:extLst>
          </p:cNvPr>
          <p:cNvSpPr>
            <a:spLocks noGrp="1"/>
          </p:cNvSpPr>
          <p:nvPr>
            <p:ph idx="1"/>
          </p:nvPr>
        </p:nvSpPr>
        <p:spPr/>
        <p:txBody>
          <a:bodyPr>
            <a:normAutofit fontScale="92500" lnSpcReduction="20000"/>
          </a:bodyPr>
          <a:lstStyle/>
          <a:p>
            <a:r>
              <a:rPr lang="en-GB" dirty="0"/>
              <a:t>Let’s say the car is behind </a:t>
            </a:r>
            <a:r>
              <a:rPr lang="en-GB" b="1" dirty="0"/>
              <a:t>Door 1</a:t>
            </a:r>
            <a:r>
              <a:rPr lang="en-GB" dirty="0"/>
              <a:t>, and you pick:</a:t>
            </a:r>
          </a:p>
          <a:p>
            <a:r>
              <a:rPr lang="en-GB" b="1" dirty="0"/>
              <a:t>a) You pick Door 1 (correct):</a:t>
            </a:r>
          </a:p>
          <a:p>
            <a:pPr lvl="1"/>
            <a:r>
              <a:rPr lang="en-GB" dirty="0"/>
              <a:t>Monty chooses </a:t>
            </a:r>
            <a:r>
              <a:rPr lang="en-GB" b="1" dirty="0"/>
              <a:t>randomly</a:t>
            </a:r>
            <a:r>
              <a:rPr lang="en-GB" dirty="0"/>
              <a:t> between Door 2 and 3 (both goats).</a:t>
            </a:r>
          </a:p>
          <a:p>
            <a:pPr lvl="1"/>
            <a:r>
              <a:rPr lang="en-GB" dirty="0"/>
              <a:t>You win if you </a:t>
            </a:r>
            <a:r>
              <a:rPr lang="en-GB" b="1" dirty="0"/>
              <a:t>stay</a:t>
            </a:r>
            <a:r>
              <a:rPr lang="en-GB" dirty="0"/>
              <a:t> (1/3 chance).</a:t>
            </a:r>
          </a:p>
          <a:p>
            <a:r>
              <a:rPr lang="en-GB" b="1" dirty="0"/>
              <a:t>b) You pick Door 2 (goat):</a:t>
            </a:r>
          </a:p>
          <a:p>
            <a:pPr lvl="1"/>
            <a:r>
              <a:rPr lang="en-GB" dirty="0"/>
              <a:t>Monty </a:t>
            </a:r>
            <a:r>
              <a:rPr lang="en-GB" b="1" dirty="0"/>
              <a:t>must</a:t>
            </a:r>
            <a:r>
              <a:rPr lang="en-GB" dirty="0"/>
              <a:t> open Door 3 (other goat).</a:t>
            </a:r>
          </a:p>
          <a:p>
            <a:pPr lvl="1"/>
            <a:r>
              <a:rPr lang="en-GB" dirty="0"/>
              <a:t>Car is behind Door 1. You win if you </a:t>
            </a:r>
            <a:r>
              <a:rPr lang="en-GB" b="1" dirty="0"/>
              <a:t>switch</a:t>
            </a:r>
            <a:r>
              <a:rPr lang="en-GB" dirty="0"/>
              <a:t>.</a:t>
            </a:r>
          </a:p>
          <a:p>
            <a:r>
              <a:rPr lang="en-GB" b="1" dirty="0"/>
              <a:t>c) You pick Door 3 (goat):</a:t>
            </a:r>
          </a:p>
          <a:p>
            <a:pPr lvl="1"/>
            <a:r>
              <a:rPr lang="en-GB" dirty="0"/>
              <a:t>Monty </a:t>
            </a:r>
            <a:r>
              <a:rPr lang="en-GB" b="1" dirty="0"/>
              <a:t>must</a:t>
            </a:r>
            <a:r>
              <a:rPr lang="en-GB" dirty="0"/>
              <a:t> open Door 2 (goat).</a:t>
            </a:r>
          </a:p>
          <a:p>
            <a:pPr lvl="1"/>
            <a:r>
              <a:rPr lang="en-GB" dirty="0"/>
              <a:t>Car is behind Door 1. You win if you </a:t>
            </a:r>
            <a:r>
              <a:rPr lang="en-GB" b="1" dirty="0"/>
              <a:t>switch</a:t>
            </a:r>
            <a:r>
              <a:rPr lang="en-GB" dirty="0"/>
              <a:t>.</a:t>
            </a:r>
          </a:p>
          <a:p>
            <a:r>
              <a:rPr lang="en-GB" dirty="0"/>
              <a:t>In </a:t>
            </a:r>
            <a:r>
              <a:rPr lang="en-GB" b="1" dirty="0"/>
              <a:t>2 out of 3</a:t>
            </a:r>
            <a:r>
              <a:rPr lang="en-GB" dirty="0"/>
              <a:t> of these scenarios, Monty's hand is </a:t>
            </a:r>
            <a:r>
              <a:rPr lang="en-GB" b="1" dirty="0"/>
              <a:t>forced</a:t>
            </a:r>
            <a:r>
              <a:rPr lang="en-GB" dirty="0"/>
              <a:t>, and switching wins.</a:t>
            </a:r>
          </a:p>
          <a:p>
            <a:endParaRPr lang="en-US" dirty="0"/>
          </a:p>
        </p:txBody>
      </p:sp>
      <p:pic>
        <p:nvPicPr>
          <p:cNvPr id="4" name="Picture 4" descr="2 ways to look at The Monty Hall Problem | by Shen Huang | Medium">
            <a:extLst>
              <a:ext uri="{FF2B5EF4-FFF2-40B4-BE49-F238E27FC236}">
                <a16:creationId xmlns:a16="http://schemas.microsoft.com/office/drawing/2014/main" id="{5E9AB67C-9574-CDBB-027A-9EDB271BE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73588" y="365125"/>
            <a:ext cx="3018412" cy="3940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1906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FC5F6-6DF6-D44C-F62E-75F70F1F3A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C35CDA-5505-8E52-B16B-417B6A70BD49}"/>
              </a:ext>
            </a:extLst>
          </p:cNvPr>
          <p:cNvSpPr>
            <a:spLocks noGrp="1"/>
          </p:cNvSpPr>
          <p:nvPr>
            <p:ph type="title"/>
          </p:nvPr>
        </p:nvSpPr>
        <p:spPr/>
        <p:txBody>
          <a:bodyPr/>
          <a:lstStyle/>
          <a:p>
            <a:r>
              <a:rPr lang="en-US" dirty="0"/>
              <a:t>Bayes’ Law</a:t>
            </a:r>
          </a:p>
        </p:txBody>
      </p:sp>
      <p:sp>
        <p:nvSpPr>
          <p:cNvPr id="3" name="Content Placeholder 2">
            <a:extLst>
              <a:ext uri="{FF2B5EF4-FFF2-40B4-BE49-F238E27FC236}">
                <a16:creationId xmlns:a16="http://schemas.microsoft.com/office/drawing/2014/main" id="{48699481-6747-81A4-2C8C-D8025123EAE9}"/>
              </a:ext>
            </a:extLst>
          </p:cNvPr>
          <p:cNvSpPr>
            <a:spLocks noGrp="1"/>
          </p:cNvSpPr>
          <p:nvPr>
            <p:ph idx="1"/>
          </p:nvPr>
        </p:nvSpPr>
        <p:spPr/>
        <p:txBody>
          <a:bodyPr/>
          <a:lstStyle/>
          <a:p>
            <a:r>
              <a:rPr lang="en-US" dirty="0"/>
              <a:t>How do we update our understanding when we see new data?</a:t>
            </a:r>
          </a:p>
          <a:p>
            <a:endParaRPr lang="en-US" dirty="0"/>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38A5E91-B1CF-9000-AB31-CB4276E1525C}"/>
                  </a:ext>
                </a:extLst>
              </p:cNvPr>
              <p:cNvSpPr txBox="1"/>
              <p:nvPr/>
            </p:nvSpPr>
            <p:spPr>
              <a:xfrm>
                <a:off x="1279423" y="3516090"/>
                <a:ext cx="4267200" cy="20640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e>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e>
                              <m:r>
                                <a:rPr lang="en-US" b="0" i="1" smtClean="0">
                                  <a:latin typeface="Cambria Math" panose="02040503050406030204" pitchFamily="18" charset="0"/>
                                </a:rPr>
                                <m:t>𝐻</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en>
                      </m:f>
                    </m:oMath>
                  </m:oMathPara>
                </a14:m>
                <a:endParaRPr lang="en-US" dirty="0"/>
              </a:p>
              <a:p>
                <a:r>
                  <a:rPr lang="en-US" dirty="0"/>
                  <a:t>where </a:t>
                </a:r>
              </a:p>
              <a:p>
                <a:r>
                  <a:rPr lang="en-US" dirty="0"/>
                  <a:t>H = hypothesis (the car is behind the door you chose)</a:t>
                </a:r>
              </a:p>
              <a:p>
                <a:r>
                  <a:rPr lang="en-US" dirty="0"/>
                  <a:t>E =  evidence (Monty opens a door to show a goat)</a:t>
                </a:r>
              </a:p>
            </p:txBody>
          </p:sp>
        </mc:Choice>
        <mc:Fallback>
          <p:sp>
            <p:nvSpPr>
              <p:cNvPr id="5" name="TextBox 4">
                <a:extLst>
                  <a:ext uri="{FF2B5EF4-FFF2-40B4-BE49-F238E27FC236}">
                    <a16:creationId xmlns:a16="http://schemas.microsoft.com/office/drawing/2014/main" id="{138A5E91-B1CF-9000-AB31-CB4276E1525C}"/>
                  </a:ext>
                </a:extLst>
              </p:cNvPr>
              <p:cNvSpPr txBox="1">
                <a:spLocks noRot="1" noChangeAspect="1" noMove="1" noResize="1" noEditPoints="1" noAdjustHandles="1" noChangeArrowheads="1" noChangeShapeType="1" noTextEdit="1"/>
              </p:cNvSpPr>
              <p:nvPr/>
            </p:nvSpPr>
            <p:spPr>
              <a:xfrm>
                <a:off x="1279423" y="3516090"/>
                <a:ext cx="4267200" cy="2064027"/>
              </a:xfrm>
              <a:prstGeom prst="rect">
                <a:avLst/>
              </a:prstGeom>
              <a:blipFill>
                <a:blip r:embed="rId2"/>
                <a:stretch>
                  <a:fillRect l="-1187" r="-1780" b="-3659"/>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17F1F977-26D1-16A6-1F96-2873306167C3}"/>
              </a:ext>
            </a:extLst>
          </p:cNvPr>
          <p:cNvSpPr txBox="1"/>
          <p:nvPr/>
        </p:nvSpPr>
        <p:spPr>
          <a:xfrm>
            <a:off x="838200" y="2620238"/>
            <a:ext cx="6860458" cy="646331"/>
          </a:xfrm>
          <a:prstGeom prst="rect">
            <a:avLst/>
          </a:prstGeom>
          <a:noFill/>
        </p:spPr>
        <p:txBody>
          <a:bodyPr wrap="square" rtlCol="0">
            <a:spAutoFit/>
          </a:bodyPr>
          <a:lstStyle/>
          <a:p>
            <a:r>
              <a:rPr lang="en-US" dirty="0"/>
              <a:t>Bayes’ Law is a theorem that describes how to update the probability that a hypothesis is correct, given evidence.</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C950D81-4C9E-530F-EB5F-BECFC063924A}"/>
                  </a:ext>
                </a:extLst>
              </p:cNvPr>
              <p:cNvSpPr txBox="1"/>
              <p:nvPr/>
            </p:nvSpPr>
            <p:spPr>
              <a:xfrm>
                <a:off x="5987845" y="3516090"/>
                <a:ext cx="5365955" cy="221470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e>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e>
                              <m:r>
                                <a:rPr lang="en-US" b="0" i="1" smtClean="0">
                                  <a:latin typeface="Cambria Math" panose="02040503050406030204" pitchFamily="18" charset="0"/>
                                </a:rPr>
                                <m:t>𝐻</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den>
                      </m:f>
                    </m:oMath>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e>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𝐸</m:t>
                              </m:r>
                            </m:e>
                            <m:e>
                              <m:r>
                                <a:rPr lang="en-US" i="1">
                                  <a:latin typeface="Cambria Math" panose="02040503050406030204" pitchFamily="18" charset="0"/>
                                </a:rPr>
                                <m:t>𝐻</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𝐻</m:t>
                          </m:r>
                          <m:r>
                            <a:rPr lang="en-US" i="1">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𝐸</m:t>
                              </m:r>
                            </m:e>
                            <m:e>
                              <m:r>
                                <a:rPr lang="en-US" b="0" i="1" smtClean="0">
                                  <a:latin typeface="Cambria Math" panose="02040503050406030204" pitchFamily="18" charset="0"/>
                                  <a:ea typeface="Cambria Math" panose="02040503050406030204" pitchFamily="18" charset="0"/>
                                </a:rPr>
                                <m:t>𝐻</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𝐻</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𝑛𝑜𝑡𝐻</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𝑛𝑜𝑡𝐻</m:t>
                          </m:r>
                          <m:r>
                            <a:rPr lang="en-US" b="0" i="1" smtClean="0">
                              <a:latin typeface="Cambria Math" panose="02040503050406030204" pitchFamily="18" charset="0"/>
                              <a:ea typeface="Cambria Math" panose="02040503050406030204" pitchFamily="18" charset="0"/>
                            </a:rPr>
                            <m:t>)</m:t>
                          </m:r>
                        </m:den>
                      </m:f>
                    </m:oMath>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e>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3</m:t>
                              </m:r>
                            </m:den>
                          </m:f>
                        </m:num>
                        <m:den>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3</m:t>
                              </m:r>
                            </m:den>
                          </m:f>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num>
                            <m:den>
                              <m:r>
                                <a:rPr lang="en-US" i="1">
                                  <a:latin typeface="Cambria Math" panose="02040503050406030204" pitchFamily="18" charset="0"/>
                                  <a:ea typeface="Cambria Math" panose="02040503050406030204" pitchFamily="18" charset="0"/>
                                </a:rPr>
                                <m:t>3</m:t>
                              </m:r>
                            </m:den>
                          </m:f>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3</m:t>
                          </m:r>
                        </m:den>
                      </m:f>
                    </m:oMath>
                  </m:oMathPara>
                </a14:m>
                <a:br>
                  <a:rPr lang="en-US" dirty="0"/>
                </a:br>
                <a:endParaRPr lang="en-US" dirty="0"/>
              </a:p>
            </p:txBody>
          </p:sp>
        </mc:Choice>
        <mc:Fallback>
          <p:sp>
            <p:nvSpPr>
              <p:cNvPr id="6" name="TextBox 5">
                <a:extLst>
                  <a:ext uri="{FF2B5EF4-FFF2-40B4-BE49-F238E27FC236}">
                    <a16:creationId xmlns:a16="http://schemas.microsoft.com/office/drawing/2014/main" id="{DC950D81-4C9E-530F-EB5F-BECFC063924A}"/>
                  </a:ext>
                </a:extLst>
              </p:cNvPr>
              <p:cNvSpPr txBox="1">
                <a:spLocks noRot="1" noChangeAspect="1" noMove="1" noResize="1" noEditPoints="1" noAdjustHandles="1" noChangeArrowheads="1" noChangeShapeType="1" noTextEdit="1"/>
              </p:cNvSpPr>
              <p:nvPr/>
            </p:nvSpPr>
            <p:spPr>
              <a:xfrm>
                <a:off x="5987845" y="3516090"/>
                <a:ext cx="5365955" cy="221470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81391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2096</TotalTime>
  <Words>1035</Words>
  <Application>Microsoft Macintosh PowerPoint</Application>
  <PresentationFormat>Widescreen</PresentationFormat>
  <Paragraphs>97</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Cambria Math</vt:lpstr>
      <vt:lpstr>Office Theme</vt:lpstr>
      <vt:lpstr>Data Science Mathematics</vt:lpstr>
      <vt:lpstr>Why?</vt:lpstr>
      <vt:lpstr>Probability Activity</vt:lpstr>
      <vt:lpstr>Probability Activity</vt:lpstr>
      <vt:lpstr>Probability Activity</vt:lpstr>
      <vt:lpstr>Probability Notation</vt:lpstr>
      <vt:lpstr>Monty Hall Problem</vt:lpstr>
      <vt:lpstr>Monty Hall Problem</vt:lpstr>
      <vt:lpstr>Bayes’ Law</vt:lpstr>
      <vt:lpstr>Linear Algebra</vt:lpstr>
      <vt:lpstr>Principle Component Analysis</vt:lpstr>
      <vt:lpstr>Principle Component Analysis</vt:lpstr>
      <vt:lpstr>Principle Component Analysis</vt:lpstr>
      <vt:lpstr>Principle Component Analysis</vt:lpstr>
      <vt:lpstr>Principle Component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Andries Meintjes</dc:creator>
  <cp:lastModifiedBy>Andries Meintjes</cp:lastModifiedBy>
  <cp:revision>2</cp:revision>
  <dcterms:created xsi:type="dcterms:W3CDTF">2025-07-27T23:00:29Z</dcterms:created>
  <dcterms:modified xsi:type="dcterms:W3CDTF">2025-07-29T22:55:02Z</dcterms:modified>
</cp:coreProperties>
</file>