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11/15/2020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11/15/2020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11/15/2020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11/15/2020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CB01-9C9A-4ECA-A725-8F466BD5ECF8}"/>
              </a:ext>
            </a:extLst>
          </p:cNvPr>
          <p:cNvSpPr>
            <a:spLocks noGrp="1"/>
          </p:cNvSpPr>
          <p:nvPr>
            <p:ph type="ctrTitle"/>
          </p:nvPr>
        </p:nvSpPr>
        <p:spPr/>
        <p:txBody>
          <a:bodyPr>
            <a:normAutofit/>
          </a:bodyPr>
          <a:lstStyle/>
          <a:p>
            <a:r>
              <a:rPr lang="en-US" sz="3200" b="1" dirty="0">
                <a:solidFill>
                  <a:schemeClr val="bg1"/>
                </a:solidFill>
                <a:effectLst/>
                <a:latin typeface="Arial" panose="020B0604020202020204" pitchFamily="34" charset="0"/>
                <a:ea typeface="MS Gothic" panose="020B0609070205080204" pitchFamily="49" charset="-128"/>
                <a:cs typeface="Times New Roman" panose="02020603050405020304" pitchFamily="18" charset="0"/>
              </a:rPr>
              <a:t>TRAFFIC ACCIDENT SEVERITY PREDICTION – Presentation </a:t>
            </a:r>
            <a:endParaRPr lang="en-US" sz="8000" dirty="0">
              <a:solidFill>
                <a:schemeClr val="bg1"/>
              </a:solidFill>
            </a:endParaRPr>
          </a:p>
        </p:txBody>
      </p:sp>
      <p:sp>
        <p:nvSpPr>
          <p:cNvPr id="3" name="Subtitle 2">
            <a:extLst>
              <a:ext uri="{FF2B5EF4-FFF2-40B4-BE49-F238E27FC236}">
                <a16:creationId xmlns:a16="http://schemas.microsoft.com/office/drawing/2014/main" id="{42428036-6709-469F-93E5-B6686F6B88B8}"/>
              </a:ext>
            </a:extLst>
          </p:cNvPr>
          <p:cNvSpPr>
            <a:spLocks noGrp="1"/>
          </p:cNvSpPr>
          <p:nvPr>
            <p:ph type="subTitle" idx="1"/>
          </p:nvPr>
        </p:nvSpPr>
        <p:spPr/>
        <p:txBody>
          <a:bodyPr/>
          <a:lstStyle/>
          <a:p>
            <a:r>
              <a:rPr lang="en-GB" dirty="0"/>
              <a:t>Created by Andy Sin</a:t>
            </a:r>
            <a:endParaRPr lang="en-US" dirty="0"/>
          </a:p>
        </p:txBody>
      </p:sp>
      <p:pic>
        <p:nvPicPr>
          <p:cNvPr id="5" name="Picture 4" descr="Blurred motion traffic">
            <a:extLst>
              <a:ext uri="{FF2B5EF4-FFF2-40B4-BE49-F238E27FC236}">
                <a16:creationId xmlns:a16="http://schemas.microsoft.com/office/drawing/2014/main" id="{B700DEEA-3341-4CDB-99B1-5DE56A32468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9228"/>
          <a:stretch/>
        </p:blipFill>
        <p:spPr>
          <a:xfrm>
            <a:off x="9259285" y="770423"/>
            <a:ext cx="2932715" cy="5313136"/>
          </a:xfrm>
          <a:prstGeom prst="rect">
            <a:avLst/>
          </a:prstGeom>
        </p:spPr>
      </p:pic>
    </p:spTree>
    <p:extLst>
      <p:ext uri="{BB962C8B-B14F-4D97-AF65-F5344CB8AC3E}">
        <p14:creationId xmlns:p14="http://schemas.microsoft.com/office/powerpoint/2010/main" val="113462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8A82-2A25-4765-8FD0-6D2CF3BAA304}"/>
              </a:ext>
            </a:extLst>
          </p:cNvPr>
          <p:cNvSpPr>
            <a:spLocks noGrp="1"/>
          </p:cNvSpPr>
          <p:nvPr>
            <p:ph type="title"/>
          </p:nvPr>
        </p:nvSpPr>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0E4F1284-0BA4-4FFE-90C0-913AF939C515}"/>
              </a:ext>
            </a:extLst>
          </p:cNvPr>
          <p:cNvSpPr>
            <a:spLocks noGrp="1"/>
          </p:cNvSpPr>
          <p:nvPr>
            <p:ph idx="1"/>
          </p:nvPr>
        </p:nvSpPr>
        <p:spPr/>
        <p:txBody>
          <a:bodyPr/>
          <a:lstStyle/>
          <a:p>
            <a:pPr>
              <a:lnSpc>
                <a:spcPct val="115000"/>
              </a:lnSpc>
            </a:pP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Drivers and insurers alike are keen to understand what is the probability and potential severity of accidents occurring on a given journey and under certain observable conditions.</a:t>
            </a:r>
          </a:p>
          <a:p>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The analysis  presented </a:t>
            </a:r>
            <a:r>
              <a:rPr lang="en-US" sz="18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here </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will help users in determining the appetite for undertaking particular journeys or perhaps assist insurers in determining the premium level which should be applied to insurance. </a:t>
            </a:r>
            <a:endParaRPr lang="en-US" dirty="0"/>
          </a:p>
        </p:txBody>
      </p:sp>
    </p:spTree>
    <p:extLst>
      <p:ext uri="{BB962C8B-B14F-4D97-AF65-F5344CB8AC3E}">
        <p14:creationId xmlns:p14="http://schemas.microsoft.com/office/powerpoint/2010/main" val="210718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0BEF-3B66-4B04-A19B-B8525516E654}"/>
              </a:ext>
            </a:extLst>
          </p:cNvPr>
          <p:cNvSpPr>
            <a:spLocks noGrp="1"/>
          </p:cNvSpPr>
          <p:nvPr>
            <p:ph type="title"/>
          </p:nvPr>
        </p:nvSpPr>
        <p:spPr/>
        <p:txBody>
          <a:bodyPr/>
          <a:lstStyle/>
          <a:p>
            <a:r>
              <a:rPr lang="en-GB" dirty="0"/>
              <a:t>The Data</a:t>
            </a:r>
            <a:endParaRPr lang="en-US" dirty="0"/>
          </a:p>
        </p:txBody>
      </p:sp>
      <p:sp>
        <p:nvSpPr>
          <p:cNvPr id="3" name="Content Placeholder 2">
            <a:extLst>
              <a:ext uri="{FF2B5EF4-FFF2-40B4-BE49-F238E27FC236}">
                <a16:creationId xmlns:a16="http://schemas.microsoft.com/office/drawing/2014/main" id="{9E8F9C14-290B-47BC-AE8F-8A0941AF7348}"/>
              </a:ext>
            </a:extLst>
          </p:cNvPr>
          <p:cNvSpPr>
            <a:spLocks noGrp="1"/>
          </p:cNvSpPr>
          <p:nvPr>
            <p:ph idx="1"/>
          </p:nvPr>
        </p:nvSpPr>
        <p:spPr/>
        <p:txBody>
          <a:bodyPr/>
          <a:lstStyle/>
          <a:p>
            <a:r>
              <a:rPr lang="en-GB" dirty="0"/>
              <a:t>The dataset is based on publicly available collision data for the Seattle and as captured by Seattle Police Department and includes dataset contains collision data from 2004 to present.  </a:t>
            </a:r>
          </a:p>
          <a:p>
            <a:endParaRPr lang="en-GB" dirty="0"/>
          </a:p>
          <a:p>
            <a:r>
              <a:rPr lang="en-GB" dirty="0"/>
              <a:t>For the purpose of this evaluation, the dataset was consolidated down to focus on the following attributes which forms the main element of our modelling:</a:t>
            </a:r>
          </a:p>
          <a:p>
            <a:pPr lvl="1"/>
            <a:r>
              <a:rPr lang="en-GB" dirty="0"/>
              <a:t>Severity Descriptions</a:t>
            </a:r>
          </a:p>
          <a:p>
            <a:pPr lvl="1"/>
            <a:r>
              <a:rPr lang="en-GB" dirty="0"/>
              <a:t>Incident Date</a:t>
            </a:r>
          </a:p>
          <a:p>
            <a:pPr lvl="1"/>
            <a:r>
              <a:rPr lang="en-GB" dirty="0"/>
              <a:t>Incident Time</a:t>
            </a:r>
          </a:p>
          <a:p>
            <a:pPr lvl="1"/>
            <a:r>
              <a:rPr lang="en-GB" dirty="0"/>
              <a:t>Weather Conditions</a:t>
            </a:r>
          </a:p>
          <a:p>
            <a:pPr lvl="1"/>
            <a:r>
              <a:rPr lang="en-GB" dirty="0"/>
              <a:t>Light Conditions</a:t>
            </a:r>
          </a:p>
          <a:p>
            <a:pPr lvl="1"/>
            <a:r>
              <a:rPr lang="en-GB" dirty="0"/>
              <a:t>Road Conditions</a:t>
            </a:r>
            <a:endParaRPr lang="en-US" dirty="0"/>
          </a:p>
        </p:txBody>
      </p:sp>
    </p:spTree>
    <p:extLst>
      <p:ext uri="{BB962C8B-B14F-4D97-AF65-F5344CB8AC3E}">
        <p14:creationId xmlns:p14="http://schemas.microsoft.com/office/powerpoint/2010/main" val="32817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7629-872D-453E-9201-9EED6126D5B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4C18E0A-5B3C-46A1-BDA3-6E15713EE669}"/>
              </a:ext>
            </a:extLst>
          </p:cNvPr>
          <p:cNvSpPr>
            <a:spLocks noGrp="1"/>
          </p:cNvSpPr>
          <p:nvPr>
            <p:ph idx="1"/>
          </p:nvPr>
        </p:nvSpPr>
        <p:spPr/>
        <p:txBody>
          <a:bodyPr/>
          <a:lstStyle/>
          <a:p>
            <a:r>
              <a:rPr lang="en-GB" dirty="0"/>
              <a:t>The overall exercise was broken down into two distinct parts</a:t>
            </a:r>
          </a:p>
          <a:p>
            <a:r>
              <a:rPr lang="en-GB" b="1" dirty="0"/>
              <a:t>Part 1</a:t>
            </a:r>
          </a:p>
          <a:p>
            <a:pPr lvl="1"/>
            <a:r>
              <a:rPr lang="en-GB" dirty="0"/>
              <a:t>Explored the distribution of collision across the selected key attributes which have been selected. The intent of this was to help in diagnosing the broad trends in the data, if any. </a:t>
            </a:r>
          </a:p>
          <a:p>
            <a:endParaRPr lang="en-GB" dirty="0"/>
          </a:p>
          <a:p>
            <a:r>
              <a:rPr lang="en-GB" b="1" dirty="0"/>
              <a:t>Part 2</a:t>
            </a:r>
          </a:p>
          <a:p>
            <a:pPr lvl="1"/>
            <a:r>
              <a:rPr lang="en-GB" dirty="0"/>
              <a:t>Modelling based on the attributes selected and using that as future predictor in determining if a collision were to occur, whether it will be a Severity 1 or 2. </a:t>
            </a:r>
          </a:p>
          <a:p>
            <a:pPr lvl="1"/>
            <a:r>
              <a:rPr lang="en-GB" dirty="0"/>
              <a:t>It is worth noting that as we do not have associated data on the total journeys which were made, the model will not be able to predict the probability of a collision happening in the first instance.</a:t>
            </a:r>
          </a:p>
          <a:p>
            <a:pPr lvl="1"/>
            <a:r>
              <a:rPr lang="en-GB" dirty="0"/>
              <a:t>The </a:t>
            </a:r>
            <a:r>
              <a:rPr lang="en-GB" b="1" dirty="0"/>
              <a:t>Decision Tree Modelling </a:t>
            </a:r>
            <a:r>
              <a:rPr lang="en-GB" dirty="0"/>
              <a:t>technique was selected</a:t>
            </a:r>
            <a:endParaRPr lang="en-US" dirty="0"/>
          </a:p>
        </p:txBody>
      </p:sp>
    </p:spTree>
    <p:extLst>
      <p:ext uri="{BB962C8B-B14F-4D97-AF65-F5344CB8AC3E}">
        <p14:creationId xmlns:p14="http://schemas.microsoft.com/office/powerpoint/2010/main" val="40091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1C35-9CED-4EFE-AB6E-27AA2D1AF8F7}"/>
              </a:ext>
            </a:extLst>
          </p:cNvPr>
          <p:cNvSpPr>
            <a:spLocks noGrp="1"/>
          </p:cNvSpPr>
          <p:nvPr>
            <p:ph type="title"/>
          </p:nvPr>
        </p:nvSpPr>
        <p:spPr/>
        <p:txBody>
          <a:bodyPr/>
          <a:lstStyle/>
          <a:p>
            <a:r>
              <a:rPr lang="en-US" dirty="0"/>
              <a:t>Results</a:t>
            </a:r>
            <a:br>
              <a:rPr lang="en-US" dirty="0"/>
            </a:br>
            <a:r>
              <a:rPr lang="en-US" dirty="0"/>
              <a:t>Part 1</a:t>
            </a:r>
          </a:p>
        </p:txBody>
      </p:sp>
      <p:pic>
        <p:nvPicPr>
          <p:cNvPr id="4" name="Content Placeholder 3">
            <a:extLst>
              <a:ext uri="{FF2B5EF4-FFF2-40B4-BE49-F238E27FC236}">
                <a16:creationId xmlns:a16="http://schemas.microsoft.com/office/drawing/2014/main" id="{E36BC559-7D39-46CF-A895-747EECA2880B}"/>
              </a:ext>
            </a:extLst>
          </p:cNvPr>
          <p:cNvPicPr>
            <a:picLocks noGrp="1" noChangeAspect="1"/>
          </p:cNvPicPr>
          <p:nvPr>
            <p:ph idx="1"/>
          </p:nvPr>
        </p:nvPicPr>
        <p:blipFill>
          <a:blip r:embed="rId2"/>
          <a:stretch>
            <a:fillRect/>
          </a:stretch>
        </p:blipFill>
        <p:spPr>
          <a:xfrm>
            <a:off x="3708679" y="818850"/>
            <a:ext cx="4317145" cy="22684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A6158725-18D7-45EB-A799-5DBD4E641A41}"/>
              </a:ext>
            </a:extLst>
          </p:cNvPr>
          <p:cNvPicPr>
            <a:picLocks noChangeAspect="1"/>
          </p:cNvPicPr>
          <p:nvPr/>
        </p:nvPicPr>
        <p:blipFill>
          <a:blip r:embed="rId3"/>
          <a:stretch>
            <a:fillRect/>
          </a:stretch>
        </p:blipFill>
        <p:spPr>
          <a:xfrm>
            <a:off x="3703448" y="3768556"/>
            <a:ext cx="4325143" cy="22684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C248FFD2-BCF6-4DC5-8667-E3EE27059A87}"/>
              </a:ext>
            </a:extLst>
          </p:cNvPr>
          <p:cNvSpPr txBox="1"/>
          <p:nvPr/>
        </p:nvSpPr>
        <p:spPr>
          <a:xfrm>
            <a:off x="8209935" y="819893"/>
            <a:ext cx="3546636" cy="2108269"/>
          </a:xfrm>
          <a:prstGeom prst="rect">
            <a:avLst/>
          </a:prstGeom>
          <a:noFill/>
        </p:spPr>
        <p:txBody>
          <a:bodyPr wrap="square" rtlCol="0">
            <a:spAutoFit/>
          </a:bodyPr>
          <a:lstStyle/>
          <a:p>
            <a:r>
              <a:rPr lang="en-GB" sz="1400" b="1" dirty="0"/>
              <a:t>Key observations</a:t>
            </a:r>
            <a:r>
              <a:rPr lang="en-GB" sz="1400" dirty="0"/>
              <a:t>:</a:t>
            </a:r>
          </a:p>
          <a:p>
            <a:pPr marL="285750" indent="-285750">
              <a:buFont typeface="Arial" panose="020B0604020202020204" pitchFamily="34" charset="0"/>
              <a:buChar char="•"/>
            </a:pPr>
            <a:r>
              <a:rPr lang="en-GB" sz="1400" dirty="0"/>
              <a:t>collision is spread relatively evenly across all quarters although Q1 shows a comparatively lower volume</a:t>
            </a:r>
          </a:p>
          <a:p>
            <a:pPr marL="285750" indent="-285750">
              <a:spcBef>
                <a:spcPts val="600"/>
              </a:spcBef>
              <a:buFont typeface="Arial" panose="020B0604020202020204" pitchFamily="34" charset="0"/>
              <a:buChar char="•"/>
            </a:pPr>
            <a:r>
              <a:rPr lang="en-GB" sz="1400" dirty="0"/>
              <a:t>Assuming that the number of journeys being taken is fairly constant throughout the year, it can be deduced that there are no major seasonal variations in the likelihood of a collision taking place. </a:t>
            </a:r>
            <a:endParaRPr lang="en-US" sz="1400" dirty="0"/>
          </a:p>
        </p:txBody>
      </p:sp>
      <p:sp>
        <p:nvSpPr>
          <p:cNvPr id="8" name="TextBox 7">
            <a:extLst>
              <a:ext uri="{FF2B5EF4-FFF2-40B4-BE49-F238E27FC236}">
                <a16:creationId xmlns:a16="http://schemas.microsoft.com/office/drawing/2014/main" id="{01EF7196-E2FC-4591-99FB-5B3A92BEE480}"/>
              </a:ext>
            </a:extLst>
          </p:cNvPr>
          <p:cNvSpPr txBox="1"/>
          <p:nvPr/>
        </p:nvSpPr>
        <p:spPr>
          <a:xfrm>
            <a:off x="8209935" y="3713322"/>
            <a:ext cx="3546636" cy="2477601"/>
          </a:xfrm>
          <a:prstGeom prst="rect">
            <a:avLst/>
          </a:prstGeom>
          <a:noFill/>
        </p:spPr>
        <p:txBody>
          <a:bodyPr wrap="square" rtlCol="0">
            <a:spAutoFit/>
          </a:bodyPr>
          <a:lstStyle/>
          <a:p>
            <a:r>
              <a:rPr lang="en-GB" sz="1400" b="1" dirty="0"/>
              <a:t>Key observations</a:t>
            </a:r>
            <a:r>
              <a:rPr lang="en-GB" sz="1400" dirty="0"/>
              <a:t>:</a:t>
            </a:r>
          </a:p>
          <a:p>
            <a:pPr marL="285750" indent="-285750">
              <a:spcBef>
                <a:spcPts val="600"/>
              </a:spcBef>
              <a:buFont typeface="Arial" panose="020B0604020202020204" pitchFamily="34" charset="0"/>
              <a:buChar char="•"/>
            </a:pPr>
            <a:r>
              <a:rPr lang="en-GB" sz="1400" dirty="0"/>
              <a:t>materially more accidents taking place in the Afternoon than at any other time during the day</a:t>
            </a:r>
          </a:p>
          <a:p>
            <a:pPr marL="285750" indent="-285750">
              <a:spcBef>
                <a:spcPts val="600"/>
              </a:spcBef>
              <a:buFont typeface="Arial" panose="020B0604020202020204" pitchFamily="34" charset="0"/>
              <a:buChar char="•"/>
            </a:pPr>
            <a:r>
              <a:rPr lang="en-GB" sz="1400" dirty="0"/>
              <a:t>Possibly due to rush hour period with increase traffic on the road combined with higher level of driver fatigue during that time</a:t>
            </a:r>
          </a:p>
          <a:p>
            <a:pPr marL="285750" indent="-285750">
              <a:spcBef>
                <a:spcPts val="600"/>
              </a:spcBef>
              <a:buFont typeface="Arial" panose="020B0604020202020204" pitchFamily="34" charset="0"/>
              <a:buChar char="•"/>
            </a:pPr>
            <a:r>
              <a:rPr lang="en-US" sz="1400" dirty="0"/>
              <a:t>Additionally, light conditions may be deteriorating at that point</a:t>
            </a:r>
          </a:p>
        </p:txBody>
      </p:sp>
    </p:spTree>
    <p:extLst>
      <p:ext uri="{BB962C8B-B14F-4D97-AF65-F5344CB8AC3E}">
        <p14:creationId xmlns:p14="http://schemas.microsoft.com/office/powerpoint/2010/main" val="182281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2E04166-1870-4489-A0EB-F1BBD468960F}"/>
              </a:ext>
            </a:extLst>
          </p:cNvPr>
          <p:cNvPicPr>
            <a:picLocks noChangeAspect="1"/>
          </p:cNvPicPr>
          <p:nvPr/>
        </p:nvPicPr>
        <p:blipFill>
          <a:blip r:embed="rId2"/>
          <a:stretch>
            <a:fillRect/>
          </a:stretch>
        </p:blipFill>
        <p:spPr>
          <a:xfrm>
            <a:off x="3703449" y="3795252"/>
            <a:ext cx="4406728" cy="22417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2C7A1C35-9CED-4EFE-AB6E-27AA2D1AF8F7}"/>
              </a:ext>
            </a:extLst>
          </p:cNvPr>
          <p:cNvSpPr>
            <a:spLocks noGrp="1"/>
          </p:cNvSpPr>
          <p:nvPr>
            <p:ph type="title"/>
          </p:nvPr>
        </p:nvSpPr>
        <p:spPr/>
        <p:txBody>
          <a:bodyPr/>
          <a:lstStyle/>
          <a:p>
            <a:r>
              <a:rPr lang="en-US" dirty="0"/>
              <a:t>Results</a:t>
            </a:r>
            <a:br>
              <a:rPr lang="en-US" dirty="0"/>
            </a:br>
            <a:r>
              <a:rPr lang="en-US" dirty="0"/>
              <a:t>Part 1</a:t>
            </a:r>
          </a:p>
        </p:txBody>
      </p:sp>
      <p:sp>
        <p:nvSpPr>
          <p:cNvPr id="6" name="TextBox 5">
            <a:extLst>
              <a:ext uri="{FF2B5EF4-FFF2-40B4-BE49-F238E27FC236}">
                <a16:creationId xmlns:a16="http://schemas.microsoft.com/office/drawing/2014/main" id="{C248FFD2-BCF6-4DC5-8667-E3EE27059A87}"/>
              </a:ext>
            </a:extLst>
          </p:cNvPr>
          <p:cNvSpPr txBox="1"/>
          <p:nvPr/>
        </p:nvSpPr>
        <p:spPr>
          <a:xfrm>
            <a:off x="8209935" y="819893"/>
            <a:ext cx="3546636" cy="2262158"/>
          </a:xfrm>
          <a:prstGeom prst="rect">
            <a:avLst/>
          </a:prstGeom>
          <a:noFill/>
        </p:spPr>
        <p:txBody>
          <a:bodyPr wrap="square" rtlCol="0">
            <a:spAutoFit/>
          </a:bodyPr>
          <a:lstStyle/>
          <a:p>
            <a:r>
              <a:rPr lang="en-GB" sz="1400" b="1" dirty="0"/>
              <a:t>Key observations</a:t>
            </a:r>
            <a:r>
              <a:rPr lang="en-GB" sz="1400" dirty="0"/>
              <a:t>:</a:t>
            </a:r>
          </a:p>
          <a:p>
            <a:pPr marL="285750" indent="-285750">
              <a:spcBef>
                <a:spcPts val="600"/>
              </a:spcBef>
              <a:buFont typeface="Arial" panose="020B0604020202020204" pitchFamily="34" charset="0"/>
              <a:buChar char="•"/>
            </a:pPr>
            <a:r>
              <a:rPr lang="en-GB" sz="1400" dirty="0"/>
              <a:t>large majority of the accidents happen during daylight hours</a:t>
            </a:r>
          </a:p>
          <a:p>
            <a:pPr marL="285750" indent="-285750">
              <a:spcBef>
                <a:spcPts val="600"/>
              </a:spcBef>
              <a:buFont typeface="Arial" panose="020B0604020202020204" pitchFamily="34" charset="0"/>
              <a:buChar char="•"/>
            </a:pPr>
            <a:r>
              <a:rPr lang="en-GB" sz="1400" dirty="0"/>
              <a:t>Correlates to the expectation that large majority of journeys undertaken take place during the day</a:t>
            </a:r>
          </a:p>
          <a:p>
            <a:pPr marL="285750" indent="-285750">
              <a:spcBef>
                <a:spcPts val="600"/>
              </a:spcBef>
              <a:buFont typeface="Arial" panose="020B0604020202020204" pitchFamily="34" charset="0"/>
              <a:buChar char="•"/>
            </a:pPr>
            <a:r>
              <a:rPr lang="en-GB" sz="1400" dirty="0"/>
              <a:t>Also in line with higher volume of accidents observed in the Morning and Afternoon periods</a:t>
            </a:r>
            <a:endParaRPr lang="en-US" sz="1400" dirty="0"/>
          </a:p>
        </p:txBody>
      </p:sp>
      <p:sp>
        <p:nvSpPr>
          <p:cNvPr id="8" name="TextBox 7">
            <a:extLst>
              <a:ext uri="{FF2B5EF4-FFF2-40B4-BE49-F238E27FC236}">
                <a16:creationId xmlns:a16="http://schemas.microsoft.com/office/drawing/2014/main" id="{01EF7196-E2FC-4591-99FB-5B3A92BEE480}"/>
              </a:ext>
            </a:extLst>
          </p:cNvPr>
          <p:cNvSpPr txBox="1"/>
          <p:nvPr/>
        </p:nvSpPr>
        <p:spPr>
          <a:xfrm>
            <a:off x="8209935" y="3713322"/>
            <a:ext cx="3546636" cy="2262158"/>
          </a:xfrm>
          <a:prstGeom prst="rect">
            <a:avLst/>
          </a:prstGeom>
          <a:noFill/>
        </p:spPr>
        <p:txBody>
          <a:bodyPr wrap="square" rtlCol="0">
            <a:spAutoFit/>
          </a:bodyPr>
          <a:lstStyle/>
          <a:p>
            <a:r>
              <a:rPr lang="en-GB" sz="1400" b="1" dirty="0"/>
              <a:t>Key observations</a:t>
            </a:r>
            <a:r>
              <a:rPr lang="en-GB" sz="1400" dirty="0"/>
              <a:t>:</a:t>
            </a:r>
          </a:p>
          <a:p>
            <a:pPr marL="285750" indent="-285750">
              <a:spcBef>
                <a:spcPts val="600"/>
              </a:spcBef>
              <a:buFont typeface="Arial" panose="020B0604020202020204" pitchFamily="34" charset="0"/>
              <a:buChar char="•"/>
            </a:pPr>
            <a:r>
              <a:rPr lang="en-GB" sz="1400" dirty="0"/>
              <a:t>Large proportion of collisions do occur in dry conditions</a:t>
            </a:r>
          </a:p>
          <a:p>
            <a:pPr marL="285750" indent="-285750">
              <a:spcBef>
                <a:spcPts val="600"/>
              </a:spcBef>
              <a:buFont typeface="Arial" panose="020B0604020202020204" pitchFamily="34" charset="0"/>
              <a:buChar char="•"/>
            </a:pPr>
            <a:r>
              <a:rPr lang="en-GB" sz="1400" dirty="0"/>
              <a:t>Wet conditions do contribute to significant collisions and may be in line with expectation given Seattle experiences regular participation</a:t>
            </a:r>
          </a:p>
          <a:p>
            <a:pPr marL="285750" indent="-285750">
              <a:spcBef>
                <a:spcPts val="600"/>
              </a:spcBef>
              <a:buFont typeface="Arial" panose="020B0604020202020204" pitchFamily="34" charset="0"/>
              <a:buChar char="•"/>
            </a:pPr>
            <a:r>
              <a:rPr lang="en-GB" sz="1400" dirty="0"/>
              <a:t>Requires broader weather data to further deduce meaningful insight</a:t>
            </a:r>
            <a:endParaRPr lang="en-US" sz="1400" dirty="0"/>
          </a:p>
        </p:txBody>
      </p:sp>
      <p:pic>
        <p:nvPicPr>
          <p:cNvPr id="3" name="Picture 2">
            <a:extLst>
              <a:ext uri="{FF2B5EF4-FFF2-40B4-BE49-F238E27FC236}">
                <a16:creationId xmlns:a16="http://schemas.microsoft.com/office/drawing/2014/main" id="{041C890A-8F2E-4872-A83C-2703A7E30CC3}"/>
              </a:ext>
            </a:extLst>
          </p:cNvPr>
          <p:cNvPicPr>
            <a:picLocks noChangeAspect="1"/>
          </p:cNvPicPr>
          <p:nvPr/>
        </p:nvPicPr>
        <p:blipFill>
          <a:blip r:embed="rId3"/>
          <a:stretch>
            <a:fillRect/>
          </a:stretch>
        </p:blipFill>
        <p:spPr>
          <a:xfrm>
            <a:off x="3703448" y="818851"/>
            <a:ext cx="4325143" cy="21399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603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246F-1C8D-4787-AEDB-64108E18D7CB}"/>
              </a:ext>
            </a:extLst>
          </p:cNvPr>
          <p:cNvSpPr>
            <a:spLocks noGrp="1"/>
          </p:cNvSpPr>
          <p:nvPr>
            <p:ph type="title"/>
          </p:nvPr>
        </p:nvSpPr>
        <p:spPr/>
        <p:txBody>
          <a:bodyPr/>
          <a:lstStyle/>
          <a:p>
            <a:r>
              <a:rPr lang="en-GB" dirty="0"/>
              <a:t>Results</a:t>
            </a:r>
            <a:br>
              <a:rPr lang="en-GB" dirty="0"/>
            </a:br>
            <a:r>
              <a:rPr lang="en-GB" dirty="0"/>
              <a:t>Part 2</a:t>
            </a:r>
            <a:endParaRPr lang="en-US" dirty="0"/>
          </a:p>
        </p:txBody>
      </p:sp>
      <p:pic>
        <p:nvPicPr>
          <p:cNvPr id="4" name="Picture 3">
            <a:extLst>
              <a:ext uri="{FF2B5EF4-FFF2-40B4-BE49-F238E27FC236}">
                <a16:creationId xmlns:a16="http://schemas.microsoft.com/office/drawing/2014/main" id="{802F5A25-A208-4997-A123-5EF53EB5F15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2316" y="4960377"/>
            <a:ext cx="7328163" cy="11474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5C90715D-32CB-4AAF-951D-88CD366E4EDB}"/>
              </a:ext>
            </a:extLst>
          </p:cNvPr>
          <p:cNvPicPr>
            <a:picLocks noChangeAspect="1"/>
          </p:cNvPicPr>
          <p:nvPr/>
        </p:nvPicPr>
        <p:blipFill>
          <a:blip r:embed="rId3"/>
          <a:stretch>
            <a:fillRect/>
          </a:stretch>
        </p:blipFill>
        <p:spPr>
          <a:xfrm>
            <a:off x="3712316" y="833412"/>
            <a:ext cx="3739128" cy="2403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C6A1C400-3BE2-4474-A4D8-A4B2D2C5C3B4}"/>
              </a:ext>
            </a:extLst>
          </p:cNvPr>
          <p:cNvSpPr txBox="1"/>
          <p:nvPr/>
        </p:nvSpPr>
        <p:spPr>
          <a:xfrm>
            <a:off x="3637670" y="3499075"/>
            <a:ext cx="7941619" cy="1139607"/>
          </a:xfrm>
          <a:prstGeom prst="rect">
            <a:avLst/>
          </a:prstGeom>
          <a:noFill/>
        </p:spPr>
        <p:txBody>
          <a:bodyPr wrap="square">
            <a:spAutoFit/>
          </a:bodyPr>
          <a:lstStyle/>
          <a:p>
            <a:pPr>
              <a:lnSpc>
                <a:spcPct val="115000"/>
              </a:lnSpc>
            </a:pPr>
            <a:r>
              <a:rPr lang="en-US" b="1" dirty="0">
                <a:solidFill>
                  <a:schemeClr val="tx1">
                    <a:lumMod val="65000"/>
                    <a:lumOff val="35000"/>
                  </a:schemeClr>
                </a:solidFill>
              </a:rPr>
              <a:t>Key Observations</a:t>
            </a:r>
          </a:p>
          <a:p>
            <a:pPr marL="285750" indent="-285750">
              <a:lnSpc>
                <a:spcPct val="115000"/>
              </a:lnSpc>
              <a:buFont typeface="Arial" panose="020B0604020202020204" pitchFamily="34" charset="0"/>
              <a:buChar char="•"/>
            </a:pPr>
            <a:r>
              <a:rPr lang="en-US" sz="1400" dirty="0"/>
              <a:t>Decision Tree built from these in-scope variables - Time of year, Time of Day, Weather Condition and Light Condition.</a:t>
            </a:r>
          </a:p>
          <a:p>
            <a:pPr marL="285750" indent="-285750">
              <a:lnSpc>
                <a:spcPct val="115000"/>
              </a:lnSpc>
              <a:buFont typeface="Arial" panose="020B0604020202020204" pitchFamily="34" charset="0"/>
              <a:buChar char="•"/>
            </a:pPr>
            <a:r>
              <a:rPr lang="en-US" sz="1400" dirty="0"/>
              <a:t>Severity 1 collision is the likeliest outcome associated with the variables in questions. </a:t>
            </a:r>
          </a:p>
        </p:txBody>
      </p:sp>
      <p:sp>
        <p:nvSpPr>
          <p:cNvPr id="10" name="Rectangle 2">
            <a:extLst>
              <a:ext uri="{FF2B5EF4-FFF2-40B4-BE49-F238E27FC236}">
                <a16:creationId xmlns:a16="http://schemas.microsoft.com/office/drawing/2014/main" id="{15E1E65B-BEDA-4F95-A05F-352526C9406C}"/>
              </a:ext>
            </a:extLst>
          </p:cNvPr>
          <p:cNvSpPr>
            <a:spLocks noChangeArrowheads="1"/>
          </p:cNvSpPr>
          <p:nvPr/>
        </p:nvSpPr>
        <p:spPr bwMode="auto">
          <a:xfrm>
            <a:off x="7613595" y="839266"/>
            <a:ext cx="3965695"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b="1" dirty="0">
                <a:solidFill>
                  <a:schemeClr val="tx1">
                    <a:lumMod val="65000"/>
                    <a:lumOff val="35000"/>
                  </a:schemeClr>
                </a:solidFill>
              </a:rPr>
              <a:t>Context Setting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t>Greater proportion of collision which are </a:t>
            </a:r>
            <a:r>
              <a:rPr lang="en-US" altLang="en-US" sz="1400" dirty="0" err="1"/>
              <a:t>categorised</a:t>
            </a:r>
            <a:r>
              <a:rPr lang="en-US" altLang="en-US" sz="1400" dirty="0"/>
              <a:t> Severity 1 – Property Damage Only Collision.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t>Expectation therefore that for the large proportion of overall conditions, it is more likely that a collision will be Severity 1 Collision.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altLang="en-US" sz="1400" dirty="0"/>
              <a:t>Decision Tree aimed to determine if certain conditions may be observed to lead Severity 2 collision to be more probable</a:t>
            </a:r>
            <a:endParaRPr lang="en-US" altLang="en-US" sz="1400" dirty="0"/>
          </a:p>
        </p:txBody>
      </p:sp>
    </p:spTree>
    <p:extLst>
      <p:ext uri="{BB962C8B-B14F-4D97-AF65-F5344CB8AC3E}">
        <p14:creationId xmlns:p14="http://schemas.microsoft.com/office/powerpoint/2010/main" val="314151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1A0B-4AA2-4912-AE3C-F075B412EEA4}"/>
              </a:ext>
            </a:extLst>
          </p:cNvPr>
          <p:cNvSpPr>
            <a:spLocks noGrp="1"/>
          </p:cNvSpPr>
          <p:nvPr>
            <p:ph type="title"/>
          </p:nvPr>
        </p:nvSpPr>
        <p:spPr/>
        <p:txBody>
          <a:bodyPr/>
          <a:lstStyle/>
          <a:p>
            <a:r>
              <a:rPr lang="en-GB" dirty="0" err="1"/>
              <a:t>Conculsion</a:t>
            </a:r>
            <a:endParaRPr lang="en-US" dirty="0"/>
          </a:p>
        </p:txBody>
      </p:sp>
      <p:sp>
        <p:nvSpPr>
          <p:cNvPr id="3" name="Content Placeholder 2">
            <a:extLst>
              <a:ext uri="{FF2B5EF4-FFF2-40B4-BE49-F238E27FC236}">
                <a16:creationId xmlns:a16="http://schemas.microsoft.com/office/drawing/2014/main" id="{9A974476-A31B-41B4-A742-A7AC0E0B204D}"/>
              </a:ext>
            </a:extLst>
          </p:cNvPr>
          <p:cNvSpPr>
            <a:spLocks noGrp="1"/>
          </p:cNvSpPr>
          <p:nvPr>
            <p:ph idx="1"/>
          </p:nvPr>
        </p:nvSpPr>
        <p:spPr/>
        <p:txBody>
          <a:bodyPr>
            <a:normAutofit fontScale="85000" lnSpcReduction="20000"/>
          </a:bodyPr>
          <a:lstStyle/>
          <a:p>
            <a:pPr marL="0" indent="0">
              <a:buNone/>
            </a:pPr>
            <a:r>
              <a:rPr lang="en-GB" b="1" dirty="0"/>
              <a:t>Types of Collisions</a:t>
            </a:r>
          </a:p>
          <a:p>
            <a:r>
              <a:rPr lang="en-GB" dirty="0"/>
              <a:t>Good level of initial insight on the distribution of the collisions based on Part 1 analysis</a:t>
            </a:r>
          </a:p>
          <a:p>
            <a:r>
              <a:rPr lang="en-GB" dirty="0"/>
              <a:t>Clearly shown that collisions are not evenly distributed across variables (except Time of Year) </a:t>
            </a:r>
          </a:p>
          <a:p>
            <a:r>
              <a:rPr lang="en-GB" dirty="0"/>
              <a:t>Deduced that more collisions happen under certain conditions</a:t>
            </a:r>
          </a:p>
          <a:p>
            <a:pPr marL="0" indent="0">
              <a:buNone/>
            </a:pPr>
            <a:r>
              <a:rPr lang="en-GB" dirty="0"/>
              <a:t>BUT</a:t>
            </a:r>
          </a:p>
          <a:p>
            <a:r>
              <a:rPr lang="en-GB" dirty="0"/>
              <a:t>In the absence of broader underlying journey dataset and road conditions across </a:t>
            </a:r>
            <a:r>
              <a:rPr lang="en-GB" b="1" u="sng" dirty="0"/>
              <a:t>all</a:t>
            </a:r>
            <a:r>
              <a:rPr lang="en-GB" b="1" dirty="0"/>
              <a:t> </a:t>
            </a:r>
            <a:r>
              <a:rPr lang="en-GB" dirty="0"/>
              <a:t>journeys, not possible to definitively confirm if certain conditions are more likely to cause collisions for a given journey</a:t>
            </a:r>
          </a:p>
          <a:p>
            <a:endParaRPr lang="en-GB" dirty="0"/>
          </a:p>
          <a:p>
            <a:pPr marL="0" indent="0">
              <a:buNone/>
            </a:pPr>
            <a:r>
              <a:rPr lang="en-GB" sz="2100" b="1" dirty="0"/>
              <a:t>Severity of Collisions</a:t>
            </a:r>
          </a:p>
          <a:p>
            <a:r>
              <a:rPr lang="en-GB" dirty="0"/>
              <a:t>No specific conditions which will lead to a Severity 2 collision being more likely to happen than a Severity 1 collision</a:t>
            </a:r>
          </a:p>
          <a:p>
            <a:pPr marL="0" indent="0">
              <a:buNone/>
            </a:pPr>
            <a:r>
              <a:rPr lang="en-US" dirty="0"/>
              <a:t>BUT</a:t>
            </a:r>
          </a:p>
          <a:p>
            <a:r>
              <a:rPr lang="en-GB" dirty="0"/>
              <a:t>Further analysis is merited to explore if other categories of data may yield a different result</a:t>
            </a:r>
            <a:endParaRPr lang="en-US" dirty="0"/>
          </a:p>
        </p:txBody>
      </p:sp>
      <p:cxnSp>
        <p:nvCxnSpPr>
          <p:cNvPr id="5" name="Straight Connector 4">
            <a:extLst>
              <a:ext uri="{FF2B5EF4-FFF2-40B4-BE49-F238E27FC236}">
                <a16:creationId xmlns:a16="http://schemas.microsoft.com/office/drawing/2014/main" id="{67598EFC-C1DC-46BE-A494-9EE834564098}"/>
              </a:ext>
            </a:extLst>
          </p:cNvPr>
          <p:cNvCxnSpPr/>
          <p:nvPr/>
        </p:nvCxnSpPr>
        <p:spPr>
          <a:xfrm>
            <a:off x="3900196" y="3900196"/>
            <a:ext cx="71472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63176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36</TotalTime>
  <Words>683</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Wingdings 2</vt:lpstr>
      <vt:lpstr>Frame</vt:lpstr>
      <vt:lpstr>TRAFFIC ACCIDENT SEVERITY PREDICTION – Presentation </vt:lpstr>
      <vt:lpstr>Introduction</vt:lpstr>
      <vt:lpstr>The Data</vt:lpstr>
      <vt:lpstr>Methodology</vt:lpstr>
      <vt:lpstr>Results Part 1</vt:lpstr>
      <vt:lpstr>Results Part 1</vt:lpstr>
      <vt:lpstr>Results Part 2</vt:lpstr>
      <vt:lpstr>Conculsion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ACCIDENT SEVERITY PREDICTION – Presentation </dc:title>
  <dc:creator>Andy Sin</dc:creator>
  <cp:lastModifiedBy>Andy Sin</cp:lastModifiedBy>
  <cp:revision>4</cp:revision>
  <dcterms:created xsi:type="dcterms:W3CDTF">2020-11-15T17:36:50Z</dcterms:created>
  <dcterms:modified xsi:type="dcterms:W3CDTF">2020-11-15T18:12:55Z</dcterms:modified>
</cp:coreProperties>
</file>