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17"/>
  </p:normalViewPr>
  <p:slideViewPr>
    <p:cSldViewPr>
      <p:cViewPr varScale="1">
        <p:scale>
          <a:sx n="81" d="100"/>
          <a:sy n="81" d="100"/>
        </p:scale>
        <p:origin x="31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0052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52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52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52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870" y="12699"/>
            <a:ext cx="6566427" cy="202166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9870" y="12700"/>
            <a:ext cx="6961505" cy="3361690"/>
          </a:xfrm>
          <a:custGeom>
            <a:avLst/>
            <a:gdLst/>
            <a:ahLst/>
            <a:cxnLst/>
            <a:rect l="l" t="t" r="r" b="b"/>
            <a:pathLst>
              <a:path w="6961505" h="3361690">
                <a:moveTo>
                  <a:pt x="6961275" y="0"/>
                </a:moveTo>
                <a:lnTo>
                  <a:pt x="6566427" y="0"/>
                </a:lnTo>
                <a:lnTo>
                  <a:pt x="0" y="2021662"/>
                </a:lnTo>
                <a:lnTo>
                  <a:pt x="3879379" y="3361281"/>
                </a:lnTo>
                <a:lnTo>
                  <a:pt x="696127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36403" y="12700"/>
            <a:ext cx="20320" cy="24765"/>
          </a:xfrm>
          <a:custGeom>
            <a:avLst/>
            <a:gdLst/>
            <a:ahLst/>
            <a:cxnLst/>
            <a:rect l="l" t="t" r="r" b="b"/>
            <a:pathLst>
              <a:path w="20320" h="24765">
                <a:moveTo>
                  <a:pt x="20096" y="0"/>
                </a:moveTo>
                <a:lnTo>
                  <a:pt x="0" y="0"/>
                </a:lnTo>
                <a:lnTo>
                  <a:pt x="20096" y="24623"/>
                </a:lnTo>
                <a:lnTo>
                  <a:pt x="200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9249" y="12699"/>
            <a:ext cx="3397249" cy="336128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159249" y="2616629"/>
            <a:ext cx="3397250" cy="1614805"/>
          </a:xfrm>
          <a:custGeom>
            <a:avLst/>
            <a:gdLst/>
            <a:ahLst/>
            <a:cxnLst/>
            <a:rect l="l" t="t" r="r" b="b"/>
            <a:pathLst>
              <a:path w="3397250" h="1614804">
                <a:moveTo>
                  <a:pt x="3397249" y="0"/>
                </a:moveTo>
                <a:lnTo>
                  <a:pt x="0" y="757351"/>
                </a:lnTo>
                <a:lnTo>
                  <a:pt x="6341" y="759164"/>
                </a:lnTo>
                <a:lnTo>
                  <a:pt x="3397249" y="1614612"/>
                </a:lnTo>
                <a:lnTo>
                  <a:pt x="339724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9870" y="2034362"/>
            <a:ext cx="3879379" cy="307325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79870" y="12700"/>
            <a:ext cx="2134235" cy="2021839"/>
          </a:xfrm>
          <a:custGeom>
            <a:avLst/>
            <a:gdLst/>
            <a:ahLst/>
            <a:cxnLst/>
            <a:rect l="l" t="t" r="r" b="b"/>
            <a:pathLst>
              <a:path w="2134235" h="2021839">
                <a:moveTo>
                  <a:pt x="2134045" y="0"/>
                </a:moveTo>
                <a:lnTo>
                  <a:pt x="0" y="0"/>
                </a:lnTo>
                <a:lnTo>
                  <a:pt x="0" y="2021662"/>
                </a:lnTo>
                <a:lnTo>
                  <a:pt x="213404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906153" y="3373981"/>
            <a:ext cx="4650740" cy="1734185"/>
          </a:xfrm>
          <a:custGeom>
            <a:avLst/>
            <a:gdLst/>
            <a:ahLst/>
            <a:cxnLst/>
            <a:rect l="l" t="t" r="r" b="b"/>
            <a:pathLst>
              <a:path w="4650740" h="1734185">
                <a:moveTo>
                  <a:pt x="1253096" y="0"/>
                </a:moveTo>
                <a:lnTo>
                  <a:pt x="0" y="1733631"/>
                </a:lnTo>
                <a:lnTo>
                  <a:pt x="4650346" y="1733631"/>
                </a:lnTo>
                <a:lnTo>
                  <a:pt x="4650346" y="857261"/>
                </a:lnTo>
                <a:lnTo>
                  <a:pt x="1259437" y="1813"/>
                </a:lnTo>
                <a:lnTo>
                  <a:pt x="125309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79870" y="2034362"/>
            <a:ext cx="1566545" cy="3073400"/>
          </a:xfrm>
          <a:custGeom>
            <a:avLst/>
            <a:gdLst/>
            <a:ahLst/>
            <a:cxnLst/>
            <a:rect l="l" t="t" r="r" b="b"/>
            <a:pathLst>
              <a:path w="1566545" h="3073400">
                <a:moveTo>
                  <a:pt x="0" y="0"/>
                </a:moveTo>
                <a:lnTo>
                  <a:pt x="0" y="3073250"/>
                </a:lnTo>
                <a:lnTo>
                  <a:pt x="1566022" y="307325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788" y="555485"/>
            <a:ext cx="613473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0052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257" y="1778229"/>
            <a:ext cx="6250305" cy="272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3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3" Type="http://schemas.openxmlformats.org/officeDocument/2006/relationships/image" Target="../media/image58.png"/><Relationship Id="rId7" Type="http://schemas.openxmlformats.org/officeDocument/2006/relationships/image" Target="../media/image53.png"/><Relationship Id="rId12" Type="http://schemas.openxmlformats.org/officeDocument/2006/relationships/image" Target="../media/image7.png"/><Relationship Id="rId17" Type="http://schemas.openxmlformats.org/officeDocument/2006/relationships/image" Target="../media/image51.png"/><Relationship Id="rId2" Type="http://schemas.openxmlformats.org/officeDocument/2006/relationships/image" Target="../media/image57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.png"/><Relationship Id="rId5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61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7.png"/><Relationship Id="rId5" Type="http://schemas.openxmlformats.org/officeDocument/2006/relationships/image" Target="../media/image60.png"/><Relationship Id="rId10" Type="http://schemas.openxmlformats.org/officeDocument/2006/relationships/image" Target="../media/image6.png"/><Relationship Id="rId4" Type="http://schemas.openxmlformats.org/officeDocument/2006/relationships/image" Target="../media/image5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png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66.pn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65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43.png"/><Relationship Id="rId19" Type="http://schemas.openxmlformats.org/officeDocument/2006/relationships/image" Target="../media/image68.png"/><Relationship Id="rId4" Type="http://schemas.openxmlformats.org/officeDocument/2006/relationships/image" Target="../media/image42.png"/><Relationship Id="rId9" Type="http://schemas.openxmlformats.org/officeDocument/2006/relationships/image" Target="../media/image63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7.png"/><Relationship Id="rId18" Type="http://schemas.openxmlformats.org/officeDocument/2006/relationships/image" Target="../media/image73.png"/><Relationship Id="rId3" Type="http://schemas.openxmlformats.org/officeDocument/2006/relationships/image" Target="../media/image15.png"/><Relationship Id="rId7" Type="http://schemas.openxmlformats.org/officeDocument/2006/relationships/image" Target="../media/image60.png"/><Relationship Id="rId12" Type="http://schemas.openxmlformats.org/officeDocument/2006/relationships/image" Target="../media/image6.png"/><Relationship Id="rId17" Type="http://schemas.openxmlformats.org/officeDocument/2006/relationships/image" Target="../media/image72.png"/><Relationship Id="rId2" Type="http://schemas.openxmlformats.org/officeDocument/2006/relationships/image" Target="../media/image6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hyperlink" Target="mailto:racing-team@sportsbet.com.au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70.png"/><Relationship Id="rId10" Type="http://schemas.openxmlformats.org/officeDocument/2006/relationships/image" Target="../media/image6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image" Target="../media/image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7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5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18.png"/><Relationship Id="rId17" Type="http://schemas.openxmlformats.org/officeDocument/2006/relationships/image" Target="../media/image90.png"/><Relationship Id="rId2" Type="http://schemas.openxmlformats.org/officeDocument/2006/relationships/image" Target="../media/image82.png"/><Relationship Id="rId16" Type="http://schemas.openxmlformats.org/officeDocument/2006/relationships/image" Target="../media/image8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88.png"/><Relationship Id="rId19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Relationship Id="rId1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4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9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3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cing-team@sportsbet.com.au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29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12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290" y="610642"/>
            <a:ext cx="413384" cy="413384"/>
            <a:chOff x="889290" y="610642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889608" y="72858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94349" y="0"/>
                  </a:moveTo>
                  <a:lnTo>
                    <a:pt x="0" y="82556"/>
                  </a:lnTo>
                  <a:lnTo>
                    <a:pt x="12160" y="83660"/>
                  </a:lnTo>
                  <a:lnTo>
                    <a:pt x="44222" y="91396"/>
                  </a:lnTo>
                  <a:lnTo>
                    <a:pt x="89554" y="112403"/>
                  </a:lnTo>
                  <a:lnTo>
                    <a:pt x="141525" y="153318"/>
                  </a:lnTo>
                  <a:lnTo>
                    <a:pt x="182440" y="205290"/>
                  </a:lnTo>
                  <a:lnTo>
                    <a:pt x="203447" y="250622"/>
                  </a:lnTo>
                  <a:lnTo>
                    <a:pt x="212287" y="294844"/>
                  </a:lnTo>
                  <a:lnTo>
                    <a:pt x="294844" y="200496"/>
                  </a:lnTo>
                  <a:lnTo>
                    <a:pt x="283050" y="11793"/>
                  </a:lnTo>
                  <a:lnTo>
                    <a:pt x="94349" y="0"/>
                  </a:lnTo>
                  <a:close/>
                </a:path>
              </a:pathLst>
            </a:custGeom>
            <a:solidFill>
              <a:srgbClr val="A00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290" y="860516"/>
              <a:ext cx="165430" cy="1629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1777" y="610642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601" y="0"/>
                  </a:moveTo>
                  <a:lnTo>
                    <a:pt x="243942" y="14742"/>
                  </a:lnTo>
                  <a:lnTo>
                    <a:pt x="161385" y="49755"/>
                  </a:lnTo>
                  <a:lnTo>
                    <a:pt x="61138" y="117939"/>
                  </a:lnTo>
                  <a:lnTo>
                    <a:pt x="26795" y="157944"/>
                  </a:lnTo>
                  <a:lnTo>
                    <a:pt x="7170" y="203043"/>
                  </a:lnTo>
                  <a:lnTo>
                    <a:pt x="0" y="247011"/>
                  </a:lnTo>
                  <a:lnTo>
                    <a:pt x="3019" y="283619"/>
                  </a:lnTo>
                  <a:lnTo>
                    <a:pt x="13964" y="306642"/>
                  </a:lnTo>
                  <a:lnTo>
                    <a:pt x="36985" y="317586"/>
                  </a:lnTo>
                  <a:lnTo>
                    <a:pt x="73593" y="320604"/>
                  </a:lnTo>
                  <a:lnTo>
                    <a:pt x="117560" y="313433"/>
                  </a:lnTo>
                  <a:lnTo>
                    <a:pt x="162659" y="293809"/>
                  </a:lnTo>
                  <a:lnTo>
                    <a:pt x="202664" y="259466"/>
                  </a:lnTo>
                  <a:lnTo>
                    <a:pt x="270846" y="159218"/>
                  </a:lnTo>
                  <a:lnTo>
                    <a:pt x="305859" y="76660"/>
                  </a:lnTo>
                  <a:lnTo>
                    <a:pt x="318758" y="20639"/>
                  </a:lnTo>
                  <a:lnTo>
                    <a:pt x="320601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165" y="669612"/>
              <a:ext cx="271245" cy="2712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35" dirty="0"/>
              <a:t>JIRA</a:t>
            </a:r>
            <a:r>
              <a:rPr spc="-305" dirty="0"/>
              <a:t> </a:t>
            </a:r>
            <a:r>
              <a:rPr spc="-10" dirty="0"/>
              <a:t>Copilot</a:t>
            </a:r>
            <a:r>
              <a:rPr spc="-305" dirty="0"/>
              <a:t> </a:t>
            </a:r>
            <a:r>
              <a:rPr spc="60" dirty="0"/>
              <a:t>Assistant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657" y="1383411"/>
            <a:ext cx="5755005" cy="1632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Transform</a:t>
            </a:r>
            <a:r>
              <a:rPr sz="2650" spc="-1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Your</a:t>
            </a:r>
            <a:r>
              <a:rPr sz="2650" spc="-1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125" dirty="0">
                <a:solidFill>
                  <a:srgbClr val="0052CC"/>
                </a:solidFill>
                <a:latin typeface="Trebuchet MS"/>
                <a:cs typeface="Trebuchet MS"/>
              </a:rPr>
              <a:t>JIRA</a:t>
            </a:r>
            <a:r>
              <a:rPr sz="2650" spc="-1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Workflow</a:t>
            </a:r>
            <a:r>
              <a:rPr sz="2650" spc="-1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35" dirty="0">
                <a:solidFill>
                  <a:srgbClr val="0052CC"/>
                </a:solidFill>
                <a:latin typeface="Trebuchet MS"/>
                <a:cs typeface="Trebuchet MS"/>
              </a:rPr>
              <a:t>with</a:t>
            </a:r>
            <a:r>
              <a:rPr sz="2650" spc="-1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65" dirty="0">
                <a:solidFill>
                  <a:srgbClr val="0052CC"/>
                </a:solidFill>
                <a:latin typeface="Trebuchet MS"/>
                <a:cs typeface="Trebuchet MS"/>
              </a:rPr>
              <a:t>AI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Internal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Release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65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Tech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Presentation</a:t>
            </a:r>
            <a:endParaRPr sz="1550">
              <a:latin typeface="Arial"/>
              <a:cs typeface="Arial"/>
            </a:endParaRPr>
          </a:p>
          <a:p>
            <a:pPr marL="12700" marR="3481070">
              <a:lnSpc>
                <a:spcPct val="125800"/>
              </a:lnSpc>
              <a:spcBef>
                <a:spcPts val="89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Racing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Value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Stream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Team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October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2025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3036" y="5733673"/>
              <a:ext cx="265430" cy="337820"/>
            </a:xfrm>
            <a:custGeom>
              <a:avLst/>
              <a:gdLst/>
              <a:ahLst/>
              <a:cxnLst/>
              <a:rect l="l" t="t" r="r" b="b"/>
              <a:pathLst>
                <a:path w="265430" h="337820">
                  <a:moveTo>
                    <a:pt x="123500" y="0"/>
                  </a:moveTo>
                  <a:lnTo>
                    <a:pt x="112281" y="196"/>
                  </a:lnTo>
                  <a:lnTo>
                    <a:pt x="101634" y="4835"/>
                  </a:lnTo>
                  <a:lnTo>
                    <a:pt x="93858" y="13028"/>
                  </a:lnTo>
                  <a:lnTo>
                    <a:pt x="90347" y="22996"/>
                  </a:lnTo>
                  <a:lnTo>
                    <a:pt x="91056" y="33705"/>
                  </a:lnTo>
                  <a:lnTo>
                    <a:pt x="95938" y="44120"/>
                  </a:lnTo>
                  <a:lnTo>
                    <a:pt x="89926" y="40414"/>
                  </a:lnTo>
                  <a:lnTo>
                    <a:pt x="75717" y="32947"/>
                  </a:lnTo>
                  <a:lnTo>
                    <a:pt x="59049" y="27199"/>
                  </a:lnTo>
                  <a:lnTo>
                    <a:pt x="45661" y="28648"/>
                  </a:lnTo>
                  <a:lnTo>
                    <a:pt x="37708" y="36385"/>
                  </a:lnTo>
                  <a:lnTo>
                    <a:pt x="33688" y="45422"/>
                  </a:lnTo>
                  <a:lnTo>
                    <a:pt x="33850" y="55191"/>
                  </a:lnTo>
                  <a:lnTo>
                    <a:pt x="38443" y="65125"/>
                  </a:lnTo>
                  <a:lnTo>
                    <a:pt x="49859" y="81718"/>
                  </a:lnTo>
                  <a:lnTo>
                    <a:pt x="41320" y="76855"/>
                  </a:lnTo>
                  <a:lnTo>
                    <a:pt x="4044" y="88239"/>
                  </a:lnTo>
                  <a:lnTo>
                    <a:pt x="0" y="98780"/>
                  </a:lnTo>
                  <a:lnTo>
                    <a:pt x="208" y="110067"/>
                  </a:lnTo>
                  <a:lnTo>
                    <a:pt x="4902" y="120780"/>
                  </a:lnTo>
                  <a:lnTo>
                    <a:pt x="118912" y="289821"/>
                  </a:lnTo>
                  <a:lnTo>
                    <a:pt x="249622" y="337490"/>
                  </a:lnTo>
                  <a:lnTo>
                    <a:pt x="265284" y="185645"/>
                  </a:lnTo>
                  <a:lnTo>
                    <a:pt x="142393" y="12041"/>
                  </a:lnTo>
                  <a:lnTo>
                    <a:pt x="133975" y="4022"/>
                  </a:lnTo>
                  <a:lnTo>
                    <a:pt x="123500" y="0"/>
                  </a:lnTo>
                  <a:close/>
                </a:path>
              </a:pathLst>
            </a:custGeom>
            <a:solidFill>
              <a:srgbClr val="EF9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5357" y="5723870"/>
              <a:ext cx="368935" cy="403225"/>
            </a:xfrm>
            <a:custGeom>
              <a:avLst/>
              <a:gdLst/>
              <a:ahLst/>
              <a:cxnLst/>
              <a:rect l="l" t="t" r="r" b="b"/>
              <a:pathLst>
                <a:path w="368934" h="403225">
                  <a:moveTo>
                    <a:pt x="23689" y="148672"/>
                  </a:moveTo>
                  <a:lnTo>
                    <a:pt x="10362" y="153345"/>
                  </a:lnTo>
                  <a:lnTo>
                    <a:pt x="1191" y="164097"/>
                  </a:lnTo>
                  <a:lnTo>
                    <a:pt x="0" y="174746"/>
                  </a:lnTo>
                  <a:lnTo>
                    <a:pt x="2459" y="182895"/>
                  </a:lnTo>
                  <a:lnTo>
                    <a:pt x="110963" y="341786"/>
                  </a:lnTo>
                  <a:lnTo>
                    <a:pt x="142213" y="374588"/>
                  </a:lnTo>
                  <a:lnTo>
                    <a:pt x="180758" y="395262"/>
                  </a:lnTo>
                  <a:lnTo>
                    <a:pt x="223355" y="403203"/>
                  </a:lnTo>
                  <a:lnTo>
                    <a:pt x="266760" y="397806"/>
                  </a:lnTo>
                  <a:lnTo>
                    <a:pt x="307730" y="378465"/>
                  </a:lnTo>
                  <a:lnTo>
                    <a:pt x="344325" y="341965"/>
                  </a:lnTo>
                  <a:lnTo>
                    <a:pt x="345168" y="340099"/>
                  </a:lnTo>
                  <a:lnTo>
                    <a:pt x="238489" y="340099"/>
                  </a:lnTo>
                  <a:lnTo>
                    <a:pt x="231826" y="330370"/>
                  </a:lnTo>
                  <a:lnTo>
                    <a:pt x="214330" y="289867"/>
                  </a:lnTo>
                  <a:lnTo>
                    <a:pt x="212890" y="249771"/>
                  </a:lnTo>
                  <a:lnTo>
                    <a:pt x="105078" y="249771"/>
                  </a:lnTo>
                  <a:lnTo>
                    <a:pt x="43149" y="159453"/>
                  </a:lnTo>
                  <a:lnTo>
                    <a:pt x="40761" y="156623"/>
                  </a:lnTo>
                  <a:lnTo>
                    <a:pt x="34048" y="151397"/>
                  </a:lnTo>
                  <a:lnTo>
                    <a:pt x="23689" y="148672"/>
                  </a:lnTo>
                  <a:close/>
                </a:path>
                <a:path w="368934" h="403225">
                  <a:moveTo>
                    <a:pt x="291958" y="54048"/>
                  </a:moveTo>
                  <a:lnTo>
                    <a:pt x="277833" y="54219"/>
                  </a:lnTo>
                  <a:lnTo>
                    <a:pt x="265726" y="61487"/>
                  </a:lnTo>
                  <a:lnTo>
                    <a:pt x="261202" y="71198"/>
                  </a:lnTo>
                  <a:lnTo>
                    <a:pt x="261035" y="76436"/>
                  </a:lnTo>
                  <a:lnTo>
                    <a:pt x="260931" y="79703"/>
                  </a:lnTo>
                  <a:lnTo>
                    <a:pt x="261581" y="83349"/>
                  </a:lnTo>
                  <a:lnTo>
                    <a:pt x="278689" y="168971"/>
                  </a:lnTo>
                  <a:lnTo>
                    <a:pt x="278789" y="169467"/>
                  </a:lnTo>
                  <a:lnTo>
                    <a:pt x="243761" y="203761"/>
                  </a:lnTo>
                  <a:lnTo>
                    <a:pt x="226610" y="244570"/>
                  </a:lnTo>
                  <a:lnTo>
                    <a:pt x="227906" y="288819"/>
                  </a:lnTo>
                  <a:lnTo>
                    <a:pt x="248219" y="333436"/>
                  </a:lnTo>
                  <a:lnTo>
                    <a:pt x="238489" y="340099"/>
                  </a:lnTo>
                  <a:lnTo>
                    <a:pt x="345168" y="340099"/>
                  </a:lnTo>
                  <a:lnTo>
                    <a:pt x="364872" y="296517"/>
                  </a:lnTo>
                  <a:lnTo>
                    <a:pt x="368466" y="246994"/>
                  </a:lnTo>
                  <a:lnTo>
                    <a:pt x="354198" y="198267"/>
                  </a:lnTo>
                  <a:lnTo>
                    <a:pt x="346348" y="181508"/>
                  </a:lnTo>
                  <a:lnTo>
                    <a:pt x="339309" y="164387"/>
                  </a:lnTo>
                  <a:lnTo>
                    <a:pt x="332874" y="147013"/>
                  </a:lnTo>
                  <a:lnTo>
                    <a:pt x="326836" y="129498"/>
                  </a:lnTo>
                  <a:lnTo>
                    <a:pt x="306964" y="70482"/>
                  </a:lnTo>
                  <a:lnTo>
                    <a:pt x="305603" y="67037"/>
                  </a:lnTo>
                  <a:lnTo>
                    <a:pt x="300908" y="59940"/>
                  </a:lnTo>
                  <a:lnTo>
                    <a:pt x="291958" y="54048"/>
                  </a:lnTo>
                  <a:close/>
                </a:path>
                <a:path w="368934" h="403225">
                  <a:moveTo>
                    <a:pt x="45650" y="76436"/>
                  </a:moveTo>
                  <a:lnTo>
                    <a:pt x="32322" y="81108"/>
                  </a:lnTo>
                  <a:lnTo>
                    <a:pt x="23156" y="91858"/>
                  </a:lnTo>
                  <a:lnTo>
                    <a:pt x="21964" y="102503"/>
                  </a:lnTo>
                  <a:lnTo>
                    <a:pt x="24421" y="110647"/>
                  </a:lnTo>
                  <a:lnTo>
                    <a:pt x="26201" y="113895"/>
                  </a:lnTo>
                  <a:lnTo>
                    <a:pt x="112154" y="239227"/>
                  </a:lnTo>
                  <a:lnTo>
                    <a:pt x="109548" y="242694"/>
                  </a:lnTo>
                  <a:lnTo>
                    <a:pt x="107213" y="246210"/>
                  </a:lnTo>
                  <a:lnTo>
                    <a:pt x="105078" y="249771"/>
                  </a:lnTo>
                  <a:lnTo>
                    <a:pt x="212890" y="249771"/>
                  </a:lnTo>
                  <a:lnTo>
                    <a:pt x="212790" y="246994"/>
                  </a:lnTo>
                  <a:lnTo>
                    <a:pt x="212724" y="245167"/>
                  </a:lnTo>
                  <a:lnTo>
                    <a:pt x="227212" y="205119"/>
                  </a:lnTo>
                  <a:lnTo>
                    <a:pt x="145955" y="205119"/>
                  </a:lnTo>
                  <a:lnTo>
                    <a:pt x="65109" y="87217"/>
                  </a:lnTo>
                  <a:lnTo>
                    <a:pt x="62721" y="84387"/>
                  </a:lnTo>
                  <a:lnTo>
                    <a:pt x="56008" y="79161"/>
                  </a:lnTo>
                  <a:lnTo>
                    <a:pt x="45650" y="76436"/>
                  </a:lnTo>
                  <a:close/>
                </a:path>
                <a:path w="368934" h="403225">
                  <a:moveTo>
                    <a:pt x="80937" y="23623"/>
                  </a:moveTo>
                  <a:lnTo>
                    <a:pt x="67609" y="28295"/>
                  </a:lnTo>
                  <a:lnTo>
                    <a:pt x="58443" y="39046"/>
                  </a:lnTo>
                  <a:lnTo>
                    <a:pt x="57251" y="49691"/>
                  </a:lnTo>
                  <a:lnTo>
                    <a:pt x="59708" y="57835"/>
                  </a:lnTo>
                  <a:lnTo>
                    <a:pt x="61488" y="61082"/>
                  </a:lnTo>
                  <a:lnTo>
                    <a:pt x="155213" y="197783"/>
                  </a:lnTo>
                  <a:lnTo>
                    <a:pt x="152040" y="200201"/>
                  </a:lnTo>
                  <a:lnTo>
                    <a:pt x="148962" y="202666"/>
                  </a:lnTo>
                  <a:lnTo>
                    <a:pt x="145955" y="205119"/>
                  </a:lnTo>
                  <a:lnTo>
                    <a:pt x="227212" y="205119"/>
                  </a:lnTo>
                  <a:lnTo>
                    <a:pt x="228311" y="202080"/>
                  </a:lnTo>
                  <a:lnTo>
                    <a:pt x="257933" y="171083"/>
                  </a:lnTo>
                  <a:lnTo>
                    <a:pt x="194121" y="171083"/>
                  </a:lnTo>
                  <a:lnTo>
                    <a:pt x="100395" y="34404"/>
                  </a:lnTo>
                  <a:lnTo>
                    <a:pt x="98007" y="31574"/>
                  </a:lnTo>
                  <a:lnTo>
                    <a:pt x="91295" y="26348"/>
                  </a:lnTo>
                  <a:lnTo>
                    <a:pt x="80937" y="23623"/>
                  </a:lnTo>
                  <a:close/>
                </a:path>
                <a:path w="368934" h="403225">
                  <a:moveTo>
                    <a:pt x="136226" y="0"/>
                  </a:moveTo>
                  <a:lnTo>
                    <a:pt x="122898" y="4672"/>
                  </a:lnTo>
                  <a:lnTo>
                    <a:pt x="113739" y="15422"/>
                  </a:lnTo>
                  <a:lnTo>
                    <a:pt x="112551" y="26067"/>
                  </a:lnTo>
                  <a:lnTo>
                    <a:pt x="115008" y="34211"/>
                  </a:lnTo>
                  <a:lnTo>
                    <a:pt x="116789" y="37458"/>
                  </a:lnTo>
                  <a:lnTo>
                    <a:pt x="204393" y="165209"/>
                  </a:lnTo>
                  <a:lnTo>
                    <a:pt x="200973" y="167143"/>
                  </a:lnTo>
                  <a:lnTo>
                    <a:pt x="197564" y="168971"/>
                  </a:lnTo>
                  <a:lnTo>
                    <a:pt x="194121" y="171083"/>
                  </a:lnTo>
                  <a:lnTo>
                    <a:pt x="257933" y="171083"/>
                  </a:lnTo>
                  <a:lnTo>
                    <a:pt x="262395" y="166413"/>
                  </a:lnTo>
                  <a:lnTo>
                    <a:pt x="155685" y="10782"/>
                  </a:lnTo>
                  <a:lnTo>
                    <a:pt x="153297" y="7952"/>
                  </a:lnTo>
                  <a:lnTo>
                    <a:pt x="146585" y="2725"/>
                  </a:lnTo>
                  <a:lnTo>
                    <a:pt x="136226" y="0"/>
                  </a:lnTo>
                  <a:close/>
                </a:path>
              </a:pathLst>
            </a:custGeom>
            <a:solidFill>
              <a:srgbClr val="FFD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907" y="5976814"/>
              <a:ext cx="130226" cy="13022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814" y="5729145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20">
                  <a:moveTo>
                    <a:pt x="18316" y="306637"/>
                  </a:moveTo>
                  <a:lnTo>
                    <a:pt x="5272" y="306637"/>
                  </a:lnTo>
                  <a:lnTo>
                    <a:pt x="0" y="311909"/>
                  </a:lnTo>
                  <a:lnTo>
                    <a:pt x="0" y="318432"/>
                  </a:lnTo>
                  <a:lnTo>
                    <a:pt x="6265" y="351233"/>
                  </a:lnTo>
                  <a:lnTo>
                    <a:pt x="23587" y="377401"/>
                  </a:lnTo>
                  <a:lnTo>
                    <a:pt x="49755" y="394723"/>
                  </a:lnTo>
                  <a:lnTo>
                    <a:pt x="82556" y="400988"/>
                  </a:lnTo>
                  <a:lnTo>
                    <a:pt x="89078" y="400988"/>
                  </a:lnTo>
                  <a:lnTo>
                    <a:pt x="94350" y="395715"/>
                  </a:lnTo>
                  <a:lnTo>
                    <a:pt x="94350" y="382672"/>
                  </a:lnTo>
                  <a:lnTo>
                    <a:pt x="89079" y="377401"/>
                  </a:lnTo>
                  <a:lnTo>
                    <a:pt x="82558" y="377401"/>
                  </a:lnTo>
                  <a:lnTo>
                    <a:pt x="58416" y="373162"/>
                  </a:lnTo>
                  <a:lnTo>
                    <a:pt x="39804" y="361184"/>
                  </a:lnTo>
                  <a:lnTo>
                    <a:pt x="27826" y="342572"/>
                  </a:lnTo>
                  <a:lnTo>
                    <a:pt x="23588" y="318432"/>
                  </a:lnTo>
                  <a:lnTo>
                    <a:pt x="23588" y="311909"/>
                  </a:lnTo>
                  <a:lnTo>
                    <a:pt x="18316" y="306637"/>
                  </a:lnTo>
                  <a:close/>
                </a:path>
                <a:path w="401319" h="401320">
                  <a:moveTo>
                    <a:pt x="283050" y="0"/>
                  </a:moveTo>
                  <a:lnTo>
                    <a:pt x="276540" y="0"/>
                  </a:lnTo>
                  <a:lnTo>
                    <a:pt x="271257" y="5283"/>
                  </a:lnTo>
                  <a:lnTo>
                    <a:pt x="271257" y="18304"/>
                  </a:lnTo>
                  <a:lnTo>
                    <a:pt x="276540" y="23587"/>
                  </a:lnTo>
                  <a:lnTo>
                    <a:pt x="283050" y="23587"/>
                  </a:lnTo>
                  <a:lnTo>
                    <a:pt x="317695" y="31014"/>
                  </a:lnTo>
                  <a:lnTo>
                    <a:pt x="347916" y="51254"/>
                  </a:lnTo>
                  <a:lnTo>
                    <a:pt x="369293" y="81248"/>
                  </a:lnTo>
                  <a:lnTo>
                    <a:pt x="377401" y="117937"/>
                  </a:lnTo>
                  <a:lnTo>
                    <a:pt x="377401" y="124447"/>
                  </a:lnTo>
                  <a:lnTo>
                    <a:pt x="382685" y="129730"/>
                  </a:lnTo>
                  <a:lnTo>
                    <a:pt x="395704" y="129730"/>
                  </a:lnTo>
                  <a:lnTo>
                    <a:pt x="400989" y="124447"/>
                  </a:lnTo>
                  <a:lnTo>
                    <a:pt x="400989" y="117937"/>
                  </a:lnTo>
                  <a:lnTo>
                    <a:pt x="392512" y="72074"/>
                  </a:lnTo>
                  <a:lnTo>
                    <a:pt x="368555" y="34582"/>
                  </a:lnTo>
                  <a:lnTo>
                    <a:pt x="331331" y="9282"/>
                  </a:lnTo>
                  <a:lnTo>
                    <a:pt x="283050" y="0"/>
                  </a:lnTo>
                  <a:close/>
                </a:path>
              </a:pathLst>
            </a:custGeom>
            <a:solidFill>
              <a:srgbClr val="5DA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040" y="5706052"/>
              <a:ext cx="93855" cy="9385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22657" y="5650399"/>
            <a:ext cx="3185160" cy="363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90"/>
              </a:spcBef>
            </a:pPr>
            <a:r>
              <a:rPr sz="3350" spc="-10" dirty="0">
                <a:solidFill>
                  <a:srgbClr val="0052CC"/>
                </a:solidFill>
                <a:latin typeface="Trebuchet MS"/>
                <a:cs typeface="Trebuchet MS"/>
              </a:rPr>
              <a:t>Welcome!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What</a:t>
            </a:r>
            <a:r>
              <a:rPr sz="1700" spc="4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We'll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Cover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Today</a:t>
            </a:r>
            <a:endParaRPr sz="1700">
              <a:latin typeface="Trebuchet MS"/>
              <a:cs typeface="Trebuchet MS"/>
            </a:endParaRPr>
          </a:p>
          <a:p>
            <a:pPr marL="406400" indent="-26289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Problem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Why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we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built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this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Solution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What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it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does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Live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Demo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See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it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action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Results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Real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metrics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Getting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Started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How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to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use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it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Q&amp;A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Your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questions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Duration: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00" dirty="0">
                <a:solidFill>
                  <a:srgbClr val="1F2328"/>
                </a:solidFill>
                <a:latin typeface="Arial"/>
                <a:cs typeface="Arial"/>
              </a:rPr>
              <a:t>45-60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657" y="555485"/>
            <a:ext cx="79629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Part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7580" y="610642"/>
            <a:ext cx="424815" cy="424815"/>
            <a:chOff x="1737580" y="610642"/>
            <a:chExt cx="424815" cy="424815"/>
          </a:xfrm>
        </p:grpSpPr>
        <p:sp>
          <p:nvSpPr>
            <p:cNvPr id="4" name="object 4"/>
            <p:cNvSpPr/>
            <p:nvPr/>
          </p:nvSpPr>
          <p:spPr>
            <a:xfrm>
              <a:off x="1737580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8"/>
                  </a:lnTo>
                  <a:lnTo>
                    <a:pt x="3707" y="28814"/>
                  </a:lnTo>
                  <a:lnTo>
                    <a:pt x="0" y="47177"/>
                  </a:lnTo>
                  <a:lnTo>
                    <a:pt x="0" y="377405"/>
                  </a:lnTo>
                  <a:lnTo>
                    <a:pt x="3707" y="395764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4"/>
                  </a:lnTo>
                  <a:lnTo>
                    <a:pt x="424576" y="377405"/>
                  </a:lnTo>
                  <a:lnTo>
                    <a:pt x="424576" y="47177"/>
                  </a:lnTo>
                  <a:lnTo>
                    <a:pt x="420868" y="28814"/>
                  </a:lnTo>
                  <a:lnTo>
                    <a:pt x="410758" y="13818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8996" y="687919"/>
              <a:ext cx="198755" cy="267335"/>
            </a:xfrm>
            <a:custGeom>
              <a:avLst/>
              <a:gdLst/>
              <a:ahLst/>
              <a:cxnLst/>
              <a:rect l="l" t="t" r="r" b="b"/>
              <a:pathLst>
                <a:path w="198755" h="267334">
                  <a:moveTo>
                    <a:pt x="166386" y="207345"/>
                  </a:moveTo>
                  <a:lnTo>
                    <a:pt x="113727" y="207345"/>
                  </a:lnTo>
                  <a:lnTo>
                    <a:pt x="113727" y="238429"/>
                  </a:lnTo>
                  <a:lnTo>
                    <a:pt x="115219" y="251068"/>
                  </a:lnTo>
                  <a:lnTo>
                    <a:pt x="119902" y="259963"/>
                  </a:lnTo>
                  <a:lnTo>
                    <a:pt x="128080" y="265222"/>
                  </a:lnTo>
                  <a:lnTo>
                    <a:pt x="140061" y="266951"/>
                  </a:lnTo>
                  <a:lnTo>
                    <a:pt x="152041" y="265222"/>
                  </a:lnTo>
                  <a:lnTo>
                    <a:pt x="160216" y="259963"/>
                  </a:lnTo>
                  <a:lnTo>
                    <a:pt x="164895" y="251068"/>
                  </a:lnTo>
                  <a:lnTo>
                    <a:pt x="166386" y="238429"/>
                  </a:lnTo>
                  <a:lnTo>
                    <a:pt x="166386" y="207345"/>
                  </a:lnTo>
                  <a:close/>
                </a:path>
                <a:path w="198755" h="267334">
                  <a:moveTo>
                    <a:pt x="124329" y="0"/>
                  </a:moveTo>
                  <a:lnTo>
                    <a:pt x="87036" y="21206"/>
                  </a:lnTo>
                  <a:lnTo>
                    <a:pt x="5118" y="169677"/>
                  </a:lnTo>
                  <a:lnTo>
                    <a:pt x="2923" y="173321"/>
                  </a:lnTo>
                  <a:lnTo>
                    <a:pt x="0" y="177717"/>
                  </a:lnTo>
                  <a:lnTo>
                    <a:pt x="0" y="185762"/>
                  </a:lnTo>
                  <a:lnTo>
                    <a:pt x="1482" y="193152"/>
                  </a:lnTo>
                  <a:lnTo>
                    <a:pt x="6077" y="200116"/>
                  </a:lnTo>
                  <a:lnTo>
                    <a:pt x="14035" y="205300"/>
                  </a:lnTo>
                  <a:lnTo>
                    <a:pt x="25663" y="207345"/>
                  </a:lnTo>
                  <a:lnTo>
                    <a:pt x="172601" y="207345"/>
                  </a:lnTo>
                  <a:lnTo>
                    <a:pt x="182615" y="205630"/>
                  </a:lnTo>
                  <a:lnTo>
                    <a:pt x="190744" y="200762"/>
                  </a:lnTo>
                  <a:lnTo>
                    <a:pt x="196200" y="193152"/>
                  </a:lnTo>
                  <a:lnTo>
                    <a:pt x="198193" y="183212"/>
                  </a:lnTo>
                  <a:lnTo>
                    <a:pt x="196210" y="173321"/>
                  </a:lnTo>
                  <a:lnTo>
                    <a:pt x="190744" y="165659"/>
                  </a:lnTo>
                  <a:lnTo>
                    <a:pt x="182615" y="160789"/>
                  </a:lnTo>
                  <a:lnTo>
                    <a:pt x="172601" y="159073"/>
                  </a:lnTo>
                  <a:lnTo>
                    <a:pt x="63620" y="159073"/>
                  </a:lnTo>
                  <a:lnTo>
                    <a:pt x="112995" y="57042"/>
                  </a:lnTo>
                  <a:lnTo>
                    <a:pt x="166386" y="57042"/>
                  </a:lnTo>
                  <a:lnTo>
                    <a:pt x="166386" y="46807"/>
                  </a:lnTo>
                  <a:lnTo>
                    <a:pt x="162798" y="25451"/>
                  </a:lnTo>
                  <a:lnTo>
                    <a:pt x="153314" y="10921"/>
                  </a:lnTo>
                  <a:lnTo>
                    <a:pt x="139851" y="2632"/>
                  </a:lnTo>
                  <a:lnTo>
                    <a:pt x="124329" y="0"/>
                  </a:lnTo>
                  <a:close/>
                </a:path>
                <a:path w="198755" h="267334">
                  <a:moveTo>
                    <a:pt x="166386" y="57042"/>
                  </a:moveTo>
                  <a:lnTo>
                    <a:pt x="113727" y="57042"/>
                  </a:lnTo>
                  <a:lnTo>
                    <a:pt x="113727" y="159073"/>
                  </a:lnTo>
                  <a:lnTo>
                    <a:pt x="166386" y="159073"/>
                  </a:lnTo>
                  <a:lnTo>
                    <a:pt x="166386" y="57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2657" y="1383411"/>
            <a:ext cx="1891664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Real</a:t>
            </a:r>
            <a:r>
              <a:rPr sz="2650" spc="-21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45" dirty="0">
                <a:solidFill>
                  <a:srgbClr val="0052CC"/>
                </a:solidFill>
                <a:latin typeface="Trebuchet MS"/>
                <a:cs typeface="Trebuchet MS"/>
              </a:rPr>
              <a:t>Results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402" y="5729145"/>
              <a:ext cx="377825" cy="377825"/>
            </a:xfrm>
            <a:custGeom>
              <a:avLst/>
              <a:gdLst/>
              <a:ahLst/>
              <a:cxnLst/>
              <a:rect l="l" t="t" r="r" b="b"/>
              <a:pathLst>
                <a:path w="377825" h="377825">
                  <a:moveTo>
                    <a:pt x="342019" y="0"/>
                  </a:moveTo>
                  <a:lnTo>
                    <a:pt x="35381" y="0"/>
                  </a:lnTo>
                  <a:lnTo>
                    <a:pt x="21608" y="2780"/>
                  </a:lnTo>
                  <a:lnTo>
                    <a:pt x="10362" y="10361"/>
                  </a:lnTo>
                  <a:lnTo>
                    <a:pt x="2780" y="21608"/>
                  </a:lnTo>
                  <a:lnTo>
                    <a:pt x="0" y="35380"/>
                  </a:lnTo>
                  <a:lnTo>
                    <a:pt x="0" y="342018"/>
                  </a:lnTo>
                  <a:lnTo>
                    <a:pt x="2780" y="355791"/>
                  </a:lnTo>
                  <a:lnTo>
                    <a:pt x="10362" y="367038"/>
                  </a:lnTo>
                  <a:lnTo>
                    <a:pt x="21608" y="374620"/>
                  </a:lnTo>
                  <a:lnTo>
                    <a:pt x="35381" y="377400"/>
                  </a:lnTo>
                  <a:lnTo>
                    <a:pt x="342019" y="377400"/>
                  </a:lnTo>
                  <a:lnTo>
                    <a:pt x="355792" y="374620"/>
                  </a:lnTo>
                  <a:lnTo>
                    <a:pt x="367038" y="367038"/>
                  </a:lnTo>
                  <a:lnTo>
                    <a:pt x="374620" y="355791"/>
                  </a:lnTo>
                  <a:lnTo>
                    <a:pt x="377400" y="342018"/>
                  </a:lnTo>
                  <a:lnTo>
                    <a:pt x="377400" y="35380"/>
                  </a:lnTo>
                  <a:lnTo>
                    <a:pt x="374620" y="21608"/>
                  </a:lnTo>
                  <a:lnTo>
                    <a:pt x="367038" y="10361"/>
                  </a:lnTo>
                  <a:lnTo>
                    <a:pt x="355792" y="2780"/>
                  </a:lnTo>
                  <a:lnTo>
                    <a:pt x="34201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9608" y="571735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20">
                  <a:moveTo>
                    <a:pt x="353813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53813"/>
                  </a:lnTo>
                  <a:lnTo>
                    <a:pt x="3707" y="372175"/>
                  </a:lnTo>
                  <a:lnTo>
                    <a:pt x="13817" y="387170"/>
                  </a:lnTo>
                  <a:lnTo>
                    <a:pt x="28813" y="397281"/>
                  </a:lnTo>
                  <a:lnTo>
                    <a:pt x="47175" y="400988"/>
                  </a:lnTo>
                  <a:lnTo>
                    <a:pt x="353813" y="400988"/>
                  </a:lnTo>
                  <a:lnTo>
                    <a:pt x="372175" y="397281"/>
                  </a:lnTo>
                  <a:lnTo>
                    <a:pt x="387170" y="387170"/>
                  </a:lnTo>
                  <a:lnTo>
                    <a:pt x="393756" y="377402"/>
                  </a:lnTo>
                  <a:lnTo>
                    <a:pt x="47175" y="377402"/>
                  </a:lnTo>
                  <a:lnTo>
                    <a:pt x="38001" y="375545"/>
                  </a:lnTo>
                  <a:lnTo>
                    <a:pt x="30502" y="370486"/>
                  </a:lnTo>
                  <a:lnTo>
                    <a:pt x="25443" y="362987"/>
                  </a:lnTo>
                  <a:lnTo>
                    <a:pt x="23587" y="353813"/>
                  </a:lnTo>
                  <a:lnTo>
                    <a:pt x="23587" y="306638"/>
                  </a:lnTo>
                  <a:lnTo>
                    <a:pt x="400988" y="306638"/>
                  </a:lnTo>
                  <a:lnTo>
                    <a:pt x="400988" y="283051"/>
                  </a:lnTo>
                  <a:lnTo>
                    <a:pt x="23587" y="283051"/>
                  </a:lnTo>
                  <a:lnTo>
                    <a:pt x="23587" y="212288"/>
                  </a:lnTo>
                  <a:lnTo>
                    <a:pt x="400988" y="212288"/>
                  </a:lnTo>
                  <a:lnTo>
                    <a:pt x="400988" y="188700"/>
                  </a:lnTo>
                  <a:lnTo>
                    <a:pt x="23587" y="188700"/>
                  </a:lnTo>
                  <a:lnTo>
                    <a:pt x="23587" y="117938"/>
                  </a:lnTo>
                  <a:lnTo>
                    <a:pt x="400988" y="117938"/>
                  </a:lnTo>
                  <a:lnTo>
                    <a:pt x="400988" y="94350"/>
                  </a:lnTo>
                  <a:lnTo>
                    <a:pt x="23587" y="94350"/>
                  </a:lnTo>
                  <a:lnTo>
                    <a:pt x="23587" y="47175"/>
                  </a:lnTo>
                  <a:lnTo>
                    <a:pt x="25443" y="38001"/>
                  </a:lnTo>
                  <a:lnTo>
                    <a:pt x="30502" y="30503"/>
                  </a:lnTo>
                  <a:lnTo>
                    <a:pt x="38001" y="25443"/>
                  </a:lnTo>
                  <a:lnTo>
                    <a:pt x="47175" y="23587"/>
                  </a:lnTo>
                  <a:lnTo>
                    <a:pt x="393757" y="23587"/>
                  </a:lnTo>
                  <a:lnTo>
                    <a:pt x="387170" y="13817"/>
                  </a:lnTo>
                  <a:lnTo>
                    <a:pt x="372175" y="3707"/>
                  </a:lnTo>
                  <a:lnTo>
                    <a:pt x="353813" y="0"/>
                  </a:lnTo>
                  <a:close/>
                </a:path>
                <a:path w="401319" h="401320">
                  <a:moveTo>
                    <a:pt x="117937" y="306638"/>
                  </a:moveTo>
                  <a:lnTo>
                    <a:pt x="94349" y="306638"/>
                  </a:lnTo>
                  <a:lnTo>
                    <a:pt x="94349" y="377402"/>
                  </a:lnTo>
                  <a:lnTo>
                    <a:pt x="117937" y="377402"/>
                  </a:lnTo>
                  <a:lnTo>
                    <a:pt x="117937" y="306638"/>
                  </a:lnTo>
                  <a:close/>
                </a:path>
                <a:path w="401319" h="401320">
                  <a:moveTo>
                    <a:pt x="212287" y="306638"/>
                  </a:moveTo>
                  <a:lnTo>
                    <a:pt x="188700" y="306638"/>
                  </a:lnTo>
                  <a:lnTo>
                    <a:pt x="188700" y="377402"/>
                  </a:lnTo>
                  <a:lnTo>
                    <a:pt x="212287" y="377402"/>
                  </a:lnTo>
                  <a:lnTo>
                    <a:pt x="212287" y="306638"/>
                  </a:lnTo>
                  <a:close/>
                </a:path>
                <a:path w="401319" h="401320">
                  <a:moveTo>
                    <a:pt x="306637" y="306638"/>
                  </a:moveTo>
                  <a:lnTo>
                    <a:pt x="283050" y="306638"/>
                  </a:lnTo>
                  <a:lnTo>
                    <a:pt x="283050" y="377402"/>
                  </a:lnTo>
                  <a:lnTo>
                    <a:pt x="306637" y="377402"/>
                  </a:lnTo>
                  <a:lnTo>
                    <a:pt x="306637" y="306638"/>
                  </a:lnTo>
                  <a:close/>
                </a:path>
                <a:path w="401319" h="401320">
                  <a:moveTo>
                    <a:pt x="400988" y="306638"/>
                  </a:moveTo>
                  <a:lnTo>
                    <a:pt x="377400" y="306638"/>
                  </a:lnTo>
                  <a:lnTo>
                    <a:pt x="377400" y="353813"/>
                  </a:lnTo>
                  <a:lnTo>
                    <a:pt x="375544" y="362987"/>
                  </a:lnTo>
                  <a:lnTo>
                    <a:pt x="370485" y="370486"/>
                  </a:lnTo>
                  <a:lnTo>
                    <a:pt x="362986" y="375545"/>
                  </a:lnTo>
                  <a:lnTo>
                    <a:pt x="353813" y="377402"/>
                  </a:lnTo>
                  <a:lnTo>
                    <a:pt x="393756" y="377402"/>
                  </a:lnTo>
                  <a:lnTo>
                    <a:pt x="397280" y="372175"/>
                  </a:lnTo>
                  <a:lnTo>
                    <a:pt x="400988" y="353813"/>
                  </a:lnTo>
                  <a:lnTo>
                    <a:pt x="400988" y="306638"/>
                  </a:lnTo>
                  <a:close/>
                </a:path>
                <a:path w="401319" h="401320">
                  <a:moveTo>
                    <a:pt x="117937" y="212288"/>
                  </a:moveTo>
                  <a:lnTo>
                    <a:pt x="94349" y="212288"/>
                  </a:lnTo>
                  <a:lnTo>
                    <a:pt x="94349" y="283051"/>
                  </a:lnTo>
                  <a:lnTo>
                    <a:pt x="117937" y="283051"/>
                  </a:lnTo>
                  <a:lnTo>
                    <a:pt x="117937" y="212288"/>
                  </a:lnTo>
                  <a:close/>
                </a:path>
                <a:path w="401319" h="401320">
                  <a:moveTo>
                    <a:pt x="212287" y="212288"/>
                  </a:moveTo>
                  <a:lnTo>
                    <a:pt x="188700" y="212288"/>
                  </a:lnTo>
                  <a:lnTo>
                    <a:pt x="188700" y="283051"/>
                  </a:lnTo>
                  <a:lnTo>
                    <a:pt x="212287" y="283051"/>
                  </a:lnTo>
                  <a:lnTo>
                    <a:pt x="212287" y="212288"/>
                  </a:lnTo>
                  <a:close/>
                </a:path>
                <a:path w="401319" h="401320">
                  <a:moveTo>
                    <a:pt x="306637" y="212288"/>
                  </a:moveTo>
                  <a:lnTo>
                    <a:pt x="283050" y="212288"/>
                  </a:lnTo>
                  <a:lnTo>
                    <a:pt x="283050" y="283051"/>
                  </a:lnTo>
                  <a:lnTo>
                    <a:pt x="306637" y="283051"/>
                  </a:lnTo>
                  <a:lnTo>
                    <a:pt x="306637" y="212288"/>
                  </a:lnTo>
                  <a:close/>
                </a:path>
                <a:path w="401319" h="401320">
                  <a:moveTo>
                    <a:pt x="400988" y="212288"/>
                  </a:moveTo>
                  <a:lnTo>
                    <a:pt x="377400" y="212288"/>
                  </a:lnTo>
                  <a:lnTo>
                    <a:pt x="377400" y="283051"/>
                  </a:lnTo>
                  <a:lnTo>
                    <a:pt x="400988" y="283051"/>
                  </a:lnTo>
                  <a:lnTo>
                    <a:pt x="400988" y="212288"/>
                  </a:lnTo>
                  <a:close/>
                </a:path>
                <a:path w="401319" h="401320">
                  <a:moveTo>
                    <a:pt x="117937" y="117938"/>
                  </a:moveTo>
                  <a:lnTo>
                    <a:pt x="94349" y="117938"/>
                  </a:lnTo>
                  <a:lnTo>
                    <a:pt x="94349" y="188700"/>
                  </a:lnTo>
                  <a:lnTo>
                    <a:pt x="117937" y="188700"/>
                  </a:lnTo>
                  <a:lnTo>
                    <a:pt x="117937" y="117938"/>
                  </a:lnTo>
                  <a:close/>
                </a:path>
                <a:path w="401319" h="401320">
                  <a:moveTo>
                    <a:pt x="212287" y="117938"/>
                  </a:moveTo>
                  <a:lnTo>
                    <a:pt x="188700" y="117938"/>
                  </a:lnTo>
                  <a:lnTo>
                    <a:pt x="188700" y="188700"/>
                  </a:lnTo>
                  <a:lnTo>
                    <a:pt x="212287" y="188700"/>
                  </a:lnTo>
                  <a:lnTo>
                    <a:pt x="212287" y="117938"/>
                  </a:lnTo>
                  <a:close/>
                </a:path>
                <a:path w="401319" h="401320">
                  <a:moveTo>
                    <a:pt x="306637" y="117938"/>
                  </a:moveTo>
                  <a:lnTo>
                    <a:pt x="283050" y="117938"/>
                  </a:lnTo>
                  <a:lnTo>
                    <a:pt x="283050" y="188700"/>
                  </a:lnTo>
                  <a:lnTo>
                    <a:pt x="306637" y="188700"/>
                  </a:lnTo>
                  <a:lnTo>
                    <a:pt x="306637" y="117938"/>
                  </a:lnTo>
                  <a:close/>
                </a:path>
                <a:path w="401319" h="401320">
                  <a:moveTo>
                    <a:pt x="400988" y="117938"/>
                  </a:moveTo>
                  <a:lnTo>
                    <a:pt x="377400" y="117938"/>
                  </a:lnTo>
                  <a:lnTo>
                    <a:pt x="377400" y="188700"/>
                  </a:lnTo>
                  <a:lnTo>
                    <a:pt x="400988" y="188700"/>
                  </a:lnTo>
                  <a:lnTo>
                    <a:pt x="400988" y="117938"/>
                  </a:lnTo>
                  <a:close/>
                </a:path>
                <a:path w="401319" h="401320">
                  <a:moveTo>
                    <a:pt x="117937" y="23587"/>
                  </a:moveTo>
                  <a:lnTo>
                    <a:pt x="94349" y="23587"/>
                  </a:lnTo>
                  <a:lnTo>
                    <a:pt x="94349" y="94350"/>
                  </a:lnTo>
                  <a:lnTo>
                    <a:pt x="117937" y="94350"/>
                  </a:lnTo>
                  <a:lnTo>
                    <a:pt x="117937" y="23587"/>
                  </a:lnTo>
                  <a:close/>
                </a:path>
                <a:path w="401319" h="401320">
                  <a:moveTo>
                    <a:pt x="212287" y="23587"/>
                  </a:moveTo>
                  <a:lnTo>
                    <a:pt x="188700" y="23587"/>
                  </a:lnTo>
                  <a:lnTo>
                    <a:pt x="188700" y="94350"/>
                  </a:lnTo>
                  <a:lnTo>
                    <a:pt x="212287" y="94350"/>
                  </a:lnTo>
                  <a:lnTo>
                    <a:pt x="212287" y="23587"/>
                  </a:lnTo>
                  <a:close/>
                </a:path>
                <a:path w="401319" h="401320">
                  <a:moveTo>
                    <a:pt x="306637" y="23587"/>
                  </a:moveTo>
                  <a:lnTo>
                    <a:pt x="283050" y="23587"/>
                  </a:lnTo>
                  <a:lnTo>
                    <a:pt x="283050" y="94350"/>
                  </a:lnTo>
                  <a:lnTo>
                    <a:pt x="306637" y="94350"/>
                  </a:lnTo>
                  <a:lnTo>
                    <a:pt x="306637" y="23587"/>
                  </a:lnTo>
                  <a:close/>
                </a:path>
                <a:path w="401319" h="401320">
                  <a:moveTo>
                    <a:pt x="393757" y="23587"/>
                  </a:moveTo>
                  <a:lnTo>
                    <a:pt x="353813" y="23587"/>
                  </a:lnTo>
                  <a:lnTo>
                    <a:pt x="362986" y="25443"/>
                  </a:lnTo>
                  <a:lnTo>
                    <a:pt x="370485" y="30503"/>
                  </a:lnTo>
                  <a:lnTo>
                    <a:pt x="375544" y="38001"/>
                  </a:lnTo>
                  <a:lnTo>
                    <a:pt x="377400" y="47175"/>
                  </a:lnTo>
                  <a:lnTo>
                    <a:pt x="377400" y="94350"/>
                  </a:lnTo>
                  <a:lnTo>
                    <a:pt x="400988" y="94350"/>
                  </a:lnTo>
                  <a:lnTo>
                    <a:pt x="400988" y="47175"/>
                  </a:lnTo>
                  <a:lnTo>
                    <a:pt x="397280" y="28813"/>
                  </a:lnTo>
                  <a:lnTo>
                    <a:pt x="393757" y="23587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297" y="5741013"/>
              <a:ext cx="353695" cy="354330"/>
            </a:xfrm>
            <a:custGeom>
              <a:avLst/>
              <a:gdLst/>
              <a:ahLst/>
              <a:cxnLst/>
              <a:rect l="l" t="t" r="r" b="b"/>
              <a:pathLst>
                <a:path w="353694" h="354329">
                  <a:moveTo>
                    <a:pt x="332067" y="0"/>
                  </a:moveTo>
                  <a:lnTo>
                    <a:pt x="323081" y="998"/>
                  </a:lnTo>
                  <a:lnTo>
                    <a:pt x="315125" y="5296"/>
                  </a:lnTo>
                  <a:lnTo>
                    <a:pt x="309225" y="12567"/>
                  </a:lnTo>
                  <a:lnTo>
                    <a:pt x="194378" y="231814"/>
                  </a:lnTo>
                  <a:lnTo>
                    <a:pt x="117447" y="154882"/>
                  </a:lnTo>
                  <a:lnTo>
                    <a:pt x="109993" y="152407"/>
                  </a:lnTo>
                  <a:lnTo>
                    <a:pt x="95239" y="154576"/>
                  </a:lnTo>
                  <a:lnTo>
                    <a:pt x="88800" y="159082"/>
                  </a:lnTo>
                  <a:lnTo>
                    <a:pt x="2717" y="318970"/>
                  </a:lnTo>
                  <a:lnTo>
                    <a:pt x="0" y="327936"/>
                  </a:lnTo>
                  <a:lnTo>
                    <a:pt x="895" y="336935"/>
                  </a:lnTo>
                  <a:lnTo>
                    <a:pt x="5099" y="344939"/>
                  </a:lnTo>
                  <a:lnTo>
                    <a:pt x="12305" y="350920"/>
                  </a:lnTo>
                  <a:lnTo>
                    <a:pt x="15855" y="352841"/>
                  </a:lnTo>
                  <a:lnTo>
                    <a:pt x="19688" y="353739"/>
                  </a:lnTo>
                  <a:lnTo>
                    <a:pt x="23463" y="353739"/>
                  </a:lnTo>
                  <a:lnTo>
                    <a:pt x="31859" y="353739"/>
                  </a:lnTo>
                  <a:lnTo>
                    <a:pt x="39997" y="349244"/>
                  </a:lnTo>
                  <a:lnTo>
                    <a:pt x="111762" y="215952"/>
                  </a:lnTo>
                  <a:lnTo>
                    <a:pt x="189012" y="293189"/>
                  </a:lnTo>
                  <a:lnTo>
                    <a:pt x="196548" y="295595"/>
                  </a:lnTo>
                  <a:lnTo>
                    <a:pt x="211361" y="293377"/>
                  </a:lnTo>
                  <a:lnTo>
                    <a:pt x="217800" y="288790"/>
                  </a:lnTo>
                  <a:lnTo>
                    <a:pt x="351011" y="34469"/>
                  </a:lnTo>
                  <a:lnTo>
                    <a:pt x="353627" y="25471"/>
                  </a:lnTo>
                  <a:lnTo>
                    <a:pt x="352629" y="16482"/>
                  </a:lnTo>
                  <a:lnTo>
                    <a:pt x="348333" y="8525"/>
                  </a:lnTo>
                  <a:lnTo>
                    <a:pt x="341057" y="2626"/>
                  </a:lnTo>
                  <a:lnTo>
                    <a:pt x="332067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97788" y="5650399"/>
            <a:ext cx="393382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55" dirty="0">
                <a:solidFill>
                  <a:srgbClr val="0052CC"/>
                </a:solidFill>
                <a:latin typeface="Trebuchet MS"/>
                <a:cs typeface="Trebuchet MS"/>
              </a:rPr>
              <a:t>Racing</a:t>
            </a:r>
            <a:r>
              <a:rPr sz="3350" spc="-29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90" dirty="0">
                <a:solidFill>
                  <a:srgbClr val="0052CC"/>
                </a:solidFill>
                <a:latin typeface="Trebuchet MS"/>
                <a:cs typeface="Trebuchet MS"/>
              </a:rPr>
              <a:t>Team</a:t>
            </a:r>
            <a:r>
              <a:rPr sz="3350" spc="-29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0052CC"/>
                </a:solidFill>
                <a:latin typeface="Trebuchet MS"/>
                <a:cs typeface="Trebuchet MS"/>
              </a:rPr>
              <a:t>Results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54721" y="7106658"/>
            <a:ext cx="64135" cy="757555"/>
            <a:chOff x="1054721" y="7106658"/>
            <a:chExt cx="64135" cy="75755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2" y="7453395"/>
              <a:ext cx="63686" cy="636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1" y="7800133"/>
              <a:ext cx="63686" cy="6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22657" y="6592958"/>
            <a:ext cx="2834005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Epic</a:t>
            </a:r>
            <a:r>
              <a:rPr sz="1700" spc="-7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5:</a:t>
            </a:r>
            <a:r>
              <a:rPr sz="1700" spc="-6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Estimation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Feature</a:t>
            </a:r>
            <a:endParaRPr sz="1700">
              <a:latin typeface="Trebuchet MS"/>
              <a:cs typeface="Trebuchet MS"/>
            </a:endParaRPr>
          </a:p>
          <a:p>
            <a:pPr marL="408940" marR="58419" algn="just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Estimated: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6.5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Story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Points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Actual: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~45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(6.4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SP)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Accuracy:</a:t>
            </a:r>
            <a:r>
              <a:rPr sz="1550" spc="1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4722" y="7722293"/>
            <a:ext cx="1797685" cy="1684655"/>
            <a:chOff x="1054722" y="7722293"/>
            <a:chExt cx="1797685" cy="168465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3958" y="7722293"/>
              <a:ext cx="198135" cy="1981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2" y="8649284"/>
              <a:ext cx="63686" cy="636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2" y="8996022"/>
              <a:ext cx="63686" cy="636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2" y="9342759"/>
              <a:ext cx="63686" cy="6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22657" y="8135585"/>
            <a:ext cx="3546475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145" dirty="0">
                <a:solidFill>
                  <a:srgbClr val="0747A6"/>
                </a:solidFill>
                <a:latin typeface="Trebuchet MS"/>
                <a:cs typeface="Trebuchet MS"/>
              </a:rPr>
              <a:t>100+</a:t>
            </a:r>
            <a:r>
              <a:rPr sz="1700" spc="-6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Tickets</a:t>
            </a:r>
            <a:r>
              <a:rPr sz="1700" spc="-6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Processed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Avg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grooming: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2.3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Avg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accuracy: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97-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Reference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detection: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50%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reduction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5050" y="6592958"/>
            <a:ext cx="181356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Zero</a:t>
            </a:r>
            <a:r>
              <a:rPr sz="1700" spc="-6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Manual</a:t>
            </a:r>
            <a:r>
              <a:rPr sz="1700" spc="-6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Work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27113" y="7028819"/>
            <a:ext cx="396875" cy="2781300"/>
            <a:chOff x="5127113" y="7028819"/>
            <a:chExt cx="396875" cy="278130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5249" y="7028819"/>
              <a:ext cx="198135" cy="1981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453394"/>
              <a:ext cx="63686" cy="636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5249" y="7375556"/>
              <a:ext cx="198135" cy="1981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7800132"/>
              <a:ext cx="63686" cy="6368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5249" y="7722293"/>
              <a:ext cx="198135" cy="1981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8146869"/>
              <a:ext cx="63686" cy="636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5249" y="8069031"/>
              <a:ext cx="198135" cy="1981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996021"/>
              <a:ext cx="63686" cy="636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5249" y="8918182"/>
              <a:ext cx="198135" cy="1981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9342758"/>
              <a:ext cx="63686" cy="636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5249" y="9264920"/>
              <a:ext cx="198135" cy="1981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9689496"/>
              <a:ext cx="63686" cy="6368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5249" y="9611657"/>
              <a:ext cx="198135" cy="19813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562439" y="6994890"/>
            <a:ext cx="20167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lookups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62439" y="7341628"/>
            <a:ext cx="20237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65" dirty="0">
                <a:solidFill>
                  <a:srgbClr val="1F2328"/>
                </a:solidFill>
                <a:latin typeface="Arial"/>
                <a:cs typeface="Arial"/>
              </a:rPr>
              <a:t>PR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searches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2439" y="7579390"/>
            <a:ext cx="1814195" cy="7194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copy-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paste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context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switching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5050" y="8482321"/>
            <a:ext cx="2401570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Consistent</a:t>
            </a:r>
            <a:r>
              <a:rPr sz="1700" spc="-10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Quality</a:t>
            </a:r>
            <a:endParaRPr sz="1700">
              <a:latin typeface="Trebuchet MS"/>
              <a:cs typeface="Trebuchet MS"/>
            </a:endParaRPr>
          </a:p>
          <a:p>
            <a:pPr marL="680085" marR="54610">
              <a:lnSpc>
                <a:spcPct val="146800"/>
              </a:lnSpc>
              <a:spcBef>
                <a:spcPts val="250"/>
              </a:spcBef>
            </a:pP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Same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methodology Data-driven</a:t>
            </a:r>
            <a:endParaRPr sz="155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87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Traceable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reasoning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4990" y="622435"/>
            <a:ext cx="330835" cy="401320"/>
            <a:chOff x="924990" y="622435"/>
            <a:chExt cx="330835" cy="401320"/>
          </a:xfrm>
        </p:grpSpPr>
        <p:sp>
          <p:nvSpPr>
            <p:cNvPr id="3" name="object 3"/>
            <p:cNvSpPr/>
            <p:nvPr/>
          </p:nvSpPr>
          <p:spPr>
            <a:xfrm>
              <a:off x="1066515" y="669615"/>
              <a:ext cx="47625" cy="35560"/>
            </a:xfrm>
            <a:custGeom>
              <a:avLst/>
              <a:gdLst/>
              <a:ahLst/>
              <a:cxnLst/>
              <a:rect l="l" t="t" r="r" b="b"/>
              <a:pathLst>
                <a:path w="47625" h="35559">
                  <a:moveTo>
                    <a:pt x="47175" y="0"/>
                  </a:moveTo>
                  <a:lnTo>
                    <a:pt x="0" y="0"/>
                  </a:lnTo>
                  <a:lnTo>
                    <a:pt x="0" y="35381"/>
                  </a:lnTo>
                  <a:lnTo>
                    <a:pt x="47175" y="35381"/>
                  </a:lnTo>
                  <a:lnTo>
                    <a:pt x="47175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9340" y="622435"/>
              <a:ext cx="230504" cy="130175"/>
            </a:xfrm>
            <a:custGeom>
              <a:avLst/>
              <a:gdLst/>
              <a:ahLst/>
              <a:cxnLst/>
              <a:rect l="l" t="t" r="r" b="b"/>
              <a:pathLst>
                <a:path w="230505" h="130175">
                  <a:moveTo>
                    <a:pt x="117938" y="0"/>
                  </a:moveTo>
                  <a:lnTo>
                    <a:pt x="23588" y="0"/>
                  </a:lnTo>
                  <a:lnTo>
                    <a:pt x="14429" y="1861"/>
                  </a:lnTo>
                  <a:lnTo>
                    <a:pt x="6929" y="6929"/>
                  </a:lnTo>
                  <a:lnTo>
                    <a:pt x="1861" y="14431"/>
                  </a:lnTo>
                  <a:lnTo>
                    <a:pt x="0" y="23591"/>
                  </a:lnTo>
                  <a:lnTo>
                    <a:pt x="1861" y="32748"/>
                  </a:lnTo>
                  <a:lnTo>
                    <a:pt x="6929" y="40247"/>
                  </a:lnTo>
                  <a:lnTo>
                    <a:pt x="14429" y="45315"/>
                  </a:lnTo>
                  <a:lnTo>
                    <a:pt x="23588" y="47176"/>
                  </a:lnTo>
                  <a:lnTo>
                    <a:pt x="117938" y="47176"/>
                  </a:lnTo>
                  <a:lnTo>
                    <a:pt x="127096" y="45315"/>
                  </a:lnTo>
                  <a:lnTo>
                    <a:pt x="134596" y="40247"/>
                  </a:lnTo>
                  <a:lnTo>
                    <a:pt x="139664" y="32748"/>
                  </a:lnTo>
                  <a:lnTo>
                    <a:pt x="141525" y="23591"/>
                  </a:lnTo>
                  <a:lnTo>
                    <a:pt x="139664" y="14431"/>
                  </a:lnTo>
                  <a:lnTo>
                    <a:pt x="134596" y="6929"/>
                  </a:lnTo>
                  <a:lnTo>
                    <a:pt x="127096" y="1861"/>
                  </a:lnTo>
                  <a:lnTo>
                    <a:pt x="117938" y="0"/>
                  </a:lnTo>
                  <a:close/>
                </a:path>
                <a:path w="230505" h="130175">
                  <a:moveTo>
                    <a:pt x="187129" y="67131"/>
                  </a:moveTo>
                  <a:lnTo>
                    <a:pt x="178375" y="69432"/>
                  </a:lnTo>
                  <a:lnTo>
                    <a:pt x="170939" y="75093"/>
                  </a:lnTo>
                  <a:lnTo>
                    <a:pt x="166303" y="83205"/>
                  </a:lnTo>
                  <a:lnTo>
                    <a:pt x="165172" y="92184"/>
                  </a:lnTo>
                  <a:lnTo>
                    <a:pt x="167473" y="100937"/>
                  </a:lnTo>
                  <a:lnTo>
                    <a:pt x="173132" y="108372"/>
                  </a:lnTo>
                  <a:lnTo>
                    <a:pt x="190870" y="123918"/>
                  </a:lnTo>
                  <a:lnTo>
                    <a:pt x="198983" y="128554"/>
                  </a:lnTo>
                  <a:lnTo>
                    <a:pt x="207963" y="129686"/>
                  </a:lnTo>
                  <a:lnTo>
                    <a:pt x="216716" y="127385"/>
                  </a:lnTo>
                  <a:lnTo>
                    <a:pt x="224152" y="121724"/>
                  </a:lnTo>
                  <a:lnTo>
                    <a:pt x="228788" y="113612"/>
                  </a:lnTo>
                  <a:lnTo>
                    <a:pt x="229920" y="104633"/>
                  </a:lnTo>
                  <a:lnTo>
                    <a:pt x="227619" y="95880"/>
                  </a:lnTo>
                  <a:lnTo>
                    <a:pt x="221959" y="88445"/>
                  </a:lnTo>
                  <a:lnTo>
                    <a:pt x="204221" y="72899"/>
                  </a:lnTo>
                  <a:lnTo>
                    <a:pt x="196108" y="68263"/>
                  </a:lnTo>
                  <a:lnTo>
                    <a:pt x="187129" y="67131"/>
                  </a:lnTo>
                  <a:close/>
                </a:path>
              </a:pathLst>
            </a:custGeom>
            <a:solidFill>
              <a:srgbClr val="889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371" y="728582"/>
              <a:ext cx="259715" cy="259715"/>
            </a:xfrm>
            <a:custGeom>
              <a:avLst/>
              <a:gdLst/>
              <a:ahLst/>
              <a:cxnLst/>
              <a:rect l="l" t="t" r="r" b="b"/>
              <a:pathLst>
                <a:path w="259715" h="259715">
                  <a:moveTo>
                    <a:pt x="129731" y="0"/>
                  </a:moveTo>
                  <a:lnTo>
                    <a:pt x="79234" y="10194"/>
                  </a:lnTo>
                  <a:lnTo>
                    <a:pt x="37997" y="37996"/>
                  </a:lnTo>
                  <a:lnTo>
                    <a:pt x="10194" y="79233"/>
                  </a:lnTo>
                  <a:lnTo>
                    <a:pt x="0" y="129733"/>
                  </a:lnTo>
                  <a:lnTo>
                    <a:pt x="10194" y="180229"/>
                  </a:lnTo>
                  <a:lnTo>
                    <a:pt x="37997" y="221467"/>
                  </a:lnTo>
                  <a:lnTo>
                    <a:pt x="79234" y="249270"/>
                  </a:lnTo>
                  <a:lnTo>
                    <a:pt x="129731" y="259466"/>
                  </a:lnTo>
                  <a:lnTo>
                    <a:pt x="180229" y="249270"/>
                  </a:lnTo>
                  <a:lnTo>
                    <a:pt x="221465" y="221467"/>
                  </a:lnTo>
                  <a:lnTo>
                    <a:pt x="249268" y="180229"/>
                  </a:lnTo>
                  <a:lnTo>
                    <a:pt x="259463" y="129733"/>
                  </a:lnTo>
                  <a:lnTo>
                    <a:pt x="249268" y="79233"/>
                  </a:lnTo>
                  <a:lnTo>
                    <a:pt x="221465" y="37996"/>
                  </a:lnTo>
                  <a:lnTo>
                    <a:pt x="180229" y="10194"/>
                  </a:lnTo>
                  <a:lnTo>
                    <a:pt x="129731" y="0"/>
                  </a:lnTo>
                  <a:close/>
                </a:path>
              </a:pathLst>
            </a:custGeom>
            <a:solidFill>
              <a:srgbClr val="F5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4990" y="693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4">
                  <a:moveTo>
                    <a:pt x="165112" y="0"/>
                  </a:moveTo>
                  <a:lnTo>
                    <a:pt x="121219" y="5897"/>
                  </a:lnTo>
                  <a:lnTo>
                    <a:pt x="81777" y="22542"/>
                  </a:lnTo>
                  <a:lnTo>
                    <a:pt x="48360" y="48360"/>
                  </a:lnTo>
                  <a:lnTo>
                    <a:pt x="22542" y="81778"/>
                  </a:lnTo>
                  <a:lnTo>
                    <a:pt x="5897" y="121221"/>
                  </a:lnTo>
                  <a:lnTo>
                    <a:pt x="0" y="165116"/>
                  </a:lnTo>
                  <a:lnTo>
                    <a:pt x="5897" y="209009"/>
                  </a:lnTo>
                  <a:lnTo>
                    <a:pt x="22542" y="248450"/>
                  </a:lnTo>
                  <a:lnTo>
                    <a:pt x="48360" y="281867"/>
                  </a:lnTo>
                  <a:lnTo>
                    <a:pt x="81777" y="307685"/>
                  </a:lnTo>
                  <a:lnTo>
                    <a:pt x="121219" y="324329"/>
                  </a:lnTo>
                  <a:lnTo>
                    <a:pt x="165112" y="330227"/>
                  </a:lnTo>
                  <a:lnTo>
                    <a:pt x="209006" y="324329"/>
                  </a:lnTo>
                  <a:lnTo>
                    <a:pt x="248448" y="307685"/>
                  </a:lnTo>
                  <a:lnTo>
                    <a:pt x="265062" y="294849"/>
                  </a:lnTo>
                  <a:lnTo>
                    <a:pt x="165112" y="294849"/>
                  </a:lnTo>
                  <a:lnTo>
                    <a:pt x="114665" y="284637"/>
                  </a:lnTo>
                  <a:lnTo>
                    <a:pt x="73423" y="256805"/>
                  </a:lnTo>
                  <a:lnTo>
                    <a:pt x="45593" y="215562"/>
                  </a:lnTo>
                  <a:lnTo>
                    <a:pt x="35381" y="165116"/>
                  </a:lnTo>
                  <a:lnTo>
                    <a:pt x="45593" y="114667"/>
                  </a:lnTo>
                  <a:lnTo>
                    <a:pt x="73423" y="73425"/>
                  </a:lnTo>
                  <a:lnTo>
                    <a:pt x="114665" y="45594"/>
                  </a:lnTo>
                  <a:lnTo>
                    <a:pt x="165112" y="35383"/>
                  </a:lnTo>
                  <a:lnTo>
                    <a:pt x="265068" y="35383"/>
                  </a:lnTo>
                  <a:lnTo>
                    <a:pt x="248448" y="22542"/>
                  </a:lnTo>
                  <a:lnTo>
                    <a:pt x="209006" y="5897"/>
                  </a:lnTo>
                  <a:lnTo>
                    <a:pt x="165112" y="0"/>
                  </a:lnTo>
                  <a:close/>
                </a:path>
                <a:path w="330834" h="330834">
                  <a:moveTo>
                    <a:pt x="265068" y="35383"/>
                  </a:moveTo>
                  <a:lnTo>
                    <a:pt x="165112" y="35383"/>
                  </a:lnTo>
                  <a:lnTo>
                    <a:pt x="215559" y="45594"/>
                  </a:lnTo>
                  <a:lnTo>
                    <a:pt x="256802" y="73425"/>
                  </a:lnTo>
                  <a:lnTo>
                    <a:pt x="284632" y="114667"/>
                  </a:lnTo>
                  <a:lnTo>
                    <a:pt x="294844" y="165116"/>
                  </a:lnTo>
                  <a:lnTo>
                    <a:pt x="284632" y="215562"/>
                  </a:lnTo>
                  <a:lnTo>
                    <a:pt x="256802" y="256805"/>
                  </a:lnTo>
                  <a:lnTo>
                    <a:pt x="215559" y="284637"/>
                  </a:lnTo>
                  <a:lnTo>
                    <a:pt x="165112" y="294849"/>
                  </a:lnTo>
                  <a:lnTo>
                    <a:pt x="265062" y="294849"/>
                  </a:lnTo>
                  <a:lnTo>
                    <a:pt x="281865" y="281867"/>
                  </a:lnTo>
                  <a:lnTo>
                    <a:pt x="307683" y="248450"/>
                  </a:lnTo>
                  <a:lnTo>
                    <a:pt x="324328" y="209009"/>
                  </a:lnTo>
                  <a:lnTo>
                    <a:pt x="330226" y="165116"/>
                  </a:lnTo>
                  <a:lnTo>
                    <a:pt x="324328" y="121221"/>
                  </a:lnTo>
                  <a:lnTo>
                    <a:pt x="307683" y="81778"/>
                  </a:lnTo>
                  <a:lnTo>
                    <a:pt x="281865" y="48360"/>
                  </a:lnTo>
                  <a:lnTo>
                    <a:pt x="265068" y="35383"/>
                  </a:lnTo>
                  <a:close/>
                </a:path>
              </a:pathLst>
            </a:custGeom>
            <a:solidFill>
              <a:srgbClr val="667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159" y="740384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19" h="236219">
                  <a:moveTo>
                    <a:pt x="23583" y="111417"/>
                  </a:moveTo>
                  <a:lnTo>
                    <a:pt x="18300" y="106146"/>
                  </a:lnTo>
                  <a:lnTo>
                    <a:pt x="5283" y="106146"/>
                  </a:lnTo>
                  <a:lnTo>
                    <a:pt x="0" y="111417"/>
                  </a:lnTo>
                  <a:lnTo>
                    <a:pt x="0" y="124447"/>
                  </a:lnTo>
                  <a:lnTo>
                    <a:pt x="5283" y="129730"/>
                  </a:lnTo>
                  <a:lnTo>
                    <a:pt x="18300" y="129730"/>
                  </a:lnTo>
                  <a:lnTo>
                    <a:pt x="23583" y="124447"/>
                  </a:lnTo>
                  <a:lnTo>
                    <a:pt x="23583" y="117932"/>
                  </a:lnTo>
                  <a:lnTo>
                    <a:pt x="23583" y="111417"/>
                  </a:lnTo>
                  <a:close/>
                </a:path>
                <a:path w="236219" h="236219">
                  <a:moveTo>
                    <a:pt x="58966" y="40665"/>
                  </a:moveTo>
                  <a:lnTo>
                    <a:pt x="53682" y="35382"/>
                  </a:lnTo>
                  <a:lnTo>
                    <a:pt x="40665" y="35382"/>
                  </a:lnTo>
                  <a:lnTo>
                    <a:pt x="35382" y="40665"/>
                  </a:lnTo>
                  <a:lnTo>
                    <a:pt x="35382" y="53682"/>
                  </a:lnTo>
                  <a:lnTo>
                    <a:pt x="40665" y="58966"/>
                  </a:lnTo>
                  <a:lnTo>
                    <a:pt x="53682" y="58966"/>
                  </a:lnTo>
                  <a:lnTo>
                    <a:pt x="58966" y="53682"/>
                  </a:lnTo>
                  <a:lnTo>
                    <a:pt x="58966" y="47167"/>
                  </a:lnTo>
                  <a:lnTo>
                    <a:pt x="58966" y="40665"/>
                  </a:lnTo>
                  <a:close/>
                </a:path>
                <a:path w="236219" h="236219">
                  <a:moveTo>
                    <a:pt x="129730" y="217563"/>
                  </a:moveTo>
                  <a:lnTo>
                    <a:pt x="124447" y="212280"/>
                  </a:lnTo>
                  <a:lnTo>
                    <a:pt x="111429" y="212280"/>
                  </a:lnTo>
                  <a:lnTo>
                    <a:pt x="106146" y="217563"/>
                  </a:lnTo>
                  <a:lnTo>
                    <a:pt x="106146" y="230593"/>
                  </a:lnTo>
                  <a:lnTo>
                    <a:pt x="111429" y="235864"/>
                  </a:lnTo>
                  <a:lnTo>
                    <a:pt x="124447" y="235864"/>
                  </a:lnTo>
                  <a:lnTo>
                    <a:pt x="129730" y="230593"/>
                  </a:lnTo>
                  <a:lnTo>
                    <a:pt x="129730" y="224078"/>
                  </a:lnTo>
                  <a:lnTo>
                    <a:pt x="129730" y="217563"/>
                  </a:lnTo>
                  <a:close/>
                </a:path>
                <a:path w="236219" h="236219">
                  <a:moveTo>
                    <a:pt x="129730" y="5270"/>
                  </a:moveTo>
                  <a:lnTo>
                    <a:pt x="124447" y="0"/>
                  </a:lnTo>
                  <a:lnTo>
                    <a:pt x="111429" y="0"/>
                  </a:lnTo>
                  <a:lnTo>
                    <a:pt x="106146" y="5270"/>
                  </a:lnTo>
                  <a:lnTo>
                    <a:pt x="106146" y="18300"/>
                  </a:lnTo>
                  <a:lnTo>
                    <a:pt x="111429" y="23583"/>
                  </a:lnTo>
                  <a:lnTo>
                    <a:pt x="124447" y="23583"/>
                  </a:lnTo>
                  <a:lnTo>
                    <a:pt x="129730" y="18300"/>
                  </a:lnTo>
                  <a:lnTo>
                    <a:pt x="129730" y="11785"/>
                  </a:lnTo>
                  <a:lnTo>
                    <a:pt x="129730" y="5270"/>
                  </a:lnTo>
                  <a:close/>
                </a:path>
                <a:path w="236219" h="236219">
                  <a:moveTo>
                    <a:pt x="200494" y="182181"/>
                  </a:moveTo>
                  <a:lnTo>
                    <a:pt x="195211" y="176911"/>
                  </a:lnTo>
                  <a:lnTo>
                    <a:pt x="182181" y="176911"/>
                  </a:lnTo>
                  <a:lnTo>
                    <a:pt x="176911" y="182181"/>
                  </a:lnTo>
                  <a:lnTo>
                    <a:pt x="176911" y="195211"/>
                  </a:lnTo>
                  <a:lnTo>
                    <a:pt x="182181" y="200494"/>
                  </a:lnTo>
                  <a:lnTo>
                    <a:pt x="195211" y="200494"/>
                  </a:lnTo>
                  <a:lnTo>
                    <a:pt x="200494" y="195211"/>
                  </a:lnTo>
                  <a:lnTo>
                    <a:pt x="200494" y="188696"/>
                  </a:lnTo>
                  <a:lnTo>
                    <a:pt x="200494" y="182181"/>
                  </a:lnTo>
                  <a:close/>
                </a:path>
                <a:path w="236219" h="236219">
                  <a:moveTo>
                    <a:pt x="200494" y="40665"/>
                  </a:moveTo>
                  <a:lnTo>
                    <a:pt x="195211" y="35382"/>
                  </a:lnTo>
                  <a:lnTo>
                    <a:pt x="182181" y="35382"/>
                  </a:lnTo>
                  <a:lnTo>
                    <a:pt x="176911" y="40665"/>
                  </a:lnTo>
                  <a:lnTo>
                    <a:pt x="176911" y="53682"/>
                  </a:lnTo>
                  <a:lnTo>
                    <a:pt x="182181" y="58966"/>
                  </a:lnTo>
                  <a:lnTo>
                    <a:pt x="195211" y="58966"/>
                  </a:lnTo>
                  <a:lnTo>
                    <a:pt x="200494" y="53682"/>
                  </a:lnTo>
                  <a:lnTo>
                    <a:pt x="200494" y="47167"/>
                  </a:lnTo>
                  <a:lnTo>
                    <a:pt x="200494" y="40665"/>
                  </a:lnTo>
                  <a:close/>
                </a:path>
                <a:path w="236219" h="236219">
                  <a:moveTo>
                    <a:pt x="235877" y="111404"/>
                  </a:moveTo>
                  <a:lnTo>
                    <a:pt x="230606" y="106146"/>
                  </a:lnTo>
                  <a:lnTo>
                    <a:pt x="99631" y="106146"/>
                  </a:lnTo>
                  <a:lnTo>
                    <a:pt x="94348" y="111404"/>
                  </a:lnTo>
                  <a:lnTo>
                    <a:pt x="94348" y="124460"/>
                  </a:lnTo>
                  <a:lnTo>
                    <a:pt x="99631" y="129730"/>
                  </a:lnTo>
                  <a:lnTo>
                    <a:pt x="224078" y="129730"/>
                  </a:lnTo>
                  <a:lnTo>
                    <a:pt x="230606" y="129730"/>
                  </a:lnTo>
                  <a:lnTo>
                    <a:pt x="235877" y="124460"/>
                  </a:lnTo>
                  <a:lnTo>
                    <a:pt x="235877" y="111404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390" y="833572"/>
              <a:ext cx="108585" cy="107314"/>
            </a:xfrm>
            <a:custGeom>
              <a:avLst/>
              <a:gdLst/>
              <a:ahLst/>
              <a:cxnLst/>
              <a:rect l="l" t="t" r="r" b="b"/>
              <a:pathLst>
                <a:path w="108584" h="107315">
                  <a:moveTo>
                    <a:pt x="99232" y="0"/>
                  </a:moveTo>
                  <a:lnTo>
                    <a:pt x="91779" y="0"/>
                  </a:lnTo>
                  <a:lnTo>
                    <a:pt x="0" y="91779"/>
                  </a:lnTo>
                  <a:lnTo>
                    <a:pt x="0" y="99233"/>
                  </a:lnTo>
                  <a:lnTo>
                    <a:pt x="6910" y="106141"/>
                  </a:lnTo>
                  <a:lnTo>
                    <a:pt x="9930" y="107298"/>
                  </a:lnTo>
                  <a:lnTo>
                    <a:pt x="12949" y="107298"/>
                  </a:lnTo>
                  <a:lnTo>
                    <a:pt x="15968" y="107298"/>
                  </a:lnTo>
                  <a:lnTo>
                    <a:pt x="18987" y="106141"/>
                  </a:lnTo>
                  <a:lnTo>
                    <a:pt x="108455" y="16677"/>
                  </a:lnTo>
                  <a:lnTo>
                    <a:pt x="108455" y="9224"/>
                  </a:lnTo>
                  <a:lnTo>
                    <a:pt x="99232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Time</a:t>
            </a:r>
            <a:r>
              <a:rPr spc="-300" dirty="0"/>
              <a:t> </a:t>
            </a:r>
            <a:r>
              <a:rPr spc="140" dirty="0"/>
              <a:t>Savings</a:t>
            </a:r>
            <a:r>
              <a:rPr spc="-290" dirty="0"/>
              <a:t> </a:t>
            </a:r>
            <a:r>
              <a:rPr spc="-10" dirty="0"/>
              <a:t>Breakdown</a:t>
            </a:r>
          </a:p>
        </p:txBody>
      </p:sp>
      <p:sp>
        <p:nvSpPr>
          <p:cNvPr id="10" name="object 10"/>
          <p:cNvSpPr/>
          <p:nvPr/>
        </p:nvSpPr>
        <p:spPr>
          <a:xfrm>
            <a:off x="838885" y="1894991"/>
            <a:ext cx="3354704" cy="778510"/>
          </a:xfrm>
          <a:custGeom>
            <a:avLst/>
            <a:gdLst/>
            <a:ahLst/>
            <a:cxnLst/>
            <a:rect l="l" t="t" r="r" b="b"/>
            <a:pathLst>
              <a:path w="3354704" h="778510">
                <a:moveTo>
                  <a:pt x="3354159" y="0"/>
                </a:moveTo>
                <a:lnTo>
                  <a:pt x="2444851" y="0"/>
                </a:lnTo>
                <a:lnTo>
                  <a:pt x="1751380" y="0"/>
                </a:lnTo>
                <a:lnTo>
                  <a:pt x="930529" y="0"/>
                </a:lnTo>
                <a:lnTo>
                  <a:pt x="0" y="0"/>
                </a:lnTo>
                <a:lnTo>
                  <a:pt x="0" y="389191"/>
                </a:lnTo>
                <a:lnTo>
                  <a:pt x="0" y="778395"/>
                </a:lnTo>
                <a:lnTo>
                  <a:pt x="930529" y="778395"/>
                </a:lnTo>
                <a:lnTo>
                  <a:pt x="1751380" y="778395"/>
                </a:lnTo>
                <a:lnTo>
                  <a:pt x="2444851" y="778395"/>
                </a:lnTo>
                <a:lnTo>
                  <a:pt x="3354159" y="778395"/>
                </a:lnTo>
                <a:lnTo>
                  <a:pt x="3354159" y="389191"/>
                </a:lnTo>
                <a:lnTo>
                  <a:pt x="3354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885" y="3062579"/>
            <a:ext cx="3354704" cy="389255"/>
          </a:xfrm>
          <a:custGeom>
            <a:avLst/>
            <a:gdLst/>
            <a:ahLst/>
            <a:cxnLst/>
            <a:rect l="l" t="t" r="r" b="b"/>
            <a:pathLst>
              <a:path w="3354704" h="389254">
                <a:moveTo>
                  <a:pt x="3354159" y="0"/>
                </a:moveTo>
                <a:lnTo>
                  <a:pt x="2444851" y="0"/>
                </a:lnTo>
                <a:lnTo>
                  <a:pt x="1751380" y="0"/>
                </a:lnTo>
                <a:lnTo>
                  <a:pt x="930529" y="0"/>
                </a:lnTo>
                <a:lnTo>
                  <a:pt x="0" y="0"/>
                </a:lnTo>
                <a:lnTo>
                  <a:pt x="0" y="389191"/>
                </a:lnTo>
                <a:lnTo>
                  <a:pt x="930529" y="389191"/>
                </a:lnTo>
                <a:lnTo>
                  <a:pt x="1751380" y="389191"/>
                </a:lnTo>
                <a:lnTo>
                  <a:pt x="2444851" y="389191"/>
                </a:lnTo>
                <a:lnTo>
                  <a:pt x="3354159" y="389191"/>
                </a:lnTo>
                <a:lnTo>
                  <a:pt x="3354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2657" y="1498044"/>
            <a:ext cx="1004569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Per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5357" y="1891451"/>
          <a:ext cx="343789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Before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Savings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Groom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87%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88%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11280" y="2673387"/>
            <a:ext cx="2645410" cy="389255"/>
          </a:xfrm>
          <a:custGeom>
            <a:avLst/>
            <a:gdLst/>
            <a:ahLst/>
            <a:cxnLst/>
            <a:rect l="l" t="t" r="r" b="b"/>
            <a:pathLst>
              <a:path w="2645409" h="389255">
                <a:moveTo>
                  <a:pt x="2645219" y="0"/>
                </a:moveTo>
                <a:lnTo>
                  <a:pt x="2045042" y="0"/>
                </a:lnTo>
                <a:lnTo>
                  <a:pt x="1089748" y="0"/>
                </a:lnTo>
                <a:lnTo>
                  <a:pt x="0" y="0"/>
                </a:lnTo>
                <a:lnTo>
                  <a:pt x="0" y="389191"/>
                </a:lnTo>
                <a:lnTo>
                  <a:pt x="1089748" y="389191"/>
                </a:lnTo>
                <a:lnTo>
                  <a:pt x="2045042" y="389191"/>
                </a:lnTo>
                <a:lnTo>
                  <a:pt x="2645219" y="389191"/>
                </a:lnTo>
                <a:lnTo>
                  <a:pt x="2645219" y="0"/>
                </a:lnTo>
                <a:close/>
              </a:path>
            </a:pathLst>
          </a:custGeom>
          <a:solidFill>
            <a:srgbClr val="F6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5050" y="1498044"/>
            <a:ext cx="219329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Per</a:t>
            </a:r>
            <a:r>
              <a:rPr sz="1700" spc="-7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Sprint</a:t>
            </a:r>
            <a:r>
              <a:rPr sz="1700" spc="-7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14" dirty="0">
                <a:solidFill>
                  <a:srgbClr val="0747A6"/>
                </a:solidFill>
                <a:latin typeface="Trebuchet MS"/>
                <a:cs typeface="Trebuchet MS"/>
              </a:rPr>
              <a:t>(20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tickets)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907750" y="1891447"/>
          <a:ext cx="275336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Before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225" marR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Afte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Grooming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40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3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Estimation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3.3</a:t>
                      </a:r>
                      <a:r>
                        <a:rPr sz="1550" spc="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3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Planning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215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3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mi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11.3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1.5</a:t>
                      </a:r>
                      <a:r>
                        <a:rPr sz="1550" spc="-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586" y="4148776"/>
            <a:ext cx="219363" cy="2193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19600" y="4116265"/>
            <a:ext cx="3999229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4488CC"/>
                </a:solidFill>
                <a:latin typeface="Trebuchet MS"/>
                <a:cs typeface="Trebuchet MS"/>
              </a:rPr>
              <a:t>9.8</a:t>
            </a:r>
            <a:r>
              <a:rPr sz="1700" spc="-11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4488CC"/>
                </a:solidFill>
                <a:latin typeface="Trebuchet MS"/>
                <a:cs typeface="Trebuchet MS"/>
              </a:rPr>
              <a:t>hours</a:t>
            </a:r>
            <a:r>
              <a:rPr sz="1700" spc="-11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4488CC"/>
                </a:solidFill>
                <a:latin typeface="Trebuchet MS"/>
                <a:cs typeface="Trebuchet MS"/>
              </a:rPr>
              <a:t>saved</a:t>
            </a:r>
            <a:r>
              <a:rPr sz="1700" spc="-105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488CC"/>
                </a:solidFill>
                <a:latin typeface="Trebuchet MS"/>
                <a:cs typeface="Trebuchet MS"/>
              </a:rPr>
              <a:t>per</a:t>
            </a:r>
            <a:r>
              <a:rPr sz="1700" spc="-11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488CC"/>
                </a:solidFill>
                <a:latin typeface="Trebuchet MS"/>
                <a:cs typeface="Trebuchet MS"/>
              </a:rPr>
              <a:t>sprint</a:t>
            </a:r>
            <a:r>
              <a:rPr sz="1700" spc="-105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488CC"/>
                </a:solidFill>
                <a:latin typeface="Trebuchet MS"/>
                <a:cs typeface="Trebuchet MS"/>
              </a:rPr>
              <a:t>per</a:t>
            </a:r>
            <a:r>
              <a:rPr sz="1700" spc="-11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488CC"/>
                </a:solidFill>
                <a:latin typeface="Trebuchet MS"/>
                <a:cs typeface="Trebuchet MS"/>
              </a:rPr>
              <a:t>developer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1402" y="5705557"/>
              <a:ext cx="377825" cy="424815"/>
            </a:xfrm>
            <a:custGeom>
              <a:avLst/>
              <a:gdLst/>
              <a:ahLst/>
              <a:cxnLst/>
              <a:rect l="l" t="t" r="r" b="b"/>
              <a:pathLst>
                <a:path w="377825" h="424814">
                  <a:moveTo>
                    <a:pt x="235875" y="70763"/>
                  </a:moveTo>
                  <a:lnTo>
                    <a:pt x="141525" y="70763"/>
                  </a:lnTo>
                  <a:lnTo>
                    <a:pt x="70762" y="165112"/>
                  </a:lnTo>
                  <a:lnTo>
                    <a:pt x="67936" y="168277"/>
                  </a:lnTo>
                  <a:lnTo>
                    <a:pt x="60702" y="177752"/>
                  </a:lnTo>
                  <a:lnTo>
                    <a:pt x="50930" y="193512"/>
                  </a:lnTo>
                  <a:lnTo>
                    <a:pt x="40487" y="215530"/>
                  </a:lnTo>
                  <a:lnTo>
                    <a:pt x="24265" y="223855"/>
                  </a:lnTo>
                  <a:lnTo>
                    <a:pt x="11447" y="236534"/>
                  </a:lnTo>
                  <a:lnTo>
                    <a:pt x="3027" y="252643"/>
                  </a:lnTo>
                  <a:lnTo>
                    <a:pt x="0" y="271256"/>
                  </a:lnTo>
                  <a:lnTo>
                    <a:pt x="1333" y="283682"/>
                  </a:lnTo>
                  <a:lnTo>
                    <a:pt x="5135" y="295175"/>
                  </a:lnTo>
                  <a:lnTo>
                    <a:pt x="11114" y="305486"/>
                  </a:lnTo>
                  <a:lnTo>
                    <a:pt x="18975" y="314363"/>
                  </a:lnTo>
                  <a:lnTo>
                    <a:pt x="15982" y="320762"/>
                  </a:lnTo>
                  <a:lnTo>
                    <a:pt x="13721" y="327523"/>
                  </a:lnTo>
                  <a:lnTo>
                    <a:pt x="12292" y="334618"/>
                  </a:lnTo>
                  <a:lnTo>
                    <a:pt x="11793" y="342019"/>
                  </a:lnTo>
                  <a:lnTo>
                    <a:pt x="14188" y="358612"/>
                  </a:lnTo>
                  <a:lnTo>
                    <a:pt x="20908" y="373328"/>
                  </a:lnTo>
                  <a:lnTo>
                    <a:pt x="31268" y="385538"/>
                  </a:lnTo>
                  <a:lnTo>
                    <a:pt x="44521" y="394572"/>
                  </a:lnTo>
                  <a:lnTo>
                    <a:pt x="56654" y="408823"/>
                  </a:lnTo>
                  <a:lnTo>
                    <a:pt x="69679" y="418074"/>
                  </a:lnTo>
                  <a:lnTo>
                    <a:pt x="82582" y="423075"/>
                  </a:lnTo>
                  <a:lnTo>
                    <a:pt x="94349" y="424576"/>
                  </a:lnTo>
                  <a:lnTo>
                    <a:pt x="283050" y="424576"/>
                  </a:lnTo>
                  <a:lnTo>
                    <a:pt x="296368" y="422674"/>
                  </a:lnTo>
                  <a:lnTo>
                    <a:pt x="310963" y="416251"/>
                  </a:lnTo>
                  <a:lnTo>
                    <a:pt x="325395" y="404231"/>
                  </a:lnTo>
                  <a:lnTo>
                    <a:pt x="338221" y="385538"/>
                  </a:lnTo>
                  <a:lnTo>
                    <a:pt x="353951" y="377057"/>
                  </a:lnTo>
                  <a:lnTo>
                    <a:pt x="366351" y="364423"/>
                  </a:lnTo>
                  <a:lnTo>
                    <a:pt x="374481" y="348519"/>
                  </a:lnTo>
                  <a:lnTo>
                    <a:pt x="377400" y="330225"/>
                  </a:lnTo>
                  <a:lnTo>
                    <a:pt x="375630" y="315896"/>
                  </a:lnTo>
                  <a:lnTo>
                    <a:pt x="370613" y="302866"/>
                  </a:lnTo>
                  <a:lnTo>
                    <a:pt x="362792" y="291539"/>
                  </a:lnTo>
                  <a:lnTo>
                    <a:pt x="352610" y="282319"/>
                  </a:lnTo>
                  <a:lnTo>
                    <a:pt x="342451" y="231078"/>
                  </a:lnTo>
                  <a:lnTo>
                    <a:pt x="326979" y="194446"/>
                  </a:lnTo>
                  <a:lnTo>
                    <a:pt x="312829" y="172450"/>
                  </a:lnTo>
                  <a:lnTo>
                    <a:pt x="306638" y="165112"/>
                  </a:lnTo>
                  <a:lnTo>
                    <a:pt x="235875" y="70763"/>
                  </a:lnTo>
                  <a:close/>
                </a:path>
                <a:path w="377825" h="424814">
                  <a:moveTo>
                    <a:pt x="129731" y="0"/>
                  </a:moveTo>
                  <a:lnTo>
                    <a:pt x="116094" y="3685"/>
                  </a:lnTo>
                  <a:lnTo>
                    <a:pt x="109092" y="11793"/>
                  </a:lnTo>
                  <a:lnTo>
                    <a:pt x="106512" y="19902"/>
                  </a:lnTo>
                  <a:lnTo>
                    <a:pt x="106143" y="23587"/>
                  </a:lnTo>
                  <a:lnTo>
                    <a:pt x="110768" y="39198"/>
                  </a:lnTo>
                  <a:lnTo>
                    <a:pt x="122407" y="54499"/>
                  </a:lnTo>
                  <a:lnTo>
                    <a:pt x="137708" y="66138"/>
                  </a:lnTo>
                  <a:lnTo>
                    <a:pt x="153318" y="70763"/>
                  </a:lnTo>
                  <a:lnTo>
                    <a:pt x="159793" y="70763"/>
                  </a:lnTo>
                  <a:lnTo>
                    <a:pt x="165785" y="68898"/>
                  </a:lnTo>
                  <a:lnTo>
                    <a:pt x="171009" y="65855"/>
                  </a:lnTo>
                  <a:lnTo>
                    <a:pt x="240068" y="65855"/>
                  </a:lnTo>
                  <a:lnTo>
                    <a:pt x="254997" y="54499"/>
                  </a:lnTo>
                  <a:lnTo>
                    <a:pt x="266633" y="39198"/>
                  </a:lnTo>
                  <a:lnTo>
                    <a:pt x="271256" y="23587"/>
                  </a:lnTo>
                  <a:lnTo>
                    <a:pt x="270888" y="19902"/>
                  </a:lnTo>
                  <a:lnTo>
                    <a:pt x="268308" y="11793"/>
                  </a:lnTo>
                  <a:lnTo>
                    <a:pt x="153321" y="11793"/>
                  </a:lnTo>
                  <a:lnTo>
                    <a:pt x="145966" y="9950"/>
                  </a:lnTo>
                  <a:lnTo>
                    <a:pt x="140592" y="5896"/>
                  </a:lnTo>
                  <a:lnTo>
                    <a:pt x="135684" y="1842"/>
                  </a:lnTo>
                  <a:lnTo>
                    <a:pt x="129731" y="0"/>
                  </a:lnTo>
                  <a:close/>
                </a:path>
                <a:path w="377825" h="424814">
                  <a:moveTo>
                    <a:pt x="206391" y="65855"/>
                  </a:moveTo>
                  <a:lnTo>
                    <a:pt x="171009" y="65855"/>
                  </a:lnTo>
                  <a:lnTo>
                    <a:pt x="176234" y="68898"/>
                  </a:lnTo>
                  <a:lnTo>
                    <a:pt x="182225" y="70763"/>
                  </a:lnTo>
                  <a:lnTo>
                    <a:pt x="195186" y="70763"/>
                  </a:lnTo>
                  <a:lnTo>
                    <a:pt x="201178" y="68898"/>
                  </a:lnTo>
                  <a:lnTo>
                    <a:pt x="206391" y="65855"/>
                  </a:lnTo>
                  <a:close/>
                </a:path>
                <a:path w="377825" h="424814">
                  <a:moveTo>
                    <a:pt x="240068" y="65855"/>
                  </a:moveTo>
                  <a:lnTo>
                    <a:pt x="206391" y="65855"/>
                  </a:lnTo>
                  <a:lnTo>
                    <a:pt x="211615" y="68898"/>
                  </a:lnTo>
                  <a:lnTo>
                    <a:pt x="217606" y="70763"/>
                  </a:lnTo>
                  <a:lnTo>
                    <a:pt x="224081" y="70763"/>
                  </a:lnTo>
                  <a:lnTo>
                    <a:pt x="239697" y="66138"/>
                  </a:lnTo>
                  <a:lnTo>
                    <a:pt x="240068" y="65855"/>
                  </a:lnTo>
                  <a:close/>
                </a:path>
                <a:path w="377825" h="424814">
                  <a:moveTo>
                    <a:pt x="188700" y="0"/>
                  </a:moveTo>
                  <a:lnTo>
                    <a:pt x="174879" y="1842"/>
                  </a:lnTo>
                  <a:lnTo>
                    <a:pt x="166586" y="5896"/>
                  </a:lnTo>
                  <a:lnTo>
                    <a:pt x="160505" y="9950"/>
                  </a:lnTo>
                  <a:lnTo>
                    <a:pt x="153316" y="11793"/>
                  </a:lnTo>
                  <a:lnTo>
                    <a:pt x="224083" y="11793"/>
                  </a:lnTo>
                  <a:lnTo>
                    <a:pt x="216894" y="9950"/>
                  </a:lnTo>
                  <a:lnTo>
                    <a:pt x="210813" y="5896"/>
                  </a:lnTo>
                  <a:lnTo>
                    <a:pt x="202521" y="1842"/>
                  </a:lnTo>
                  <a:lnTo>
                    <a:pt x="188700" y="0"/>
                  </a:lnTo>
                  <a:close/>
                </a:path>
                <a:path w="377825" h="424814">
                  <a:moveTo>
                    <a:pt x="247669" y="0"/>
                  </a:moveTo>
                  <a:lnTo>
                    <a:pt x="241721" y="1842"/>
                  </a:lnTo>
                  <a:lnTo>
                    <a:pt x="236812" y="5896"/>
                  </a:lnTo>
                  <a:lnTo>
                    <a:pt x="231435" y="9950"/>
                  </a:lnTo>
                  <a:lnTo>
                    <a:pt x="224078" y="11793"/>
                  </a:lnTo>
                  <a:lnTo>
                    <a:pt x="268308" y="11793"/>
                  </a:lnTo>
                  <a:lnTo>
                    <a:pt x="261305" y="3685"/>
                  </a:lnTo>
                  <a:lnTo>
                    <a:pt x="247669" y="0"/>
                  </a:lnTo>
                  <a:close/>
                </a:path>
              </a:pathLst>
            </a:custGeom>
            <a:solidFill>
              <a:srgbClr val="FDD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9339" y="5764526"/>
              <a:ext cx="141605" cy="24130"/>
            </a:xfrm>
            <a:custGeom>
              <a:avLst/>
              <a:gdLst/>
              <a:ahLst/>
              <a:cxnLst/>
              <a:rect l="l" t="t" r="r" b="b"/>
              <a:pathLst>
                <a:path w="141605" h="24129">
                  <a:moveTo>
                    <a:pt x="136253" y="0"/>
                  </a:moveTo>
                  <a:lnTo>
                    <a:pt x="5283" y="0"/>
                  </a:lnTo>
                  <a:lnTo>
                    <a:pt x="0" y="5283"/>
                  </a:lnTo>
                  <a:lnTo>
                    <a:pt x="0" y="18304"/>
                  </a:lnTo>
                  <a:lnTo>
                    <a:pt x="5283" y="23587"/>
                  </a:lnTo>
                  <a:lnTo>
                    <a:pt x="136253" y="23587"/>
                  </a:lnTo>
                  <a:lnTo>
                    <a:pt x="141525" y="18304"/>
                  </a:lnTo>
                  <a:lnTo>
                    <a:pt x="141525" y="11794"/>
                  </a:lnTo>
                  <a:lnTo>
                    <a:pt x="141525" y="5283"/>
                  </a:lnTo>
                  <a:lnTo>
                    <a:pt x="136253" y="0"/>
                  </a:lnTo>
                  <a:close/>
                </a:path>
              </a:pathLst>
            </a:custGeom>
            <a:solidFill>
              <a:srgbClr val="BF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328" y="5835289"/>
              <a:ext cx="140369" cy="24771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97788" y="5650399"/>
            <a:ext cx="241046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85" dirty="0">
                <a:solidFill>
                  <a:srgbClr val="0052CC"/>
                </a:solidFill>
                <a:latin typeface="Trebuchet MS"/>
                <a:cs typeface="Trebuchet MS"/>
              </a:rPr>
              <a:t>ROI</a:t>
            </a:r>
            <a:r>
              <a:rPr sz="3350" spc="-31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75" dirty="0">
                <a:solidFill>
                  <a:srgbClr val="0052CC"/>
                </a:solidFill>
                <a:latin typeface="Trebuchet MS"/>
                <a:cs typeface="Trebuchet MS"/>
              </a:rPr>
              <a:t>Analysis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4721" y="7106658"/>
            <a:ext cx="64135" cy="757555"/>
            <a:chOff x="1054721" y="7106658"/>
            <a:chExt cx="64135" cy="75755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7453395"/>
              <a:ext cx="63686" cy="636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7800133"/>
              <a:ext cx="63686" cy="6368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22657" y="6592958"/>
            <a:ext cx="2834005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Individual</a:t>
            </a:r>
            <a:r>
              <a:rPr sz="1700" spc="-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Developer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saved: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9.8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hrs/sprint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Annual: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127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(16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days)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Value: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$9,600/year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54721" y="7106658"/>
            <a:ext cx="4136390" cy="2703195"/>
            <a:chOff x="1054721" y="7106658"/>
            <a:chExt cx="4136390" cy="2703195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8649284"/>
              <a:ext cx="63686" cy="636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8996022"/>
              <a:ext cx="63686" cy="636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9342758"/>
              <a:ext cx="63686" cy="636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9689496"/>
              <a:ext cx="63686" cy="6368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9817" y="9611657"/>
              <a:ext cx="176119" cy="19813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7453395"/>
              <a:ext cx="63686" cy="636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7113" y="7800133"/>
              <a:ext cx="63686" cy="6368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895050" y="6592958"/>
            <a:ext cx="2622550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175" dirty="0">
                <a:solidFill>
                  <a:srgbClr val="0747A6"/>
                </a:solidFill>
                <a:latin typeface="Trebuchet MS"/>
                <a:cs typeface="Trebuchet MS"/>
              </a:rPr>
              <a:t>50-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Person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Department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Annual: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6,350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Value: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$480,000/year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That's</a:t>
            </a:r>
            <a:r>
              <a:rPr sz="155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r>
              <a:rPr sz="155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full-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r>
              <a:rPr sz="155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engine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27113" y="8649284"/>
            <a:ext cx="64135" cy="410845"/>
            <a:chOff x="5127113" y="8649284"/>
            <a:chExt cx="64135" cy="410845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8649284"/>
              <a:ext cx="63686" cy="636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7113" y="8996022"/>
              <a:ext cx="63686" cy="6368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895050" y="8135585"/>
            <a:ext cx="2658110" cy="1012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Break-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Even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Setup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time: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5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Pays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for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itself: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First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ticket!</a:t>
            </a:r>
            <a:endParaRPr sz="1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9458" y="8135585"/>
            <a:ext cx="3263900" cy="19075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1700" spc="100" dirty="0">
                <a:solidFill>
                  <a:srgbClr val="0747A6"/>
                </a:solidFill>
                <a:latin typeface="Trebuchet MS"/>
                <a:cs typeface="Trebuchet MS"/>
              </a:rPr>
              <a:t>10-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Person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Team</a:t>
            </a:r>
            <a:endParaRPr sz="1700">
              <a:latin typeface="Trebuchet MS"/>
              <a:cs typeface="Trebuchet MS"/>
            </a:endParaRPr>
          </a:p>
          <a:p>
            <a:pPr marL="7518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Annual: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1,270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Base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value: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$96,000/year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Quality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bonus: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$21,000/year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Total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ROI: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$117,000/year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85" y="1781771"/>
            <a:ext cx="4975225" cy="778510"/>
          </a:xfrm>
          <a:custGeom>
            <a:avLst/>
            <a:gdLst/>
            <a:ahLst/>
            <a:cxnLst/>
            <a:rect l="l" t="t" r="r" b="b"/>
            <a:pathLst>
              <a:path w="4975225" h="778510">
                <a:moveTo>
                  <a:pt x="4974615" y="0"/>
                </a:moveTo>
                <a:lnTo>
                  <a:pt x="3591204" y="0"/>
                </a:lnTo>
                <a:lnTo>
                  <a:pt x="2929572" y="0"/>
                </a:lnTo>
                <a:lnTo>
                  <a:pt x="2151189" y="0"/>
                </a:lnTo>
                <a:lnTo>
                  <a:pt x="0" y="0"/>
                </a:lnTo>
                <a:lnTo>
                  <a:pt x="0" y="389191"/>
                </a:lnTo>
                <a:lnTo>
                  <a:pt x="0" y="778395"/>
                </a:lnTo>
                <a:lnTo>
                  <a:pt x="2151189" y="778395"/>
                </a:lnTo>
                <a:lnTo>
                  <a:pt x="2929572" y="778395"/>
                </a:lnTo>
                <a:lnTo>
                  <a:pt x="3591204" y="778395"/>
                </a:lnTo>
                <a:lnTo>
                  <a:pt x="4974615" y="778395"/>
                </a:lnTo>
                <a:lnTo>
                  <a:pt x="4974615" y="389191"/>
                </a:lnTo>
                <a:lnTo>
                  <a:pt x="497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85" y="2949358"/>
            <a:ext cx="4975225" cy="389255"/>
          </a:xfrm>
          <a:custGeom>
            <a:avLst/>
            <a:gdLst/>
            <a:ahLst/>
            <a:cxnLst/>
            <a:rect l="l" t="t" r="r" b="b"/>
            <a:pathLst>
              <a:path w="4975225" h="389254">
                <a:moveTo>
                  <a:pt x="4974615" y="0"/>
                </a:moveTo>
                <a:lnTo>
                  <a:pt x="3591204" y="0"/>
                </a:lnTo>
                <a:lnTo>
                  <a:pt x="2929572" y="0"/>
                </a:lnTo>
                <a:lnTo>
                  <a:pt x="2151189" y="0"/>
                </a:lnTo>
                <a:lnTo>
                  <a:pt x="0" y="0"/>
                </a:lnTo>
                <a:lnTo>
                  <a:pt x="0" y="389191"/>
                </a:lnTo>
                <a:lnTo>
                  <a:pt x="2151189" y="389191"/>
                </a:lnTo>
                <a:lnTo>
                  <a:pt x="2929572" y="389191"/>
                </a:lnTo>
                <a:lnTo>
                  <a:pt x="3591204" y="389191"/>
                </a:lnTo>
                <a:lnTo>
                  <a:pt x="4974615" y="389191"/>
                </a:lnTo>
                <a:lnTo>
                  <a:pt x="497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85" y="3727741"/>
            <a:ext cx="4975225" cy="389255"/>
          </a:xfrm>
          <a:custGeom>
            <a:avLst/>
            <a:gdLst/>
            <a:ahLst/>
            <a:cxnLst/>
            <a:rect l="l" t="t" r="r" b="b"/>
            <a:pathLst>
              <a:path w="4975225" h="389254">
                <a:moveTo>
                  <a:pt x="4974615" y="0"/>
                </a:moveTo>
                <a:lnTo>
                  <a:pt x="3591204" y="0"/>
                </a:lnTo>
                <a:lnTo>
                  <a:pt x="2929572" y="0"/>
                </a:lnTo>
                <a:lnTo>
                  <a:pt x="2151189" y="0"/>
                </a:lnTo>
                <a:lnTo>
                  <a:pt x="0" y="0"/>
                </a:lnTo>
                <a:lnTo>
                  <a:pt x="0" y="389204"/>
                </a:lnTo>
                <a:lnTo>
                  <a:pt x="2151189" y="389204"/>
                </a:lnTo>
                <a:lnTo>
                  <a:pt x="2929572" y="389204"/>
                </a:lnTo>
                <a:lnTo>
                  <a:pt x="3591204" y="389204"/>
                </a:lnTo>
                <a:lnTo>
                  <a:pt x="4974615" y="389204"/>
                </a:lnTo>
                <a:lnTo>
                  <a:pt x="4974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9608" y="622435"/>
            <a:ext cx="401320" cy="401320"/>
            <a:chOff x="889608" y="622435"/>
            <a:chExt cx="401320" cy="401320"/>
          </a:xfrm>
        </p:grpSpPr>
        <p:sp>
          <p:nvSpPr>
            <p:cNvPr id="6" name="object 6"/>
            <p:cNvSpPr/>
            <p:nvPr/>
          </p:nvSpPr>
          <p:spPr>
            <a:xfrm>
              <a:off x="901402" y="634235"/>
              <a:ext cx="377825" cy="377825"/>
            </a:xfrm>
            <a:custGeom>
              <a:avLst/>
              <a:gdLst/>
              <a:ahLst/>
              <a:cxnLst/>
              <a:rect l="l" t="t" r="r" b="b"/>
              <a:pathLst>
                <a:path w="377825" h="377825">
                  <a:moveTo>
                    <a:pt x="342019" y="0"/>
                  </a:moveTo>
                  <a:lnTo>
                    <a:pt x="35381" y="0"/>
                  </a:lnTo>
                  <a:lnTo>
                    <a:pt x="21608" y="2779"/>
                  </a:lnTo>
                  <a:lnTo>
                    <a:pt x="10362" y="10360"/>
                  </a:lnTo>
                  <a:lnTo>
                    <a:pt x="2780" y="21605"/>
                  </a:lnTo>
                  <a:lnTo>
                    <a:pt x="0" y="35377"/>
                  </a:lnTo>
                  <a:lnTo>
                    <a:pt x="0" y="342013"/>
                  </a:lnTo>
                  <a:lnTo>
                    <a:pt x="2780" y="355788"/>
                  </a:lnTo>
                  <a:lnTo>
                    <a:pt x="10362" y="367035"/>
                  </a:lnTo>
                  <a:lnTo>
                    <a:pt x="21608" y="374618"/>
                  </a:lnTo>
                  <a:lnTo>
                    <a:pt x="35381" y="377398"/>
                  </a:lnTo>
                  <a:lnTo>
                    <a:pt x="342019" y="377398"/>
                  </a:lnTo>
                  <a:lnTo>
                    <a:pt x="355792" y="374618"/>
                  </a:lnTo>
                  <a:lnTo>
                    <a:pt x="367038" y="367035"/>
                  </a:lnTo>
                  <a:lnTo>
                    <a:pt x="374620" y="355788"/>
                  </a:lnTo>
                  <a:lnTo>
                    <a:pt x="377400" y="342013"/>
                  </a:lnTo>
                  <a:lnTo>
                    <a:pt x="377400" y="35377"/>
                  </a:lnTo>
                  <a:lnTo>
                    <a:pt x="374620" y="21605"/>
                  </a:lnTo>
                  <a:lnTo>
                    <a:pt x="367038" y="10360"/>
                  </a:lnTo>
                  <a:lnTo>
                    <a:pt x="355792" y="2779"/>
                  </a:lnTo>
                  <a:lnTo>
                    <a:pt x="34201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608" y="622435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19">
                  <a:moveTo>
                    <a:pt x="353813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8"/>
                  </a:lnTo>
                  <a:lnTo>
                    <a:pt x="3707" y="28814"/>
                  </a:lnTo>
                  <a:lnTo>
                    <a:pt x="0" y="47176"/>
                  </a:lnTo>
                  <a:lnTo>
                    <a:pt x="0" y="353813"/>
                  </a:lnTo>
                  <a:lnTo>
                    <a:pt x="3707" y="372176"/>
                  </a:lnTo>
                  <a:lnTo>
                    <a:pt x="13817" y="387172"/>
                  </a:lnTo>
                  <a:lnTo>
                    <a:pt x="28813" y="397283"/>
                  </a:lnTo>
                  <a:lnTo>
                    <a:pt x="47175" y="400991"/>
                  </a:lnTo>
                  <a:lnTo>
                    <a:pt x="353813" y="400991"/>
                  </a:lnTo>
                  <a:lnTo>
                    <a:pt x="372175" y="397283"/>
                  </a:lnTo>
                  <a:lnTo>
                    <a:pt x="387170" y="387172"/>
                  </a:lnTo>
                  <a:lnTo>
                    <a:pt x="393755" y="377404"/>
                  </a:lnTo>
                  <a:lnTo>
                    <a:pt x="47175" y="377404"/>
                  </a:lnTo>
                  <a:lnTo>
                    <a:pt x="38001" y="375548"/>
                  </a:lnTo>
                  <a:lnTo>
                    <a:pt x="30502" y="370489"/>
                  </a:lnTo>
                  <a:lnTo>
                    <a:pt x="25443" y="362989"/>
                  </a:lnTo>
                  <a:lnTo>
                    <a:pt x="23587" y="353813"/>
                  </a:lnTo>
                  <a:lnTo>
                    <a:pt x="23587" y="306642"/>
                  </a:lnTo>
                  <a:lnTo>
                    <a:pt x="400988" y="306642"/>
                  </a:lnTo>
                  <a:lnTo>
                    <a:pt x="400988" y="283049"/>
                  </a:lnTo>
                  <a:lnTo>
                    <a:pt x="23587" y="283049"/>
                  </a:lnTo>
                  <a:lnTo>
                    <a:pt x="23587" y="212288"/>
                  </a:lnTo>
                  <a:lnTo>
                    <a:pt x="400988" y="212288"/>
                  </a:lnTo>
                  <a:lnTo>
                    <a:pt x="400988" y="188702"/>
                  </a:lnTo>
                  <a:lnTo>
                    <a:pt x="23587" y="188702"/>
                  </a:lnTo>
                  <a:lnTo>
                    <a:pt x="23587" y="117939"/>
                  </a:lnTo>
                  <a:lnTo>
                    <a:pt x="400988" y="117939"/>
                  </a:lnTo>
                  <a:lnTo>
                    <a:pt x="400988" y="94354"/>
                  </a:lnTo>
                  <a:lnTo>
                    <a:pt x="23587" y="94354"/>
                  </a:lnTo>
                  <a:lnTo>
                    <a:pt x="23587" y="47176"/>
                  </a:lnTo>
                  <a:lnTo>
                    <a:pt x="25443" y="38004"/>
                  </a:lnTo>
                  <a:lnTo>
                    <a:pt x="30502" y="30506"/>
                  </a:lnTo>
                  <a:lnTo>
                    <a:pt x="38001" y="25447"/>
                  </a:lnTo>
                  <a:lnTo>
                    <a:pt x="47175" y="23591"/>
                  </a:lnTo>
                  <a:lnTo>
                    <a:pt x="393759" y="23591"/>
                  </a:lnTo>
                  <a:lnTo>
                    <a:pt x="387170" y="13818"/>
                  </a:lnTo>
                  <a:lnTo>
                    <a:pt x="372175" y="3707"/>
                  </a:lnTo>
                  <a:lnTo>
                    <a:pt x="353813" y="0"/>
                  </a:lnTo>
                  <a:close/>
                </a:path>
                <a:path w="401319" h="401319">
                  <a:moveTo>
                    <a:pt x="117937" y="306642"/>
                  </a:moveTo>
                  <a:lnTo>
                    <a:pt x="94349" y="306642"/>
                  </a:lnTo>
                  <a:lnTo>
                    <a:pt x="94349" y="377404"/>
                  </a:lnTo>
                  <a:lnTo>
                    <a:pt x="117937" y="377404"/>
                  </a:lnTo>
                  <a:lnTo>
                    <a:pt x="117937" y="306642"/>
                  </a:lnTo>
                  <a:close/>
                </a:path>
                <a:path w="401319" h="401319">
                  <a:moveTo>
                    <a:pt x="212287" y="306642"/>
                  </a:moveTo>
                  <a:lnTo>
                    <a:pt x="188700" y="306642"/>
                  </a:lnTo>
                  <a:lnTo>
                    <a:pt x="188700" y="377404"/>
                  </a:lnTo>
                  <a:lnTo>
                    <a:pt x="212287" y="377404"/>
                  </a:lnTo>
                  <a:lnTo>
                    <a:pt x="212287" y="306642"/>
                  </a:lnTo>
                  <a:close/>
                </a:path>
                <a:path w="401319" h="401319">
                  <a:moveTo>
                    <a:pt x="306637" y="306642"/>
                  </a:moveTo>
                  <a:lnTo>
                    <a:pt x="283050" y="306642"/>
                  </a:lnTo>
                  <a:lnTo>
                    <a:pt x="283050" y="377404"/>
                  </a:lnTo>
                  <a:lnTo>
                    <a:pt x="306637" y="377404"/>
                  </a:lnTo>
                  <a:lnTo>
                    <a:pt x="306637" y="306642"/>
                  </a:lnTo>
                  <a:close/>
                </a:path>
                <a:path w="401319" h="401319">
                  <a:moveTo>
                    <a:pt x="400988" y="306642"/>
                  </a:moveTo>
                  <a:lnTo>
                    <a:pt x="377400" y="306642"/>
                  </a:lnTo>
                  <a:lnTo>
                    <a:pt x="377400" y="353813"/>
                  </a:lnTo>
                  <a:lnTo>
                    <a:pt x="375544" y="362989"/>
                  </a:lnTo>
                  <a:lnTo>
                    <a:pt x="370485" y="370489"/>
                  </a:lnTo>
                  <a:lnTo>
                    <a:pt x="362986" y="375548"/>
                  </a:lnTo>
                  <a:lnTo>
                    <a:pt x="353813" y="377404"/>
                  </a:lnTo>
                  <a:lnTo>
                    <a:pt x="393755" y="377404"/>
                  </a:lnTo>
                  <a:lnTo>
                    <a:pt x="397280" y="372176"/>
                  </a:lnTo>
                  <a:lnTo>
                    <a:pt x="400988" y="353813"/>
                  </a:lnTo>
                  <a:lnTo>
                    <a:pt x="400988" y="306642"/>
                  </a:lnTo>
                  <a:close/>
                </a:path>
                <a:path w="401319" h="401319">
                  <a:moveTo>
                    <a:pt x="117937" y="212288"/>
                  </a:moveTo>
                  <a:lnTo>
                    <a:pt x="94349" y="212288"/>
                  </a:lnTo>
                  <a:lnTo>
                    <a:pt x="94349" y="283049"/>
                  </a:lnTo>
                  <a:lnTo>
                    <a:pt x="117937" y="283049"/>
                  </a:lnTo>
                  <a:lnTo>
                    <a:pt x="117937" y="212288"/>
                  </a:lnTo>
                  <a:close/>
                </a:path>
                <a:path w="401319" h="401319">
                  <a:moveTo>
                    <a:pt x="212287" y="212288"/>
                  </a:moveTo>
                  <a:lnTo>
                    <a:pt x="188700" y="212288"/>
                  </a:lnTo>
                  <a:lnTo>
                    <a:pt x="188700" y="283049"/>
                  </a:lnTo>
                  <a:lnTo>
                    <a:pt x="212287" y="283049"/>
                  </a:lnTo>
                  <a:lnTo>
                    <a:pt x="212287" y="212288"/>
                  </a:lnTo>
                  <a:close/>
                </a:path>
                <a:path w="401319" h="401319">
                  <a:moveTo>
                    <a:pt x="306637" y="212288"/>
                  </a:moveTo>
                  <a:lnTo>
                    <a:pt x="283050" y="212288"/>
                  </a:lnTo>
                  <a:lnTo>
                    <a:pt x="283050" y="283049"/>
                  </a:lnTo>
                  <a:lnTo>
                    <a:pt x="306637" y="283049"/>
                  </a:lnTo>
                  <a:lnTo>
                    <a:pt x="306637" y="212288"/>
                  </a:lnTo>
                  <a:close/>
                </a:path>
                <a:path w="401319" h="401319">
                  <a:moveTo>
                    <a:pt x="400988" y="212288"/>
                  </a:moveTo>
                  <a:lnTo>
                    <a:pt x="377400" y="212288"/>
                  </a:lnTo>
                  <a:lnTo>
                    <a:pt x="377400" y="283049"/>
                  </a:lnTo>
                  <a:lnTo>
                    <a:pt x="400988" y="283049"/>
                  </a:lnTo>
                  <a:lnTo>
                    <a:pt x="400988" y="212288"/>
                  </a:lnTo>
                  <a:close/>
                </a:path>
                <a:path w="401319" h="401319">
                  <a:moveTo>
                    <a:pt x="117937" y="117939"/>
                  </a:moveTo>
                  <a:lnTo>
                    <a:pt x="94349" y="117939"/>
                  </a:lnTo>
                  <a:lnTo>
                    <a:pt x="94349" y="188702"/>
                  </a:lnTo>
                  <a:lnTo>
                    <a:pt x="117937" y="188702"/>
                  </a:lnTo>
                  <a:lnTo>
                    <a:pt x="117937" y="117939"/>
                  </a:lnTo>
                  <a:close/>
                </a:path>
                <a:path w="401319" h="401319">
                  <a:moveTo>
                    <a:pt x="212287" y="117939"/>
                  </a:moveTo>
                  <a:lnTo>
                    <a:pt x="188700" y="117939"/>
                  </a:lnTo>
                  <a:lnTo>
                    <a:pt x="188700" y="188702"/>
                  </a:lnTo>
                  <a:lnTo>
                    <a:pt x="212287" y="188702"/>
                  </a:lnTo>
                  <a:lnTo>
                    <a:pt x="212287" y="117939"/>
                  </a:lnTo>
                  <a:close/>
                </a:path>
                <a:path w="401319" h="401319">
                  <a:moveTo>
                    <a:pt x="306637" y="117939"/>
                  </a:moveTo>
                  <a:lnTo>
                    <a:pt x="283050" y="117939"/>
                  </a:lnTo>
                  <a:lnTo>
                    <a:pt x="283050" y="188702"/>
                  </a:lnTo>
                  <a:lnTo>
                    <a:pt x="306637" y="188702"/>
                  </a:lnTo>
                  <a:lnTo>
                    <a:pt x="306637" y="117939"/>
                  </a:lnTo>
                  <a:close/>
                </a:path>
                <a:path w="401319" h="401319">
                  <a:moveTo>
                    <a:pt x="400988" y="117939"/>
                  </a:moveTo>
                  <a:lnTo>
                    <a:pt x="377400" y="117939"/>
                  </a:lnTo>
                  <a:lnTo>
                    <a:pt x="377400" y="188702"/>
                  </a:lnTo>
                  <a:lnTo>
                    <a:pt x="400988" y="188702"/>
                  </a:lnTo>
                  <a:lnTo>
                    <a:pt x="400988" y="117939"/>
                  </a:lnTo>
                  <a:close/>
                </a:path>
                <a:path w="401319" h="401319">
                  <a:moveTo>
                    <a:pt x="117937" y="23591"/>
                  </a:moveTo>
                  <a:lnTo>
                    <a:pt x="94349" y="23591"/>
                  </a:lnTo>
                  <a:lnTo>
                    <a:pt x="94349" y="94354"/>
                  </a:lnTo>
                  <a:lnTo>
                    <a:pt x="117937" y="94354"/>
                  </a:lnTo>
                  <a:lnTo>
                    <a:pt x="117937" y="23591"/>
                  </a:lnTo>
                  <a:close/>
                </a:path>
                <a:path w="401319" h="401319">
                  <a:moveTo>
                    <a:pt x="212287" y="23591"/>
                  </a:moveTo>
                  <a:lnTo>
                    <a:pt x="188700" y="23591"/>
                  </a:lnTo>
                  <a:lnTo>
                    <a:pt x="188700" y="94354"/>
                  </a:lnTo>
                  <a:lnTo>
                    <a:pt x="212287" y="94354"/>
                  </a:lnTo>
                  <a:lnTo>
                    <a:pt x="212287" y="23591"/>
                  </a:lnTo>
                  <a:close/>
                </a:path>
                <a:path w="401319" h="401319">
                  <a:moveTo>
                    <a:pt x="306637" y="23591"/>
                  </a:moveTo>
                  <a:lnTo>
                    <a:pt x="283050" y="23591"/>
                  </a:lnTo>
                  <a:lnTo>
                    <a:pt x="283050" y="94354"/>
                  </a:lnTo>
                  <a:lnTo>
                    <a:pt x="306637" y="94354"/>
                  </a:lnTo>
                  <a:lnTo>
                    <a:pt x="306637" y="23591"/>
                  </a:lnTo>
                  <a:close/>
                </a:path>
                <a:path w="401319" h="401319">
                  <a:moveTo>
                    <a:pt x="393759" y="23591"/>
                  </a:moveTo>
                  <a:lnTo>
                    <a:pt x="353813" y="23591"/>
                  </a:lnTo>
                  <a:lnTo>
                    <a:pt x="362986" y="25447"/>
                  </a:lnTo>
                  <a:lnTo>
                    <a:pt x="370485" y="30506"/>
                  </a:lnTo>
                  <a:lnTo>
                    <a:pt x="375544" y="38004"/>
                  </a:lnTo>
                  <a:lnTo>
                    <a:pt x="377400" y="47176"/>
                  </a:lnTo>
                  <a:lnTo>
                    <a:pt x="377400" y="94354"/>
                  </a:lnTo>
                  <a:lnTo>
                    <a:pt x="400988" y="94354"/>
                  </a:lnTo>
                  <a:lnTo>
                    <a:pt x="400988" y="47176"/>
                  </a:lnTo>
                  <a:lnTo>
                    <a:pt x="397280" y="28814"/>
                  </a:lnTo>
                  <a:lnTo>
                    <a:pt x="393759" y="23591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371" y="775760"/>
              <a:ext cx="70762" cy="2240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9071" y="693199"/>
              <a:ext cx="71120" cy="306705"/>
            </a:xfrm>
            <a:custGeom>
              <a:avLst/>
              <a:gdLst/>
              <a:ahLst/>
              <a:cxnLst/>
              <a:rect l="l" t="t" r="r" b="b"/>
              <a:pathLst>
                <a:path w="71119" h="306705">
                  <a:moveTo>
                    <a:pt x="47174" y="0"/>
                  </a:moveTo>
                  <a:lnTo>
                    <a:pt x="23587" y="0"/>
                  </a:lnTo>
                  <a:lnTo>
                    <a:pt x="14408" y="1855"/>
                  </a:lnTo>
                  <a:lnTo>
                    <a:pt x="6911" y="6913"/>
                  </a:lnTo>
                  <a:lnTo>
                    <a:pt x="1854" y="14412"/>
                  </a:lnTo>
                  <a:lnTo>
                    <a:pt x="0" y="23591"/>
                  </a:lnTo>
                  <a:lnTo>
                    <a:pt x="0" y="306641"/>
                  </a:lnTo>
                  <a:lnTo>
                    <a:pt x="70762" y="306641"/>
                  </a:lnTo>
                  <a:lnTo>
                    <a:pt x="70762" y="23591"/>
                  </a:lnTo>
                  <a:lnTo>
                    <a:pt x="68908" y="14412"/>
                  </a:lnTo>
                  <a:lnTo>
                    <a:pt x="63851" y="6913"/>
                  </a:lnTo>
                  <a:lnTo>
                    <a:pt x="56353" y="1855"/>
                  </a:lnTo>
                  <a:lnTo>
                    <a:pt x="47174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858315"/>
              <a:ext cx="70762" cy="1415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Quality</a:t>
            </a:r>
            <a:r>
              <a:rPr spc="-260" dirty="0"/>
              <a:t> </a:t>
            </a:r>
            <a:r>
              <a:rPr spc="-10" dirty="0"/>
              <a:t>Improvements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2657" y="1384823"/>
            <a:ext cx="148780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Before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0747A6"/>
                </a:solidFill>
                <a:latin typeface="Trebuchet MS"/>
                <a:cs typeface="Trebuchet MS"/>
              </a:rPr>
              <a:t>vs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After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5357" y="1778229"/>
          <a:ext cx="5058410" cy="272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Before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Improvement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Estimation</a:t>
                      </a: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65%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99%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+34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Ticket</a:t>
                      </a:r>
                      <a:r>
                        <a:rPr sz="1550" spc="-5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Completeness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60%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+35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Sprint</a:t>
                      </a:r>
                      <a:r>
                        <a:rPr sz="1550" spc="-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Commitment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92%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+17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points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4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Planning</a:t>
                      </a:r>
                      <a:r>
                        <a:rPr sz="1550" spc="-3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Confidence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3.2/5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4.8/5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+50%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Documentation</a:t>
                      </a:r>
                      <a:r>
                        <a:rPr sz="1550" spc="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2.8/5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4.9/5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+75%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9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Satisfaction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3.5/5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4.7/5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+34%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6651" y="5787217"/>
              <a:ext cx="177800" cy="264795"/>
            </a:xfrm>
            <a:custGeom>
              <a:avLst/>
              <a:gdLst/>
              <a:ahLst/>
              <a:cxnLst/>
              <a:rect l="l" t="t" r="r" b="b"/>
              <a:pathLst>
                <a:path w="177800" h="264795">
                  <a:moveTo>
                    <a:pt x="147351" y="0"/>
                  </a:moveTo>
                  <a:lnTo>
                    <a:pt x="59228" y="0"/>
                  </a:lnTo>
                  <a:lnTo>
                    <a:pt x="47935" y="1416"/>
                  </a:lnTo>
                  <a:lnTo>
                    <a:pt x="39897" y="6672"/>
                  </a:lnTo>
                  <a:lnTo>
                    <a:pt x="34396" y="17275"/>
                  </a:lnTo>
                  <a:lnTo>
                    <a:pt x="30711" y="34733"/>
                  </a:lnTo>
                  <a:lnTo>
                    <a:pt x="21217" y="115933"/>
                  </a:lnTo>
                  <a:lnTo>
                    <a:pt x="20486" y="119588"/>
                  </a:lnTo>
                  <a:lnTo>
                    <a:pt x="20486" y="124341"/>
                  </a:lnTo>
                  <a:lnTo>
                    <a:pt x="21851" y="129648"/>
                  </a:lnTo>
                  <a:lnTo>
                    <a:pt x="25924" y="135264"/>
                  </a:lnTo>
                  <a:lnTo>
                    <a:pt x="32671" y="139714"/>
                  </a:lnTo>
                  <a:lnTo>
                    <a:pt x="42057" y="141524"/>
                  </a:lnTo>
                  <a:lnTo>
                    <a:pt x="53682" y="139639"/>
                  </a:lnTo>
                  <a:lnTo>
                    <a:pt x="72139" y="131345"/>
                  </a:lnTo>
                  <a:lnTo>
                    <a:pt x="85210" y="129459"/>
                  </a:lnTo>
                  <a:lnTo>
                    <a:pt x="100259" y="132144"/>
                  </a:lnTo>
                  <a:lnTo>
                    <a:pt x="111265" y="139696"/>
                  </a:lnTo>
                  <a:lnTo>
                    <a:pt x="118022" y="151362"/>
                  </a:lnTo>
                  <a:lnTo>
                    <a:pt x="120321" y="166386"/>
                  </a:lnTo>
                  <a:lnTo>
                    <a:pt x="117860" y="183589"/>
                  </a:lnTo>
                  <a:lnTo>
                    <a:pt x="110528" y="198977"/>
                  </a:lnTo>
                  <a:lnTo>
                    <a:pt x="98398" y="210047"/>
                  </a:lnTo>
                  <a:lnTo>
                    <a:pt x="81542" y="214293"/>
                  </a:lnTo>
                  <a:lnTo>
                    <a:pt x="64408" y="210637"/>
                  </a:lnTo>
                  <a:lnTo>
                    <a:pt x="49500" y="202593"/>
                  </a:lnTo>
                  <a:lnTo>
                    <a:pt x="36442" y="194549"/>
                  </a:lnTo>
                  <a:lnTo>
                    <a:pt x="24861" y="190893"/>
                  </a:lnTo>
                  <a:lnTo>
                    <a:pt x="15269" y="192874"/>
                  </a:lnTo>
                  <a:lnTo>
                    <a:pt x="7357" y="198245"/>
                  </a:lnTo>
                  <a:lnTo>
                    <a:pt x="1982" y="206153"/>
                  </a:lnTo>
                  <a:lnTo>
                    <a:pt x="0" y="215743"/>
                  </a:lnTo>
                  <a:lnTo>
                    <a:pt x="8919" y="236973"/>
                  </a:lnTo>
                  <a:lnTo>
                    <a:pt x="30488" y="252310"/>
                  </a:lnTo>
                  <a:lnTo>
                    <a:pt x="56925" y="261614"/>
                  </a:lnTo>
                  <a:lnTo>
                    <a:pt x="80445" y="264746"/>
                  </a:lnTo>
                  <a:lnTo>
                    <a:pt x="122279" y="257506"/>
                  </a:lnTo>
                  <a:lnTo>
                    <a:pt x="152622" y="236998"/>
                  </a:lnTo>
                  <a:lnTo>
                    <a:pt x="171101" y="205040"/>
                  </a:lnTo>
                  <a:lnTo>
                    <a:pt x="177344" y="163450"/>
                  </a:lnTo>
                  <a:lnTo>
                    <a:pt x="171739" y="133234"/>
                  </a:lnTo>
                  <a:lnTo>
                    <a:pt x="156091" y="108465"/>
                  </a:lnTo>
                  <a:lnTo>
                    <a:pt x="132146" y="91718"/>
                  </a:lnTo>
                  <a:lnTo>
                    <a:pt x="101650" y="85563"/>
                  </a:lnTo>
                  <a:lnTo>
                    <a:pt x="94742" y="85878"/>
                  </a:lnTo>
                  <a:lnTo>
                    <a:pt x="87797" y="86706"/>
                  </a:lnTo>
                  <a:lnTo>
                    <a:pt x="74218" y="89220"/>
                  </a:lnTo>
                  <a:lnTo>
                    <a:pt x="79714" y="50465"/>
                  </a:lnTo>
                  <a:lnTo>
                    <a:pt x="148460" y="50465"/>
                  </a:lnTo>
                  <a:lnTo>
                    <a:pt x="155240" y="49728"/>
                  </a:lnTo>
                  <a:lnTo>
                    <a:pt x="163729" y="46214"/>
                  </a:lnTo>
                  <a:lnTo>
                    <a:pt x="170981" y="37967"/>
                  </a:lnTo>
                  <a:lnTo>
                    <a:pt x="174053" y="23033"/>
                  </a:lnTo>
                  <a:lnTo>
                    <a:pt x="172249" y="13882"/>
                  </a:lnTo>
                  <a:lnTo>
                    <a:pt x="167018" y="6581"/>
                  </a:lnTo>
                  <a:lnTo>
                    <a:pt x="158628" y="1748"/>
                  </a:lnTo>
                  <a:lnTo>
                    <a:pt x="147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22657" y="5650399"/>
            <a:ext cx="1643380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spc="135" dirty="0">
                <a:solidFill>
                  <a:srgbClr val="0052CC"/>
                </a:solidFill>
                <a:latin typeface="Trebuchet MS"/>
                <a:cs typeface="Trebuchet MS"/>
              </a:rPr>
              <a:t>Use</a:t>
            </a:r>
            <a:r>
              <a:rPr sz="2650" spc="-22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160" dirty="0">
                <a:solidFill>
                  <a:srgbClr val="0052CC"/>
                </a:solidFill>
                <a:latin typeface="Trebuchet MS"/>
                <a:cs typeface="Trebuchet MS"/>
              </a:rPr>
              <a:t>Cases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192" y="610642"/>
            <a:ext cx="412750" cy="424815"/>
            <a:chOff x="878192" y="610642"/>
            <a:chExt cx="412750" cy="424815"/>
          </a:xfrm>
        </p:grpSpPr>
        <p:sp>
          <p:nvSpPr>
            <p:cNvPr id="3" name="object 3"/>
            <p:cNvSpPr/>
            <p:nvPr/>
          </p:nvSpPr>
          <p:spPr>
            <a:xfrm>
              <a:off x="960371" y="905485"/>
              <a:ext cx="330835" cy="130175"/>
            </a:xfrm>
            <a:custGeom>
              <a:avLst/>
              <a:gdLst/>
              <a:ahLst/>
              <a:cxnLst/>
              <a:rect l="l" t="t" r="r" b="b"/>
              <a:pathLst>
                <a:path w="330834" h="130175">
                  <a:moveTo>
                    <a:pt x="259463" y="0"/>
                  </a:moveTo>
                  <a:lnTo>
                    <a:pt x="70762" y="0"/>
                  </a:lnTo>
                  <a:lnTo>
                    <a:pt x="43222" y="5561"/>
                  </a:lnTo>
                  <a:lnTo>
                    <a:pt x="20729" y="20726"/>
                  </a:lnTo>
                  <a:lnTo>
                    <a:pt x="5562" y="43219"/>
                  </a:lnTo>
                  <a:lnTo>
                    <a:pt x="0" y="70763"/>
                  </a:lnTo>
                  <a:lnTo>
                    <a:pt x="0" y="129733"/>
                  </a:lnTo>
                  <a:lnTo>
                    <a:pt x="330225" y="129733"/>
                  </a:lnTo>
                  <a:lnTo>
                    <a:pt x="330225" y="70763"/>
                  </a:lnTo>
                  <a:lnTo>
                    <a:pt x="324665" y="43219"/>
                  </a:lnTo>
                  <a:lnTo>
                    <a:pt x="309501" y="20726"/>
                  </a:lnTo>
                  <a:lnTo>
                    <a:pt x="287008" y="5561"/>
                  </a:lnTo>
                  <a:lnTo>
                    <a:pt x="259463" y="0"/>
                  </a:lnTo>
                  <a:close/>
                </a:path>
              </a:pathLst>
            </a:custGeom>
            <a:solidFill>
              <a:srgbClr val="77B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504" y="610642"/>
              <a:ext cx="231948" cy="31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89977" y="870114"/>
              <a:ext cx="377190" cy="165735"/>
            </a:xfrm>
            <a:custGeom>
              <a:avLst/>
              <a:gdLst/>
              <a:ahLst/>
              <a:cxnLst/>
              <a:rect l="l" t="t" r="r" b="b"/>
              <a:pathLst>
                <a:path w="377190" h="165734">
                  <a:moveTo>
                    <a:pt x="377024" y="146799"/>
                  </a:moveTo>
                  <a:lnTo>
                    <a:pt x="371754" y="141528"/>
                  </a:lnTo>
                  <a:lnTo>
                    <a:pt x="297865" y="141528"/>
                  </a:lnTo>
                  <a:lnTo>
                    <a:pt x="259092" y="32550"/>
                  </a:lnTo>
                  <a:lnTo>
                    <a:pt x="254355" y="20878"/>
                  </a:lnTo>
                  <a:lnTo>
                    <a:pt x="247624" y="10426"/>
                  </a:lnTo>
                  <a:lnTo>
                    <a:pt x="238480" y="2895"/>
                  </a:lnTo>
                  <a:lnTo>
                    <a:pt x="226542" y="0"/>
                  </a:lnTo>
                  <a:lnTo>
                    <a:pt x="32169" y="0"/>
                  </a:lnTo>
                  <a:lnTo>
                    <a:pt x="18351" y="1930"/>
                  </a:lnTo>
                  <a:lnTo>
                    <a:pt x="6388" y="8610"/>
                  </a:lnTo>
                  <a:lnTo>
                    <a:pt x="0" y="21399"/>
                  </a:lnTo>
                  <a:lnTo>
                    <a:pt x="2933" y="41643"/>
                  </a:lnTo>
                  <a:lnTo>
                    <a:pt x="39166" y="141592"/>
                  </a:lnTo>
                  <a:lnTo>
                    <a:pt x="40322" y="145275"/>
                  </a:lnTo>
                  <a:lnTo>
                    <a:pt x="44831" y="153352"/>
                  </a:lnTo>
                  <a:lnTo>
                    <a:pt x="54317" y="161429"/>
                  </a:lnTo>
                  <a:lnTo>
                    <a:pt x="70383" y="165112"/>
                  </a:lnTo>
                  <a:lnTo>
                    <a:pt x="240766" y="165112"/>
                  </a:lnTo>
                  <a:lnTo>
                    <a:pt x="306260" y="165112"/>
                  </a:lnTo>
                  <a:lnTo>
                    <a:pt x="371754" y="165112"/>
                  </a:lnTo>
                  <a:lnTo>
                    <a:pt x="377024" y="159842"/>
                  </a:lnTo>
                  <a:lnTo>
                    <a:pt x="377024" y="153314"/>
                  </a:lnTo>
                  <a:lnTo>
                    <a:pt x="377024" y="146799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192" y="870108"/>
              <a:ext cx="306705" cy="165735"/>
            </a:xfrm>
            <a:custGeom>
              <a:avLst/>
              <a:gdLst/>
              <a:ahLst/>
              <a:cxnLst/>
              <a:rect l="l" t="t" r="r" b="b"/>
              <a:pathLst>
                <a:path w="306705" h="165734">
                  <a:moveTo>
                    <a:pt x="226534" y="0"/>
                  </a:moveTo>
                  <a:lnTo>
                    <a:pt x="32161" y="0"/>
                  </a:lnTo>
                  <a:lnTo>
                    <a:pt x="18353" y="1928"/>
                  </a:lnTo>
                  <a:lnTo>
                    <a:pt x="6386" y="8613"/>
                  </a:lnTo>
                  <a:lnTo>
                    <a:pt x="0" y="21402"/>
                  </a:lnTo>
                  <a:lnTo>
                    <a:pt x="2936" y="41643"/>
                  </a:lnTo>
                  <a:lnTo>
                    <a:pt x="39167" y="141594"/>
                  </a:lnTo>
                  <a:lnTo>
                    <a:pt x="40318" y="145269"/>
                  </a:lnTo>
                  <a:lnTo>
                    <a:pt x="44829" y="153352"/>
                  </a:lnTo>
                  <a:lnTo>
                    <a:pt x="54314" y="161435"/>
                  </a:lnTo>
                  <a:lnTo>
                    <a:pt x="70384" y="165110"/>
                  </a:lnTo>
                  <a:lnTo>
                    <a:pt x="306260" y="165110"/>
                  </a:lnTo>
                  <a:lnTo>
                    <a:pt x="259085" y="32547"/>
                  </a:lnTo>
                  <a:lnTo>
                    <a:pt x="254349" y="20884"/>
                  </a:lnTo>
                  <a:lnTo>
                    <a:pt x="247617" y="10427"/>
                  </a:lnTo>
                  <a:lnTo>
                    <a:pt x="238482" y="2893"/>
                  </a:lnTo>
                  <a:lnTo>
                    <a:pt x="226534" y="0"/>
                  </a:lnTo>
                  <a:close/>
                </a:path>
              </a:pathLst>
            </a:custGeom>
            <a:solidFill>
              <a:srgbClr val="99A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350" y="884852"/>
              <a:ext cx="206391" cy="1124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For</a:t>
            </a:r>
            <a:r>
              <a:rPr spc="-295" dirty="0"/>
              <a:t> </a:t>
            </a:r>
            <a:r>
              <a:rPr spc="-10" dirty="0"/>
              <a:t>Developers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35357" y="1891450"/>
            <a:ext cx="3874770" cy="1302385"/>
            <a:chOff x="835357" y="1891450"/>
            <a:chExt cx="3874770" cy="1302385"/>
          </a:xfrm>
        </p:grpSpPr>
        <p:sp>
          <p:nvSpPr>
            <p:cNvPr id="10" name="object 10"/>
            <p:cNvSpPr/>
            <p:nvPr/>
          </p:nvSpPr>
          <p:spPr>
            <a:xfrm>
              <a:off x="842433" y="1898524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4"/>
                  </a:lnTo>
                  <a:lnTo>
                    <a:pt x="3847669" y="1275446"/>
                  </a:lnTo>
                  <a:lnTo>
                    <a:pt x="3856768" y="1261950"/>
                  </a:lnTo>
                  <a:lnTo>
                    <a:pt x="3860104" y="1245422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5357" y="1891450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5" y="1294954"/>
                  </a:lnTo>
                  <a:lnTo>
                    <a:pt x="42457" y="1294954"/>
                  </a:lnTo>
                  <a:lnTo>
                    <a:pt x="28685" y="1292174"/>
                  </a:lnTo>
                  <a:lnTo>
                    <a:pt x="17439" y="1284592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7" y="28685"/>
                  </a:lnTo>
                  <a:lnTo>
                    <a:pt x="17439" y="17438"/>
                  </a:lnTo>
                  <a:lnTo>
                    <a:pt x="28686" y="9854"/>
                  </a:lnTo>
                  <a:lnTo>
                    <a:pt x="42458" y="7073"/>
                  </a:lnTo>
                  <a:lnTo>
                    <a:pt x="3853869" y="7073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9" y="7073"/>
                  </a:moveTo>
                  <a:lnTo>
                    <a:pt x="3831798" y="7073"/>
                  </a:lnTo>
                  <a:lnTo>
                    <a:pt x="3845571" y="9854"/>
                  </a:lnTo>
                  <a:lnTo>
                    <a:pt x="3856818" y="17438"/>
                  </a:lnTo>
                  <a:lnTo>
                    <a:pt x="3864400" y="28685"/>
                  </a:lnTo>
                  <a:lnTo>
                    <a:pt x="3867181" y="42457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2"/>
                  </a:lnTo>
                  <a:lnTo>
                    <a:pt x="3845571" y="1292174"/>
                  </a:lnTo>
                  <a:lnTo>
                    <a:pt x="3831798" y="1294954"/>
                  </a:lnTo>
                  <a:lnTo>
                    <a:pt x="3853875" y="1294954"/>
                  </a:lnTo>
                  <a:lnTo>
                    <a:pt x="3861821" y="1289596"/>
                  </a:lnTo>
                  <a:lnTo>
                    <a:pt x="3870919" y="1276100"/>
                  </a:lnTo>
                  <a:lnTo>
                    <a:pt x="3874256" y="1259575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9" y="7073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657" y="1498044"/>
            <a:ext cx="150241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Daily</a:t>
            </a:r>
            <a:r>
              <a:rPr sz="1700" spc="-4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Workflow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5050" y="1498044"/>
            <a:ext cx="84772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Benefits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5249" y="1933907"/>
            <a:ext cx="198135" cy="1981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249" y="2280641"/>
            <a:ext cx="198135" cy="19813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5249" y="2627382"/>
            <a:ext cx="198135" cy="19813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5249" y="2974116"/>
            <a:ext cx="198135" cy="1981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27113" y="3398692"/>
            <a:ext cx="63686" cy="636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5249" y="3320856"/>
            <a:ext cx="198135" cy="19813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562439" y="1790999"/>
            <a:ext cx="2047239" cy="1759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5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switchin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searches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Consistent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quality</a:t>
            </a:r>
            <a:endParaRPr sz="1550">
              <a:latin typeface="Arial"/>
              <a:cs typeface="Arial"/>
            </a:endParaRPr>
          </a:p>
          <a:p>
            <a:pPr marL="12700" marR="140335">
              <a:lnSpc>
                <a:spcPct val="146800"/>
              </a:lnSpc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Data-driven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estimates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Focus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on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coding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4990" y="5764526"/>
              <a:ext cx="330835" cy="365760"/>
            </a:xfrm>
            <a:custGeom>
              <a:avLst/>
              <a:gdLst/>
              <a:ahLst/>
              <a:cxnLst/>
              <a:rect l="l" t="t" r="r" b="b"/>
              <a:pathLst>
                <a:path w="330834" h="365760">
                  <a:moveTo>
                    <a:pt x="306638" y="0"/>
                  </a:moveTo>
                  <a:lnTo>
                    <a:pt x="23587" y="0"/>
                  </a:lnTo>
                  <a:lnTo>
                    <a:pt x="14408" y="1854"/>
                  </a:lnTo>
                  <a:lnTo>
                    <a:pt x="6911" y="6911"/>
                  </a:lnTo>
                  <a:lnTo>
                    <a:pt x="1854" y="14409"/>
                  </a:lnTo>
                  <a:lnTo>
                    <a:pt x="0" y="23587"/>
                  </a:lnTo>
                  <a:lnTo>
                    <a:pt x="0" y="342019"/>
                  </a:lnTo>
                  <a:lnTo>
                    <a:pt x="1854" y="351198"/>
                  </a:lnTo>
                  <a:lnTo>
                    <a:pt x="6911" y="358696"/>
                  </a:lnTo>
                  <a:lnTo>
                    <a:pt x="14408" y="363752"/>
                  </a:lnTo>
                  <a:lnTo>
                    <a:pt x="23587" y="365607"/>
                  </a:lnTo>
                  <a:lnTo>
                    <a:pt x="306638" y="365607"/>
                  </a:lnTo>
                  <a:lnTo>
                    <a:pt x="315816" y="363752"/>
                  </a:lnTo>
                  <a:lnTo>
                    <a:pt x="323314" y="358696"/>
                  </a:lnTo>
                  <a:lnTo>
                    <a:pt x="328371" y="351198"/>
                  </a:lnTo>
                  <a:lnTo>
                    <a:pt x="330226" y="342019"/>
                  </a:lnTo>
                  <a:lnTo>
                    <a:pt x="330226" y="23587"/>
                  </a:lnTo>
                  <a:lnTo>
                    <a:pt x="328371" y="14409"/>
                  </a:lnTo>
                  <a:lnTo>
                    <a:pt x="323314" y="6911"/>
                  </a:lnTo>
                  <a:lnTo>
                    <a:pt x="315816" y="1854"/>
                  </a:lnTo>
                  <a:lnTo>
                    <a:pt x="306638" y="0"/>
                  </a:lnTo>
                  <a:close/>
                </a:path>
              </a:pathLst>
            </a:custGeom>
            <a:solidFill>
              <a:srgbClr val="C16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60371" y="5799907"/>
              <a:ext cx="259715" cy="295275"/>
            </a:xfrm>
            <a:custGeom>
              <a:avLst/>
              <a:gdLst/>
              <a:ahLst/>
              <a:cxnLst/>
              <a:rect l="l" t="t" r="r" b="b"/>
              <a:pathLst>
                <a:path w="259715" h="295275">
                  <a:moveTo>
                    <a:pt x="254191" y="0"/>
                  </a:moveTo>
                  <a:lnTo>
                    <a:pt x="5283" y="0"/>
                  </a:lnTo>
                  <a:lnTo>
                    <a:pt x="0" y="5283"/>
                  </a:lnTo>
                  <a:lnTo>
                    <a:pt x="0" y="289572"/>
                  </a:lnTo>
                  <a:lnTo>
                    <a:pt x="5283" y="294845"/>
                  </a:lnTo>
                  <a:lnTo>
                    <a:pt x="254191" y="294845"/>
                  </a:lnTo>
                  <a:lnTo>
                    <a:pt x="259463" y="289572"/>
                  </a:lnTo>
                  <a:lnTo>
                    <a:pt x="259463" y="283051"/>
                  </a:lnTo>
                  <a:lnTo>
                    <a:pt x="259463" y="5283"/>
                  </a:lnTo>
                  <a:lnTo>
                    <a:pt x="254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3958" y="5705557"/>
              <a:ext cx="212287" cy="1179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958" y="5858875"/>
              <a:ext cx="212287" cy="21228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397788" y="5650399"/>
            <a:ext cx="417893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40" dirty="0">
                <a:solidFill>
                  <a:srgbClr val="0052CC"/>
                </a:solidFill>
                <a:latin typeface="Trebuchet MS"/>
                <a:cs typeface="Trebuchet MS"/>
              </a:rPr>
              <a:t>For</a:t>
            </a:r>
            <a:r>
              <a:rPr sz="3350" spc="-30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135" dirty="0">
                <a:solidFill>
                  <a:srgbClr val="0052CC"/>
                </a:solidFill>
                <a:latin typeface="Trebuchet MS"/>
                <a:cs typeface="Trebuchet MS"/>
              </a:rPr>
              <a:t>Business</a:t>
            </a:r>
            <a:r>
              <a:rPr sz="3350" spc="-30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70" dirty="0">
                <a:solidFill>
                  <a:srgbClr val="0052CC"/>
                </a:solidFill>
                <a:latin typeface="Trebuchet MS"/>
                <a:cs typeface="Trebuchet MS"/>
              </a:rPr>
              <a:t>Analysts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5357" y="6986362"/>
            <a:ext cx="4688205" cy="1302385"/>
            <a:chOff x="835357" y="6986362"/>
            <a:chExt cx="4688205" cy="1302385"/>
          </a:xfrm>
        </p:grpSpPr>
        <p:sp>
          <p:nvSpPr>
            <p:cNvPr id="42" name="object 42"/>
            <p:cNvSpPr/>
            <p:nvPr/>
          </p:nvSpPr>
          <p:spPr>
            <a:xfrm>
              <a:off x="842433" y="6993437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5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6" y="25931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25931" y="1284543"/>
                  </a:lnTo>
                  <a:lnTo>
                    <a:pt x="3817646" y="1287881"/>
                  </a:lnTo>
                  <a:lnTo>
                    <a:pt x="3834173" y="1284545"/>
                  </a:lnTo>
                  <a:lnTo>
                    <a:pt x="3847669" y="1275445"/>
                  </a:lnTo>
                  <a:lnTo>
                    <a:pt x="3856768" y="1261950"/>
                  </a:lnTo>
                  <a:lnTo>
                    <a:pt x="3860104" y="1245424"/>
                  </a:lnTo>
                  <a:lnTo>
                    <a:pt x="3860104" y="643940"/>
                  </a:lnTo>
                  <a:lnTo>
                    <a:pt x="3860104" y="42457"/>
                  </a:lnTo>
                  <a:lnTo>
                    <a:pt x="3856768" y="25931"/>
                  </a:lnTo>
                  <a:lnTo>
                    <a:pt x="3847669" y="12435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5357" y="6986362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4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7" y="25930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3336" y="1276101"/>
                  </a:lnTo>
                  <a:lnTo>
                    <a:pt x="12435" y="1289597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2" y="1294956"/>
                  </a:lnTo>
                  <a:lnTo>
                    <a:pt x="42457" y="1294956"/>
                  </a:lnTo>
                  <a:lnTo>
                    <a:pt x="28685" y="1292176"/>
                  </a:lnTo>
                  <a:lnTo>
                    <a:pt x="17439" y="1284593"/>
                  </a:lnTo>
                  <a:lnTo>
                    <a:pt x="9856" y="1273346"/>
                  </a:lnTo>
                  <a:lnTo>
                    <a:pt x="7076" y="1259574"/>
                  </a:lnTo>
                  <a:lnTo>
                    <a:pt x="7076" y="42457"/>
                  </a:lnTo>
                  <a:lnTo>
                    <a:pt x="9857" y="28684"/>
                  </a:lnTo>
                  <a:lnTo>
                    <a:pt x="17439" y="17438"/>
                  </a:lnTo>
                  <a:lnTo>
                    <a:pt x="28686" y="9855"/>
                  </a:lnTo>
                  <a:lnTo>
                    <a:pt x="42458" y="7075"/>
                  </a:lnTo>
                  <a:lnTo>
                    <a:pt x="3853870" y="7075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4">
                  <a:moveTo>
                    <a:pt x="3853870" y="7075"/>
                  </a:moveTo>
                  <a:lnTo>
                    <a:pt x="3831798" y="7075"/>
                  </a:lnTo>
                  <a:lnTo>
                    <a:pt x="3845571" y="9855"/>
                  </a:lnTo>
                  <a:lnTo>
                    <a:pt x="3856818" y="17438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4"/>
                  </a:lnTo>
                  <a:lnTo>
                    <a:pt x="3864400" y="1273346"/>
                  </a:lnTo>
                  <a:lnTo>
                    <a:pt x="3856818" y="1284593"/>
                  </a:lnTo>
                  <a:lnTo>
                    <a:pt x="3845571" y="1292176"/>
                  </a:lnTo>
                  <a:lnTo>
                    <a:pt x="3831798" y="1294956"/>
                  </a:lnTo>
                  <a:lnTo>
                    <a:pt x="3853872" y="1294956"/>
                  </a:lnTo>
                  <a:lnTo>
                    <a:pt x="3861821" y="1289597"/>
                  </a:lnTo>
                  <a:lnTo>
                    <a:pt x="3870919" y="1276101"/>
                  </a:lnTo>
                  <a:lnTo>
                    <a:pt x="3874256" y="1259574"/>
                  </a:lnTo>
                  <a:lnTo>
                    <a:pt x="3874256" y="42457"/>
                  </a:lnTo>
                  <a:lnTo>
                    <a:pt x="3870919" y="25930"/>
                  </a:lnTo>
                  <a:lnTo>
                    <a:pt x="3861821" y="12435"/>
                  </a:lnTo>
                  <a:lnTo>
                    <a:pt x="3853870" y="7075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5249" y="7028820"/>
              <a:ext cx="198135" cy="1981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7113" y="7453395"/>
              <a:ext cx="63686" cy="636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5249" y="7375556"/>
              <a:ext cx="198135" cy="1981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800132"/>
              <a:ext cx="63686" cy="636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5249" y="7722293"/>
              <a:ext cx="198135" cy="19813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22657" y="6592958"/>
            <a:ext cx="2012314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Backlog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Refinement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5050" y="6592958"/>
            <a:ext cx="2654300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Benefits</a:t>
            </a:r>
            <a:endParaRPr sz="1700">
              <a:latin typeface="Trebuchet MS"/>
              <a:cs typeface="Trebuchet MS"/>
            </a:endParaRPr>
          </a:p>
          <a:p>
            <a:pPr marL="680085" marR="5080" algn="just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Auto-fetch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from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Conflu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Consistent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acceptance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test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scenarios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127113" y="8069031"/>
            <a:ext cx="396875" cy="545465"/>
            <a:chOff x="5127113" y="8069031"/>
            <a:chExt cx="396875" cy="545465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146869"/>
              <a:ext cx="63686" cy="6368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5249" y="8069031"/>
              <a:ext cx="198135" cy="19813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7113" y="8493607"/>
              <a:ext cx="63686" cy="6368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5249" y="8415768"/>
              <a:ext cx="198135" cy="198135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562439" y="7926127"/>
            <a:ext cx="2037080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5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Instant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capacity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plannin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Prioritization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3" name="object 3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377401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8" y="13818"/>
                  </a:lnTo>
                  <a:lnTo>
                    <a:pt x="3707" y="28814"/>
                  </a:lnTo>
                  <a:lnTo>
                    <a:pt x="0" y="47177"/>
                  </a:lnTo>
                  <a:lnTo>
                    <a:pt x="0" y="377405"/>
                  </a:lnTo>
                  <a:lnTo>
                    <a:pt x="3707" y="395764"/>
                  </a:lnTo>
                  <a:lnTo>
                    <a:pt x="13818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1" y="424576"/>
                  </a:lnTo>
                  <a:lnTo>
                    <a:pt x="395763" y="420868"/>
                  </a:lnTo>
                  <a:lnTo>
                    <a:pt x="410758" y="410758"/>
                  </a:lnTo>
                  <a:lnTo>
                    <a:pt x="420869" y="395764"/>
                  </a:lnTo>
                  <a:lnTo>
                    <a:pt x="424576" y="377405"/>
                  </a:lnTo>
                  <a:lnTo>
                    <a:pt x="424576" y="47177"/>
                  </a:lnTo>
                  <a:lnTo>
                    <a:pt x="420869" y="28814"/>
                  </a:lnTo>
                  <a:lnTo>
                    <a:pt x="410758" y="13818"/>
                  </a:lnTo>
                  <a:lnTo>
                    <a:pt x="395763" y="3707"/>
                  </a:lnTo>
                  <a:lnTo>
                    <a:pt x="377401" y="0"/>
                  </a:lnTo>
                  <a:close/>
                </a:path>
              </a:pathLst>
            </a:custGeom>
            <a:solidFill>
              <a:srgbClr val="88C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8050" y="692281"/>
              <a:ext cx="204470" cy="343535"/>
            </a:xfrm>
            <a:custGeom>
              <a:avLst/>
              <a:gdLst/>
              <a:ahLst/>
              <a:cxnLst/>
              <a:rect l="l" t="t" r="r" b="b"/>
              <a:pathLst>
                <a:path w="204469" h="343534">
                  <a:moveTo>
                    <a:pt x="102051" y="0"/>
                  </a:moveTo>
                  <a:lnTo>
                    <a:pt x="2902" y="225258"/>
                  </a:lnTo>
                  <a:lnTo>
                    <a:pt x="0" y="243031"/>
                  </a:lnTo>
                  <a:lnTo>
                    <a:pt x="2728" y="251993"/>
                  </a:lnTo>
                  <a:lnTo>
                    <a:pt x="8021" y="259511"/>
                  </a:lnTo>
                  <a:lnTo>
                    <a:pt x="86249" y="336514"/>
                  </a:lnTo>
                  <a:lnTo>
                    <a:pt x="93632" y="341329"/>
                  </a:lnTo>
                  <a:lnTo>
                    <a:pt x="102054" y="342934"/>
                  </a:lnTo>
                  <a:lnTo>
                    <a:pt x="110478" y="341329"/>
                  </a:lnTo>
                  <a:lnTo>
                    <a:pt x="117868" y="336514"/>
                  </a:lnTo>
                  <a:lnTo>
                    <a:pt x="196073" y="259498"/>
                  </a:lnTo>
                  <a:lnTo>
                    <a:pt x="201365" y="251986"/>
                  </a:lnTo>
                  <a:lnTo>
                    <a:pt x="204094" y="243024"/>
                  </a:lnTo>
                  <a:lnTo>
                    <a:pt x="204091" y="233740"/>
                  </a:lnTo>
                  <a:lnTo>
                    <a:pt x="201191" y="225258"/>
                  </a:lnTo>
                  <a:lnTo>
                    <a:pt x="112737" y="7704"/>
                  </a:lnTo>
                  <a:lnTo>
                    <a:pt x="107746" y="1926"/>
                  </a:lnTo>
                  <a:lnTo>
                    <a:pt x="102051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14" y="610642"/>
              <a:ext cx="424576" cy="1729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5814" y="610642"/>
              <a:ext cx="348615" cy="35560"/>
            </a:xfrm>
            <a:custGeom>
              <a:avLst/>
              <a:gdLst/>
              <a:ahLst/>
              <a:cxnLst/>
              <a:rect l="l" t="t" r="r" b="b"/>
              <a:pathLst>
                <a:path w="348615" h="35559">
                  <a:moveTo>
                    <a:pt x="342549" y="0"/>
                  </a:moveTo>
                  <a:lnTo>
                    <a:pt x="9175" y="0"/>
                  </a:lnTo>
                  <a:lnTo>
                    <a:pt x="6026" y="0"/>
                  </a:lnTo>
                  <a:lnTo>
                    <a:pt x="2971" y="344"/>
                  </a:lnTo>
                  <a:lnTo>
                    <a:pt x="59480" y="25487"/>
                  </a:lnTo>
                  <a:lnTo>
                    <a:pt x="112010" y="32749"/>
                  </a:lnTo>
                  <a:lnTo>
                    <a:pt x="174288" y="35384"/>
                  </a:lnTo>
                  <a:lnTo>
                    <a:pt x="236566" y="32749"/>
                  </a:lnTo>
                  <a:lnTo>
                    <a:pt x="289096" y="25487"/>
                  </a:lnTo>
                  <a:lnTo>
                    <a:pt x="327793" y="14561"/>
                  </a:lnTo>
                  <a:lnTo>
                    <a:pt x="348576" y="935"/>
                  </a:lnTo>
                  <a:lnTo>
                    <a:pt x="345604" y="344"/>
                  </a:lnTo>
                  <a:lnTo>
                    <a:pt x="342549" y="0"/>
                  </a:lnTo>
                  <a:close/>
                </a:path>
              </a:pathLst>
            </a:custGeom>
            <a:solidFill>
              <a:srgbClr val="22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For</a:t>
            </a:r>
            <a:r>
              <a:rPr spc="-185" dirty="0"/>
              <a:t> </a:t>
            </a:r>
            <a:r>
              <a:rPr dirty="0"/>
              <a:t>Engineering</a:t>
            </a:r>
            <a:r>
              <a:rPr spc="-185" dirty="0"/>
              <a:t> </a:t>
            </a:r>
            <a:r>
              <a:rPr spc="105" dirty="0"/>
              <a:t>Managers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35357" y="1891450"/>
            <a:ext cx="3874770" cy="1302385"/>
            <a:chOff x="835357" y="1891450"/>
            <a:chExt cx="3874770" cy="1302385"/>
          </a:xfrm>
        </p:grpSpPr>
        <p:sp>
          <p:nvSpPr>
            <p:cNvPr id="9" name="object 9"/>
            <p:cNvSpPr/>
            <p:nvPr/>
          </p:nvSpPr>
          <p:spPr>
            <a:xfrm>
              <a:off x="842433" y="1898524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4"/>
                  </a:lnTo>
                  <a:lnTo>
                    <a:pt x="3847669" y="1275446"/>
                  </a:lnTo>
                  <a:lnTo>
                    <a:pt x="3856768" y="1261950"/>
                  </a:lnTo>
                  <a:lnTo>
                    <a:pt x="3860104" y="1245422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357" y="1891450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5" y="1294954"/>
                  </a:lnTo>
                  <a:lnTo>
                    <a:pt x="42457" y="1294954"/>
                  </a:lnTo>
                  <a:lnTo>
                    <a:pt x="28685" y="1292174"/>
                  </a:lnTo>
                  <a:lnTo>
                    <a:pt x="17439" y="1284592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7" y="28685"/>
                  </a:lnTo>
                  <a:lnTo>
                    <a:pt x="17439" y="17438"/>
                  </a:lnTo>
                  <a:lnTo>
                    <a:pt x="28686" y="9854"/>
                  </a:lnTo>
                  <a:lnTo>
                    <a:pt x="42458" y="7073"/>
                  </a:lnTo>
                  <a:lnTo>
                    <a:pt x="3853869" y="7073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9" y="7073"/>
                  </a:moveTo>
                  <a:lnTo>
                    <a:pt x="3831798" y="7073"/>
                  </a:lnTo>
                  <a:lnTo>
                    <a:pt x="3845571" y="9854"/>
                  </a:lnTo>
                  <a:lnTo>
                    <a:pt x="3856818" y="17438"/>
                  </a:lnTo>
                  <a:lnTo>
                    <a:pt x="3864400" y="28685"/>
                  </a:lnTo>
                  <a:lnTo>
                    <a:pt x="3867181" y="42457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2"/>
                  </a:lnTo>
                  <a:lnTo>
                    <a:pt x="3845571" y="1292174"/>
                  </a:lnTo>
                  <a:lnTo>
                    <a:pt x="3831798" y="1294954"/>
                  </a:lnTo>
                  <a:lnTo>
                    <a:pt x="3853875" y="1294954"/>
                  </a:lnTo>
                  <a:lnTo>
                    <a:pt x="3861821" y="1289596"/>
                  </a:lnTo>
                  <a:lnTo>
                    <a:pt x="3870919" y="1276100"/>
                  </a:lnTo>
                  <a:lnTo>
                    <a:pt x="3874256" y="1259575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9" y="7073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2657" y="1498044"/>
            <a:ext cx="153162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Sprint</a:t>
            </a:r>
            <a:r>
              <a:rPr sz="1700" spc="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Planning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5249" y="1933907"/>
            <a:ext cx="198135" cy="1981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5249" y="2280641"/>
            <a:ext cx="198135" cy="1981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249" y="2627382"/>
            <a:ext cx="198135" cy="19813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5249" y="2974116"/>
            <a:ext cx="198135" cy="19813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398692"/>
            <a:ext cx="63686" cy="6368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249" y="3320856"/>
            <a:ext cx="198135" cy="1981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7113" y="4247845"/>
            <a:ext cx="63686" cy="636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4594583"/>
            <a:ext cx="63686" cy="6368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895050" y="1498044"/>
            <a:ext cx="2684145" cy="3248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Benefits</a:t>
            </a:r>
            <a:endParaRPr sz="1700">
              <a:latin typeface="Trebuchet MS"/>
              <a:cs typeface="Trebuchet MS"/>
            </a:endParaRPr>
          </a:p>
          <a:p>
            <a:pPr marL="680085" marR="45085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3hr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meetings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30min Data-driven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capacity</a:t>
            </a:r>
            <a:endParaRPr sz="1550">
              <a:latin typeface="Arial"/>
              <a:cs typeface="Arial"/>
            </a:endParaRPr>
          </a:p>
          <a:p>
            <a:pPr marL="680085" marR="5080">
              <a:lnSpc>
                <a:spcPct val="146800"/>
              </a:lnSpc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Consistent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methodolog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Historical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tracking</a:t>
            </a:r>
            <a:endParaRPr sz="155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870"/>
              </a:spcBef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Velocity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insights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Results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Commitment: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75%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92%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Variance: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±40%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±5%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8101" y="5782830"/>
              <a:ext cx="184150" cy="269240"/>
            </a:xfrm>
            <a:custGeom>
              <a:avLst/>
              <a:gdLst/>
              <a:ahLst/>
              <a:cxnLst/>
              <a:rect l="l" t="t" r="r" b="b"/>
              <a:pathLst>
                <a:path w="184150" h="269239">
                  <a:moveTo>
                    <a:pt x="115556" y="0"/>
                  </a:moveTo>
                  <a:lnTo>
                    <a:pt x="108597" y="0"/>
                  </a:lnTo>
                  <a:lnTo>
                    <a:pt x="104575" y="2559"/>
                  </a:lnTo>
                  <a:lnTo>
                    <a:pt x="62786" y="44184"/>
                  </a:lnTo>
                  <a:lnTo>
                    <a:pt x="32590" y="87077"/>
                  </a:lnTo>
                  <a:lnTo>
                    <a:pt x="9319" y="133878"/>
                  </a:lnTo>
                  <a:lnTo>
                    <a:pt x="0" y="178451"/>
                  </a:lnTo>
                  <a:lnTo>
                    <a:pt x="6336" y="212673"/>
                  </a:lnTo>
                  <a:lnTo>
                    <a:pt x="6422" y="213139"/>
                  </a:lnTo>
                  <a:lnTo>
                    <a:pt x="24774" y="242032"/>
                  </a:lnTo>
                  <a:lnTo>
                    <a:pt x="53680" y="261809"/>
                  </a:lnTo>
                  <a:lnTo>
                    <a:pt x="91767" y="269146"/>
                  </a:lnTo>
                  <a:lnTo>
                    <a:pt x="128942" y="261658"/>
                  </a:lnTo>
                  <a:lnTo>
                    <a:pt x="157959" y="241621"/>
                  </a:lnTo>
                  <a:lnTo>
                    <a:pt x="174343" y="216485"/>
                  </a:lnTo>
                  <a:lnTo>
                    <a:pt x="91780" y="216485"/>
                  </a:lnTo>
                  <a:lnTo>
                    <a:pt x="77591" y="213524"/>
                  </a:lnTo>
                  <a:lnTo>
                    <a:pt x="77234" y="213524"/>
                  </a:lnTo>
                  <a:lnTo>
                    <a:pt x="66187" y="205146"/>
                  </a:lnTo>
                  <a:lnTo>
                    <a:pt x="59389" y="193031"/>
                  </a:lnTo>
                  <a:lnTo>
                    <a:pt x="57047" y="178451"/>
                  </a:lnTo>
                  <a:lnTo>
                    <a:pt x="59543" y="163408"/>
                  </a:lnTo>
                  <a:lnTo>
                    <a:pt x="66598" y="151344"/>
                  </a:lnTo>
                  <a:lnTo>
                    <a:pt x="77561" y="143325"/>
                  </a:lnTo>
                  <a:lnTo>
                    <a:pt x="91780" y="140416"/>
                  </a:lnTo>
                  <a:lnTo>
                    <a:pt x="173488" y="140416"/>
                  </a:lnTo>
                  <a:lnTo>
                    <a:pt x="161810" y="121319"/>
                  </a:lnTo>
                  <a:lnTo>
                    <a:pt x="137600" y="103275"/>
                  </a:lnTo>
                  <a:lnTo>
                    <a:pt x="126993" y="100930"/>
                  </a:lnTo>
                  <a:lnTo>
                    <a:pt x="84101" y="100930"/>
                  </a:lnTo>
                  <a:lnTo>
                    <a:pt x="83370" y="100199"/>
                  </a:lnTo>
                  <a:lnTo>
                    <a:pt x="94294" y="86322"/>
                  </a:lnTo>
                  <a:lnTo>
                    <a:pt x="107648" y="71214"/>
                  </a:lnTo>
                  <a:lnTo>
                    <a:pt x="121480" y="55972"/>
                  </a:lnTo>
                  <a:lnTo>
                    <a:pt x="133836" y="41690"/>
                  </a:lnTo>
                  <a:lnTo>
                    <a:pt x="138224" y="36206"/>
                  </a:lnTo>
                  <a:lnTo>
                    <a:pt x="141514" y="31818"/>
                  </a:lnTo>
                  <a:lnTo>
                    <a:pt x="141514" y="26700"/>
                  </a:lnTo>
                  <a:lnTo>
                    <a:pt x="138896" y="16970"/>
                  </a:lnTo>
                  <a:lnTo>
                    <a:pt x="132369" y="8410"/>
                  </a:lnTo>
                  <a:lnTo>
                    <a:pt x="123925" y="2319"/>
                  </a:lnTo>
                  <a:lnTo>
                    <a:pt x="115556" y="0"/>
                  </a:lnTo>
                  <a:close/>
                </a:path>
                <a:path w="184150" h="269239">
                  <a:moveTo>
                    <a:pt x="173488" y="140416"/>
                  </a:moveTo>
                  <a:lnTo>
                    <a:pt x="91780" y="140416"/>
                  </a:lnTo>
                  <a:lnTo>
                    <a:pt x="106930" y="143634"/>
                  </a:lnTo>
                  <a:lnTo>
                    <a:pt x="117793" y="152167"/>
                  </a:lnTo>
                  <a:lnTo>
                    <a:pt x="124335" y="164333"/>
                  </a:lnTo>
                  <a:lnTo>
                    <a:pt x="126523" y="178451"/>
                  </a:lnTo>
                  <a:lnTo>
                    <a:pt x="124078" y="193031"/>
                  </a:lnTo>
                  <a:lnTo>
                    <a:pt x="124027" y="193340"/>
                  </a:lnTo>
                  <a:lnTo>
                    <a:pt x="116971" y="205420"/>
                  </a:lnTo>
                  <a:lnTo>
                    <a:pt x="106005" y="213524"/>
                  </a:lnTo>
                  <a:lnTo>
                    <a:pt x="91780" y="216485"/>
                  </a:lnTo>
                  <a:lnTo>
                    <a:pt x="174343" y="216485"/>
                  </a:lnTo>
                  <a:lnTo>
                    <a:pt x="176827" y="212673"/>
                  </a:lnTo>
                  <a:lnTo>
                    <a:pt x="183559" y="178451"/>
                  </a:lnTo>
                  <a:lnTo>
                    <a:pt x="177791" y="147452"/>
                  </a:lnTo>
                  <a:lnTo>
                    <a:pt x="173488" y="140416"/>
                  </a:lnTo>
                  <a:close/>
                </a:path>
                <a:path w="184150" h="269239">
                  <a:moveTo>
                    <a:pt x="107147" y="96544"/>
                  </a:moveTo>
                  <a:lnTo>
                    <a:pt x="99091" y="96544"/>
                  </a:lnTo>
                  <a:lnTo>
                    <a:pt x="90683" y="98005"/>
                  </a:lnTo>
                  <a:lnTo>
                    <a:pt x="84101" y="100930"/>
                  </a:lnTo>
                  <a:lnTo>
                    <a:pt x="126993" y="100930"/>
                  </a:lnTo>
                  <a:lnTo>
                    <a:pt x="107147" y="96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22657" y="5650399"/>
            <a:ext cx="2373630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Getting</a:t>
            </a:r>
            <a:r>
              <a:rPr sz="2650" spc="-20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Started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290" y="610642"/>
            <a:ext cx="413384" cy="413384"/>
            <a:chOff x="889290" y="610642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889608" y="72858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94349" y="0"/>
                  </a:moveTo>
                  <a:lnTo>
                    <a:pt x="0" y="82556"/>
                  </a:lnTo>
                  <a:lnTo>
                    <a:pt x="12160" y="83660"/>
                  </a:lnTo>
                  <a:lnTo>
                    <a:pt x="44222" y="91396"/>
                  </a:lnTo>
                  <a:lnTo>
                    <a:pt x="89554" y="112403"/>
                  </a:lnTo>
                  <a:lnTo>
                    <a:pt x="141525" y="153318"/>
                  </a:lnTo>
                  <a:lnTo>
                    <a:pt x="182440" y="205290"/>
                  </a:lnTo>
                  <a:lnTo>
                    <a:pt x="203447" y="250622"/>
                  </a:lnTo>
                  <a:lnTo>
                    <a:pt x="212287" y="294844"/>
                  </a:lnTo>
                  <a:lnTo>
                    <a:pt x="294844" y="200496"/>
                  </a:lnTo>
                  <a:lnTo>
                    <a:pt x="283050" y="11793"/>
                  </a:lnTo>
                  <a:lnTo>
                    <a:pt x="94349" y="0"/>
                  </a:lnTo>
                  <a:close/>
                </a:path>
              </a:pathLst>
            </a:custGeom>
            <a:solidFill>
              <a:srgbClr val="A00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290" y="860516"/>
              <a:ext cx="165430" cy="1629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1777" y="610642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601" y="0"/>
                  </a:moveTo>
                  <a:lnTo>
                    <a:pt x="243942" y="14742"/>
                  </a:lnTo>
                  <a:lnTo>
                    <a:pt x="161385" y="49755"/>
                  </a:lnTo>
                  <a:lnTo>
                    <a:pt x="61138" y="117939"/>
                  </a:lnTo>
                  <a:lnTo>
                    <a:pt x="26795" y="157944"/>
                  </a:lnTo>
                  <a:lnTo>
                    <a:pt x="7170" y="203043"/>
                  </a:lnTo>
                  <a:lnTo>
                    <a:pt x="0" y="247011"/>
                  </a:lnTo>
                  <a:lnTo>
                    <a:pt x="3019" y="283619"/>
                  </a:lnTo>
                  <a:lnTo>
                    <a:pt x="13964" y="306642"/>
                  </a:lnTo>
                  <a:lnTo>
                    <a:pt x="36985" y="317586"/>
                  </a:lnTo>
                  <a:lnTo>
                    <a:pt x="73593" y="320604"/>
                  </a:lnTo>
                  <a:lnTo>
                    <a:pt x="117560" y="313433"/>
                  </a:lnTo>
                  <a:lnTo>
                    <a:pt x="162659" y="293809"/>
                  </a:lnTo>
                  <a:lnTo>
                    <a:pt x="202664" y="259466"/>
                  </a:lnTo>
                  <a:lnTo>
                    <a:pt x="270846" y="159218"/>
                  </a:lnTo>
                  <a:lnTo>
                    <a:pt x="305859" y="76660"/>
                  </a:lnTo>
                  <a:lnTo>
                    <a:pt x="318758" y="20639"/>
                  </a:lnTo>
                  <a:lnTo>
                    <a:pt x="320601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165" y="669612"/>
              <a:ext cx="271245" cy="2712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0" dirty="0"/>
              <a:t>Quick</a:t>
            </a:r>
            <a:r>
              <a:rPr spc="-300" dirty="0"/>
              <a:t> </a:t>
            </a:r>
            <a:r>
              <a:rPr spc="-10" dirty="0"/>
              <a:t>Start</a:t>
            </a:r>
            <a:r>
              <a:rPr spc="-300" dirty="0"/>
              <a:t> </a:t>
            </a:r>
            <a:r>
              <a:rPr spc="125" dirty="0"/>
              <a:t>(5</a:t>
            </a:r>
            <a:r>
              <a:rPr spc="-295" dirty="0"/>
              <a:t> </a:t>
            </a:r>
            <a:r>
              <a:rPr spc="50" dirty="0"/>
              <a:t>Minutes)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35357" y="1891450"/>
            <a:ext cx="3874770" cy="1302385"/>
            <a:chOff x="835357" y="1891450"/>
            <a:chExt cx="3874770" cy="1302385"/>
          </a:xfrm>
        </p:grpSpPr>
        <p:sp>
          <p:nvSpPr>
            <p:cNvPr id="9" name="object 9"/>
            <p:cNvSpPr/>
            <p:nvPr/>
          </p:nvSpPr>
          <p:spPr>
            <a:xfrm>
              <a:off x="842433" y="1898524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4"/>
                  </a:lnTo>
                  <a:lnTo>
                    <a:pt x="3847669" y="1275446"/>
                  </a:lnTo>
                  <a:lnTo>
                    <a:pt x="3856768" y="1261950"/>
                  </a:lnTo>
                  <a:lnTo>
                    <a:pt x="3860104" y="1245422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357" y="1891450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5" y="1294954"/>
                  </a:lnTo>
                  <a:lnTo>
                    <a:pt x="42457" y="1294954"/>
                  </a:lnTo>
                  <a:lnTo>
                    <a:pt x="28685" y="1292174"/>
                  </a:lnTo>
                  <a:lnTo>
                    <a:pt x="17439" y="1284592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7" y="28685"/>
                  </a:lnTo>
                  <a:lnTo>
                    <a:pt x="17439" y="17438"/>
                  </a:lnTo>
                  <a:lnTo>
                    <a:pt x="28686" y="9854"/>
                  </a:lnTo>
                  <a:lnTo>
                    <a:pt x="42458" y="7073"/>
                  </a:lnTo>
                  <a:lnTo>
                    <a:pt x="3853869" y="7073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9" y="7073"/>
                  </a:moveTo>
                  <a:lnTo>
                    <a:pt x="3831798" y="7073"/>
                  </a:lnTo>
                  <a:lnTo>
                    <a:pt x="3845571" y="9854"/>
                  </a:lnTo>
                  <a:lnTo>
                    <a:pt x="3856818" y="17438"/>
                  </a:lnTo>
                  <a:lnTo>
                    <a:pt x="3864400" y="28685"/>
                  </a:lnTo>
                  <a:lnTo>
                    <a:pt x="3867181" y="42457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2"/>
                  </a:lnTo>
                  <a:lnTo>
                    <a:pt x="3845571" y="1292174"/>
                  </a:lnTo>
                  <a:lnTo>
                    <a:pt x="3831798" y="1294954"/>
                  </a:lnTo>
                  <a:lnTo>
                    <a:pt x="3853875" y="1294954"/>
                  </a:lnTo>
                  <a:lnTo>
                    <a:pt x="3861821" y="1289596"/>
                  </a:lnTo>
                  <a:lnTo>
                    <a:pt x="3870919" y="1276100"/>
                  </a:lnTo>
                  <a:lnTo>
                    <a:pt x="3874256" y="1259575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9" y="7073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585" y="1530558"/>
            <a:ext cx="219364" cy="21936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79870" y="4155856"/>
            <a:ext cx="7277100" cy="6047105"/>
            <a:chOff x="279870" y="4155856"/>
            <a:chExt cx="7277100" cy="6047105"/>
          </a:xfrm>
        </p:grpSpPr>
        <p:sp>
          <p:nvSpPr>
            <p:cNvPr id="13" name="object 13"/>
            <p:cNvSpPr/>
            <p:nvPr/>
          </p:nvSpPr>
          <p:spPr>
            <a:xfrm>
              <a:off x="842433" y="4162929"/>
              <a:ext cx="3860165" cy="944880"/>
            </a:xfrm>
            <a:custGeom>
              <a:avLst/>
              <a:gdLst/>
              <a:ahLst/>
              <a:cxnLst/>
              <a:rect l="l" t="t" r="r" b="b"/>
              <a:pathLst>
                <a:path w="3860165" h="944879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944683"/>
                  </a:lnTo>
                  <a:lnTo>
                    <a:pt x="3860104" y="94468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357" y="4155856"/>
              <a:ext cx="3874770" cy="951865"/>
            </a:xfrm>
            <a:custGeom>
              <a:avLst/>
              <a:gdLst/>
              <a:ahLst/>
              <a:cxnLst/>
              <a:rect l="l" t="t" r="r" b="b"/>
              <a:pathLst>
                <a:path w="3874770" h="951864">
                  <a:moveTo>
                    <a:pt x="3831798" y="0"/>
                  </a:moveTo>
                  <a:lnTo>
                    <a:pt x="42457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6" y="25929"/>
                  </a:lnTo>
                  <a:lnTo>
                    <a:pt x="0" y="42457"/>
                  </a:lnTo>
                  <a:lnTo>
                    <a:pt x="0" y="951755"/>
                  </a:lnTo>
                  <a:lnTo>
                    <a:pt x="7076" y="951755"/>
                  </a:lnTo>
                  <a:lnTo>
                    <a:pt x="7076" y="42457"/>
                  </a:lnTo>
                  <a:lnTo>
                    <a:pt x="9857" y="28684"/>
                  </a:lnTo>
                  <a:lnTo>
                    <a:pt x="17439" y="17437"/>
                  </a:lnTo>
                  <a:lnTo>
                    <a:pt x="28685" y="9853"/>
                  </a:lnTo>
                  <a:lnTo>
                    <a:pt x="42457" y="7072"/>
                  </a:lnTo>
                  <a:lnTo>
                    <a:pt x="3853867" y="7072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951864">
                  <a:moveTo>
                    <a:pt x="3853867" y="7072"/>
                  </a:moveTo>
                  <a:lnTo>
                    <a:pt x="3831798" y="7072"/>
                  </a:lnTo>
                  <a:lnTo>
                    <a:pt x="3845571" y="9853"/>
                  </a:lnTo>
                  <a:lnTo>
                    <a:pt x="3856817" y="17437"/>
                  </a:lnTo>
                  <a:lnTo>
                    <a:pt x="3864400" y="28684"/>
                  </a:lnTo>
                  <a:lnTo>
                    <a:pt x="3867180" y="42457"/>
                  </a:lnTo>
                  <a:lnTo>
                    <a:pt x="3867180" y="951755"/>
                  </a:lnTo>
                  <a:lnTo>
                    <a:pt x="3874256" y="951755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0" y="12434"/>
                  </a:lnTo>
                  <a:lnTo>
                    <a:pt x="3853867" y="7072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9870" y="5107612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6402" y="5107612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9870" y="5107612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4990" y="5764526"/>
              <a:ext cx="330835" cy="365760"/>
            </a:xfrm>
            <a:custGeom>
              <a:avLst/>
              <a:gdLst/>
              <a:ahLst/>
              <a:cxnLst/>
              <a:rect l="l" t="t" r="r" b="b"/>
              <a:pathLst>
                <a:path w="330834" h="365760">
                  <a:moveTo>
                    <a:pt x="306638" y="0"/>
                  </a:moveTo>
                  <a:lnTo>
                    <a:pt x="23587" y="0"/>
                  </a:lnTo>
                  <a:lnTo>
                    <a:pt x="14408" y="1854"/>
                  </a:lnTo>
                  <a:lnTo>
                    <a:pt x="6911" y="6911"/>
                  </a:lnTo>
                  <a:lnTo>
                    <a:pt x="1854" y="14409"/>
                  </a:lnTo>
                  <a:lnTo>
                    <a:pt x="0" y="23587"/>
                  </a:lnTo>
                  <a:lnTo>
                    <a:pt x="0" y="342019"/>
                  </a:lnTo>
                  <a:lnTo>
                    <a:pt x="1854" y="351198"/>
                  </a:lnTo>
                  <a:lnTo>
                    <a:pt x="6911" y="358696"/>
                  </a:lnTo>
                  <a:lnTo>
                    <a:pt x="14408" y="363752"/>
                  </a:lnTo>
                  <a:lnTo>
                    <a:pt x="23587" y="365607"/>
                  </a:lnTo>
                  <a:lnTo>
                    <a:pt x="306638" y="365607"/>
                  </a:lnTo>
                  <a:lnTo>
                    <a:pt x="315816" y="363752"/>
                  </a:lnTo>
                  <a:lnTo>
                    <a:pt x="323314" y="358696"/>
                  </a:lnTo>
                  <a:lnTo>
                    <a:pt x="328371" y="351198"/>
                  </a:lnTo>
                  <a:lnTo>
                    <a:pt x="330226" y="342019"/>
                  </a:lnTo>
                  <a:lnTo>
                    <a:pt x="330226" y="23587"/>
                  </a:lnTo>
                  <a:lnTo>
                    <a:pt x="328371" y="14409"/>
                  </a:lnTo>
                  <a:lnTo>
                    <a:pt x="323314" y="6911"/>
                  </a:lnTo>
                  <a:lnTo>
                    <a:pt x="315816" y="1854"/>
                  </a:lnTo>
                  <a:lnTo>
                    <a:pt x="306638" y="0"/>
                  </a:lnTo>
                  <a:close/>
                </a:path>
              </a:pathLst>
            </a:custGeom>
            <a:solidFill>
              <a:srgbClr val="C16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0371" y="5799907"/>
              <a:ext cx="259715" cy="295275"/>
            </a:xfrm>
            <a:custGeom>
              <a:avLst/>
              <a:gdLst/>
              <a:ahLst/>
              <a:cxnLst/>
              <a:rect l="l" t="t" r="r" b="b"/>
              <a:pathLst>
                <a:path w="259715" h="295275">
                  <a:moveTo>
                    <a:pt x="254191" y="0"/>
                  </a:moveTo>
                  <a:lnTo>
                    <a:pt x="5283" y="0"/>
                  </a:lnTo>
                  <a:lnTo>
                    <a:pt x="0" y="5283"/>
                  </a:lnTo>
                  <a:lnTo>
                    <a:pt x="0" y="289572"/>
                  </a:lnTo>
                  <a:lnTo>
                    <a:pt x="5283" y="294845"/>
                  </a:lnTo>
                  <a:lnTo>
                    <a:pt x="254191" y="294845"/>
                  </a:lnTo>
                  <a:lnTo>
                    <a:pt x="259463" y="289572"/>
                  </a:lnTo>
                  <a:lnTo>
                    <a:pt x="259463" y="283051"/>
                  </a:lnTo>
                  <a:lnTo>
                    <a:pt x="259463" y="5283"/>
                  </a:lnTo>
                  <a:lnTo>
                    <a:pt x="254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3958" y="5705557"/>
              <a:ext cx="212287" cy="1179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958" y="5858875"/>
              <a:ext cx="212287" cy="21228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19602" y="1498044"/>
            <a:ext cx="183007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Clone</a:t>
            </a:r>
            <a:r>
              <a:rPr sz="1700" spc="-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&amp;</a:t>
            </a:r>
            <a:r>
              <a:rPr sz="1700" spc="-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Configure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0399" y="3349161"/>
            <a:ext cx="499109" cy="226695"/>
          </a:xfrm>
          <a:custGeom>
            <a:avLst/>
            <a:gdLst/>
            <a:ahLst/>
            <a:cxnLst/>
            <a:rect l="l" t="t" r="r" b="b"/>
            <a:pathLst>
              <a:path w="499110" h="226695">
                <a:moveTo>
                  <a:pt x="477752" y="0"/>
                </a:moveTo>
                <a:lnTo>
                  <a:pt x="21126" y="0"/>
                </a:lnTo>
                <a:lnTo>
                  <a:pt x="12902" y="1668"/>
                </a:lnTo>
                <a:lnTo>
                  <a:pt x="6187" y="6216"/>
                </a:lnTo>
                <a:lnTo>
                  <a:pt x="1660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0" y="213474"/>
                </a:lnTo>
                <a:lnTo>
                  <a:pt x="6187" y="220223"/>
                </a:lnTo>
                <a:lnTo>
                  <a:pt x="12902" y="224772"/>
                </a:lnTo>
                <a:lnTo>
                  <a:pt x="21126" y="226441"/>
                </a:lnTo>
                <a:lnTo>
                  <a:pt x="477752" y="226441"/>
                </a:lnTo>
                <a:lnTo>
                  <a:pt x="485974" y="224772"/>
                </a:lnTo>
                <a:lnTo>
                  <a:pt x="492689" y="220223"/>
                </a:lnTo>
                <a:lnTo>
                  <a:pt x="497216" y="213474"/>
                </a:lnTo>
                <a:lnTo>
                  <a:pt x="498877" y="205209"/>
                </a:lnTo>
                <a:lnTo>
                  <a:pt x="498877" y="113220"/>
                </a:lnTo>
                <a:lnTo>
                  <a:pt x="498877" y="21225"/>
                </a:lnTo>
                <a:lnTo>
                  <a:pt x="497216" y="12963"/>
                </a:lnTo>
                <a:lnTo>
                  <a:pt x="492689" y="6216"/>
                </a:lnTo>
                <a:lnTo>
                  <a:pt x="485974" y="1668"/>
                </a:lnTo>
                <a:lnTo>
                  <a:pt x="47775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585" y="3794963"/>
            <a:ext cx="219364" cy="21936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22657" y="3315229"/>
            <a:ext cx="2282190" cy="734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Edit</a:t>
            </a:r>
            <a:r>
              <a:rPr sz="1550" spc="229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80" dirty="0">
                <a:solidFill>
                  <a:srgbClr val="1F2328"/>
                </a:solidFill>
                <a:latin typeface="Trebuchet MS"/>
                <a:cs typeface="Trebuchet MS"/>
              </a:rPr>
              <a:t>.env</a:t>
            </a:r>
            <a:r>
              <a:rPr sz="1300" spc="25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credentials</a:t>
            </a:r>
            <a:endParaRPr sz="155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166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Verify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07750" y="1891450"/>
            <a:ext cx="2649220" cy="1302385"/>
            <a:chOff x="4907750" y="1891450"/>
            <a:chExt cx="2649220" cy="1302385"/>
          </a:xfrm>
        </p:grpSpPr>
        <p:sp>
          <p:nvSpPr>
            <p:cNvPr id="33" name="object 33"/>
            <p:cNvSpPr/>
            <p:nvPr/>
          </p:nvSpPr>
          <p:spPr>
            <a:xfrm>
              <a:off x="4914825" y="1898524"/>
              <a:ext cx="2642235" cy="1288415"/>
            </a:xfrm>
            <a:custGeom>
              <a:avLst/>
              <a:gdLst/>
              <a:ahLst/>
              <a:cxnLst/>
              <a:rect l="l" t="t" r="r" b="b"/>
              <a:pathLst>
                <a:path w="2642234" h="1288414">
                  <a:moveTo>
                    <a:pt x="2641674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2641674" y="1287880"/>
                  </a:lnTo>
                  <a:lnTo>
                    <a:pt x="2641674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07750" y="1891450"/>
              <a:ext cx="2649220" cy="1302385"/>
            </a:xfrm>
            <a:custGeom>
              <a:avLst/>
              <a:gdLst/>
              <a:ahLst/>
              <a:cxnLst/>
              <a:rect l="l" t="t" r="r" b="b"/>
              <a:pathLst>
                <a:path w="2649220" h="1302385">
                  <a:moveTo>
                    <a:pt x="2648749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4"/>
                  </a:lnTo>
                  <a:lnTo>
                    <a:pt x="3336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0" y="1298696"/>
                  </a:lnTo>
                  <a:lnTo>
                    <a:pt x="42457" y="1302033"/>
                  </a:lnTo>
                  <a:lnTo>
                    <a:pt x="2648749" y="1302033"/>
                  </a:lnTo>
                  <a:lnTo>
                    <a:pt x="2648749" y="1294954"/>
                  </a:lnTo>
                  <a:lnTo>
                    <a:pt x="42457" y="1294954"/>
                  </a:lnTo>
                  <a:lnTo>
                    <a:pt x="28684" y="1292174"/>
                  </a:lnTo>
                  <a:lnTo>
                    <a:pt x="17438" y="1284592"/>
                  </a:lnTo>
                  <a:lnTo>
                    <a:pt x="9855" y="1273347"/>
                  </a:lnTo>
                  <a:lnTo>
                    <a:pt x="7075" y="1259575"/>
                  </a:lnTo>
                  <a:lnTo>
                    <a:pt x="7075" y="42457"/>
                  </a:lnTo>
                  <a:lnTo>
                    <a:pt x="9855" y="28685"/>
                  </a:lnTo>
                  <a:lnTo>
                    <a:pt x="17438" y="17438"/>
                  </a:lnTo>
                  <a:lnTo>
                    <a:pt x="28684" y="9854"/>
                  </a:lnTo>
                  <a:lnTo>
                    <a:pt x="42457" y="7073"/>
                  </a:lnTo>
                  <a:lnTo>
                    <a:pt x="2648749" y="7073"/>
                  </a:lnTo>
                  <a:lnTo>
                    <a:pt x="2648749" y="0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28977" y="1530558"/>
            <a:ext cx="219364" cy="21936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191995" y="1498044"/>
            <a:ext cx="147383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Try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First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35071" y="3390633"/>
            <a:ext cx="213271" cy="20718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27113" y="3865726"/>
            <a:ext cx="63686" cy="636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27113" y="4212466"/>
            <a:ext cx="63686" cy="6368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27113" y="4559202"/>
            <a:ext cx="63686" cy="6368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191995" y="3352026"/>
            <a:ext cx="2397760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Resources</a:t>
            </a:r>
            <a:endParaRPr sz="1700">
              <a:latin typeface="Trebuchet MS"/>
              <a:cs typeface="Trebuchet MS"/>
            </a:endParaRPr>
          </a:p>
          <a:p>
            <a:pPr marL="111760" marR="770890">
              <a:lnSpc>
                <a:spcPct val="146800"/>
              </a:lnSpc>
              <a:spcBef>
                <a:spcPts val="25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Quick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Start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Guide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FAQ</a:t>
            </a:r>
            <a:endParaRPr sz="155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87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2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assista</a:t>
            </a:r>
            <a:endParaRPr sz="1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97788" y="5650399"/>
            <a:ext cx="226631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50" dirty="0">
                <a:solidFill>
                  <a:srgbClr val="0052CC"/>
                </a:solidFill>
                <a:latin typeface="Trebuchet MS"/>
                <a:cs typeface="Trebuchet MS"/>
              </a:rPr>
              <a:t>Rollout</a:t>
            </a:r>
            <a:r>
              <a:rPr sz="3350" spc="-25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Plan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54721" y="6625471"/>
            <a:ext cx="2144395" cy="2781300"/>
            <a:chOff x="1054721" y="6625471"/>
            <a:chExt cx="2144395" cy="278130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8152" y="6625471"/>
              <a:ext cx="215826" cy="2193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721" y="7453394"/>
              <a:ext cx="63686" cy="636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4721" y="7800132"/>
              <a:ext cx="63686" cy="636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2992" y="8192473"/>
              <a:ext cx="215837" cy="16452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721" y="8649283"/>
              <a:ext cx="63686" cy="636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4721" y="8996021"/>
              <a:ext cx="63686" cy="636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4721" y="9342758"/>
              <a:ext cx="63686" cy="6368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822657" y="6592958"/>
            <a:ext cx="2972435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59255" algn="l"/>
              </a:tabLst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Phase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0747A6"/>
                </a:solidFill>
                <a:latin typeface="Trebuchet MS"/>
                <a:cs typeface="Trebuchet MS"/>
              </a:rPr>
              <a:t>1: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Pilot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	</a:t>
            </a:r>
            <a:r>
              <a:rPr sz="1700" spc="114" dirty="0">
                <a:solidFill>
                  <a:srgbClr val="0747A6"/>
                </a:solidFill>
                <a:latin typeface="Trebuchet MS"/>
                <a:cs typeface="Trebuchet MS"/>
              </a:rPr>
              <a:t>COMPLETE</a:t>
            </a:r>
            <a:endParaRPr sz="1700">
              <a:latin typeface="Trebuchet MS"/>
              <a:cs typeface="Trebuchet MS"/>
            </a:endParaRPr>
          </a:p>
          <a:p>
            <a:pPr marL="408940" marR="554990">
              <a:lnSpc>
                <a:spcPct val="146800"/>
              </a:lnSpc>
              <a:spcBef>
                <a:spcPts val="25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Racing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(10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devs)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100+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tickets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processed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proven</a:t>
            </a:r>
            <a:endParaRPr sz="1550">
              <a:latin typeface="Arial"/>
              <a:cs typeface="Arial"/>
            </a:endParaRPr>
          </a:p>
          <a:p>
            <a:pPr marL="408940" marR="5080" indent="-396875">
              <a:lnSpc>
                <a:spcPct val="150800"/>
              </a:lnSpc>
              <a:spcBef>
                <a:spcPts val="630"/>
              </a:spcBef>
              <a:tabLst>
                <a:tab pos="2434590" algn="l"/>
              </a:tabLst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Phase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0747A6"/>
                </a:solidFill>
                <a:latin typeface="Trebuchet MS"/>
                <a:cs typeface="Trebuchet MS"/>
              </a:rPr>
              <a:t>2: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Department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	</a:t>
            </a:r>
            <a:r>
              <a:rPr sz="1700" spc="110" dirty="0">
                <a:solidFill>
                  <a:srgbClr val="0747A6"/>
                </a:solidFill>
                <a:latin typeface="Trebuchet MS"/>
                <a:cs typeface="Trebuchet MS"/>
              </a:rPr>
              <a:t>NOW 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Tech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presentation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(Today!)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Training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workshops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(2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hrs)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Department-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wide</a:t>
            </a:r>
            <a:r>
              <a:rPr sz="155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adoption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27113" y="7106658"/>
            <a:ext cx="64135" cy="2299970"/>
            <a:chOff x="5127113" y="7106658"/>
            <a:chExt cx="64135" cy="2299970"/>
          </a:xfrm>
        </p:grpSpPr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7113" y="7453395"/>
              <a:ext cx="63686" cy="6368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7113" y="7800133"/>
              <a:ext cx="63686" cy="636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7113" y="8649284"/>
              <a:ext cx="63686" cy="636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7113" y="8996022"/>
              <a:ext cx="63686" cy="6368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7113" y="9342758"/>
              <a:ext cx="63686" cy="63686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4895050" y="6592958"/>
            <a:ext cx="2573020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Phase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747A6"/>
                </a:solidFill>
                <a:latin typeface="Trebuchet MS"/>
                <a:cs typeface="Trebuchet MS"/>
              </a:rPr>
              <a:t>3: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Sportsbet-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Wide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Company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announcement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Self-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service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onboarding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24/7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support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channel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Phase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4: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Enterprise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ML</a:t>
            </a: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improvements</a:t>
            </a:r>
            <a:endParaRPr sz="1550">
              <a:latin typeface="Arial"/>
              <a:cs typeface="Arial"/>
            </a:endParaRPr>
          </a:p>
          <a:p>
            <a:pPr marL="408940" marR="419100">
              <a:lnSpc>
                <a:spcPct val="146800"/>
              </a:lnSpc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Custom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integrations Analytics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dashboard</a:t>
            </a:r>
            <a:endParaRPr sz="1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175" y="619512"/>
            <a:ext cx="401955" cy="415925"/>
            <a:chOff x="889175" y="619512"/>
            <a:chExt cx="401955" cy="415925"/>
          </a:xfrm>
        </p:grpSpPr>
        <p:sp>
          <p:nvSpPr>
            <p:cNvPr id="3" name="object 3"/>
            <p:cNvSpPr/>
            <p:nvPr/>
          </p:nvSpPr>
          <p:spPr>
            <a:xfrm>
              <a:off x="960371" y="775760"/>
              <a:ext cx="259715" cy="248285"/>
            </a:xfrm>
            <a:custGeom>
              <a:avLst/>
              <a:gdLst/>
              <a:ahLst/>
              <a:cxnLst/>
              <a:rect l="l" t="t" r="r" b="b"/>
              <a:pathLst>
                <a:path w="259715" h="248284">
                  <a:moveTo>
                    <a:pt x="200494" y="0"/>
                  </a:moveTo>
                  <a:lnTo>
                    <a:pt x="58968" y="0"/>
                  </a:lnTo>
                  <a:lnTo>
                    <a:pt x="49754" y="11793"/>
                  </a:lnTo>
                  <a:lnTo>
                    <a:pt x="29484" y="41277"/>
                  </a:lnTo>
                  <a:lnTo>
                    <a:pt x="9213" y="79605"/>
                  </a:lnTo>
                  <a:lnTo>
                    <a:pt x="0" y="117933"/>
                  </a:lnTo>
                  <a:lnTo>
                    <a:pt x="20270" y="158106"/>
                  </a:lnTo>
                  <a:lnTo>
                    <a:pt x="64865" y="200491"/>
                  </a:lnTo>
                  <a:lnTo>
                    <a:pt x="109460" y="234029"/>
                  </a:lnTo>
                  <a:lnTo>
                    <a:pt x="129731" y="247666"/>
                  </a:lnTo>
                  <a:lnTo>
                    <a:pt x="150002" y="234029"/>
                  </a:lnTo>
                  <a:lnTo>
                    <a:pt x="194597" y="200491"/>
                  </a:lnTo>
                  <a:lnTo>
                    <a:pt x="239192" y="158106"/>
                  </a:lnTo>
                  <a:lnTo>
                    <a:pt x="259463" y="117933"/>
                  </a:lnTo>
                  <a:lnTo>
                    <a:pt x="250249" y="79605"/>
                  </a:lnTo>
                  <a:lnTo>
                    <a:pt x="229978" y="41277"/>
                  </a:lnTo>
                  <a:lnTo>
                    <a:pt x="209707" y="11793"/>
                  </a:lnTo>
                  <a:lnTo>
                    <a:pt x="200494" y="0"/>
                  </a:lnTo>
                  <a:close/>
                </a:path>
              </a:pathLst>
            </a:custGeom>
            <a:solidFill>
              <a:srgbClr val="3137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9175" y="619512"/>
              <a:ext cx="401955" cy="314325"/>
            </a:xfrm>
            <a:custGeom>
              <a:avLst/>
              <a:gdLst/>
              <a:ahLst/>
              <a:cxnLst/>
              <a:rect l="l" t="t" r="r" b="b"/>
              <a:pathLst>
                <a:path w="401955" h="314325">
                  <a:moveTo>
                    <a:pt x="200939" y="0"/>
                  </a:moveTo>
                  <a:lnTo>
                    <a:pt x="7969" y="141809"/>
                  </a:lnTo>
                  <a:lnTo>
                    <a:pt x="0" y="156903"/>
                  </a:lnTo>
                  <a:lnTo>
                    <a:pt x="1992" y="164948"/>
                  </a:lnTo>
                  <a:lnTo>
                    <a:pt x="7969" y="172003"/>
                  </a:lnTo>
                  <a:lnTo>
                    <a:pt x="181597" y="307568"/>
                  </a:lnTo>
                  <a:lnTo>
                    <a:pt x="190632" y="312241"/>
                  </a:lnTo>
                  <a:lnTo>
                    <a:pt x="200932" y="313798"/>
                  </a:lnTo>
                  <a:lnTo>
                    <a:pt x="211230" y="312241"/>
                  </a:lnTo>
                  <a:lnTo>
                    <a:pt x="220257" y="307568"/>
                  </a:lnTo>
                  <a:lnTo>
                    <a:pt x="393885" y="172003"/>
                  </a:lnTo>
                  <a:lnTo>
                    <a:pt x="399869" y="164948"/>
                  </a:lnTo>
                  <a:lnTo>
                    <a:pt x="401864" y="156903"/>
                  </a:lnTo>
                  <a:lnTo>
                    <a:pt x="399869" y="148860"/>
                  </a:lnTo>
                  <a:lnTo>
                    <a:pt x="393885" y="141809"/>
                  </a:lnTo>
                  <a:lnTo>
                    <a:pt x="220269" y="6230"/>
                  </a:lnTo>
                  <a:lnTo>
                    <a:pt x="211240" y="1557"/>
                  </a:lnTo>
                  <a:lnTo>
                    <a:pt x="200939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9175" y="619512"/>
              <a:ext cx="401955" cy="314325"/>
            </a:xfrm>
            <a:custGeom>
              <a:avLst/>
              <a:gdLst/>
              <a:ahLst/>
              <a:cxnLst/>
              <a:rect l="l" t="t" r="r" b="b"/>
              <a:pathLst>
                <a:path w="401955" h="314325">
                  <a:moveTo>
                    <a:pt x="200939" y="0"/>
                  </a:moveTo>
                  <a:lnTo>
                    <a:pt x="7969" y="141809"/>
                  </a:lnTo>
                  <a:lnTo>
                    <a:pt x="0" y="156903"/>
                  </a:lnTo>
                  <a:lnTo>
                    <a:pt x="1992" y="164948"/>
                  </a:lnTo>
                  <a:lnTo>
                    <a:pt x="7969" y="172003"/>
                  </a:lnTo>
                  <a:lnTo>
                    <a:pt x="181597" y="307568"/>
                  </a:lnTo>
                  <a:lnTo>
                    <a:pt x="190627" y="312241"/>
                  </a:lnTo>
                  <a:lnTo>
                    <a:pt x="200927" y="313798"/>
                  </a:lnTo>
                  <a:lnTo>
                    <a:pt x="211228" y="312241"/>
                  </a:lnTo>
                  <a:lnTo>
                    <a:pt x="220257" y="307568"/>
                  </a:lnTo>
                  <a:lnTo>
                    <a:pt x="393896" y="172003"/>
                  </a:lnTo>
                  <a:lnTo>
                    <a:pt x="399874" y="164948"/>
                  </a:lnTo>
                  <a:lnTo>
                    <a:pt x="401867" y="156903"/>
                  </a:lnTo>
                  <a:lnTo>
                    <a:pt x="399874" y="148860"/>
                  </a:lnTo>
                  <a:lnTo>
                    <a:pt x="393896" y="141809"/>
                  </a:lnTo>
                  <a:lnTo>
                    <a:pt x="220269" y="6230"/>
                  </a:lnTo>
                  <a:lnTo>
                    <a:pt x="211240" y="1557"/>
                  </a:lnTo>
                  <a:lnTo>
                    <a:pt x="200939" y="0"/>
                  </a:lnTo>
                  <a:close/>
                </a:path>
              </a:pathLst>
            </a:custGeom>
            <a:solidFill>
              <a:srgbClr val="3941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783" y="728582"/>
              <a:ext cx="188700" cy="3066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Training</a:t>
            </a:r>
            <a:r>
              <a:rPr spc="-290" dirty="0"/>
              <a:t> </a:t>
            </a:r>
            <a:r>
              <a:rPr spc="-80" dirty="0"/>
              <a:t>&amp;</a:t>
            </a:r>
            <a:r>
              <a:rPr spc="-290" dirty="0"/>
              <a:t> </a:t>
            </a:r>
            <a:r>
              <a:rPr spc="50" dirty="0"/>
              <a:t>Support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2657" y="1498044"/>
            <a:ext cx="3367404" cy="1358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Training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Options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Self-Service: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Quick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Start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(5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min)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Workshop: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2-hour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hands-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on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1-</a:t>
            </a: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on-</a:t>
            </a:r>
            <a:r>
              <a:rPr sz="1550" spc="-100" dirty="0">
                <a:solidFill>
                  <a:srgbClr val="1F2328"/>
                </a:solidFill>
                <a:latin typeface="Arial"/>
                <a:cs typeface="Arial"/>
              </a:rPr>
              <a:t>1: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(Wed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3pm)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3554370"/>
            <a:ext cx="63686" cy="636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3901111"/>
            <a:ext cx="63686" cy="6368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4247845"/>
            <a:ext cx="63686" cy="636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4594583"/>
            <a:ext cx="63686" cy="636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249" y="1933907"/>
            <a:ext cx="198135" cy="1981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5249" y="2280641"/>
            <a:ext cx="198135" cy="19813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5249" y="2627382"/>
            <a:ext cx="198135" cy="19813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25249" y="2974116"/>
            <a:ext cx="198135" cy="19813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895050" y="1498044"/>
            <a:ext cx="2627630" cy="1705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120" dirty="0">
                <a:solidFill>
                  <a:srgbClr val="0747A6"/>
                </a:solidFill>
                <a:latin typeface="Trebuchet MS"/>
                <a:cs typeface="Trebuchet MS"/>
              </a:rPr>
              <a:t>Success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Metrics</a:t>
            </a:r>
            <a:endParaRPr sz="1700">
              <a:latin typeface="Trebuchet MS"/>
              <a:cs typeface="Trebuchet MS"/>
            </a:endParaRPr>
          </a:p>
          <a:p>
            <a:pPr marL="680085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95%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adoption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(pilot)</a:t>
            </a:r>
            <a:endParaRPr sz="1550">
              <a:latin typeface="Arial"/>
              <a:cs typeface="Arial"/>
            </a:endParaRPr>
          </a:p>
          <a:p>
            <a:pPr marL="680085" marR="465455">
              <a:lnSpc>
                <a:spcPct val="146800"/>
              </a:lnSpc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4.7/5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satisfaction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endParaRPr sz="155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87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Zero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security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incidents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3901111"/>
            <a:ext cx="63686" cy="6368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4247845"/>
            <a:ext cx="63686" cy="6368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895050" y="3387410"/>
            <a:ext cx="1898650" cy="1012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0" dirty="0">
                <a:solidFill>
                  <a:srgbClr val="0747A6"/>
                </a:solidFill>
                <a:latin typeface="Trebuchet MS"/>
                <a:cs typeface="Trebuchet MS"/>
              </a:rPr>
              <a:t>Response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Times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24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458" y="3040670"/>
            <a:ext cx="4048125" cy="19075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Support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Channels</a:t>
            </a:r>
            <a:endParaRPr sz="1700">
              <a:latin typeface="Trebuchet MS"/>
              <a:cs typeface="Trebuchet MS"/>
            </a:endParaRPr>
          </a:p>
          <a:p>
            <a:pPr marL="7518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assistant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  <a:hlinkClick r:id="rId11"/>
              </a:rPr>
              <a:t>racing-</a:t>
            </a:r>
            <a:r>
              <a:rPr sz="1550" spc="-25" dirty="0">
                <a:solidFill>
                  <a:srgbClr val="0969DA"/>
                </a:solidFill>
                <a:latin typeface="Arial"/>
                <a:cs typeface="Arial"/>
                <a:hlinkClick r:id="rId11"/>
              </a:rPr>
              <a:t>team@sportsbet.com.au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Hours: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Weekly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Docs: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Complete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guides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4990" y="5705557"/>
              <a:ext cx="235875" cy="2358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7814" y="5870670"/>
              <a:ext cx="330835" cy="259715"/>
            </a:xfrm>
            <a:custGeom>
              <a:avLst/>
              <a:gdLst/>
              <a:ahLst/>
              <a:cxnLst/>
              <a:rect l="l" t="t" r="r" b="b"/>
              <a:pathLst>
                <a:path w="330834" h="259714">
                  <a:moveTo>
                    <a:pt x="283050" y="0"/>
                  </a:moveTo>
                  <a:lnTo>
                    <a:pt x="47175" y="0"/>
                  </a:lnTo>
                  <a:lnTo>
                    <a:pt x="28812" y="3707"/>
                  </a:lnTo>
                  <a:lnTo>
                    <a:pt x="13817" y="13817"/>
                  </a:lnTo>
                  <a:lnTo>
                    <a:pt x="3707" y="28812"/>
                  </a:lnTo>
                  <a:lnTo>
                    <a:pt x="0" y="47175"/>
                  </a:lnTo>
                  <a:lnTo>
                    <a:pt x="0" y="212288"/>
                  </a:lnTo>
                  <a:lnTo>
                    <a:pt x="3707" y="230650"/>
                  </a:lnTo>
                  <a:lnTo>
                    <a:pt x="13817" y="245646"/>
                  </a:lnTo>
                  <a:lnTo>
                    <a:pt x="28812" y="255756"/>
                  </a:lnTo>
                  <a:lnTo>
                    <a:pt x="47175" y="259463"/>
                  </a:lnTo>
                  <a:lnTo>
                    <a:pt x="283050" y="259463"/>
                  </a:lnTo>
                  <a:lnTo>
                    <a:pt x="301413" y="255756"/>
                  </a:lnTo>
                  <a:lnTo>
                    <a:pt x="316408" y="245646"/>
                  </a:lnTo>
                  <a:lnTo>
                    <a:pt x="326518" y="230650"/>
                  </a:lnTo>
                  <a:lnTo>
                    <a:pt x="330226" y="212288"/>
                  </a:lnTo>
                  <a:lnTo>
                    <a:pt x="330226" y="47175"/>
                  </a:lnTo>
                  <a:lnTo>
                    <a:pt x="326518" y="28812"/>
                  </a:lnTo>
                  <a:lnTo>
                    <a:pt x="316408" y="13817"/>
                  </a:lnTo>
                  <a:lnTo>
                    <a:pt x="301413" y="3707"/>
                  </a:lnTo>
                  <a:lnTo>
                    <a:pt x="283050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8309" y="5705557"/>
              <a:ext cx="212725" cy="424815"/>
            </a:xfrm>
            <a:custGeom>
              <a:avLst/>
              <a:gdLst/>
              <a:ahLst/>
              <a:cxnLst/>
              <a:rect l="l" t="t" r="r" b="b"/>
              <a:pathLst>
                <a:path w="212725" h="424814">
                  <a:moveTo>
                    <a:pt x="106143" y="0"/>
                  </a:moveTo>
                  <a:lnTo>
                    <a:pt x="64827" y="8341"/>
                  </a:lnTo>
                  <a:lnTo>
                    <a:pt x="31088" y="31088"/>
                  </a:lnTo>
                  <a:lnTo>
                    <a:pt x="8341" y="64827"/>
                  </a:lnTo>
                  <a:lnTo>
                    <a:pt x="0" y="106144"/>
                  </a:lnTo>
                  <a:lnTo>
                    <a:pt x="5266" y="139209"/>
                  </a:lnTo>
                  <a:lnTo>
                    <a:pt x="19941" y="167993"/>
                  </a:lnTo>
                  <a:lnTo>
                    <a:pt x="42338" y="190846"/>
                  </a:lnTo>
                  <a:lnTo>
                    <a:pt x="70762" y="206119"/>
                  </a:lnTo>
                  <a:lnTo>
                    <a:pt x="70880" y="395707"/>
                  </a:lnTo>
                  <a:lnTo>
                    <a:pt x="72818" y="405833"/>
                  </a:lnTo>
                  <a:lnTo>
                    <a:pt x="78425" y="414831"/>
                  </a:lnTo>
                  <a:lnTo>
                    <a:pt x="86845" y="421272"/>
                  </a:lnTo>
                  <a:lnTo>
                    <a:pt x="97342" y="424345"/>
                  </a:lnTo>
                  <a:lnTo>
                    <a:pt x="108237" y="423390"/>
                  </a:lnTo>
                  <a:lnTo>
                    <a:pt x="117757" y="418725"/>
                  </a:lnTo>
                  <a:lnTo>
                    <a:pt x="125020" y="411001"/>
                  </a:lnTo>
                  <a:lnTo>
                    <a:pt x="129093" y="400988"/>
                  </a:lnTo>
                  <a:lnTo>
                    <a:pt x="136244" y="400988"/>
                  </a:lnTo>
                  <a:lnTo>
                    <a:pt x="141525" y="395707"/>
                  </a:lnTo>
                  <a:lnTo>
                    <a:pt x="141525" y="370886"/>
                  </a:lnTo>
                  <a:lnTo>
                    <a:pt x="136244" y="365606"/>
                  </a:lnTo>
                  <a:lnTo>
                    <a:pt x="129731" y="365606"/>
                  </a:lnTo>
                  <a:lnTo>
                    <a:pt x="129731" y="353813"/>
                  </a:lnTo>
                  <a:lnTo>
                    <a:pt x="136244" y="353813"/>
                  </a:lnTo>
                  <a:lnTo>
                    <a:pt x="141525" y="348532"/>
                  </a:lnTo>
                  <a:lnTo>
                    <a:pt x="141525" y="311918"/>
                  </a:lnTo>
                  <a:lnTo>
                    <a:pt x="136244" y="306637"/>
                  </a:lnTo>
                  <a:lnTo>
                    <a:pt x="129731" y="306637"/>
                  </a:lnTo>
                  <a:lnTo>
                    <a:pt x="129731" y="279783"/>
                  </a:lnTo>
                  <a:lnTo>
                    <a:pt x="137014" y="275606"/>
                  </a:lnTo>
                  <a:lnTo>
                    <a:pt x="141511" y="267858"/>
                  </a:lnTo>
                  <a:lnTo>
                    <a:pt x="141525" y="206119"/>
                  </a:lnTo>
                  <a:lnTo>
                    <a:pt x="169961" y="190846"/>
                  </a:lnTo>
                  <a:lnTo>
                    <a:pt x="192354" y="167993"/>
                  </a:lnTo>
                  <a:lnTo>
                    <a:pt x="207024" y="139209"/>
                  </a:lnTo>
                  <a:lnTo>
                    <a:pt x="212287" y="106144"/>
                  </a:lnTo>
                  <a:lnTo>
                    <a:pt x="205146" y="70774"/>
                  </a:lnTo>
                  <a:lnTo>
                    <a:pt x="106131" y="70774"/>
                  </a:lnTo>
                  <a:lnTo>
                    <a:pt x="97007" y="68925"/>
                  </a:lnTo>
                  <a:lnTo>
                    <a:pt x="89482" y="63871"/>
                  </a:lnTo>
                  <a:lnTo>
                    <a:pt x="84417" y="56372"/>
                  </a:lnTo>
                  <a:lnTo>
                    <a:pt x="82558" y="47186"/>
                  </a:lnTo>
                  <a:lnTo>
                    <a:pt x="84410" y="37999"/>
                  </a:lnTo>
                  <a:lnTo>
                    <a:pt x="89466" y="30497"/>
                  </a:lnTo>
                  <a:lnTo>
                    <a:pt x="96963" y="25442"/>
                  </a:lnTo>
                  <a:lnTo>
                    <a:pt x="106143" y="23587"/>
                  </a:lnTo>
                  <a:lnTo>
                    <a:pt x="170073" y="23587"/>
                  </a:lnTo>
                  <a:lnTo>
                    <a:pt x="147459" y="8341"/>
                  </a:lnTo>
                  <a:lnTo>
                    <a:pt x="106143" y="0"/>
                  </a:lnTo>
                  <a:close/>
                </a:path>
                <a:path w="212725" h="424814">
                  <a:moveTo>
                    <a:pt x="170073" y="23587"/>
                  </a:moveTo>
                  <a:lnTo>
                    <a:pt x="106143" y="23587"/>
                  </a:lnTo>
                  <a:lnTo>
                    <a:pt x="115334" y="25442"/>
                  </a:lnTo>
                  <a:lnTo>
                    <a:pt x="122832" y="30497"/>
                  </a:lnTo>
                  <a:lnTo>
                    <a:pt x="127889" y="37999"/>
                  </a:lnTo>
                  <a:lnTo>
                    <a:pt x="129742" y="47186"/>
                  </a:lnTo>
                  <a:lnTo>
                    <a:pt x="127885" y="56372"/>
                  </a:lnTo>
                  <a:lnTo>
                    <a:pt x="122824" y="63871"/>
                  </a:lnTo>
                  <a:lnTo>
                    <a:pt x="115319" y="68925"/>
                  </a:lnTo>
                  <a:lnTo>
                    <a:pt x="106131" y="70774"/>
                  </a:lnTo>
                  <a:lnTo>
                    <a:pt x="205146" y="70774"/>
                  </a:lnTo>
                  <a:lnTo>
                    <a:pt x="203946" y="64827"/>
                  </a:lnTo>
                  <a:lnTo>
                    <a:pt x="181198" y="31088"/>
                  </a:lnTo>
                  <a:lnTo>
                    <a:pt x="170073" y="23587"/>
                  </a:lnTo>
                  <a:close/>
                </a:path>
              </a:pathLst>
            </a:custGeom>
            <a:solidFill>
              <a:srgbClr val="C16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97788" y="5650399"/>
            <a:ext cx="347027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Security</a:t>
            </a:r>
            <a:r>
              <a:rPr sz="3350" spc="-22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80" dirty="0">
                <a:solidFill>
                  <a:srgbClr val="0052CC"/>
                </a:solidFill>
                <a:latin typeface="Trebuchet MS"/>
                <a:cs typeface="Trebuchet MS"/>
              </a:rPr>
              <a:t>&amp;</a:t>
            </a:r>
            <a:r>
              <a:rPr sz="3350" spc="-22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0052CC"/>
                </a:solidFill>
                <a:latin typeface="Trebuchet MS"/>
                <a:cs typeface="Trebuchet MS"/>
              </a:rPr>
              <a:t>Privacy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54721" y="6633126"/>
            <a:ext cx="1995170" cy="1577975"/>
            <a:chOff x="1054721" y="6633126"/>
            <a:chExt cx="1995170" cy="157797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8816" y="6633126"/>
              <a:ext cx="200964" cy="2027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7453394"/>
              <a:ext cx="63686" cy="636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721" y="7800132"/>
              <a:ext cx="63686" cy="636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721" y="8146869"/>
              <a:ext cx="63686" cy="6368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22657" y="6592958"/>
            <a:ext cx="2860675" cy="1705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What</a:t>
            </a:r>
            <a:r>
              <a:rPr sz="1700" spc="-3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We</a:t>
            </a: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35" dirty="0">
                <a:solidFill>
                  <a:srgbClr val="0747A6"/>
                </a:solidFill>
                <a:latin typeface="Trebuchet MS"/>
                <a:cs typeface="Trebuchet MS"/>
              </a:rPr>
              <a:t>DON'T</a:t>
            </a: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0747A6"/>
                </a:solidFill>
                <a:latin typeface="Trebuchet MS"/>
                <a:cs typeface="Trebuchet MS"/>
              </a:rPr>
              <a:t>Do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external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servers</a:t>
            </a:r>
            <a:endParaRPr sz="1550">
              <a:latin typeface="Arial"/>
              <a:cs typeface="Arial"/>
            </a:endParaRPr>
          </a:p>
          <a:p>
            <a:pPr marL="408940" marR="198755">
              <a:lnSpc>
                <a:spcPct val="146800"/>
              </a:lnSpc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training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on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your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data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credential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storage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modifications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without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OK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5050" y="6592958"/>
            <a:ext cx="128778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What</a:t>
            </a:r>
            <a:r>
              <a:rPr sz="1700" spc="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We</a:t>
            </a:r>
            <a:r>
              <a:rPr sz="1700" spc="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0747A6"/>
                </a:solidFill>
                <a:latin typeface="Trebuchet MS"/>
                <a:cs typeface="Trebuchet MS"/>
              </a:rPr>
              <a:t>DO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28977" y="6625471"/>
            <a:ext cx="2360295" cy="2837815"/>
            <a:chOff x="4928977" y="6625471"/>
            <a:chExt cx="2360295" cy="2837815"/>
          </a:xfrm>
        </p:grpSpPr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38087" y="6625471"/>
              <a:ext cx="219360" cy="21936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7453394"/>
              <a:ext cx="63686" cy="6368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7113" y="7800132"/>
              <a:ext cx="63686" cy="6368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7113" y="8146869"/>
              <a:ext cx="63686" cy="636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8493607"/>
              <a:ext cx="63686" cy="6368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8977" y="9264920"/>
              <a:ext cx="198135" cy="1981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0776" y="9264920"/>
              <a:ext cx="198135" cy="19813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291320" y="6994890"/>
            <a:ext cx="232410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Copilot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API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(approv</a:t>
            </a:r>
            <a:endParaRPr sz="1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91320" y="7341628"/>
            <a:ext cx="230441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Local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credential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storage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(.e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91320" y="7579390"/>
            <a:ext cx="1889760" cy="106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5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Read-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only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API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access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Audit</a:t>
            </a:r>
            <a:r>
              <a:rPr sz="1550" spc="-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logs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Open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source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code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95050" y="8829059"/>
            <a:ext cx="2736215" cy="96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Compliance</a:t>
            </a:r>
            <a:endParaRPr sz="1700">
              <a:latin typeface="Trebuchet MS"/>
              <a:cs typeface="Trebuchet MS"/>
            </a:endParaRPr>
          </a:p>
          <a:p>
            <a:pPr marL="283210">
              <a:lnSpc>
                <a:spcPct val="100000"/>
              </a:lnSpc>
              <a:spcBef>
                <a:spcPts val="1120"/>
              </a:spcBef>
              <a:tabLst>
                <a:tab pos="2445385" algn="l"/>
              </a:tabLst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Sportsbet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Standards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|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	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GD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9458" y="5257667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14" y="662444"/>
            <a:ext cx="424576" cy="344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Roadmap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585" y="1530558"/>
            <a:ext cx="219364" cy="219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051958"/>
            <a:ext cx="63686" cy="636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85" y="3438204"/>
            <a:ext cx="219364" cy="182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3901111"/>
            <a:ext cx="63686" cy="636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4247845"/>
            <a:ext cx="63686" cy="63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4594583"/>
            <a:ext cx="63686" cy="636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45235" y="1531778"/>
            <a:ext cx="186314" cy="218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1632" y="3420776"/>
            <a:ext cx="134056" cy="21241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95050" y="1498044"/>
            <a:ext cx="2715260" cy="2554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Planned</a:t>
            </a:r>
            <a:r>
              <a:rPr sz="1700" spc="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(v4.0)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Web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dashboard</a:t>
            </a:r>
            <a:endParaRPr sz="1550">
              <a:latin typeface="Arial"/>
              <a:cs typeface="Arial"/>
            </a:endParaRPr>
          </a:p>
          <a:p>
            <a:pPr marL="408940" marR="5080">
              <a:lnSpc>
                <a:spcPct val="146800"/>
              </a:lnSpc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Custom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scales </a:t>
            </a: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performance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insights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bot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integration</a:t>
            </a:r>
            <a:endParaRPr sz="155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Your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0747A6"/>
                </a:solidFill>
                <a:latin typeface="Trebuchet MS"/>
                <a:cs typeface="Trebuchet MS"/>
              </a:rPr>
              <a:t>Ideas?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Submit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feature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requests!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7005" y="5787217"/>
              <a:ext cx="186055" cy="262890"/>
            </a:xfrm>
            <a:custGeom>
              <a:avLst/>
              <a:gdLst/>
              <a:ahLst/>
              <a:cxnLst/>
              <a:rect l="l" t="t" r="r" b="b"/>
              <a:pathLst>
                <a:path w="186055" h="262889">
                  <a:moveTo>
                    <a:pt x="159428" y="0"/>
                  </a:moveTo>
                  <a:lnTo>
                    <a:pt x="27054" y="0"/>
                  </a:lnTo>
                  <a:lnTo>
                    <a:pt x="14344" y="2144"/>
                  </a:lnTo>
                  <a:lnTo>
                    <a:pt x="5986" y="7820"/>
                  </a:lnTo>
                  <a:lnTo>
                    <a:pt x="1399" y="15896"/>
                  </a:lnTo>
                  <a:lnTo>
                    <a:pt x="0" y="25238"/>
                  </a:lnTo>
                  <a:lnTo>
                    <a:pt x="1451" y="34424"/>
                  </a:lnTo>
                  <a:lnTo>
                    <a:pt x="6124" y="42513"/>
                  </a:lnTo>
                  <a:lnTo>
                    <a:pt x="14498" y="48272"/>
                  </a:lnTo>
                  <a:lnTo>
                    <a:pt x="27054" y="50465"/>
                  </a:lnTo>
                  <a:lnTo>
                    <a:pt x="120662" y="50465"/>
                  </a:lnTo>
                  <a:lnTo>
                    <a:pt x="26689" y="228906"/>
                  </a:lnTo>
                  <a:lnTo>
                    <a:pt x="25591" y="232183"/>
                  </a:lnTo>
                  <a:lnTo>
                    <a:pt x="25591" y="236571"/>
                  </a:lnTo>
                  <a:lnTo>
                    <a:pt x="27507" y="245100"/>
                  </a:lnTo>
                  <a:lnTo>
                    <a:pt x="33229" y="253526"/>
                  </a:lnTo>
                  <a:lnTo>
                    <a:pt x="42722" y="259964"/>
                  </a:lnTo>
                  <a:lnTo>
                    <a:pt x="55949" y="262529"/>
                  </a:lnTo>
                  <a:lnTo>
                    <a:pt x="66249" y="261068"/>
                  </a:lnTo>
                  <a:lnTo>
                    <a:pt x="177355" y="50453"/>
                  </a:lnTo>
                  <a:lnTo>
                    <a:pt x="185764" y="26323"/>
                  </a:lnTo>
                  <a:lnTo>
                    <a:pt x="184272" y="18199"/>
                  </a:lnTo>
                  <a:lnTo>
                    <a:pt x="179592" y="9596"/>
                  </a:lnTo>
                  <a:lnTo>
                    <a:pt x="171414" y="2776"/>
                  </a:lnTo>
                  <a:lnTo>
                    <a:pt x="159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2657" y="5650399"/>
            <a:ext cx="796290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4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spc="75" dirty="0">
                <a:solidFill>
                  <a:srgbClr val="0052CC"/>
                </a:solidFill>
                <a:latin typeface="Trebuchet MS"/>
                <a:cs typeface="Trebuchet MS"/>
              </a:rPr>
              <a:t>FAQ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9458" y="1498044"/>
            <a:ext cx="3534410" cy="3938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Completed</a:t>
            </a:r>
            <a:r>
              <a:rPr sz="1700" spc="1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(v3.0)</a:t>
            </a:r>
            <a:endParaRPr sz="1700">
              <a:latin typeface="Trebuchet MS"/>
              <a:cs typeface="Trebuchet MS"/>
            </a:endParaRPr>
          </a:p>
          <a:p>
            <a:pPr marL="751840" marR="399415">
              <a:lnSpc>
                <a:spcPct val="146800"/>
              </a:lnSpc>
              <a:spcBef>
                <a:spcPts val="25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grooming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automation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(Team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scale)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Reference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7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integration</a:t>
            </a:r>
            <a:endParaRPr sz="155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In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Progress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(v3.1)</a:t>
            </a:r>
            <a:endParaRPr sz="1700">
              <a:latin typeface="Trebuchet MS"/>
              <a:cs typeface="Trebuchet MS"/>
            </a:endParaRPr>
          </a:p>
          <a:p>
            <a:pPr marL="751840" marR="426720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ML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improvements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Bulk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operations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velocity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analytics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165" y="634235"/>
            <a:ext cx="248285" cy="389255"/>
            <a:chOff x="972165" y="634235"/>
            <a:chExt cx="248285" cy="389255"/>
          </a:xfrm>
        </p:grpSpPr>
        <p:sp>
          <p:nvSpPr>
            <p:cNvPr id="3" name="object 3"/>
            <p:cNvSpPr/>
            <p:nvPr/>
          </p:nvSpPr>
          <p:spPr>
            <a:xfrm>
              <a:off x="972165" y="634235"/>
              <a:ext cx="248285" cy="295275"/>
            </a:xfrm>
            <a:custGeom>
              <a:avLst/>
              <a:gdLst/>
              <a:ahLst/>
              <a:cxnLst/>
              <a:rect l="l" t="t" r="r" b="b"/>
              <a:pathLst>
                <a:path w="248284" h="295275">
                  <a:moveTo>
                    <a:pt x="117937" y="0"/>
                  </a:moveTo>
                  <a:lnTo>
                    <a:pt x="72542" y="8493"/>
                  </a:lnTo>
                  <a:lnTo>
                    <a:pt x="34998" y="31495"/>
                  </a:lnTo>
                  <a:lnTo>
                    <a:pt x="9438" y="65284"/>
                  </a:lnTo>
                  <a:lnTo>
                    <a:pt x="0" y="106140"/>
                  </a:lnTo>
                  <a:lnTo>
                    <a:pt x="2780" y="119912"/>
                  </a:lnTo>
                  <a:lnTo>
                    <a:pt x="10362" y="131160"/>
                  </a:lnTo>
                  <a:lnTo>
                    <a:pt x="21608" y="138743"/>
                  </a:lnTo>
                  <a:lnTo>
                    <a:pt x="35381" y="141524"/>
                  </a:lnTo>
                  <a:lnTo>
                    <a:pt x="49153" y="138743"/>
                  </a:lnTo>
                  <a:lnTo>
                    <a:pt x="60400" y="131160"/>
                  </a:lnTo>
                  <a:lnTo>
                    <a:pt x="67982" y="119912"/>
                  </a:lnTo>
                  <a:lnTo>
                    <a:pt x="70762" y="106140"/>
                  </a:lnTo>
                  <a:lnTo>
                    <a:pt x="74085" y="95637"/>
                  </a:lnTo>
                  <a:lnTo>
                    <a:pt x="83554" y="84028"/>
                  </a:lnTo>
                  <a:lnTo>
                    <a:pt x="98421" y="74631"/>
                  </a:lnTo>
                  <a:lnTo>
                    <a:pt x="117937" y="70761"/>
                  </a:lnTo>
                  <a:lnTo>
                    <a:pt x="142077" y="74815"/>
                  </a:lnTo>
                  <a:lnTo>
                    <a:pt x="160690" y="85502"/>
                  </a:lnTo>
                  <a:lnTo>
                    <a:pt x="172668" y="100612"/>
                  </a:lnTo>
                  <a:lnTo>
                    <a:pt x="176906" y="117933"/>
                  </a:lnTo>
                  <a:lnTo>
                    <a:pt x="166850" y="147040"/>
                  </a:lnTo>
                  <a:lnTo>
                    <a:pt x="144192" y="165083"/>
                  </a:lnTo>
                  <a:lnTo>
                    <a:pt x="120200" y="174294"/>
                  </a:lnTo>
                  <a:lnTo>
                    <a:pt x="92371" y="179683"/>
                  </a:lnTo>
                  <a:lnTo>
                    <a:pt x="81124" y="187265"/>
                  </a:lnTo>
                  <a:lnTo>
                    <a:pt x="73542" y="198512"/>
                  </a:lnTo>
                  <a:lnTo>
                    <a:pt x="70762" y="212286"/>
                  </a:lnTo>
                  <a:lnTo>
                    <a:pt x="70762" y="259458"/>
                  </a:lnTo>
                  <a:lnTo>
                    <a:pt x="73542" y="273233"/>
                  </a:lnTo>
                  <a:lnTo>
                    <a:pt x="81124" y="284480"/>
                  </a:lnTo>
                  <a:lnTo>
                    <a:pt x="92371" y="292063"/>
                  </a:lnTo>
                  <a:lnTo>
                    <a:pt x="106144" y="294843"/>
                  </a:lnTo>
                  <a:lnTo>
                    <a:pt x="119916" y="292063"/>
                  </a:lnTo>
                  <a:lnTo>
                    <a:pt x="131162" y="284480"/>
                  </a:lnTo>
                  <a:lnTo>
                    <a:pt x="138745" y="273233"/>
                  </a:lnTo>
                  <a:lnTo>
                    <a:pt x="141525" y="259458"/>
                  </a:lnTo>
                  <a:lnTo>
                    <a:pt x="141525" y="243740"/>
                  </a:lnTo>
                  <a:lnTo>
                    <a:pt x="148765" y="242149"/>
                  </a:lnTo>
                  <a:lnTo>
                    <a:pt x="204432" y="217371"/>
                  </a:lnTo>
                  <a:lnTo>
                    <a:pt x="242711" y="164123"/>
                  </a:lnTo>
                  <a:lnTo>
                    <a:pt x="247669" y="129725"/>
                  </a:lnTo>
                  <a:lnTo>
                    <a:pt x="243234" y="93509"/>
                  </a:lnTo>
                  <a:lnTo>
                    <a:pt x="229176" y="58496"/>
                  </a:lnTo>
                  <a:lnTo>
                    <a:pt x="204362" y="28619"/>
                  </a:lnTo>
                  <a:lnTo>
                    <a:pt x="167660" y="7810"/>
                  </a:lnTo>
                  <a:lnTo>
                    <a:pt x="117937" y="0"/>
                  </a:lnTo>
                  <a:close/>
                </a:path>
              </a:pathLst>
            </a:custGeom>
            <a:solidFill>
              <a:srgbClr val="BE1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28" y="952663"/>
              <a:ext cx="70762" cy="707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05" dirty="0"/>
              <a:t>Common</a:t>
            </a:r>
            <a:r>
              <a:rPr spc="-310" dirty="0"/>
              <a:t> </a:t>
            </a:r>
            <a:r>
              <a:rPr spc="60" dirty="0"/>
              <a:t>Questions</a:t>
            </a:r>
          </a:p>
        </p:txBody>
      </p:sp>
      <p:sp>
        <p:nvSpPr>
          <p:cNvPr id="6" name="object 6"/>
          <p:cNvSpPr/>
          <p:nvPr/>
        </p:nvSpPr>
        <p:spPr>
          <a:xfrm>
            <a:off x="2342602" y="1933907"/>
            <a:ext cx="499109" cy="226695"/>
          </a:xfrm>
          <a:custGeom>
            <a:avLst/>
            <a:gdLst/>
            <a:ahLst/>
            <a:cxnLst/>
            <a:rect l="l" t="t" r="r" b="b"/>
            <a:pathLst>
              <a:path w="499110" h="226694">
                <a:moveTo>
                  <a:pt x="477751" y="0"/>
                </a:moveTo>
                <a:lnTo>
                  <a:pt x="21126" y="0"/>
                </a:lnTo>
                <a:lnTo>
                  <a:pt x="12902" y="1668"/>
                </a:lnTo>
                <a:lnTo>
                  <a:pt x="6187" y="6217"/>
                </a:lnTo>
                <a:lnTo>
                  <a:pt x="1660" y="12964"/>
                </a:lnTo>
                <a:lnTo>
                  <a:pt x="0" y="21226"/>
                </a:lnTo>
                <a:lnTo>
                  <a:pt x="0" y="205209"/>
                </a:lnTo>
                <a:lnTo>
                  <a:pt x="1660" y="213474"/>
                </a:lnTo>
                <a:lnTo>
                  <a:pt x="6187" y="220223"/>
                </a:lnTo>
                <a:lnTo>
                  <a:pt x="12902" y="224772"/>
                </a:lnTo>
                <a:lnTo>
                  <a:pt x="21126" y="226440"/>
                </a:lnTo>
                <a:lnTo>
                  <a:pt x="477751" y="226440"/>
                </a:lnTo>
                <a:lnTo>
                  <a:pt x="485974" y="224772"/>
                </a:lnTo>
                <a:lnTo>
                  <a:pt x="492689" y="220223"/>
                </a:lnTo>
                <a:lnTo>
                  <a:pt x="497216" y="213474"/>
                </a:lnTo>
                <a:lnTo>
                  <a:pt x="498876" y="205209"/>
                </a:lnTo>
                <a:lnTo>
                  <a:pt x="498876" y="113220"/>
                </a:lnTo>
                <a:lnTo>
                  <a:pt x="498876" y="21226"/>
                </a:lnTo>
                <a:lnTo>
                  <a:pt x="497216" y="12964"/>
                </a:lnTo>
                <a:lnTo>
                  <a:pt x="492689" y="6217"/>
                </a:lnTo>
                <a:lnTo>
                  <a:pt x="485974" y="1668"/>
                </a:lnTo>
                <a:lnTo>
                  <a:pt x="477751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657" y="1498044"/>
            <a:ext cx="3319779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"Works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with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custom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JIRA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fields?"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Yes!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Configure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2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1F2328"/>
                </a:solidFill>
                <a:latin typeface="Trebuchet MS"/>
                <a:cs typeface="Trebuchet MS"/>
              </a:rPr>
              <a:t>.env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1649" y="2783060"/>
            <a:ext cx="1334135" cy="226695"/>
          </a:xfrm>
          <a:custGeom>
            <a:avLst/>
            <a:gdLst/>
            <a:ahLst/>
            <a:cxnLst/>
            <a:rect l="l" t="t" r="r" b="b"/>
            <a:pathLst>
              <a:path w="1334135" h="226694">
                <a:moveTo>
                  <a:pt x="1312652" y="0"/>
                </a:moveTo>
                <a:lnTo>
                  <a:pt x="21222" y="0"/>
                </a:lnTo>
                <a:lnTo>
                  <a:pt x="12962" y="1668"/>
                </a:lnTo>
                <a:lnTo>
                  <a:pt x="6216" y="6216"/>
                </a:lnTo>
                <a:lnTo>
                  <a:pt x="1667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7" y="213474"/>
                </a:lnTo>
                <a:lnTo>
                  <a:pt x="6216" y="220223"/>
                </a:lnTo>
                <a:lnTo>
                  <a:pt x="12962" y="224772"/>
                </a:lnTo>
                <a:lnTo>
                  <a:pt x="21222" y="226441"/>
                </a:lnTo>
                <a:lnTo>
                  <a:pt x="1312652" y="226441"/>
                </a:lnTo>
                <a:lnTo>
                  <a:pt x="1320913" y="224772"/>
                </a:lnTo>
                <a:lnTo>
                  <a:pt x="1327659" y="220223"/>
                </a:lnTo>
                <a:lnTo>
                  <a:pt x="1332208" y="213474"/>
                </a:lnTo>
                <a:lnTo>
                  <a:pt x="1333875" y="205209"/>
                </a:lnTo>
                <a:lnTo>
                  <a:pt x="1333875" y="113220"/>
                </a:lnTo>
                <a:lnTo>
                  <a:pt x="1333875" y="21225"/>
                </a:lnTo>
                <a:lnTo>
                  <a:pt x="1332208" y="12963"/>
                </a:lnTo>
                <a:lnTo>
                  <a:pt x="1327659" y="6216"/>
                </a:lnTo>
                <a:lnTo>
                  <a:pt x="1320913" y="1668"/>
                </a:lnTo>
                <a:lnTo>
                  <a:pt x="131265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2657" y="2347196"/>
            <a:ext cx="3282950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"Customize</a:t>
            </a:r>
            <a:r>
              <a:rPr sz="1700" spc="-6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estimation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formula?"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Yes!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libraries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2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50" dirty="0">
                <a:solidFill>
                  <a:srgbClr val="1F2328"/>
                </a:solidFill>
                <a:latin typeface="Trebuchet MS"/>
                <a:cs typeface="Trebuchet MS"/>
              </a:rPr>
              <a:t>scripts/lib/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1224" y="3632212"/>
            <a:ext cx="916940" cy="226695"/>
          </a:xfrm>
          <a:custGeom>
            <a:avLst/>
            <a:gdLst/>
            <a:ahLst/>
            <a:cxnLst/>
            <a:rect l="l" t="t" r="r" b="b"/>
            <a:pathLst>
              <a:path w="916939" h="226695">
                <a:moveTo>
                  <a:pt x="895179" y="0"/>
                </a:moveTo>
                <a:lnTo>
                  <a:pt x="21198" y="0"/>
                </a:lnTo>
                <a:lnTo>
                  <a:pt x="12947" y="1667"/>
                </a:lnTo>
                <a:lnTo>
                  <a:pt x="6208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5" y="213474"/>
                </a:lnTo>
                <a:lnTo>
                  <a:pt x="6208" y="220223"/>
                </a:lnTo>
                <a:lnTo>
                  <a:pt x="12947" y="224772"/>
                </a:lnTo>
                <a:lnTo>
                  <a:pt x="21198" y="226441"/>
                </a:lnTo>
                <a:lnTo>
                  <a:pt x="895179" y="226441"/>
                </a:lnTo>
                <a:lnTo>
                  <a:pt x="903430" y="224772"/>
                </a:lnTo>
                <a:lnTo>
                  <a:pt x="910168" y="220223"/>
                </a:lnTo>
                <a:lnTo>
                  <a:pt x="914711" y="213474"/>
                </a:lnTo>
                <a:lnTo>
                  <a:pt x="916377" y="205207"/>
                </a:lnTo>
                <a:lnTo>
                  <a:pt x="916377" y="113220"/>
                </a:lnTo>
                <a:lnTo>
                  <a:pt x="916377" y="21225"/>
                </a:lnTo>
                <a:lnTo>
                  <a:pt x="914711" y="12963"/>
                </a:lnTo>
                <a:lnTo>
                  <a:pt x="910168" y="6216"/>
                </a:lnTo>
                <a:lnTo>
                  <a:pt x="903430" y="1667"/>
                </a:lnTo>
                <a:lnTo>
                  <a:pt x="895179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2657" y="3196347"/>
            <a:ext cx="308165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"What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if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estimate</a:t>
            </a:r>
            <a:r>
              <a:rPr sz="1700" spc="-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is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0747A6"/>
                </a:solidFill>
                <a:latin typeface="Trebuchet MS"/>
                <a:cs typeface="Trebuchet MS"/>
              </a:rPr>
              <a:t>wrong?"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Override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it!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Use</a:t>
            </a:r>
            <a:r>
              <a:rPr sz="1550" spc="2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10" dirty="0">
                <a:solidFill>
                  <a:srgbClr val="1F2328"/>
                </a:solidFill>
                <a:latin typeface="Trebuchet MS"/>
                <a:cs typeface="Trebuchet MS"/>
              </a:rPr>
              <a:t>--</a:t>
            </a:r>
            <a:r>
              <a:rPr sz="1300" spc="265" dirty="0">
                <a:solidFill>
                  <a:srgbClr val="1F2328"/>
                </a:solidFill>
                <a:latin typeface="Trebuchet MS"/>
                <a:cs typeface="Trebuchet MS"/>
              </a:rPr>
              <a:t>points</a:t>
            </a:r>
            <a:r>
              <a:rPr sz="1300" spc="2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flag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5050" y="1498044"/>
            <a:ext cx="263588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"Need</a:t>
            </a:r>
            <a:r>
              <a:rPr sz="1700" spc="-1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0747A6"/>
                </a:solidFill>
                <a:latin typeface="Trebuchet MS"/>
                <a:cs typeface="Trebuchet MS"/>
              </a:rPr>
              <a:t>to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change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workflow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No!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Augments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your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process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5050" y="2347196"/>
            <a:ext cx="263969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"Security-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sensitive</a:t>
            </a:r>
            <a:r>
              <a:rPr sz="1700" spc="20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Yes!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proper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permissions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5050" y="3196347"/>
            <a:ext cx="1978660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145" dirty="0">
                <a:solidFill>
                  <a:srgbClr val="0747A6"/>
                </a:solidFill>
                <a:latin typeface="Trebuchet MS"/>
                <a:cs typeface="Trebuchet MS"/>
              </a:rPr>
              <a:t>"Cost?"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Free!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Open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source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2165" y="5729145"/>
              <a:ext cx="248285" cy="295275"/>
            </a:xfrm>
            <a:custGeom>
              <a:avLst/>
              <a:gdLst/>
              <a:ahLst/>
              <a:cxnLst/>
              <a:rect l="l" t="t" r="r" b="b"/>
              <a:pathLst>
                <a:path w="248284" h="295275">
                  <a:moveTo>
                    <a:pt x="117937" y="0"/>
                  </a:moveTo>
                  <a:lnTo>
                    <a:pt x="72542" y="8494"/>
                  </a:lnTo>
                  <a:lnTo>
                    <a:pt x="34998" y="31498"/>
                  </a:lnTo>
                  <a:lnTo>
                    <a:pt x="9438" y="65288"/>
                  </a:lnTo>
                  <a:lnTo>
                    <a:pt x="0" y="106144"/>
                  </a:lnTo>
                  <a:lnTo>
                    <a:pt x="2780" y="119916"/>
                  </a:lnTo>
                  <a:lnTo>
                    <a:pt x="10362" y="131162"/>
                  </a:lnTo>
                  <a:lnTo>
                    <a:pt x="21608" y="138744"/>
                  </a:lnTo>
                  <a:lnTo>
                    <a:pt x="35381" y="141524"/>
                  </a:lnTo>
                  <a:lnTo>
                    <a:pt x="49153" y="138744"/>
                  </a:lnTo>
                  <a:lnTo>
                    <a:pt x="60400" y="131162"/>
                  </a:lnTo>
                  <a:lnTo>
                    <a:pt x="67982" y="119916"/>
                  </a:lnTo>
                  <a:lnTo>
                    <a:pt x="70762" y="106144"/>
                  </a:lnTo>
                  <a:lnTo>
                    <a:pt x="74085" y="95639"/>
                  </a:lnTo>
                  <a:lnTo>
                    <a:pt x="83554" y="84030"/>
                  </a:lnTo>
                  <a:lnTo>
                    <a:pt x="98421" y="74631"/>
                  </a:lnTo>
                  <a:lnTo>
                    <a:pt x="117937" y="70761"/>
                  </a:lnTo>
                  <a:lnTo>
                    <a:pt x="142077" y="74815"/>
                  </a:lnTo>
                  <a:lnTo>
                    <a:pt x="160690" y="85504"/>
                  </a:lnTo>
                  <a:lnTo>
                    <a:pt x="172668" y="100615"/>
                  </a:lnTo>
                  <a:lnTo>
                    <a:pt x="176906" y="117937"/>
                  </a:lnTo>
                  <a:lnTo>
                    <a:pt x="166850" y="147043"/>
                  </a:lnTo>
                  <a:lnTo>
                    <a:pt x="144192" y="165086"/>
                  </a:lnTo>
                  <a:lnTo>
                    <a:pt x="120200" y="174296"/>
                  </a:lnTo>
                  <a:lnTo>
                    <a:pt x="92371" y="179686"/>
                  </a:lnTo>
                  <a:lnTo>
                    <a:pt x="81124" y="187268"/>
                  </a:lnTo>
                  <a:lnTo>
                    <a:pt x="73542" y="198515"/>
                  </a:lnTo>
                  <a:lnTo>
                    <a:pt x="70762" y="212288"/>
                  </a:lnTo>
                  <a:lnTo>
                    <a:pt x="70762" y="259463"/>
                  </a:lnTo>
                  <a:lnTo>
                    <a:pt x="73542" y="273235"/>
                  </a:lnTo>
                  <a:lnTo>
                    <a:pt x="81124" y="284482"/>
                  </a:lnTo>
                  <a:lnTo>
                    <a:pt x="92371" y="292064"/>
                  </a:lnTo>
                  <a:lnTo>
                    <a:pt x="106144" y="294844"/>
                  </a:lnTo>
                  <a:lnTo>
                    <a:pt x="119916" y="292064"/>
                  </a:lnTo>
                  <a:lnTo>
                    <a:pt x="131162" y="284482"/>
                  </a:lnTo>
                  <a:lnTo>
                    <a:pt x="138745" y="273235"/>
                  </a:lnTo>
                  <a:lnTo>
                    <a:pt x="141525" y="259463"/>
                  </a:lnTo>
                  <a:lnTo>
                    <a:pt x="141525" y="243740"/>
                  </a:lnTo>
                  <a:lnTo>
                    <a:pt x="148765" y="242150"/>
                  </a:lnTo>
                  <a:lnTo>
                    <a:pt x="204432" y="217373"/>
                  </a:lnTo>
                  <a:lnTo>
                    <a:pt x="242711" y="164126"/>
                  </a:lnTo>
                  <a:lnTo>
                    <a:pt x="247669" y="129730"/>
                  </a:lnTo>
                  <a:lnTo>
                    <a:pt x="243234" y="93513"/>
                  </a:lnTo>
                  <a:lnTo>
                    <a:pt x="229176" y="58499"/>
                  </a:lnTo>
                  <a:lnTo>
                    <a:pt x="204362" y="28621"/>
                  </a:lnTo>
                  <a:lnTo>
                    <a:pt x="167660" y="7810"/>
                  </a:lnTo>
                  <a:lnTo>
                    <a:pt x="117937" y="0"/>
                  </a:lnTo>
                  <a:close/>
                </a:path>
              </a:pathLst>
            </a:custGeom>
            <a:solidFill>
              <a:srgbClr val="BE1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28" y="6047577"/>
              <a:ext cx="70762" cy="7076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397788" y="5650399"/>
            <a:ext cx="3846829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55" dirty="0">
                <a:solidFill>
                  <a:srgbClr val="0052CC"/>
                </a:solidFill>
                <a:latin typeface="Trebuchet MS"/>
                <a:cs typeface="Trebuchet MS"/>
              </a:rPr>
              <a:t>Technical</a:t>
            </a:r>
            <a:r>
              <a:rPr sz="3350" spc="-24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60" dirty="0">
                <a:solidFill>
                  <a:srgbClr val="0052CC"/>
                </a:solidFill>
                <a:latin typeface="Trebuchet MS"/>
                <a:cs typeface="Trebuchet MS"/>
              </a:rPr>
              <a:t>Questions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54721" y="7106658"/>
            <a:ext cx="64135" cy="757555"/>
            <a:chOff x="1054721" y="7106658"/>
            <a:chExt cx="64135" cy="75755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2" y="7453395"/>
              <a:ext cx="63686" cy="636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2" y="7800133"/>
              <a:ext cx="63686" cy="6368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22657" y="6592958"/>
            <a:ext cx="3893820" cy="165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Tech</a:t>
            </a:r>
            <a:r>
              <a:rPr sz="1700" spc="-10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0747A6"/>
                </a:solidFill>
                <a:latin typeface="Trebuchet MS"/>
                <a:cs typeface="Trebuchet MS"/>
              </a:rPr>
              <a:t>Stack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Languages: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Bash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scripting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APIs: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JIRA,</a:t>
            </a:r>
            <a:r>
              <a:rPr sz="1550" spc="-1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GitHub,</a:t>
            </a:r>
            <a:r>
              <a:rPr sz="1550" spc="-1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endParaRPr sz="1550">
              <a:latin typeface="Arial"/>
              <a:cs typeface="Arial"/>
            </a:endParaRPr>
          </a:p>
          <a:p>
            <a:pPr marL="408940" marR="5080">
              <a:lnSpc>
                <a:spcPct val="125800"/>
              </a:lnSpc>
              <a:spcBef>
                <a:spcPts val="39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Requirements: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macOS/Linux,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git,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curl,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jq,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gh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CLI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4721" y="7028819"/>
            <a:ext cx="5222875" cy="2675255"/>
            <a:chOff x="1054721" y="7028819"/>
            <a:chExt cx="5222875" cy="267525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8946486"/>
              <a:ext cx="63686" cy="636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1" y="9293224"/>
              <a:ext cx="63686" cy="636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2" y="9639961"/>
              <a:ext cx="63686" cy="636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8871" y="7028819"/>
              <a:ext cx="198136" cy="19813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453394"/>
              <a:ext cx="63686" cy="636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1965" y="7375556"/>
              <a:ext cx="198135" cy="19813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7113" y="7800132"/>
              <a:ext cx="63686" cy="6368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895050" y="6592958"/>
            <a:ext cx="171132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Platform</a:t>
            </a:r>
            <a:r>
              <a:rPr sz="1700" spc="-1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0747A6"/>
                </a:solidFill>
                <a:latin typeface="Trebuchet MS"/>
                <a:cs typeface="Trebuchet MS"/>
              </a:rPr>
              <a:t>Support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91320" y="6885915"/>
            <a:ext cx="733425" cy="106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5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macOS: Linux: WSL2: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574" y="7722293"/>
            <a:ext cx="198135" cy="19813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6142139" y="6885915"/>
            <a:ext cx="1402715" cy="106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6115" indent="173355">
              <a:lnSpc>
                <a:spcPct val="146800"/>
              </a:lnSpc>
              <a:spcBef>
                <a:spcPts val="95"/>
              </a:spcBef>
            </a:pP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Native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Native</a:t>
            </a:r>
            <a:endParaRPr sz="155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869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Fully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supported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27113" y="8146869"/>
            <a:ext cx="64135" cy="1953260"/>
            <a:chOff x="5127113" y="8146869"/>
            <a:chExt cx="64135" cy="1953260"/>
          </a:xfrm>
        </p:grpSpPr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7113" y="8146869"/>
              <a:ext cx="63686" cy="636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996021"/>
              <a:ext cx="63686" cy="636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7113" y="9342758"/>
              <a:ext cx="63686" cy="636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7113" y="9689496"/>
              <a:ext cx="63686" cy="636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10036233"/>
              <a:ext cx="63686" cy="6368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291320" y="8035101"/>
            <a:ext cx="23031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Windows: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Use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Bash/W</a:t>
            </a:r>
            <a:endParaRPr sz="1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95050" y="8482321"/>
            <a:ext cx="1987550" cy="1705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Contributing</a:t>
            </a:r>
            <a:endParaRPr sz="1700">
              <a:latin typeface="Trebuchet MS"/>
              <a:cs typeface="Trebuchet MS"/>
            </a:endParaRPr>
          </a:p>
          <a:p>
            <a:pPr marL="408940" marR="302260" algn="just">
              <a:lnSpc>
                <a:spcPct val="146800"/>
              </a:lnSpc>
              <a:spcBef>
                <a:spcPts val="250"/>
              </a:spcBef>
            </a:pP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Fork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repository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Make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changes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Submit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PR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110" dirty="0">
                <a:solidFill>
                  <a:srgbClr val="1F2328"/>
                </a:solidFill>
                <a:latin typeface="Arial"/>
                <a:cs typeface="Arial"/>
              </a:rPr>
              <a:t>Tag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@racing-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endParaRPr sz="1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458" y="8432788"/>
            <a:ext cx="3445510" cy="161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Accuracy</a:t>
            </a:r>
            <a:endParaRPr sz="1700">
              <a:latin typeface="Trebuchet MS"/>
              <a:cs typeface="Trebuchet MS"/>
            </a:endParaRPr>
          </a:p>
          <a:p>
            <a:pPr marL="7518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Epic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5: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accurate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100+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tickets:</a:t>
            </a:r>
            <a:r>
              <a:rPr sz="1550" spc="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97-</a:t>
            </a: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average</a:t>
            </a:r>
            <a:endParaRPr sz="155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869"/>
              </a:spcBef>
            </a:pP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Continuously</a:t>
            </a:r>
            <a:r>
              <a:rPr sz="1550" spc="1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improving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357" y="1778230"/>
            <a:ext cx="49530" cy="1005205"/>
          </a:xfrm>
          <a:custGeom>
            <a:avLst/>
            <a:gdLst/>
            <a:ahLst/>
            <a:cxnLst/>
            <a:rect l="l" t="t" r="r" b="b"/>
            <a:pathLst>
              <a:path w="49530" h="1005205">
                <a:moveTo>
                  <a:pt x="49533" y="0"/>
                </a:moveTo>
                <a:lnTo>
                  <a:pt x="0" y="0"/>
                </a:lnTo>
                <a:lnTo>
                  <a:pt x="0" y="1004829"/>
                </a:lnTo>
                <a:lnTo>
                  <a:pt x="49533" y="1004829"/>
                </a:lnTo>
                <a:lnTo>
                  <a:pt x="49533" y="0"/>
                </a:lnTo>
                <a:close/>
              </a:path>
            </a:pathLst>
          </a:custGeom>
          <a:solidFill>
            <a:srgbClr val="D1D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357" y="3335008"/>
            <a:ext cx="49530" cy="1005205"/>
          </a:xfrm>
          <a:custGeom>
            <a:avLst/>
            <a:gdLst/>
            <a:ahLst/>
            <a:cxnLst/>
            <a:rect l="l" t="t" r="r" b="b"/>
            <a:pathLst>
              <a:path w="49530" h="1005204">
                <a:moveTo>
                  <a:pt x="49533" y="0"/>
                </a:moveTo>
                <a:lnTo>
                  <a:pt x="0" y="0"/>
                </a:lnTo>
                <a:lnTo>
                  <a:pt x="0" y="1004829"/>
                </a:lnTo>
                <a:lnTo>
                  <a:pt x="49533" y="1004829"/>
                </a:lnTo>
                <a:lnTo>
                  <a:pt x="49533" y="0"/>
                </a:lnTo>
                <a:close/>
              </a:path>
            </a:pathLst>
          </a:custGeom>
          <a:solidFill>
            <a:srgbClr val="D1D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357" y="4891786"/>
            <a:ext cx="49530" cy="215900"/>
          </a:xfrm>
          <a:custGeom>
            <a:avLst/>
            <a:gdLst/>
            <a:ahLst/>
            <a:cxnLst/>
            <a:rect l="l" t="t" r="r" b="b"/>
            <a:pathLst>
              <a:path w="49530" h="215900">
                <a:moveTo>
                  <a:pt x="49533" y="0"/>
                </a:moveTo>
                <a:lnTo>
                  <a:pt x="0" y="0"/>
                </a:lnTo>
                <a:lnTo>
                  <a:pt x="0" y="215825"/>
                </a:lnTo>
                <a:lnTo>
                  <a:pt x="49533" y="215825"/>
                </a:lnTo>
                <a:lnTo>
                  <a:pt x="49533" y="0"/>
                </a:lnTo>
                <a:close/>
              </a:path>
            </a:pathLst>
          </a:custGeom>
          <a:solidFill>
            <a:srgbClr val="D1D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6" name="object 6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288" y="0"/>
                  </a:moveTo>
                  <a:lnTo>
                    <a:pt x="163612" y="5606"/>
                  </a:lnTo>
                  <a:lnTo>
                    <a:pt x="118929" y="21577"/>
                  </a:lnTo>
                  <a:lnTo>
                    <a:pt x="79512" y="46638"/>
                  </a:lnTo>
                  <a:lnTo>
                    <a:pt x="46637" y="79514"/>
                  </a:lnTo>
                  <a:lnTo>
                    <a:pt x="21577" y="118930"/>
                  </a:lnTo>
                  <a:lnTo>
                    <a:pt x="5606" y="163613"/>
                  </a:lnTo>
                  <a:lnTo>
                    <a:pt x="0" y="212288"/>
                  </a:lnTo>
                  <a:lnTo>
                    <a:pt x="5606" y="260964"/>
                  </a:lnTo>
                  <a:lnTo>
                    <a:pt x="21577" y="305648"/>
                  </a:lnTo>
                  <a:lnTo>
                    <a:pt x="46637" y="345064"/>
                  </a:lnTo>
                  <a:lnTo>
                    <a:pt x="79512" y="377939"/>
                  </a:lnTo>
                  <a:lnTo>
                    <a:pt x="118929" y="402999"/>
                  </a:lnTo>
                  <a:lnTo>
                    <a:pt x="163612" y="418969"/>
                  </a:lnTo>
                  <a:lnTo>
                    <a:pt x="212288" y="424576"/>
                  </a:lnTo>
                  <a:lnTo>
                    <a:pt x="260964" y="418969"/>
                  </a:lnTo>
                  <a:lnTo>
                    <a:pt x="305647" y="402999"/>
                  </a:lnTo>
                  <a:lnTo>
                    <a:pt x="345063" y="377939"/>
                  </a:lnTo>
                  <a:lnTo>
                    <a:pt x="377939" y="345064"/>
                  </a:lnTo>
                  <a:lnTo>
                    <a:pt x="402999" y="305648"/>
                  </a:lnTo>
                  <a:lnTo>
                    <a:pt x="418970" y="260964"/>
                  </a:lnTo>
                  <a:lnTo>
                    <a:pt x="424576" y="212288"/>
                  </a:lnTo>
                  <a:lnTo>
                    <a:pt x="418970" y="163613"/>
                  </a:lnTo>
                  <a:lnTo>
                    <a:pt x="402999" y="118930"/>
                  </a:lnTo>
                  <a:lnTo>
                    <a:pt x="377939" y="79514"/>
                  </a:lnTo>
                  <a:lnTo>
                    <a:pt x="345063" y="46638"/>
                  </a:lnTo>
                  <a:lnTo>
                    <a:pt x="305647" y="21577"/>
                  </a:lnTo>
                  <a:lnTo>
                    <a:pt x="260964" y="5606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0887" y="663717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5" y="0"/>
                  </a:moveTo>
                  <a:lnTo>
                    <a:pt x="108891" y="8116"/>
                  </a:lnTo>
                  <a:lnTo>
                    <a:pt x="65185" y="30719"/>
                  </a:lnTo>
                  <a:lnTo>
                    <a:pt x="30719" y="65184"/>
                  </a:lnTo>
                  <a:lnTo>
                    <a:pt x="8116" y="108890"/>
                  </a:lnTo>
                  <a:lnTo>
                    <a:pt x="0" y="159213"/>
                  </a:lnTo>
                  <a:lnTo>
                    <a:pt x="8116" y="209539"/>
                  </a:lnTo>
                  <a:lnTo>
                    <a:pt x="30719" y="253246"/>
                  </a:lnTo>
                  <a:lnTo>
                    <a:pt x="65185" y="287710"/>
                  </a:lnTo>
                  <a:lnTo>
                    <a:pt x="108891" y="310312"/>
                  </a:lnTo>
                  <a:lnTo>
                    <a:pt x="159215" y="318428"/>
                  </a:lnTo>
                  <a:lnTo>
                    <a:pt x="209540" y="310312"/>
                  </a:lnTo>
                  <a:lnTo>
                    <a:pt x="253246" y="287710"/>
                  </a:lnTo>
                  <a:lnTo>
                    <a:pt x="287712" y="253246"/>
                  </a:lnTo>
                  <a:lnTo>
                    <a:pt x="310315" y="209539"/>
                  </a:lnTo>
                  <a:lnTo>
                    <a:pt x="318432" y="159213"/>
                  </a:lnTo>
                  <a:lnTo>
                    <a:pt x="310315" y="108890"/>
                  </a:lnTo>
                  <a:lnTo>
                    <a:pt x="287712" y="65184"/>
                  </a:lnTo>
                  <a:lnTo>
                    <a:pt x="253246" y="30719"/>
                  </a:lnTo>
                  <a:lnTo>
                    <a:pt x="209540" y="8116"/>
                  </a:lnTo>
                  <a:lnTo>
                    <a:pt x="15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65" y="611190"/>
              <a:ext cx="329683" cy="4139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90" dirty="0"/>
              <a:t>Success</a:t>
            </a:r>
            <a:r>
              <a:rPr spc="-305" dirty="0"/>
              <a:t> </a:t>
            </a:r>
            <a:r>
              <a:rPr spc="-10" dirty="0"/>
              <a:t>Stories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2657" y="1384823"/>
            <a:ext cx="6758305" cy="3401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Developer</a:t>
            </a:r>
            <a:r>
              <a:rPr sz="1700" spc="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Testimonial</a:t>
            </a:r>
            <a:endParaRPr sz="1700">
              <a:latin typeface="Trebuchet MS"/>
              <a:cs typeface="Trebuchet MS"/>
            </a:endParaRPr>
          </a:p>
          <a:p>
            <a:pPr marL="260350" marR="5080">
              <a:lnSpc>
                <a:spcPct val="125800"/>
              </a:lnSpc>
              <a:spcBef>
                <a:spcPts val="640"/>
              </a:spcBef>
            </a:pP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"This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tool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transformed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our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59636E"/>
                </a:solidFill>
                <a:latin typeface="Arial"/>
                <a:cs typeface="Arial"/>
              </a:rPr>
              <a:t>planning.</a:t>
            </a:r>
            <a:r>
              <a:rPr sz="1550" spc="-13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59636E"/>
                </a:solidFill>
                <a:latin typeface="Arial"/>
                <a:cs typeface="Arial"/>
              </a:rPr>
              <a:t>We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went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from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125" dirty="0">
                <a:solidFill>
                  <a:srgbClr val="59636E"/>
                </a:solidFill>
                <a:latin typeface="Arial"/>
                <a:cs typeface="Arial"/>
              </a:rPr>
              <a:t>3-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hour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planning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meetings </a:t>
            </a:r>
            <a:r>
              <a:rPr sz="1550" spc="-35" dirty="0">
                <a:solidFill>
                  <a:srgbClr val="59636E"/>
                </a:solidFill>
                <a:latin typeface="Arial"/>
                <a:cs typeface="Arial"/>
              </a:rPr>
              <a:t>minutes.</a:t>
            </a:r>
            <a:r>
              <a:rPr sz="1550" spc="-14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I'll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59636E"/>
                </a:solidFill>
                <a:latin typeface="Arial"/>
                <a:cs typeface="Arial"/>
              </a:rPr>
              <a:t>never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go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back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to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59636E"/>
                </a:solidFill>
                <a:latin typeface="Arial"/>
                <a:cs typeface="Arial"/>
              </a:rPr>
              <a:t>manual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estimation."</a:t>
            </a:r>
            <a:endParaRPr sz="1550">
              <a:latin typeface="Arial"/>
              <a:cs typeface="Arial"/>
            </a:endParaRPr>
          </a:p>
          <a:p>
            <a:pPr marL="472440" indent="-212090">
              <a:lnSpc>
                <a:spcPct val="100000"/>
              </a:lnSpc>
              <a:spcBef>
                <a:spcPts val="1370"/>
              </a:spcBef>
              <a:buChar char="—"/>
              <a:tabLst>
                <a:tab pos="472440" algn="l"/>
              </a:tabLst>
            </a:pP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Senior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Developer,</a:t>
            </a:r>
            <a:r>
              <a:rPr sz="1550" spc="-14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Racing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Team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Engineering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Manager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Testimonial</a:t>
            </a:r>
            <a:endParaRPr sz="1700">
              <a:latin typeface="Trebuchet MS"/>
              <a:cs typeface="Trebuchet MS"/>
            </a:endParaRPr>
          </a:p>
          <a:p>
            <a:pPr marL="260350" marR="23495">
              <a:lnSpc>
                <a:spcPct val="125800"/>
              </a:lnSpc>
              <a:spcBef>
                <a:spcPts val="635"/>
              </a:spcBef>
            </a:pPr>
            <a:r>
              <a:rPr sz="1550" spc="-50" dirty="0">
                <a:solidFill>
                  <a:srgbClr val="59636E"/>
                </a:solidFill>
                <a:latin typeface="Arial"/>
                <a:cs typeface="Arial"/>
              </a:rPr>
              <a:t>"Finally,</a:t>
            </a:r>
            <a:r>
              <a:rPr sz="1550" spc="-11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data-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driven</a:t>
            </a:r>
            <a:r>
              <a:rPr sz="1550" spc="-3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estimates instead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of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guesswork!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59636E"/>
                </a:solidFill>
                <a:latin typeface="Arial"/>
                <a:cs typeface="Arial"/>
              </a:rPr>
              <a:t>Our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sprint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commitment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went</a:t>
            </a:r>
            <a:r>
              <a:rPr sz="1550" spc="-8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from</a:t>
            </a:r>
            <a:r>
              <a:rPr sz="1550" spc="-7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75%</a:t>
            </a:r>
            <a:r>
              <a:rPr sz="1550" spc="-7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to</a:t>
            </a:r>
            <a:r>
              <a:rPr sz="1550" spc="-8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92%."</a:t>
            </a:r>
            <a:endParaRPr sz="1550">
              <a:latin typeface="Arial"/>
              <a:cs typeface="Arial"/>
            </a:endParaRPr>
          </a:p>
          <a:p>
            <a:pPr marL="472440" indent="-212090">
              <a:lnSpc>
                <a:spcPct val="100000"/>
              </a:lnSpc>
              <a:spcBef>
                <a:spcPts val="1375"/>
              </a:spcBef>
              <a:buChar char="—"/>
              <a:tabLst>
                <a:tab pos="472440" algn="l"/>
              </a:tabLst>
            </a:pP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Engineering</a:t>
            </a:r>
            <a:r>
              <a:rPr sz="1550" spc="-3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Manager,</a:t>
            </a:r>
            <a:r>
              <a:rPr sz="1550" spc="-12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Racing</a:t>
            </a:r>
            <a:r>
              <a:rPr sz="1550" spc="-3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Value</a:t>
            </a:r>
            <a:r>
              <a:rPr sz="1550" spc="-3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Stream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Business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Analyst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Testimonial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326" y="4900314"/>
            <a:ext cx="65043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5" dirty="0">
                <a:solidFill>
                  <a:srgbClr val="59636E"/>
                </a:solidFill>
                <a:latin typeface="Arial"/>
                <a:cs typeface="Arial"/>
              </a:rPr>
              <a:t>"Saves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59636E"/>
                </a:solidFill>
                <a:latin typeface="Arial"/>
                <a:cs typeface="Arial"/>
              </a:rPr>
              <a:t>me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60" dirty="0">
                <a:solidFill>
                  <a:srgbClr val="59636E"/>
                </a:solidFill>
                <a:latin typeface="Arial"/>
                <a:cs typeface="Arial"/>
              </a:rPr>
              <a:t>20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minutes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per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59636E"/>
                </a:solidFill>
                <a:latin typeface="Arial"/>
                <a:cs typeface="Arial"/>
              </a:rPr>
              <a:t>ticket.</a:t>
            </a:r>
            <a:r>
              <a:rPr sz="1550" spc="-13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59636E"/>
                </a:solidFill>
                <a:latin typeface="Arial"/>
                <a:cs typeface="Arial"/>
              </a:rPr>
              <a:t>I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can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focus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59636E"/>
                </a:solidFill>
                <a:latin typeface="Arial"/>
                <a:cs typeface="Arial"/>
              </a:rPr>
              <a:t>on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59636E"/>
                </a:solidFill>
                <a:latin typeface="Arial"/>
                <a:cs typeface="Arial"/>
              </a:rPr>
              <a:t>requirements</a:t>
            </a:r>
            <a:r>
              <a:rPr sz="1550" spc="-60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59636E"/>
                </a:solidFill>
                <a:latin typeface="Arial"/>
                <a:cs typeface="Arial"/>
              </a:rPr>
              <a:t>instead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59636E"/>
                </a:solidFill>
                <a:latin typeface="Arial"/>
                <a:cs typeface="Arial"/>
              </a:rPr>
              <a:t>of</a:t>
            </a:r>
            <a:r>
              <a:rPr sz="1550" spc="-55" dirty="0">
                <a:solidFill>
                  <a:srgbClr val="59636E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59636E"/>
                </a:solidFill>
                <a:latin typeface="Arial"/>
                <a:cs typeface="Arial"/>
              </a:rPr>
              <a:t>JIRA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58" y="4769404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9870" y="5107613"/>
            <a:ext cx="7278370" cy="5095240"/>
            <a:chOff x="279870" y="5107613"/>
            <a:chExt cx="7278370" cy="5095240"/>
          </a:xfrm>
        </p:grpSpPr>
        <p:sp>
          <p:nvSpPr>
            <p:cNvPr id="15" name="object 15"/>
            <p:cNvSpPr/>
            <p:nvPr/>
          </p:nvSpPr>
          <p:spPr>
            <a:xfrm>
              <a:off x="279870" y="5107613"/>
              <a:ext cx="7278370" cy="5095240"/>
            </a:xfrm>
            <a:custGeom>
              <a:avLst/>
              <a:gdLst/>
              <a:ahLst/>
              <a:cxnLst/>
              <a:rect l="l" t="t" r="r" b="b"/>
              <a:pathLst>
                <a:path w="7278370" h="5095240">
                  <a:moveTo>
                    <a:pt x="7277939" y="0"/>
                  </a:moveTo>
                  <a:lnTo>
                    <a:pt x="0" y="0"/>
                  </a:lnTo>
                  <a:lnTo>
                    <a:pt x="0" y="5094912"/>
                  </a:lnTo>
                  <a:lnTo>
                    <a:pt x="7277939" y="5094912"/>
                  </a:lnTo>
                  <a:lnTo>
                    <a:pt x="7277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1402" y="5729145"/>
              <a:ext cx="377825" cy="377825"/>
            </a:xfrm>
            <a:custGeom>
              <a:avLst/>
              <a:gdLst/>
              <a:ahLst/>
              <a:cxnLst/>
              <a:rect l="l" t="t" r="r" b="b"/>
              <a:pathLst>
                <a:path w="377825" h="377825">
                  <a:moveTo>
                    <a:pt x="342019" y="0"/>
                  </a:moveTo>
                  <a:lnTo>
                    <a:pt x="35381" y="0"/>
                  </a:lnTo>
                  <a:lnTo>
                    <a:pt x="21608" y="2780"/>
                  </a:lnTo>
                  <a:lnTo>
                    <a:pt x="10362" y="10361"/>
                  </a:lnTo>
                  <a:lnTo>
                    <a:pt x="2780" y="21608"/>
                  </a:lnTo>
                  <a:lnTo>
                    <a:pt x="0" y="35380"/>
                  </a:lnTo>
                  <a:lnTo>
                    <a:pt x="0" y="342018"/>
                  </a:lnTo>
                  <a:lnTo>
                    <a:pt x="2780" y="355791"/>
                  </a:lnTo>
                  <a:lnTo>
                    <a:pt x="10362" y="367038"/>
                  </a:lnTo>
                  <a:lnTo>
                    <a:pt x="21608" y="374620"/>
                  </a:lnTo>
                  <a:lnTo>
                    <a:pt x="35381" y="377400"/>
                  </a:lnTo>
                  <a:lnTo>
                    <a:pt x="342019" y="377400"/>
                  </a:lnTo>
                  <a:lnTo>
                    <a:pt x="355792" y="374620"/>
                  </a:lnTo>
                  <a:lnTo>
                    <a:pt x="367038" y="367038"/>
                  </a:lnTo>
                  <a:lnTo>
                    <a:pt x="374620" y="355791"/>
                  </a:lnTo>
                  <a:lnTo>
                    <a:pt x="377400" y="342018"/>
                  </a:lnTo>
                  <a:lnTo>
                    <a:pt x="377400" y="35380"/>
                  </a:lnTo>
                  <a:lnTo>
                    <a:pt x="374620" y="21608"/>
                  </a:lnTo>
                  <a:lnTo>
                    <a:pt x="367038" y="10361"/>
                  </a:lnTo>
                  <a:lnTo>
                    <a:pt x="355792" y="2780"/>
                  </a:lnTo>
                  <a:lnTo>
                    <a:pt x="34201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9608" y="571735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20">
                  <a:moveTo>
                    <a:pt x="353813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53813"/>
                  </a:lnTo>
                  <a:lnTo>
                    <a:pt x="3707" y="372175"/>
                  </a:lnTo>
                  <a:lnTo>
                    <a:pt x="13817" y="387170"/>
                  </a:lnTo>
                  <a:lnTo>
                    <a:pt x="28813" y="397281"/>
                  </a:lnTo>
                  <a:lnTo>
                    <a:pt x="47175" y="400988"/>
                  </a:lnTo>
                  <a:lnTo>
                    <a:pt x="353813" y="400988"/>
                  </a:lnTo>
                  <a:lnTo>
                    <a:pt x="372175" y="397281"/>
                  </a:lnTo>
                  <a:lnTo>
                    <a:pt x="387170" y="387170"/>
                  </a:lnTo>
                  <a:lnTo>
                    <a:pt x="393756" y="377402"/>
                  </a:lnTo>
                  <a:lnTo>
                    <a:pt x="47175" y="377402"/>
                  </a:lnTo>
                  <a:lnTo>
                    <a:pt x="38001" y="375545"/>
                  </a:lnTo>
                  <a:lnTo>
                    <a:pt x="30502" y="370486"/>
                  </a:lnTo>
                  <a:lnTo>
                    <a:pt x="25443" y="362987"/>
                  </a:lnTo>
                  <a:lnTo>
                    <a:pt x="23587" y="353813"/>
                  </a:lnTo>
                  <a:lnTo>
                    <a:pt x="23587" y="306638"/>
                  </a:lnTo>
                  <a:lnTo>
                    <a:pt x="400988" y="306638"/>
                  </a:lnTo>
                  <a:lnTo>
                    <a:pt x="400988" y="283051"/>
                  </a:lnTo>
                  <a:lnTo>
                    <a:pt x="23587" y="283051"/>
                  </a:lnTo>
                  <a:lnTo>
                    <a:pt x="23587" y="212288"/>
                  </a:lnTo>
                  <a:lnTo>
                    <a:pt x="400988" y="212288"/>
                  </a:lnTo>
                  <a:lnTo>
                    <a:pt x="400988" y="188700"/>
                  </a:lnTo>
                  <a:lnTo>
                    <a:pt x="23587" y="188700"/>
                  </a:lnTo>
                  <a:lnTo>
                    <a:pt x="23587" y="117938"/>
                  </a:lnTo>
                  <a:lnTo>
                    <a:pt x="400988" y="117938"/>
                  </a:lnTo>
                  <a:lnTo>
                    <a:pt x="400988" y="94350"/>
                  </a:lnTo>
                  <a:lnTo>
                    <a:pt x="23587" y="94350"/>
                  </a:lnTo>
                  <a:lnTo>
                    <a:pt x="23587" y="47175"/>
                  </a:lnTo>
                  <a:lnTo>
                    <a:pt x="25443" y="38001"/>
                  </a:lnTo>
                  <a:lnTo>
                    <a:pt x="30502" y="30503"/>
                  </a:lnTo>
                  <a:lnTo>
                    <a:pt x="38001" y="25443"/>
                  </a:lnTo>
                  <a:lnTo>
                    <a:pt x="47175" y="23587"/>
                  </a:lnTo>
                  <a:lnTo>
                    <a:pt x="393757" y="23587"/>
                  </a:lnTo>
                  <a:lnTo>
                    <a:pt x="387170" y="13817"/>
                  </a:lnTo>
                  <a:lnTo>
                    <a:pt x="372175" y="3707"/>
                  </a:lnTo>
                  <a:lnTo>
                    <a:pt x="353813" y="0"/>
                  </a:lnTo>
                  <a:close/>
                </a:path>
                <a:path w="401319" h="401320">
                  <a:moveTo>
                    <a:pt x="117937" y="306638"/>
                  </a:moveTo>
                  <a:lnTo>
                    <a:pt x="94349" y="306638"/>
                  </a:lnTo>
                  <a:lnTo>
                    <a:pt x="94349" y="377402"/>
                  </a:lnTo>
                  <a:lnTo>
                    <a:pt x="117937" y="377402"/>
                  </a:lnTo>
                  <a:lnTo>
                    <a:pt x="117937" y="306638"/>
                  </a:lnTo>
                  <a:close/>
                </a:path>
                <a:path w="401319" h="401320">
                  <a:moveTo>
                    <a:pt x="212287" y="306638"/>
                  </a:moveTo>
                  <a:lnTo>
                    <a:pt x="188700" y="306638"/>
                  </a:lnTo>
                  <a:lnTo>
                    <a:pt x="188700" y="377402"/>
                  </a:lnTo>
                  <a:lnTo>
                    <a:pt x="212287" y="377402"/>
                  </a:lnTo>
                  <a:lnTo>
                    <a:pt x="212287" y="306638"/>
                  </a:lnTo>
                  <a:close/>
                </a:path>
                <a:path w="401319" h="401320">
                  <a:moveTo>
                    <a:pt x="306637" y="306638"/>
                  </a:moveTo>
                  <a:lnTo>
                    <a:pt x="283050" y="306638"/>
                  </a:lnTo>
                  <a:lnTo>
                    <a:pt x="283050" y="377402"/>
                  </a:lnTo>
                  <a:lnTo>
                    <a:pt x="306637" y="377402"/>
                  </a:lnTo>
                  <a:lnTo>
                    <a:pt x="306637" y="306638"/>
                  </a:lnTo>
                  <a:close/>
                </a:path>
                <a:path w="401319" h="401320">
                  <a:moveTo>
                    <a:pt x="400988" y="306638"/>
                  </a:moveTo>
                  <a:lnTo>
                    <a:pt x="377400" y="306638"/>
                  </a:lnTo>
                  <a:lnTo>
                    <a:pt x="377400" y="353813"/>
                  </a:lnTo>
                  <a:lnTo>
                    <a:pt x="375544" y="362987"/>
                  </a:lnTo>
                  <a:lnTo>
                    <a:pt x="370485" y="370486"/>
                  </a:lnTo>
                  <a:lnTo>
                    <a:pt x="362986" y="375545"/>
                  </a:lnTo>
                  <a:lnTo>
                    <a:pt x="353813" y="377402"/>
                  </a:lnTo>
                  <a:lnTo>
                    <a:pt x="393756" y="377402"/>
                  </a:lnTo>
                  <a:lnTo>
                    <a:pt x="397280" y="372175"/>
                  </a:lnTo>
                  <a:lnTo>
                    <a:pt x="400988" y="353813"/>
                  </a:lnTo>
                  <a:lnTo>
                    <a:pt x="400988" y="306638"/>
                  </a:lnTo>
                  <a:close/>
                </a:path>
                <a:path w="401319" h="401320">
                  <a:moveTo>
                    <a:pt x="117937" y="212288"/>
                  </a:moveTo>
                  <a:lnTo>
                    <a:pt x="94349" y="212288"/>
                  </a:lnTo>
                  <a:lnTo>
                    <a:pt x="94349" y="283051"/>
                  </a:lnTo>
                  <a:lnTo>
                    <a:pt x="117937" y="283051"/>
                  </a:lnTo>
                  <a:lnTo>
                    <a:pt x="117937" y="212288"/>
                  </a:lnTo>
                  <a:close/>
                </a:path>
                <a:path w="401319" h="401320">
                  <a:moveTo>
                    <a:pt x="212287" y="212288"/>
                  </a:moveTo>
                  <a:lnTo>
                    <a:pt x="188700" y="212288"/>
                  </a:lnTo>
                  <a:lnTo>
                    <a:pt x="188700" y="283051"/>
                  </a:lnTo>
                  <a:lnTo>
                    <a:pt x="212287" y="283051"/>
                  </a:lnTo>
                  <a:lnTo>
                    <a:pt x="212287" y="212288"/>
                  </a:lnTo>
                  <a:close/>
                </a:path>
                <a:path w="401319" h="401320">
                  <a:moveTo>
                    <a:pt x="306637" y="212288"/>
                  </a:moveTo>
                  <a:lnTo>
                    <a:pt x="283050" y="212288"/>
                  </a:lnTo>
                  <a:lnTo>
                    <a:pt x="283050" y="283051"/>
                  </a:lnTo>
                  <a:lnTo>
                    <a:pt x="306637" y="283051"/>
                  </a:lnTo>
                  <a:lnTo>
                    <a:pt x="306637" y="212288"/>
                  </a:lnTo>
                  <a:close/>
                </a:path>
                <a:path w="401319" h="401320">
                  <a:moveTo>
                    <a:pt x="400988" y="212288"/>
                  </a:moveTo>
                  <a:lnTo>
                    <a:pt x="377400" y="212288"/>
                  </a:lnTo>
                  <a:lnTo>
                    <a:pt x="377400" y="283051"/>
                  </a:lnTo>
                  <a:lnTo>
                    <a:pt x="400988" y="283051"/>
                  </a:lnTo>
                  <a:lnTo>
                    <a:pt x="400988" y="212288"/>
                  </a:lnTo>
                  <a:close/>
                </a:path>
                <a:path w="401319" h="401320">
                  <a:moveTo>
                    <a:pt x="117937" y="117938"/>
                  </a:moveTo>
                  <a:lnTo>
                    <a:pt x="94349" y="117938"/>
                  </a:lnTo>
                  <a:lnTo>
                    <a:pt x="94349" y="188700"/>
                  </a:lnTo>
                  <a:lnTo>
                    <a:pt x="117937" y="188700"/>
                  </a:lnTo>
                  <a:lnTo>
                    <a:pt x="117937" y="117938"/>
                  </a:lnTo>
                  <a:close/>
                </a:path>
                <a:path w="401319" h="401320">
                  <a:moveTo>
                    <a:pt x="212287" y="117938"/>
                  </a:moveTo>
                  <a:lnTo>
                    <a:pt x="188700" y="117938"/>
                  </a:lnTo>
                  <a:lnTo>
                    <a:pt x="188700" y="188700"/>
                  </a:lnTo>
                  <a:lnTo>
                    <a:pt x="212287" y="188700"/>
                  </a:lnTo>
                  <a:lnTo>
                    <a:pt x="212287" y="117938"/>
                  </a:lnTo>
                  <a:close/>
                </a:path>
                <a:path w="401319" h="401320">
                  <a:moveTo>
                    <a:pt x="306637" y="117938"/>
                  </a:moveTo>
                  <a:lnTo>
                    <a:pt x="283050" y="117938"/>
                  </a:lnTo>
                  <a:lnTo>
                    <a:pt x="283050" y="188700"/>
                  </a:lnTo>
                  <a:lnTo>
                    <a:pt x="306637" y="188700"/>
                  </a:lnTo>
                  <a:lnTo>
                    <a:pt x="306637" y="117938"/>
                  </a:lnTo>
                  <a:close/>
                </a:path>
                <a:path w="401319" h="401320">
                  <a:moveTo>
                    <a:pt x="400988" y="117938"/>
                  </a:moveTo>
                  <a:lnTo>
                    <a:pt x="377400" y="117938"/>
                  </a:lnTo>
                  <a:lnTo>
                    <a:pt x="377400" y="188700"/>
                  </a:lnTo>
                  <a:lnTo>
                    <a:pt x="400988" y="188700"/>
                  </a:lnTo>
                  <a:lnTo>
                    <a:pt x="400988" y="117938"/>
                  </a:lnTo>
                  <a:close/>
                </a:path>
                <a:path w="401319" h="401320">
                  <a:moveTo>
                    <a:pt x="117937" y="23587"/>
                  </a:moveTo>
                  <a:lnTo>
                    <a:pt x="94349" y="23587"/>
                  </a:lnTo>
                  <a:lnTo>
                    <a:pt x="94349" y="94350"/>
                  </a:lnTo>
                  <a:lnTo>
                    <a:pt x="117937" y="94350"/>
                  </a:lnTo>
                  <a:lnTo>
                    <a:pt x="117937" y="23587"/>
                  </a:lnTo>
                  <a:close/>
                </a:path>
                <a:path w="401319" h="401320">
                  <a:moveTo>
                    <a:pt x="212287" y="23587"/>
                  </a:moveTo>
                  <a:lnTo>
                    <a:pt x="188700" y="23587"/>
                  </a:lnTo>
                  <a:lnTo>
                    <a:pt x="188700" y="94350"/>
                  </a:lnTo>
                  <a:lnTo>
                    <a:pt x="212287" y="94350"/>
                  </a:lnTo>
                  <a:lnTo>
                    <a:pt x="212287" y="23587"/>
                  </a:lnTo>
                  <a:close/>
                </a:path>
                <a:path w="401319" h="401320">
                  <a:moveTo>
                    <a:pt x="306637" y="23587"/>
                  </a:moveTo>
                  <a:lnTo>
                    <a:pt x="283050" y="23587"/>
                  </a:lnTo>
                  <a:lnTo>
                    <a:pt x="283050" y="94350"/>
                  </a:lnTo>
                  <a:lnTo>
                    <a:pt x="306637" y="94350"/>
                  </a:lnTo>
                  <a:lnTo>
                    <a:pt x="306637" y="23587"/>
                  </a:lnTo>
                  <a:close/>
                </a:path>
                <a:path w="401319" h="401320">
                  <a:moveTo>
                    <a:pt x="393757" y="23587"/>
                  </a:moveTo>
                  <a:lnTo>
                    <a:pt x="353813" y="23587"/>
                  </a:lnTo>
                  <a:lnTo>
                    <a:pt x="362986" y="25443"/>
                  </a:lnTo>
                  <a:lnTo>
                    <a:pt x="370485" y="30503"/>
                  </a:lnTo>
                  <a:lnTo>
                    <a:pt x="375544" y="38001"/>
                  </a:lnTo>
                  <a:lnTo>
                    <a:pt x="377400" y="47175"/>
                  </a:lnTo>
                  <a:lnTo>
                    <a:pt x="377400" y="94350"/>
                  </a:lnTo>
                  <a:lnTo>
                    <a:pt x="400988" y="94350"/>
                  </a:lnTo>
                  <a:lnTo>
                    <a:pt x="400988" y="47175"/>
                  </a:lnTo>
                  <a:lnTo>
                    <a:pt x="397280" y="28813"/>
                  </a:lnTo>
                  <a:lnTo>
                    <a:pt x="393757" y="23587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371" y="5870670"/>
              <a:ext cx="70762" cy="2240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49072" y="5788113"/>
              <a:ext cx="71120" cy="306705"/>
            </a:xfrm>
            <a:custGeom>
              <a:avLst/>
              <a:gdLst/>
              <a:ahLst/>
              <a:cxnLst/>
              <a:rect l="l" t="t" r="r" b="b"/>
              <a:pathLst>
                <a:path w="71119" h="306704">
                  <a:moveTo>
                    <a:pt x="47174" y="0"/>
                  </a:moveTo>
                  <a:lnTo>
                    <a:pt x="23587" y="0"/>
                  </a:lnTo>
                  <a:lnTo>
                    <a:pt x="14408" y="1854"/>
                  </a:lnTo>
                  <a:lnTo>
                    <a:pt x="6911" y="6910"/>
                  </a:lnTo>
                  <a:lnTo>
                    <a:pt x="1854" y="14408"/>
                  </a:lnTo>
                  <a:lnTo>
                    <a:pt x="0" y="23587"/>
                  </a:lnTo>
                  <a:lnTo>
                    <a:pt x="0" y="306638"/>
                  </a:lnTo>
                  <a:lnTo>
                    <a:pt x="70762" y="306638"/>
                  </a:lnTo>
                  <a:lnTo>
                    <a:pt x="70762" y="23587"/>
                  </a:lnTo>
                  <a:lnTo>
                    <a:pt x="68908" y="14408"/>
                  </a:lnTo>
                  <a:lnTo>
                    <a:pt x="63851" y="6910"/>
                  </a:lnTo>
                  <a:lnTo>
                    <a:pt x="56353" y="1854"/>
                  </a:lnTo>
                  <a:lnTo>
                    <a:pt x="47174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5953226"/>
              <a:ext cx="70762" cy="14152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79458" y="5257667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458" y="5650399"/>
            <a:ext cx="4785995" cy="4392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8210" algn="ctr">
              <a:lnSpc>
                <a:spcPct val="100000"/>
              </a:lnSpc>
              <a:spcBef>
                <a:spcPts val="90"/>
              </a:spcBef>
            </a:pP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The</a:t>
            </a:r>
            <a:r>
              <a:rPr sz="3350" spc="-26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80" dirty="0">
                <a:solidFill>
                  <a:srgbClr val="0052CC"/>
                </a:solidFill>
                <a:latin typeface="Trebuchet MS"/>
                <a:cs typeface="Trebuchet MS"/>
              </a:rPr>
              <a:t>Numbers</a:t>
            </a:r>
            <a:r>
              <a:rPr sz="3350" spc="-25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0052CC"/>
                </a:solidFill>
                <a:latin typeface="Trebuchet MS"/>
                <a:cs typeface="Trebuchet MS"/>
              </a:rPr>
              <a:t>Speak</a:t>
            </a:r>
            <a:endParaRPr sz="33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30"/>
              </a:spcBef>
            </a:pPr>
            <a:r>
              <a:rPr sz="2650" spc="459" dirty="0">
                <a:solidFill>
                  <a:srgbClr val="0052CC"/>
                </a:solidFill>
                <a:latin typeface="Trebuchet MS"/>
                <a:cs typeface="Trebuchet MS"/>
              </a:rPr>
              <a:t>99%</a:t>
            </a:r>
            <a:r>
              <a:rPr sz="2650" spc="-22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65" dirty="0">
                <a:solidFill>
                  <a:srgbClr val="0052CC"/>
                </a:solidFill>
                <a:latin typeface="Trebuchet MS"/>
                <a:cs typeface="Trebuchet MS"/>
              </a:rPr>
              <a:t>Accuracy</a:t>
            </a:r>
            <a:endParaRPr sz="26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310"/>
              </a:spcBef>
            </a:pPr>
            <a:r>
              <a:rPr sz="2650" spc="215" dirty="0">
                <a:solidFill>
                  <a:srgbClr val="0052CC"/>
                </a:solidFill>
                <a:latin typeface="Trebuchet MS"/>
                <a:cs typeface="Trebuchet MS"/>
              </a:rPr>
              <a:t>87-</a:t>
            </a:r>
            <a:r>
              <a:rPr sz="2650" spc="465" dirty="0">
                <a:solidFill>
                  <a:srgbClr val="0052CC"/>
                </a:solidFill>
                <a:latin typeface="Trebuchet MS"/>
                <a:cs typeface="Trebuchet MS"/>
              </a:rPr>
              <a:t>90%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0052CC"/>
                </a:solidFill>
                <a:latin typeface="Trebuchet MS"/>
                <a:cs typeface="Trebuchet MS"/>
              </a:rPr>
              <a:t>Time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120" dirty="0">
                <a:solidFill>
                  <a:srgbClr val="0052CC"/>
                </a:solidFill>
                <a:latin typeface="Trebuchet MS"/>
                <a:cs typeface="Trebuchet MS"/>
              </a:rPr>
              <a:t>Savings</a:t>
            </a:r>
            <a:endParaRPr sz="2650">
              <a:latin typeface="Trebuchet MS"/>
              <a:cs typeface="Trebuchet MS"/>
            </a:endParaRPr>
          </a:p>
          <a:p>
            <a:pPr marL="355600" marR="746125">
              <a:lnSpc>
                <a:spcPct val="171700"/>
              </a:lnSpc>
              <a:spcBef>
                <a:spcPts val="30"/>
              </a:spcBef>
            </a:pPr>
            <a:r>
              <a:rPr sz="2650" spc="70" dirty="0">
                <a:solidFill>
                  <a:srgbClr val="0052CC"/>
                </a:solidFill>
                <a:latin typeface="Trebuchet MS"/>
                <a:cs typeface="Trebuchet MS"/>
              </a:rPr>
              <a:t>$117K</a:t>
            </a:r>
            <a:r>
              <a:rPr sz="2650" spc="-21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90" dirty="0">
                <a:solidFill>
                  <a:srgbClr val="0052CC"/>
                </a:solidFill>
                <a:latin typeface="Trebuchet MS"/>
                <a:cs typeface="Trebuchet MS"/>
              </a:rPr>
              <a:t>ROI</a:t>
            </a:r>
            <a:r>
              <a:rPr sz="2650" spc="-21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per</a:t>
            </a:r>
            <a:r>
              <a:rPr sz="2650" spc="-21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0052CC"/>
                </a:solidFill>
                <a:latin typeface="Trebuchet MS"/>
                <a:cs typeface="Trebuchet MS"/>
              </a:rPr>
              <a:t>Team </a:t>
            </a:r>
            <a:r>
              <a:rPr sz="2650" spc="204" dirty="0">
                <a:solidFill>
                  <a:srgbClr val="0052CC"/>
                </a:solidFill>
                <a:latin typeface="Trebuchet MS"/>
                <a:cs typeface="Trebuchet MS"/>
              </a:rPr>
              <a:t>100+</a:t>
            </a:r>
            <a:r>
              <a:rPr sz="2650" spc="-17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Tickets</a:t>
            </a:r>
            <a:r>
              <a:rPr sz="2650" spc="-17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85" dirty="0">
                <a:solidFill>
                  <a:srgbClr val="0052CC"/>
                </a:solidFill>
                <a:latin typeface="Trebuchet MS"/>
                <a:cs typeface="Trebuchet MS"/>
              </a:rPr>
              <a:t>Processed</a:t>
            </a:r>
            <a:endParaRPr sz="26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305"/>
              </a:spcBef>
            </a:pPr>
            <a:r>
              <a:rPr sz="2650" spc="315" dirty="0">
                <a:solidFill>
                  <a:srgbClr val="0052CC"/>
                </a:solidFill>
                <a:latin typeface="Trebuchet MS"/>
                <a:cs typeface="Trebuchet MS"/>
              </a:rPr>
              <a:t>0</a:t>
            </a:r>
            <a:r>
              <a:rPr sz="2650" spc="-9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Security</a:t>
            </a:r>
            <a:r>
              <a:rPr sz="2650" spc="-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Incidents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608" y="622435"/>
            <a:ext cx="401320" cy="401320"/>
            <a:chOff x="889608" y="622435"/>
            <a:chExt cx="401320" cy="401320"/>
          </a:xfrm>
        </p:grpSpPr>
        <p:sp>
          <p:nvSpPr>
            <p:cNvPr id="3" name="object 3"/>
            <p:cNvSpPr/>
            <p:nvPr/>
          </p:nvSpPr>
          <p:spPr>
            <a:xfrm>
              <a:off x="901402" y="634235"/>
              <a:ext cx="377825" cy="377825"/>
            </a:xfrm>
            <a:custGeom>
              <a:avLst/>
              <a:gdLst/>
              <a:ahLst/>
              <a:cxnLst/>
              <a:rect l="l" t="t" r="r" b="b"/>
              <a:pathLst>
                <a:path w="377825" h="377825">
                  <a:moveTo>
                    <a:pt x="342019" y="0"/>
                  </a:moveTo>
                  <a:lnTo>
                    <a:pt x="35381" y="0"/>
                  </a:lnTo>
                  <a:lnTo>
                    <a:pt x="21608" y="2779"/>
                  </a:lnTo>
                  <a:lnTo>
                    <a:pt x="10362" y="10360"/>
                  </a:lnTo>
                  <a:lnTo>
                    <a:pt x="2780" y="21605"/>
                  </a:lnTo>
                  <a:lnTo>
                    <a:pt x="0" y="35377"/>
                  </a:lnTo>
                  <a:lnTo>
                    <a:pt x="0" y="342013"/>
                  </a:lnTo>
                  <a:lnTo>
                    <a:pt x="2780" y="355788"/>
                  </a:lnTo>
                  <a:lnTo>
                    <a:pt x="10362" y="367035"/>
                  </a:lnTo>
                  <a:lnTo>
                    <a:pt x="21608" y="374618"/>
                  </a:lnTo>
                  <a:lnTo>
                    <a:pt x="35381" y="377398"/>
                  </a:lnTo>
                  <a:lnTo>
                    <a:pt x="342019" y="377398"/>
                  </a:lnTo>
                  <a:lnTo>
                    <a:pt x="355792" y="374618"/>
                  </a:lnTo>
                  <a:lnTo>
                    <a:pt x="367038" y="367035"/>
                  </a:lnTo>
                  <a:lnTo>
                    <a:pt x="374620" y="355788"/>
                  </a:lnTo>
                  <a:lnTo>
                    <a:pt x="377400" y="342013"/>
                  </a:lnTo>
                  <a:lnTo>
                    <a:pt x="377400" y="35377"/>
                  </a:lnTo>
                  <a:lnTo>
                    <a:pt x="374620" y="21605"/>
                  </a:lnTo>
                  <a:lnTo>
                    <a:pt x="367038" y="10360"/>
                  </a:lnTo>
                  <a:lnTo>
                    <a:pt x="355792" y="2779"/>
                  </a:lnTo>
                  <a:lnTo>
                    <a:pt x="34201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9608" y="622435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19">
                  <a:moveTo>
                    <a:pt x="353813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8"/>
                  </a:lnTo>
                  <a:lnTo>
                    <a:pt x="3707" y="28814"/>
                  </a:lnTo>
                  <a:lnTo>
                    <a:pt x="0" y="47176"/>
                  </a:lnTo>
                  <a:lnTo>
                    <a:pt x="0" y="353813"/>
                  </a:lnTo>
                  <a:lnTo>
                    <a:pt x="3707" y="372176"/>
                  </a:lnTo>
                  <a:lnTo>
                    <a:pt x="13817" y="387172"/>
                  </a:lnTo>
                  <a:lnTo>
                    <a:pt x="28813" y="397283"/>
                  </a:lnTo>
                  <a:lnTo>
                    <a:pt x="47175" y="400991"/>
                  </a:lnTo>
                  <a:lnTo>
                    <a:pt x="353813" y="400991"/>
                  </a:lnTo>
                  <a:lnTo>
                    <a:pt x="372175" y="397283"/>
                  </a:lnTo>
                  <a:lnTo>
                    <a:pt x="387170" y="387172"/>
                  </a:lnTo>
                  <a:lnTo>
                    <a:pt x="393755" y="377404"/>
                  </a:lnTo>
                  <a:lnTo>
                    <a:pt x="47175" y="377404"/>
                  </a:lnTo>
                  <a:lnTo>
                    <a:pt x="38001" y="375548"/>
                  </a:lnTo>
                  <a:lnTo>
                    <a:pt x="30502" y="370489"/>
                  </a:lnTo>
                  <a:lnTo>
                    <a:pt x="25443" y="362989"/>
                  </a:lnTo>
                  <a:lnTo>
                    <a:pt x="23587" y="353813"/>
                  </a:lnTo>
                  <a:lnTo>
                    <a:pt x="23587" y="306642"/>
                  </a:lnTo>
                  <a:lnTo>
                    <a:pt x="400988" y="306642"/>
                  </a:lnTo>
                  <a:lnTo>
                    <a:pt x="400988" y="283049"/>
                  </a:lnTo>
                  <a:lnTo>
                    <a:pt x="23587" y="283049"/>
                  </a:lnTo>
                  <a:lnTo>
                    <a:pt x="23587" y="212288"/>
                  </a:lnTo>
                  <a:lnTo>
                    <a:pt x="400988" y="212288"/>
                  </a:lnTo>
                  <a:lnTo>
                    <a:pt x="400988" y="188702"/>
                  </a:lnTo>
                  <a:lnTo>
                    <a:pt x="23587" y="188702"/>
                  </a:lnTo>
                  <a:lnTo>
                    <a:pt x="23587" y="117939"/>
                  </a:lnTo>
                  <a:lnTo>
                    <a:pt x="400988" y="117939"/>
                  </a:lnTo>
                  <a:lnTo>
                    <a:pt x="400988" y="94354"/>
                  </a:lnTo>
                  <a:lnTo>
                    <a:pt x="23587" y="94354"/>
                  </a:lnTo>
                  <a:lnTo>
                    <a:pt x="23587" y="47176"/>
                  </a:lnTo>
                  <a:lnTo>
                    <a:pt x="25443" y="38004"/>
                  </a:lnTo>
                  <a:lnTo>
                    <a:pt x="30502" y="30506"/>
                  </a:lnTo>
                  <a:lnTo>
                    <a:pt x="38001" y="25447"/>
                  </a:lnTo>
                  <a:lnTo>
                    <a:pt x="47175" y="23591"/>
                  </a:lnTo>
                  <a:lnTo>
                    <a:pt x="393759" y="23591"/>
                  </a:lnTo>
                  <a:lnTo>
                    <a:pt x="387170" y="13818"/>
                  </a:lnTo>
                  <a:lnTo>
                    <a:pt x="372175" y="3707"/>
                  </a:lnTo>
                  <a:lnTo>
                    <a:pt x="353813" y="0"/>
                  </a:lnTo>
                  <a:close/>
                </a:path>
                <a:path w="401319" h="401319">
                  <a:moveTo>
                    <a:pt x="117937" y="306642"/>
                  </a:moveTo>
                  <a:lnTo>
                    <a:pt x="94349" y="306642"/>
                  </a:lnTo>
                  <a:lnTo>
                    <a:pt x="94349" y="377404"/>
                  </a:lnTo>
                  <a:lnTo>
                    <a:pt x="117937" y="377404"/>
                  </a:lnTo>
                  <a:lnTo>
                    <a:pt x="117937" y="306642"/>
                  </a:lnTo>
                  <a:close/>
                </a:path>
                <a:path w="401319" h="401319">
                  <a:moveTo>
                    <a:pt x="212287" y="306642"/>
                  </a:moveTo>
                  <a:lnTo>
                    <a:pt x="188700" y="306642"/>
                  </a:lnTo>
                  <a:lnTo>
                    <a:pt x="188700" y="377404"/>
                  </a:lnTo>
                  <a:lnTo>
                    <a:pt x="212287" y="377404"/>
                  </a:lnTo>
                  <a:lnTo>
                    <a:pt x="212287" y="306642"/>
                  </a:lnTo>
                  <a:close/>
                </a:path>
                <a:path w="401319" h="401319">
                  <a:moveTo>
                    <a:pt x="306637" y="306642"/>
                  </a:moveTo>
                  <a:lnTo>
                    <a:pt x="283050" y="306642"/>
                  </a:lnTo>
                  <a:lnTo>
                    <a:pt x="283050" y="377404"/>
                  </a:lnTo>
                  <a:lnTo>
                    <a:pt x="306637" y="377404"/>
                  </a:lnTo>
                  <a:lnTo>
                    <a:pt x="306637" y="306642"/>
                  </a:lnTo>
                  <a:close/>
                </a:path>
                <a:path w="401319" h="401319">
                  <a:moveTo>
                    <a:pt x="400988" y="306642"/>
                  </a:moveTo>
                  <a:lnTo>
                    <a:pt x="377400" y="306642"/>
                  </a:lnTo>
                  <a:lnTo>
                    <a:pt x="377400" y="353813"/>
                  </a:lnTo>
                  <a:lnTo>
                    <a:pt x="375544" y="362989"/>
                  </a:lnTo>
                  <a:lnTo>
                    <a:pt x="370485" y="370489"/>
                  </a:lnTo>
                  <a:lnTo>
                    <a:pt x="362986" y="375548"/>
                  </a:lnTo>
                  <a:lnTo>
                    <a:pt x="353813" y="377404"/>
                  </a:lnTo>
                  <a:lnTo>
                    <a:pt x="393755" y="377404"/>
                  </a:lnTo>
                  <a:lnTo>
                    <a:pt x="397280" y="372176"/>
                  </a:lnTo>
                  <a:lnTo>
                    <a:pt x="400988" y="353813"/>
                  </a:lnTo>
                  <a:lnTo>
                    <a:pt x="400988" y="306642"/>
                  </a:lnTo>
                  <a:close/>
                </a:path>
                <a:path w="401319" h="401319">
                  <a:moveTo>
                    <a:pt x="117937" y="212288"/>
                  </a:moveTo>
                  <a:lnTo>
                    <a:pt x="94349" y="212288"/>
                  </a:lnTo>
                  <a:lnTo>
                    <a:pt x="94349" y="283049"/>
                  </a:lnTo>
                  <a:lnTo>
                    <a:pt x="117937" y="283049"/>
                  </a:lnTo>
                  <a:lnTo>
                    <a:pt x="117937" y="212288"/>
                  </a:lnTo>
                  <a:close/>
                </a:path>
                <a:path w="401319" h="401319">
                  <a:moveTo>
                    <a:pt x="212287" y="212288"/>
                  </a:moveTo>
                  <a:lnTo>
                    <a:pt x="188700" y="212288"/>
                  </a:lnTo>
                  <a:lnTo>
                    <a:pt x="188700" y="283049"/>
                  </a:lnTo>
                  <a:lnTo>
                    <a:pt x="212287" y="283049"/>
                  </a:lnTo>
                  <a:lnTo>
                    <a:pt x="212287" y="212288"/>
                  </a:lnTo>
                  <a:close/>
                </a:path>
                <a:path w="401319" h="401319">
                  <a:moveTo>
                    <a:pt x="306637" y="212288"/>
                  </a:moveTo>
                  <a:lnTo>
                    <a:pt x="283050" y="212288"/>
                  </a:lnTo>
                  <a:lnTo>
                    <a:pt x="283050" y="283049"/>
                  </a:lnTo>
                  <a:lnTo>
                    <a:pt x="306637" y="283049"/>
                  </a:lnTo>
                  <a:lnTo>
                    <a:pt x="306637" y="212288"/>
                  </a:lnTo>
                  <a:close/>
                </a:path>
                <a:path w="401319" h="401319">
                  <a:moveTo>
                    <a:pt x="400988" y="212288"/>
                  </a:moveTo>
                  <a:lnTo>
                    <a:pt x="377400" y="212288"/>
                  </a:lnTo>
                  <a:lnTo>
                    <a:pt x="377400" y="283049"/>
                  </a:lnTo>
                  <a:lnTo>
                    <a:pt x="400988" y="283049"/>
                  </a:lnTo>
                  <a:lnTo>
                    <a:pt x="400988" y="212288"/>
                  </a:lnTo>
                  <a:close/>
                </a:path>
                <a:path w="401319" h="401319">
                  <a:moveTo>
                    <a:pt x="117937" y="117939"/>
                  </a:moveTo>
                  <a:lnTo>
                    <a:pt x="94349" y="117939"/>
                  </a:lnTo>
                  <a:lnTo>
                    <a:pt x="94349" y="188702"/>
                  </a:lnTo>
                  <a:lnTo>
                    <a:pt x="117937" y="188702"/>
                  </a:lnTo>
                  <a:lnTo>
                    <a:pt x="117937" y="117939"/>
                  </a:lnTo>
                  <a:close/>
                </a:path>
                <a:path w="401319" h="401319">
                  <a:moveTo>
                    <a:pt x="212287" y="117939"/>
                  </a:moveTo>
                  <a:lnTo>
                    <a:pt x="188700" y="117939"/>
                  </a:lnTo>
                  <a:lnTo>
                    <a:pt x="188700" y="188702"/>
                  </a:lnTo>
                  <a:lnTo>
                    <a:pt x="212287" y="188702"/>
                  </a:lnTo>
                  <a:lnTo>
                    <a:pt x="212287" y="117939"/>
                  </a:lnTo>
                  <a:close/>
                </a:path>
                <a:path w="401319" h="401319">
                  <a:moveTo>
                    <a:pt x="306637" y="117939"/>
                  </a:moveTo>
                  <a:lnTo>
                    <a:pt x="283050" y="117939"/>
                  </a:lnTo>
                  <a:lnTo>
                    <a:pt x="283050" y="188702"/>
                  </a:lnTo>
                  <a:lnTo>
                    <a:pt x="306637" y="188702"/>
                  </a:lnTo>
                  <a:lnTo>
                    <a:pt x="306637" y="117939"/>
                  </a:lnTo>
                  <a:close/>
                </a:path>
                <a:path w="401319" h="401319">
                  <a:moveTo>
                    <a:pt x="400988" y="117939"/>
                  </a:moveTo>
                  <a:lnTo>
                    <a:pt x="377400" y="117939"/>
                  </a:lnTo>
                  <a:lnTo>
                    <a:pt x="377400" y="188702"/>
                  </a:lnTo>
                  <a:lnTo>
                    <a:pt x="400988" y="188702"/>
                  </a:lnTo>
                  <a:lnTo>
                    <a:pt x="400988" y="117939"/>
                  </a:lnTo>
                  <a:close/>
                </a:path>
                <a:path w="401319" h="401319">
                  <a:moveTo>
                    <a:pt x="117937" y="23591"/>
                  </a:moveTo>
                  <a:lnTo>
                    <a:pt x="94349" y="23591"/>
                  </a:lnTo>
                  <a:lnTo>
                    <a:pt x="94349" y="94354"/>
                  </a:lnTo>
                  <a:lnTo>
                    <a:pt x="117937" y="94354"/>
                  </a:lnTo>
                  <a:lnTo>
                    <a:pt x="117937" y="23591"/>
                  </a:lnTo>
                  <a:close/>
                </a:path>
                <a:path w="401319" h="401319">
                  <a:moveTo>
                    <a:pt x="212287" y="23591"/>
                  </a:moveTo>
                  <a:lnTo>
                    <a:pt x="188700" y="23591"/>
                  </a:lnTo>
                  <a:lnTo>
                    <a:pt x="188700" y="94354"/>
                  </a:lnTo>
                  <a:lnTo>
                    <a:pt x="212287" y="94354"/>
                  </a:lnTo>
                  <a:lnTo>
                    <a:pt x="212287" y="23591"/>
                  </a:lnTo>
                  <a:close/>
                </a:path>
                <a:path w="401319" h="401319">
                  <a:moveTo>
                    <a:pt x="306637" y="23591"/>
                  </a:moveTo>
                  <a:lnTo>
                    <a:pt x="283050" y="23591"/>
                  </a:lnTo>
                  <a:lnTo>
                    <a:pt x="283050" y="94354"/>
                  </a:lnTo>
                  <a:lnTo>
                    <a:pt x="306637" y="94354"/>
                  </a:lnTo>
                  <a:lnTo>
                    <a:pt x="306637" y="23591"/>
                  </a:lnTo>
                  <a:close/>
                </a:path>
                <a:path w="401319" h="401319">
                  <a:moveTo>
                    <a:pt x="393759" y="23591"/>
                  </a:moveTo>
                  <a:lnTo>
                    <a:pt x="353813" y="23591"/>
                  </a:lnTo>
                  <a:lnTo>
                    <a:pt x="362986" y="25447"/>
                  </a:lnTo>
                  <a:lnTo>
                    <a:pt x="370485" y="30506"/>
                  </a:lnTo>
                  <a:lnTo>
                    <a:pt x="375544" y="38004"/>
                  </a:lnTo>
                  <a:lnTo>
                    <a:pt x="377400" y="47176"/>
                  </a:lnTo>
                  <a:lnTo>
                    <a:pt x="377400" y="94354"/>
                  </a:lnTo>
                  <a:lnTo>
                    <a:pt x="400988" y="94354"/>
                  </a:lnTo>
                  <a:lnTo>
                    <a:pt x="400988" y="47176"/>
                  </a:lnTo>
                  <a:lnTo>
                    <a:pt x="397280" y="28814"/>
                  </a:lnTo>
                  <a:lnTo>
                    <a:pt x="393759" y="23591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371" y="775760"/>
              <a:ext cx="70762" cy="224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9071" y="693199"/>
              <a:ext cx="71120" cy="306705"/>
            </a:xfrm>
            <a:custGeom>
              <a:avLst/>
              <a:gdLst/>
              <a:ahLst/>
              <a:cxnLst/>
              <a:rect l="l" t="t" r="r" b="b"/>
              <a:pathLst>
                <a:path w="71119" h="306705">
                  <a:moveTo>
                    <a:pt x="47174" y="0"/>
                  </a:moveTo>
                  <a:lnTo>
                    <a:pt x="23587" y="0"/>
                  </a:lnTo>
                  <a:lnTo>
                    <a:pt x="14408" y="1855"/>
                  </a:lnTo>
                  <a:lnTo>
                    <a:pt x="6911" y="6913"/>
                  </a:lnTo>
                  <a:lnTo>
                    <a:pt x="1854" y="14412"/>
                  </a:lnTo>
                  <a:lnTo>
                    <a:pt x="0" y="23591"/>
                  </a:lnTo>
                  <a:lnTo>
                    <a:pt x="0" y="306641"/>
                  </a:lnTo>
                  <a:lnTo>
                    <a:pt x="70762" y="306641"/>
                  </a:lnTo>
                  <a:lnTo>
                    <a:pt x="70762" y="23591"/>
                  </a:lnTo>
                  <a:lnTo>
                    <a:pt x="68908" y="14412"/>
                  </a:lnTo>
                  <a:lnTo>
                    <a:pt x="63851" y="6913"/>
                  </a:lnTo>
                  <a:lnTo>
                    <a:pt x="56353" y="1855"/>
                  </a:lnTo>
                  <a:lnTo>
                    <a:pt x="47174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858315"/>
              <a:ext cx="70762" cy="1415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0" dirty="0"/>
              <a:t>Quick</a:t>
            </a:r>
            <a:r>
              <a:rPr spc="-310" dirty="0"/>
              <a:t> </a:t>
            </a:r>
            <a:r>
              <a:rPr spc="75" dirty="0"/>
              <a:t>Stats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935717" y="1544709"/>
            <a:ext cx="339725" cy="339725"/>
            <a:chOff x="1935717" y="1544709"/>
            <a:chExt cx="339725" cy="339725"/>
          </a:xfrm>
        </p:grpSpPr>
        <p:sp>
          <p:nvSpPr>
            <p:cNvPr id="10" name="object 10"/>
            <p:cNvSpPr/>
            <p:nvPr/>
          </p:nvSpPr>
          <p:spPr>
            <a:xfrm>
              <a:off x="1935717" y="1544709"/>
              <a:ext cx="339725" cy="339725"/>
            </a:xfrm>
            <a:custGeom>
              <a:avLst/>
              <a:gdLst/>
              <a:ahLst/>
              <a:cxnLst/>
              <a:rect l="l" t="t" r="r" b="b"/>
              <a:pathLst>
                <a:path w="339725" h="339725">
                  <a:moveTo>
                    <a:pt x="169829" y="0"/>
                  </a:moveTo>
                  <a:lnTo>
                    <a:pt x="124685" y="6067"/>
                  </a:lnTo>
                  <a:lnTo>
                    <a:pt x="84118" y="23189"/>
                  </a:lnTo>
                  <a:lnTo>
                    <a:pt x="49746" y="49747"/>
                  </a:lnTo>
                  <a:lnTo>
                    <a:pt x="23189" y="84119"/>
                  </a:lnTo>
                  <a:lnTo>
                    <a:pt x="6067" y="124687"/>
                  </a:lnTo>
                  <a:lnTo>
                    <a:pt x="0" y="169830"/>
                  </a:lnTo>
                  <a:lnTo>
                    <a:pt x="6067" y="214978"/>
                  </a:lnTo>
                  <a:lnTo>
                    <a:pt x="23189" y="255547"/>
                  </a:lnTo>
                  <a:lnTo>
                    <a:pt x="49746" y="289919"/>
                  </a:lnTo>
                  <a:lnTo>
                    <a:pt x="84118" y="316474"/>
                  </a:lnTo>
                  <a:lnTo>
                    <a:pt x="124685" y="333594"/>
                  </a:lnTo>
                  <a:lnTo>
                    <a:pt x="169829" y="339661"/>
                  </a:lnTo>
                  <a:lnTo>
                    <a:pt x="214976" y="333594"/>
                  </a:lnTo>
                  <a:lnTo>
                    <a:pt x="255545" y="316474"/>
                  </a:lnTo>
                  <a:lnTo>
                    <a:pt x="289917" y="289919"/>
                  </a:lnTo>
                  <a:lnTo>
                    <a:pt x="316472" y="255547"/>
                  </a:lnTo>
                  <a:lnTo>
                    <a:pt x="333593" y="214978"/>
                  </a:lnTo>
                  <a:lnTo>
                    <a:pt x="339660" y="169830"/>
                  </a:lnTo>
                  <a:lnTo>
                    <a:pt x="333593" y="124687"/>
                  </a:lnTo>
                  <a:lnTo>
                    <a:pt x="316472" y="84119"/>
                  </a:lnTo>
                  <a:lnTo>
                    <a:pt x="289917" y="49747"/>
                  </a:lnTo>
                  <a:lnTo>
                    <a:pt x="255545" y="23189"/>
                  </a:lnTo>
                  <a:lnTo>
                    <a:pt x="214976" y="6067"/>
                  </a:lnTo>
                  <a:lnTo>
                    <a:pt x="169829" y="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5152" y="1554149"/>
              <a:ext cx="259934" cy="2547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2269256"/>
            <a:ext cx="63686" cy="636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722" y="2615990"/>
            <a:ext cx="63686" cy="6368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721" y="2962730"/>
            <a:ext cx="63686" cy="636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721" y="3309465"/>
            <a:ext cx="63686" cy="636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656205"/>
            <a:ext cx="63686" cy="6368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657" y="1496632"/>
            <a:ext cx="2703830" cy="2312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Before</a:t>
            </a:r>
            <a:endParaRPr sz="265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2015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15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per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grooming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10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per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sprint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planning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65%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Manual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everything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7536" y="1549684"/>
            <a:ext cx="340995" cy="336550"/>
            <a:chOff x="5777536" y="1549684"/>
            <a:chExt cx="340995" cy="336550"/>
          </a:xfrm>
        </p:grpSpPr>
        <p:sp>
          <p:nvSpPr>
            <p:cNvPr id="19" name="object 19"/>
            <p:cNvSpPr/>
            <p:nvPr/>
          </p:nvSpPr>
          <p:spPr>
            <a:xfrm>
              <a:off x="5777536" y="161126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5">
                  <a:moveTo>
                    <a:pt x="126969" y="0"/>
                  </a:moveTo>
                  <a:lnTo>
                    <a:pt x="110285" y="4096"/>
                  </a:lnTo>
                  <a:lnTo>
                    <a:pt x="109228" y="5158"/>
                  </a:lnTo>
                  <a:lnTo>
                    <a:pt x="107756" y="7824"/>
                  </a:lnTo>
                  <a:lnTo>
                    <a:pt x="0" y="250044"/>
                  </a:lnTo>
                  <a:lnTo>
                    <a:pt x="3284" y="257780"/>
                  </a:lnTo>
                  <a:lnTo>
                    <a:pt x="16737" y="271245"/>
                  </a:lnTo>
                  <a:lnTo>
                    <a:pt x="24474" y="274528"/>
                  </a:lnTo>
                  <a:lnTo>
                    <a:pt x="28276" y="272562"/>
                  </a:lnTo>
                  <a:lnTo>
                    <a:pt x="266755" y="166828"/>
                  </a:lnTo>
                  <a:lnTo>
                    <a:pt x="269341" y="165276"/>
                  </a:lnTo>
                  <a:lnTo>
                    <a:pt x="270407" y="164201"/>
                  </a:lnTo>
                  <a:lnTo>
                    <a:pt x="274502" y="147523"/>
                  </a:lnTo>
                  <a:lnTo>
                    <a:pt x="265828" y="121885"/>
                  </a:lnTo>
                  <a:lnTo>
                    <a:pt x="246102" y="90720"/>
                  </a:lnTo>
                  <a:lnTo>
                    <a:pt x="217042" y="57462"/>
                  </a:lnTo>
                  <a:lnTo>
                    <a:pt x="183780" y="28399"/>
                  </a:lnTo>
                  <a:lnTo>
                    <a:pt x="152611" y="8672"/>
                  </a:lnTo>
                  <a:lnTo>
                    <a:pt x="126969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7536" y="1549684"/>
              <a:ext cx="340906" cy="333157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2269256"/>
            <a:ext cx="63686" cy="636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615990"/>
            <a:ext cx="63686" cy="636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962730"/>
            <a:ext cx="63686" cy="636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309465"/>
            <a:ext cx="63686" cy="6368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3656205"/>
            <a:ext cx="63686" cy="6368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895050" y="1496632"/>
            <a:ext cx="2609850" cy="2312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After</a:t>
            </a:r>
            <a:endParaRPr sz="265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2015"/>
              </a:spcBef>
            </a:pP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per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grooming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per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114" dirty="0">
                <a:solidFill>
                  <a:srgbClr val="1F2328"/>
                </a:solidFill>
                <a:latin typeface="Arial"/>
                <a:cs typeface="Arial"/>
              </a:rPr>
              <a:t>30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sprint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planning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85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Automated</a:t>
            </a:r>
            <a:r>
              <a:rPr sz="155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585" y="4138166"/>
            <a:ext cx="219364" cy="21936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19602" y="4105654"/>
            <a:ext cx="440055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Result:</a:t>
            </a:r>
            <a:r>
              <a:rPr sz="1700" spc="-4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4488CC"/>
                </a:solidFill>
                <a:latin typeface="Trebuchet MS"/>
                <a:cs typeface="Trebuchet MS"/>
              </a:rPr>
              <a:t>87-</a:t>
            </a:r>
            <a:r>
              <a:rPr sz="1700" spc="295" dirty="0">
                <a:solidFill>
                  <a:srgbClr val="4488CC"/>
                </a:solidFill>
                <a:latin typeface="Trebuchet MS"/>
                <a:cs typeface="Trebuchet MS"/>
              </a:rPr>
              <a:t>90%</a:t>
            </a:r>
            <a:r>
              <a:rPr sz="1700" spc="-3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488CC"/>
                </a:solidFill>
                <a:latin typeface="Trebuchet MS"/>
                <a:cs typeface="Trebuchet MS"/>
              </a:rPr>
              <a:t>time </a:t>
            </a:r>
            <a:r>
              <a:rPr sz="1700" dirty="0">
                <a:solidFill>
                  <a:srgbClr val="4488CC"/>
                </a:solidFill>
                <a:latin typeface="Trebuchet MS"/>
                <a:cs typeface="Trebuchet MS"/>
              </a:rPr>
              <a:t>savings,</a:t>
            </a:r>
            <a:r>
              <a:rPr sz="1700" spc="-15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295" dirty="0">
                <a:solidFill>
                  <a:srgbClr val="4488CC"/>
                </a:solidFill>
                <a:latin typeface="Trebuchet MS"/>
                <a:cs typeface="Trebuchet MS"/>
              </a:rPr>
              <a:t>99%</a:t>
            </a:r>
            <a:r>
              <a:rPr sz="1700" spc="-30" dirty="0">
                <a:solidFill>
                  <a:srgbClr val="4488CC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488CC"/>
                </a:solidFill>
                <a:latin typeface="Trebuchet MS"/>
                <a:cs typeface="Trebuchet MS"/>
              </a:rPr>
              <a:t>accuracy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5298" y="5786887"/>
              <a:ext cx="101600" cy="262890"/>
            </a:xfrm>
            <a:custGeom>
              <a:avLst/>
              <a:gdLst/>
              <a:ahLst/>
              <a:cxnLst/>
              <a:rect l="l" t="t" r="r" b="b"/>
              <a:pathLst>
                <a:path w="101600" h="262889">
                  <a:moveTo>
                    <a:pt x="76777" y="0"/>
                  </a:moveTo>
                  <a:lnTo>
                    <a:pt x="24861" y="0"/>
                  </a:lnTo>
                  <a:lnTo>
                    <a:pt x="14344" y="2144"/>
                  </a:lnTo>
                  <a:lnTo>
                    <a:pt x="6535" y="7820"/>
                  </a:lnTo>
                  <a:lnTo>
                    <a:pt x="1673" y="15896"/>
                  </a:lnTo>
                  <a:lnTo>
                    <a:pt x="0" y="25238"/>
                  </a:lnTo>
                  <a:lnTo>
                    <a:pt x="1416" y="34424"/>
                  </a:lnTo>
                  <a:lnTo>
                    <a:pt x="5849" y="42513"/>
                  </a:lnTo>
                  <a:lnTo>
                    <a:pt x="13573" y="48272"/>
                  </a:lnTo>
                  <a:lnTo>
                    <a:pt x="24861" y="50465"/>
                  </a:lnTo>
                  <a:lnTo>
                    <a:pt x="46432" y="50465"/>
                  </a:lnTo>
                  <a:lnTo>
                    <a:pt x="46432" y="234035"/>
                  </a:lnTo>
                  <a:lnTo>
                    <a:pt x="48506" y="246208"/>
                  </a:lnTo>
                  <a:lnTo>
                    <a:pt x="54247" y="255154"/>
                  </a:lnTo>
                  <a:lnTo>
                    <a:pt x="62936" y="260670"/>
                  </a:lnTo>
                  <a:lnTo>
                    <a:pt x="73853" y="262553"/>
                  </a:lnTo>
                  <a:lnTo>
                    <a:pt x="84776" y="260670"/>
                  </a:lnTo>
                  <a:lnTo>
                    <a:pt x="93468" y="255154"/>
                  </a:lnTo>
                  <a:lnTo>
                    <a:pt x="99211" y="246208"/>
                  </a:lnTo>
                  <a:lnTo>
                    <a:pt x="101285" y="234035"/>
                  </a:lnTo>
                  <a:lnTo>
                    <a:pt x="101285" y="25958"/>
                  </a:lnTo>
                  <a:lnTo>
                    <a:pt x="99668" y="15732"/>
                  </a:lnTo>
                  <a:lnTo>
                    <a:pt x="94931" y="7494"/>
                  </a:lnTo>
                  <a:lnTo>
                    <a:pt x="87244" y="1999"/>
                  </a:lnTo>
                  <a:lnTo>
                    <a:pt x="76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2657" y="5650399"/>
            <a:ext cx="1950720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The</a:t>
            </a:r>
            <a:r>
              <a:rPr sz="2650" spc="-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Problem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3" name="object 3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288" y="0"/>
                  </a:moveTo>
                  <a:lnTo>
                    <a:pt x="163612" y="5606"/>
                  </a:lnTo>
                  <a:lnTo>
                    <a:pt x="118929" y="21577"/>
                  </a:lnTo>
                  <a:lnTo>
                    <a:pt x="79512" y="46638"/>
                  </a:lnTo>
                  <a:lnTo>
                    <a:pt x="46637" y="79514"/>
                  </a:lnTo>
                  <a:lnTo>
                    <a:pt x="21577" y="118930"/>
                  </a:lnTo>
                  <a:lnTo>
                    <a:pt x="5606" y="163613"/>
                  </a:lnTo>
                  <a:lnTo>
                    <a:pt x="0" y="212288"/>
                  </a:lnTo>
                  <a:lnTo>
                    <a:pt x="5606" y="260964"/>
                  </a:lnTo>
                  <a:lnTo>
                    <a:pt x="21577" y="305648"/>
                  </a:lnTo>
                  <a:lnTo>
                    <a:pt x="46637" y="345064"/>
                  </a:lnTo>
                  <a:lnTo>
                    <a:pt x="79512" y="377939"/>
                  </a:lnTo>
                  <a:lnTo>
                    <a:pt x="118929" y="402999"/>
                  </a:lnTo>
                  <a:lnTo>
                    <a:pt x="163612" y="418969"/>
                  </a:lnTo>
                  <a:lnTo>
                    <a:pt x="212288" y="424576"/>
                  </a:lnTo>
                  <a:lnTo>
                    <a:pt x="260964" y="418969"/>
                  </a:lnTo>
                  <a:lnTo>
                    <a:pt x="305647" y="402999"/>
                  </a:lnTo>
                  <a:lnTo>
                    <a:pt x="345063" y="377939"/>
                  </a:lnTo>
                  <a:lnTo>
                    <a:pt x="377939" y="345064"/>
                  </a:lnTo>
                  <a:lnTo>
                    <a:pt x="402999" y="305648"/>
                  </a:lnTo>
                  <a:lnTo>
                    <a:pt x="418970" y="260964"/>
                  </a:lnTo>
                  <a:lnTo>
                    <a:pt x="424576" y="212288"/>
                  </a:lnTo>
                  <a:lnTo>
                    <a:pt x="418970" y="163613"/>
                  </a:lnTo>
                  <a:lnTo>
                    <a:pt x="402999" y="118930"/>
                  </a:lnTo>
                  <a:lnTo>
                    <a:pt x="377939" y="79514"/>
                  </a:lnTo>
                  <a:lnTo>
                    <a:pt x="345063" y="46638"/>
                  </a:lnTo>
                  <a:lnTo>
                    <a:pt x="305647" y="21577"/>
                  </a:lnTo>
                  <a:lnTo>
                    <a:pt x="260964" y="5606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0887" y="663717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5" y="0"/>
                  </a:moveTo>
                  <a:lnTo>
                    <a:pt x="108891" y="8116"/>
                  </a:lnTo>
                  <a:lnTo>
                    <a:pt x="65185" y="30719"/>
                  </a:lnTo>
                  <a:lnTo>
                    <a:pt x="30719" y="65184"/>
                  </a:lnTo>
                  <a:lnTo>
                    <a:pt x="8116" y="108890"/>
                  </a:lnTo>
                  <a:lnTo>
                    <a:pt x="0" y="159213"/>
                  </a:lnTo>
                  <a:lnTo>
                    <a:pt x="8116" y="209539"/>
                  </a:lnTo>
                  <a:lnTo>
                    <a:pt x="30719" y="253246"/>
                  </a:lnTo>
                  <a:lnTo>
                    <a:pt x="65185" y="287710"/>
                  </a:lnTo>
                  <a:lnTo>
                    <a:pt x="108891" y="310312"/>
                  </a:lnTo>
                  <a:lnTo>
                    <a:pt x="159215" y="318428"/>
                  </a:lnTo>
                  <a:lnTo>
                    <a:pt x="209540" y="310312"/>
                  </a:lnTo>
                  <a:lnTo>
                    <a:pt x="253246" y="287710"/>
                  </a:lnTo>
                  <a:lnTo>
                    <a:pt x="287712" y="253246"/>
                  </a:lnTo>
                  <a:lnTo>
                    <a:pt x="310315" y="209539"/>
                  </a:lnTo>
                  <a:lnTo>
                    <a:pt x="318432" y="159213"/>
                  </a:lnTo>
                  <a:lnTo>
                    <a:pt x="310315" y="108890"/>
                  </a:lnTo>
                  <a:lnTo>
                    <a:pt x="287712" y="65184"/>
                  </a:lnTo>
                  <a:lnTo>
                    <a:pt x="253246" y="30719"/>
                  </a:lnTo>
                  <a:lnTo>
                    <a:pt x="209540" y="8116"/>
                  </a:lnTo>
                  <a:lnTo>
                    <a:pt x="15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65" y="611190"/>
              <a:ext cx="329683" cy="4139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Your</a:t>
            </a:r>
            <a:r>
              <a:rPr spc="-285" dirty="0"/>
              <a:t> </a:t>
            </a:r>
            <a:r>
              <a:rPr dirty="0"/>
              <a:t>Next</a:t>
            </a:r>
            <a:r>
              <a:rPr spc="-285" dirty="0"/>
              <a:t> </a:t>
            </a:r>
            <a:r>
              <a:rPr spc="100" dirty="0"/>
              <a:t>Steps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9608" y="5823494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94349" y="0"/>
                  </a:moveTo>
                  <a:lnTo>
                    <a:pt x="0" y="82556"/>
                  </a:lnTo>
                  <a:lnTo>
                    <a:pt x="12160" y="83660"/>
                  </a:lnTo>
                  <a:lnTo>
                    <a:pt x="44222" y="91397"/>
                  </a:lnTo>
                  <a:lnTo>
                    <a:pt x="89554" y="112404"/>
                  </a:lnTo>
                  <a:lnTo>
                    <a:pt x="141525" y="153319"/>
                  </a:lnTo>
                  <a:lnTo>
                    <a:pt x="182440" y="205290"/>
                  </a:lnTo>
                  <a:lnTo>
                    <a:pt x="203447" y="250622"/>
                  </a:lnTo>
                  <a:lnTo>
                    <a:pt x="212287" y="294844"/>
                  </a:lnTo>
                  <a:lnTo>
                    <a:pt x="294844" y="200494"/>
                  </a:lnTo>
                  <a:lnTo>
                    <a:pt x="283050" y="11794"/>
                  </a:lnTo>
                  <a:lnTo>
                    <a:pt x="94349" y="0"/>
                  </a:lnTo>
                  <a:close/>
                </a:path>
              </a:pathLst>
            </a:custGeom>
            <a:solidFill>
              <a:srgbClr val="A00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290" y="5955432"/>
              <a:ext cx="165430" cy="162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81777" y="5705557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601" y="0"/>
                  </a:moveTo>
                  <a:lnTo>
                    <a:pt x="243942" y="14742"/>
                  </a:lnTo>
                  <a:lnTo>
                    <a:pt x="161385" y="49754"/>
                  </a:lnTo>
                  <a:lnTo>
                    <a:pt x="61138" y="117937"/>
                  </a:lnTo>
                  <a:lnTo>
                    <a:pt x="26795" y="157942"/>
                  </a:lnTo>
                  <a:lnTo>
                    <a:pt x="7170" y="203041"/>
                  </a:lnTo>
                  <a:lnTo>
                    <a:pt x="0" y="247009"/>
                  </a:lnTo>
                  <a:lnTo>
                    <a:pt x="3019" y="283616"/>
                  </a:lnTo>
                  <a:lnTo>
                    <a:pt x="13964" y="306637"/>
                  </a:lnTo>
                  <a:lnTo>
                    <a:pt x="36985" y="317582"/>
                  </a:lnTo>
                  <a:lnTo>
                    <a:pt x="73593" y="320601"/>
                  </a:lnTo>
                  <a:lnTo>
                    <a:pt x="117560" y="313430"/>
                  </a:lnTo>
                  <a:lnTo>
                    <a:pt x="162659" y="293805"/>
                  </a:lnTo>
                  <a:lnTo>
                    <a:pt x="202664" y="259462"/>
                  </a:lnTo>
                  <a:lnTo>
                    <a:pt x="270846" y="159215"/>
                  </a:lnTo>
                  <a:lnTo>
                    <a:pt x="305859" y="76659"/>
                  </a:lnTo>
                  <a:lnTo>
                    <a:pt x="318758" y="20639"/>
                  </a:lnTo>
                  <a:lnTo>
                    <a:pt x="320601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165" y="5764526"/>
              <a:ext cx="271245" cy="27125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97788" y="5650399"/>
            <a:ext cx="416687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Getting</a:t>
            </a:r>
            <a:r>
              <a:rPr sz="3350" spc="-28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Started</a:t>
            </a:r>
            <a:r>
              <a:rPr sz="3350" spc="-28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0052CC"/>
                </a:solidFill>
                <a:latin typeface="Trebuchet MS"/>
                <a:cs typeface="Trebuchet MS"/>
              </a:rPr>
              <a:t>Today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657" y="6592958"/>
            <a:ext cx="3065780" cy="1705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Individual</a:t>
            </a:r>
            <a:r>
              <a:rPr sz="1700" spc="-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Contributors</a:t>
            </a:r>
            <a:endParaRPr sz="1700">
              <a:latin typeface="Trebuchet MS"/>
              <a:cs typeface="Trebuchet MS"/>
            </a:endParaRPr>
          </a:p>
          <a:p>
            <a:pPr marL="406400" indent="-26289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406400" algn="l"/>
              </a:tabLst>
            </a:pP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Read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Quick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Start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Guide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(5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min)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Install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configure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(5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min)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Try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your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first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(2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min)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Share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feedback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Slack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5050" y="6592958"/>
            <a:ext cx="263588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Managers</a:t>
            </a:r>
            <a:endParaRPr sz="1700">
              <a:latin typeface="Trebuchet MS"/>
              <a:cs typeface="Trebuchet MS"/>
            </a:endParaRPr>
          </a:p>
          <a:p>
            <a:pPr marL="14351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1.</a:t>
            </a:r>
            <a:r>
              <a:rPr sz="1550" spc="3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Review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Executive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summar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960" y="7341627"/>
            <a:ext cx="258508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2.</a:t>
            </a:r>
            <a:r>
              <a:rPr sz="1550" spc="3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Approve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participation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960" y="7579390"/>
            <a:ext cx="2475865" cy="7194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75590" indent="-262890">
              <a:lnSpc>
                <a:spcPct val="100000"/>
              </a:lnSpc>
              <a:spcBef>
                <a:spcPts val="965"/>
              </a:spcBef>
              <a:buAutoNum type="arabicPeriod" startAt="3"/>
              <a:tabLst>
                <a:tab pos="275590" algn="l"/>
              </a:tabLst>
            </a:pP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Track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adoption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metrics</a:t>
            </a:r>
            <a:endParaRPr sz="1550">
              <a:latin typeface="Arial"/>
              <a:cs typeface="Arial"/>
            </a:endParaRPr>
          </a:p>
          <a:p>
            <a:pPr marL="275590" indent="-262890">
              <a:lnSpc>
                <a:spcPct val="100000"/>
              </a:lnSpc>
              <a:spcBef>
                <a:spcPts val="869"/>
              </a:spcBef>
              <a:buAutoNum type="arabicPeriod" startAt="3"/>
              <a:tabLst>
                <a:tab pos="275590" algn="l"/>
              </a:tabLst>
            </a:pP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Celebrate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success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stories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5050" y="8482321"/>
            <a:ext cx="177038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Support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Available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27113" y="8996022"/>
            <a:ext cx="64135" cy="757555"/>
            <a:chOff x="5127113" y="8996022"/>
            <a:chExt cx="64135" cy="75755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996022"/>
              <a:ext cx="63686" cy="636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7113" y="9342758"/>
              <a:ext cx="63686" cy="636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7113" y="9689496"/>
              <a:ext cx="63686" cy="6368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291320" y="8884254"/>
            <a:ext cx="229870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2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assista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1320" y="9122016"/>
            <a:ext cx="2239645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95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hours: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Wed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05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3pm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</a:rPr>
              <a:t>racing-</a:t>
            </a:r>
            <a:r>
              <a:rPr sz="1550" spc="-25" dirty="0">
                <a:solidFill>
                  <a:srgbClr val="0969DA"/>
                </a:solidFill>
                <a:latin typeface="Arial"/>
                <a:cs typeface="Arial"/>
              </a:rPr>
              <a:t>team@sport</a:t>
            </a:r>
            <a:endParaRPr sz="1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4058" y="8482321"/>
            <a:ext cx="3177540" cy="1574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14"/>
              </a:spcBef>
            </a:pPr>
            <a:r>
              <a:rPr sz="1700" spc="-25" dirty="0">
                <a:solidFill>
                  <a:srgbClr val="0747A6"/>
                </a:solidFill>
                <a:latin typeface="Trebuchet MS"/>
                <a:cs typeface="Trebuchet MS"/>
              </a:rPr>
              <a:t>Team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Leads</a:t>
            </a:r>
            <a:endParaRPr sz="1700">
              <a:latin typeface="Trebuchet MS"/>
              <a:cs typeface="Trebuchet MS"/>
            </a:endParaRPr>
          </a:p>
          <a:p>
            <a:pPr marL="774700" indent="-26289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774700" algn="l"/>
              </a:tabLst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Schedule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training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workshop</a:t>
            </a:r>
            <a:endParaRPr sz="1550">
              <a:latin typeface="Arial"/>
              <a:cs typeface="Arial"/>
            </a:endParaRPr>
          </a:p>
          <a:p>
            <a:pPr marL="7747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774700" algn="l"/>
              </a:tabLst>
            </a:pP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Review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rollout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checklist</a:t>
            </a:r>
            <a:endParaRPr sz="1550">
              <a:latin typeface="Arial"/>
              <a:cs typeface="Arial"/>
            </a:endParaRPr>
          </a:p>
          <a:p>
            <a:pPr marL="774700" indent="-262890">
              <a:lnSpc>
                <a:spcPts val="1780"/>
              </a:lnSpc>
              <a:spcBef>
                <a:spcPts val="869"/>
              </a:spcBef>
              <a:buAutoNum type="arabicPeriod"/>
              <a:tabLst>
                <a:tab pos="774700" algn="l"/>
              </a:tabLst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Pilot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85" dirty="0">
                <a:solidFill>
                  <a:srgbClr val="1F2328"/>
                </a:solidFill>
                <a:latin typeface="Arial"/>
                <a:cs typeface="Arial"/>
              </a:rPr>
              <a:t>2-3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developers</a:t>
            </a:r>
            <a:endParaRPr sz="1550">
              <a:latin typeface="Arial"/>
              <a:cs typeface="Arial"/>
            </a:endParaRPr>
          </a:p>
          <a:p>
            <a:pPr marL="38100">
              <a:lnSpc>
                <a:spcPts val="178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3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2325" spc="-1095" baseline="-37634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000" spc="-4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000" spc="-50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1000" spc="-53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2325" spc="-22" baseline="-37634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r>
              <a:rPr sz="2325" spc="-277" baseline="-3763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325" spc="-1252" baseline="-37634" dirty="0">
                <a:solidFill>
                  <a:srgbClr val="1F2328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1000" spc="-254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325" spc="-892" baseline="-37634" dirty="0">
                <a:solidFill>
                  <a:srgbClr val="1F2328"/>
                </a:solidFill>
                <a:latin typeface="Arial"/>
                <a:cs typeface="Arial"/>
              </a:rPr>
              <a:t>c</a:t>
            </a:r>
            <a:r>
              <a:rPr sz="1000" spc="-5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000" spc="-30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325" spc="-855" baseline="-37634" dirty="0">
                <a:solidFill>
                  <a:srgbClr val="1F2328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325" spc="-547" baseline="-37634" dirty="0">
                <a:solidFill>
                  <a:srgbClr val="1F2328"/>
                </a:solidFill>
                <a:latin typeface="Arial"/>
                <a:cs typeface="Arial"/>
              </a:rPr>
              <a:t>l</a:t>
            </a:r>
            <a:r>
              <a:rPr sz="1000" spc="-515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325" spc="-75" baseline="-37634" dirty="0">
                <a:solidFill>
                  <a:srgbClr val="1F2328"/>
                </a:solidFill>
                <a:latin typeface="Arial"/>
                <a:cs typeface="Arial"/>
              </a:rPr>
              <a:t>e</a:t>
            </a:r>
            <a:r>
              <a:rPr sz="1000" spc="-220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325" spc="-1147" baseline="-37634" dirty="0">
                <a:solidFill>
                  <a:srgbClr val="1F2328"/>
                </a:solidFill>
                <a:latin typeface="Arial"/>
                <a:cs typeface="Arial"/>
              </a:rPr>
              <a:t>b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000" spc="-31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325" spc="-825" baseline="-37634" dirty="0">
                <a:solidFill>
                  <a:srgbClr val="1F2328"/>
                </a:solidFill>
                <a:latin typeface="Arial"/>
                <a:cs typeface="Arial"/>
              </a:rPr>
              <a:t>a</a:t>
            </a:r>
            <a:r>
              <a:rPr sz="1000" spc="-350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325" spc="-240" baseline="-37634" dirty="0">
                <a:solidFill>
                  <a:srgbClr val="1F2328"/>
                </a:solidFill>
                <a:latin typeface="Arial"/>
                <a:cs typeface="Arial"/>
              </a:rPr>
              <a:t>s</a:t>
            </a:r>
            <a:r>
              <a:rPr sz="1000" spc="-21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2325" spc="-787" baseline="-37634" dirty="0">
                <a:solidFill>
                  <a:srgbClr val="1F2328"/>
                </a:solidFill>
                <a:latin typeface="Arial"/>
                <a:cs typeface="Arial"/>
              </a:rPr>
              <a:t>e</a:t>
            </a:r>
            <a:r>
              <a:rPr sz="1000" spc="-254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325" spc="-930" baseline="-37634" dirty="0">
                <a:solidFill>
                  <a:srgbClr val="1F2328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1000" spc="-4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000" spc="-45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325" spc="-585" baseline="-37634" dirty="0">
                <a:solidFill>
                  <a:srgbClr val="1F2328"/>
                </a:solidFill>
                <a:latin typeface="Arial"/>
                <a:cs typeface="Arial"/>
              </a:rPr>
              <a:t>o</a:t>
            </a:r>
            <a:r>
              <a:rPr sz="1000" spc="-220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325" spc="-989" baseline="-37634" dirty="0">
                <a:solidFill>
                  <a:srgbClr val="1F2328"/>
                </a:solidFill>
                <a:latin typeface="Arial"/>
                <a:cs typeface="Arial"/>
              </a:rPr>
              <a:t>n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000" spc="5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325" spc="-509" baseline="-37634" dirty="0">
                <a:solidFill>
                  <a:srgbClr val="1F2328"/>
                </a:solidFill>
                <a:latin typeface="Arial"/>
                <a:cs typeface="Arial"/>
              </a:rPr>
              <a:t>r</a:t>
            </a:r>
            <a:r>
              <a:rPr sz="1000" spc="-28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325" spc="-847" baseline="-37634" dirty="0">
                <a:solidFill>
                  <a:srgbClr val="1F2328"/>
                </a:solidFill>
                <a:latin typeface="Arial"/>
                <a:cs typeface="Arial"/>
              </a:rPr>
              <a:t>e</a:t>
            </a:r>
            <a:r>
              <a:rPr sz="1000" spc="-9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325" spc="-1064" baseline="-37634" dirty="0">
                <a:solidFill>
                  <a:srgbClr val="1F2328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000" spc="-455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2325" spc="22" baseline="-37634" dirty="0">
                <a:solidFill>
                  <a:srgbClr val="1F2328"/>
                </a:solidFill>
                <a:latin typeface="Arial"/>
                <a:cs typeface="Arial"/>
              </a:rPr>
              <a:t>ults</a:t>
            </a:r>
            <a:endParaRPr sz="2325" baseline="-37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817" y="858315"/>
            <a:ext cx="387985" cy="165735"/>
            <a:chOff x="902817" y="858315"/>
            <a:chExt cx="387985" cy="165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817" y="858315"/>
              <a:ext cx="151903" cy="1651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1786" y="858315"/>
              <a:ext cx="328930" cy="165735"/>
            </a:xfrm>
            <a:custGeom>
              <a:avLst/>
              <a:gdLst/>
              <a:ahLst/>
              <a:cxnLst/>
              <a:rect l="l" t="t" r="r" b="b"/>
              <a:pathLst>
                <a:path w="328930" h="165734">
                  <a:moveTo>
                    <a:pt x="323538" y="0"/>
                  </a:moveTo>
                  <a:lnTo>
                    <a:pt x="33966" y="0"/>
                  </a:lnTo>
                  <a:lnTo>
                    <a:pt x="11322" y="17171"/>
                  </a:lnTo>
                  <a:lnTo>
                    <a:pt x="0" y="58119"/>
                  </a:lnTo>
                  <a:lnTo>
                    <a:pt x="0" y="106992"/>
                  </a:lnTo>
                  <a:lnTo>
                    <a:pt x="11322" y="147939"/>
                  </a:lnTo>
                  <a:lnTo>
                    <a:pt x="33966" y="165111"/>
                  </a:lnTo>
                  <a:lnTo>
                    <a:pt x="323538" y="165111"/>
                  </a:lnTo>
                  <a:lnTo>
                    <a:pt x="328810" y="159838"/>
                  </a:lnTo>
                  <a:lnTo>
                    <a:pt x="328810" y="146798"/>
                  </a:lnTo>
                  <a:lnTo>
                    <a:pt x="323538" y="141524"/>
                  </a:lnTo>
                  <a:lnTo>
                    <a:pt x="317017" y="141524"/>
                  </a:lnTo>
                  <a:lnTo>
                    <a:pt x="305222" y="141524"/>
                  </a:lnTo>
                  <a:lnTo>
                    <a:pt x="305222" y="23585"/>
                  </a:lnTo>
                  <a:lnTo>
                    <a:pt x="323538" y="23585"/>
                  </a:lnTo>
                  <a:lnTo>
                    <a:pt x="328810" y="18312"/>
                  </a:lnTo>
                  <a:lnTo>
                    <a:pt x="328810" y="5273"/>
                  </a:lnTo>
                  <a:lnTo>
                    <a:pt x="323538" y="0"/>
                  </a:lnTo>
                  <a:close/>
                </a:path>
              </a:pathLst>
            </a:custGeom>
            <a:solidFill>
              <a:srgbClr val="92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9855" y="881900"/>
              <a:ext cx="300990" cy="118110"/>
            </a:xfrm>
            <a:custGeom>
              <a:avLst/>
              <a:gdLst/>
              <a:ahLst/>
              <a:cxnLst/>
              <a:rect l="l" t="t" r="r" b="b"/>
              <a:pathLst>
                <a:path w="300990" h="118109">
                  <a:moveTo>
                    <a:pt x="290976" y="0"/>
                  </a:moveTo>
                  <a:lnTo>
                    <a:pt x="17690" y="0"/>
                  </a:lnTo>
                  <a:lnTo>
                    <a:pt x="4422" y="18428"/>
                  </a:lnTo>
                  <a:lnTo>
                    <a:pt x="0" y="58969"/>
                  </a:lnTo>
                  <a:lnTo>
                    <a:pt x="4422" y="99511"/>
                  </a:lnTo>
                  <a:lnTo>
                    <a:pt x="17690" y="117939"/>
                  </a:lnTo>
                  <a:lnTo>
                    <a:pt x="290976" y="117939"/>
                  </a:lnTo>
                  <a:lnTo>
                    <a:pt x="298299" y="99511"/>
                  </a:lnTo>
                  <a:lnTo>
                    <a:pt x="300741" y="58969"/>
                  </a:lnTo>
                  <a:lnTo>
                    <a:pt x="298299" y="18428"/>
                  </a:lnTo>
                  <a:lnTo>
                    <a:pt x="290976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401" y="881900"/>
              <a:ext cx="298450" cy="108585"/>
            </a:xfrm>
            <a:custGeom>
              <a:avLst/>
              <a:gdLst/>
              <a:ahLst/>
              <a:cxnLst/>
              <a:rect l="l" t="t" r="r" b="b"/>
              <a:pathLst>
                <a:path w="298450" h="108584">
                  <a:moveTo>
                    <a:pt x="294180" y="0"/>
                  </a:moveTo>
                  <a:lnTo>
                    <a:pt x="17145" y="0"/>
                  </a:lnTo>
                  <a:lnTo>
                    <a:pt x="5557" y="12984"/>
                  </a:lnTo>
                  <a:lnTo>
                    <a:pt x="0" y="43654"/>
                  </a:lnTo>
                  <a:lnTo>
                    <a:pt x="470" y="79588"/>
                  </a:lnTo>
                  <a:lnTo>
                    <a:pt x="6966" y="108361"/>
                  </a:lnTo>
                  <a:lnTo>
                    <a:pt x="5370" y="80393"/>
                  </a:lnTo>
                  <a:lnTo>
                    <a:pt x="7516" y="52887"/>
                  </a:lnTo>
                  <a:lnTo>
                    <a:pt x="13407" y="31924"/>
                  </a:lnTo>
                  <a:lnTo>
                    <a:pt x="23042" y="23585"/>
                  </a:lnTo>
                  <a:lnTo>
                    <a:pt x="298427" y="23585"/>
                  </a:lnTo>
                  <a:lnTo>
                    <a:pt x="296833" y="9732"/>
                  </a:lnTo>
                  <a:lnTo>
                    <a:pt x="294180" y="0"/>
                  </a:lnTo>
                  <a:close/>
                </a:path>
              </a:pathLst>
            </a:custGeom>
            <a:solidFill>
              <a:srgbClr val="99A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89608" y="622435"/>
            <a:ext cx="413384" cy="236220"/>
            <a:chOff x="889608" y="622435"/>
            <a:chExt cx="413384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08" y="622435"/>
              <a:ext cx="129731" cy="1297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4989" y="622435"/>
              <a:ext cx="330835" cy="130175"/>
            </a:xfrm>
            <a:custGeom>
              <a:avLst/>
              <a:gdLst/>
              <a:ahLst/>
              <a:cxnLst/>
              <a:rect l="l" t="t" r="r" b="b"/>
              <a:pathLst>
                <a:path w="330834" h="130175">
                  <a:moveTo>
                    <a:pt x="324954" y="0"/>
                  </a:moveTo>
                  <a:lnTo>
                    <a:pt x="35381" y="0"/>
                  </a:lnTo>
                  <a:lnTo>
                    <a:pt x="8845" y="20270"/>
                  </a:lnTo>
                  <a:lnTo>
                    <a:pt x="0" y="64866"/>
                  </a:lnTo>
                  <a:lnTo>
                    <a:pt x="8845" y="109462"/>
                  </a:lnTo>
                  <a:lnTo>
                    <a:pt x="35381" y="129733"/>
                  </a:lnTo>
                  <a:lnTo>
                    <a:pt x="324954" y="129733"/>
                  </a:lnTo>
                  <a:lnTo>
                    <a:pt x="330226" y="124459"/>
                  </a:lnTo>
                  <a:lnTo>
                    <a:pt x="330226" y="111419"/>
                  </a:lnTo>
                  <a:lnTo>
                    <a:pt x="324954" y="106146"/>
                  </a:lnTo>
                  <a:lnTo>
                    <a:pt x="318432" y="106146"/>
                  </a:lnTo>
                  <a:lnTo>
                    <a:pt x="306638" y="106146"/>
                  </a:lnTo>
                  <a:lnTo>
                    <a:pt x="306638" y="23591"/>
                  </a:lnTo>
                  <a:lnTo>
                    <a:pt x="324954" y="23591"/>
                  </a:lnTo>
                  <a:lnTo>
                    <a:pt x="330226" y="18318"/>
                  </a:lnTo>
                  <a:lnTo>
                    <a:pt x="330226" y="5273"/>
                  </a:lnTo>
                  <a:lnTo>
                    <a:pt x="324954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4474" y="646027"/>
              <a:ext cx="300990" cy="82550"/>
            </a:xfrm>
            <a:custGeom>
              <a:avLst/>
              <a:gdLst/>
              <a:ahLst/>
              <a:cxnLst/>
              <a:rect l="l" t="t" r="r" b="b"/>
              <a:pathLst>
                <a:path w="300990" h="82550">
                  <a:moveTo>
                    <a:pt x="290976" y="0"/>
                  </a:moveTo>
                  <a:lnTo>
                    <a:pt x="17690" y="0"/>
                  </a:lnTo>
                  <a:lnTo>
                    <a:pt x="4422" y="12899"/>
                  </a:lnTo>
                  <a:lnTo>
                    <a:pt x="0" y="41277"/>
                  </a:lnTo>
                  <a:lnTo>
                    <a:pt x="4422" y="69655"/>
                  </a:lnTo>
                  <a:lnTo>
                    <a:pt x="17690" y="82555"/>
                  </a:lnTo>
                  <a:lnTo>
                    <a:pt x="290976" y="82555"/>
                  </a:lnTo>
                  <a:lnTo>
                    <a:pt x="298300" y="69655"/>
                  </a:lnTo>
                  <a:lnTo>
                    <a:pt x="300741" y="41277"/>
                  </a:lnTo>
                  <a:lnTo>
                    <a:pt x="298300" y="12899"/>
                  </a:lnTo>
                  <a:lnTo>
                    <a:pt x="290976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4727" y="646027"/>
              <a:ext cx="299720" cy="53340"/>
            </a:xfrm>
            <a:custGeom>
              <a:avLst/>
              <a:gdLst/>
              <a:ahLst/>
              <a:cxnLst/>
              <a:rect l="l" t="t" r="r" b="b"/>
              <a:pathLst>
                <a:path w="299719" h="53340">
                  <a:moveTo>
                    <a:pt x="295310" y="0"/>
                  </a:moveTo>
                  <a:lnTo>
                    <a:pt x="17437" y="0"/>
                  </a:lnTo>
                  <a:lnTo>
                    <a:pt x="8468" y="4957"/>
                  </a:lnTo>
                  <a:lnTo>
                    <a:pt x="2659" y="17641"/>
                  </a:lnTo>
                  <a:lnTo>
                    <a:pt x="0" y="34771"/>
                  </a:lnTo>
                  <a:lnTo>
                    <a:pt x="477" y="53066"/>
                  </a:lnTo>
                  <a:lnTo>
                    <a:pt x="2565" y="41706"/>
                  </a:lnTo>
                  <a:lnTo>
                    <a:pt x="6078" y="32322"/>
                  </a:lnTo>
                  <a:lnTo>
                    <a:pt x="11030" y="25940"/>
                  </a:lnTo>
                  <a:lnTo>
                    <a:pt x="17437" y="23585"/>
                  </a:lnTo>
                  <a:lnTo>
                    <a:pt x="299603" y="23585"/>
                  </a:lnTo>
                  <a:lnTo>
                    <a:pt x="298258" y="10317"/>
                  </a:lnTo>
                  <a:lnTo>
                    <a:pt x="295310" y="0"/>
                  </a:lnTo>
                  <a:close/>
                </a:path>
              </a:pathLst>
            </a:custGeom>
            <a:solidFill>
              <a:srgbClr val="99A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196" y="752168"/>
              <a:ext cx="200494" cy="106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9340" y="752168"/>
              <a:ext cx="283210" cy="106680"/>
            </a:xfrm>
            <a:custGeom>
              <a:avLst/>
              <a:gdLst/>
              <a:ahLst/>
              <a:cxnLst/>
              <a:rect l="l" t="t" r="r" b="b"/>
              <a:pathLst>
                <a:path w="283209" h="106680">
                  <a:moveTo>
                    <a:pt x="277779" y="0"/>
                  </a:moveTo>
                  <a:lnTo>
                    <a:pt x="35381" y="0"/>
                  </a:lnTo>
                  <a:lnTo>
                    <a:pt x="8845" y="16585"/>
                  </a:lnTo>
                  <a:lnTo>
                    <a:pt x="0" y="53073"/>
                  </a:lnTo>
                  <a:lnTo>
                    <a:pt x="8845" y="89561"/>
                  </a:lnTo>
                  <a:lnTo>
                    <a:pt x="35381" y="106146"/>
                  </a:lnTo>
                  <a:lnTo>
                    <a:pt x="277779" y="106146"/>
                  </a:lnTo>
                  <a:lnTo>
                    <a:pt x="283051" y="100873"/>
                  </a:lnTo>
                  <a:lnTo>
                    <a:pt x="283051" y="87828"/>
                  </a:lnTo>
                  <a:lnTo>
                    <a:pt x="277779" y="82555"/>
                  </a:lnTo>
                  <a:lnTo>
                    <a:pt x="271256" y="82555"/>
                  </a:lnTo>
                  <a:lnTo>
                    <a:pt x="259463" y="82555"/>
                  </a:lnTo>
                  <a:lnTo>
                    <a:pt x="259463" y="23591"/>
                  </a:lnTo>
                  <a:lnTo>
                    <a:pt x="277779" y="23591"/>
                  </a:lnTo>
                  <a:lnTo>
                    <a:pt x="283051" y="18318"/>
                  </a:lnTo>
                  <a:lnTo>
                    <a:pt x="283051" y="5273"/>
                  </a:lnTo>
                  <a:lnTo>
                    <a:pt x="277779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8824" y="775760"/>
              <a:ext cx="254000" cy="59055"/>
            </a:xfrm>
            <a:custGeom>
              <a:avLst/>
              <a:gdLst/>
              <a:ahLst/>
              <a:cxnLst/>
              <a:rect l="l" t="t" r="r" b="b"/>
              <a:pathLst>
                <a:path w="254000" h="59055">
                  <a:moveTo>
                    <a:pt x="243801" y="0"/>
                  </a:moveTo>
                  <a:lnTo>
                    <a:pt x="17690" y="0"/>
                  </a:lnTo>
                  <a:lnTo>
                    <a:pt x="4422" y="9213"/>
                  </a:lnTo>
                  <a:lnTo>
                    <a:pt x="0" y="29481"/>
                  </a:lnTo>
                  <a:lnTo>
                    <a:pt x="4422" y="49750"/>
                  </a:lnTo>
                  <a:lnTo>
                    <a:pt x="17690" y="58963"/>
                  </a:lnTo>
                  <a:lnTo>
                    <a:pt x="243801" y="58963"/>
                  </a:lnTo>
                  <a:lnTo>
                    <a:pt x="251125" y="49750"/>
                  </a:lnTo>
                  <a:lnTo>
                    <a:pt x="253566" y="29481"/>
                  </a:lnTo>
                  <a:lnTo>
                    <a:pt x="251125" y="9213"/>
                  </a:lnTo>
                  <a:lnTo>
                    <a:pt x="243801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8898" y="775760"/>
              <a:ext cx="253365" cy="41275"/>
            </a:xfrm>
            <a:custGeom>
              <a:avLst/>
              <a:gdLst/>
              <a:ahLst/>
              <a:cxnLst/>
              <a:rect l="l" t="t" r="r" b="b"/>
              <a:pathLst>
                <a:path w="253365" h="41275">
                  <a:moveTo>
                    <a:pt x="243727" y="0"/>
                  </a:moveTo>
                  <a:lnTo>
                    <a:pt x="17616" y="0"/>
                  </a:lnTo>
                  <a:lnTo>
                    <a:pt x="8148" y="4006"/>
                  </a:lnTo>
                  <a:lnTo>
                    <a:pt x="2278" y="14122"/>
                  </a:lnTo>
                  <a:lnTo>
                    <a:pt x="0" y="27496"/>
                  </a:lnTo>
                  <a:lnTo>
                    <a:pt x="1305" y="41273"/>
                  </a:lnTo>
                  <a:lnTo>
                    <a:pt x="3640" y="31382"/>
                  </a:lnTo>
                  <a:lnTo>
                    <a:pt x="9054" y="23585"/>
                  </a:lnTo>
                  <a:lnTo>
                    <a:pt x="17616" y="23585"/>
                  </a:lnTo>
                  <a:lnTo>
                    <a:pt x="253303" y="23585"/>
                  </a:lnTo>
                  <a:lnTo>
                    <a:pt x="252276" y="14616"/>
                  </a:lnTo>
                  <a:lnTo>
                    <a:pt x="250342" y="7095"/>
                  </a:lnTo>
                  <a:lnTo>
                    <a:pt x="247494" y="1923"/>
                  </a:lnTo>
                  <a:lnTo>
                    <a:pt x="243727" y="0"/>
                  </a:lnTo>
                  <a:close/>
                </a:path>
              </a:pathLst>
            </a:custGeom>
            <a:solidFill>
              <a:srgbClr val="99A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5" dirty="0"/>
              <a:t>Resources</a:t>
            </a: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2856" y="1955923"/>
            <a:ext cx="198135" cy="14859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296885" y="2291663"/>
            <a:ext cx="115570" cy="182245"/>
          </a:xfrm>
          <a:custGeom>
            <a:avLst/>
            <a:gdLst/>
            <a:ahLst/>
            <a:cxnLst/>
            <a:rect l="l" t="t" r="r" b="b"/>
            <a:pathLst>
              <a:path w="115569" h="182244">
                <a:moveTo>
                  <a:pt x="66040" y="155981"/>
                </a:moveTo>
                <a:lnTo>
                  <a:pt x="58648" y="148590"/>
                </a:lnTo>
                <a:lnTo>
                  <a:pt x="40411" y="148590"/>
                </a:lnTo>
                <a:lnTo>
                  <a:pt x="33020" y="155981"/>
                </a:lnTo>
                <a:lnTo>
                  <a:pt x="33020" y="174231"/>
                </a:lnTo>
                <a:lnTo>
                  <a:pt x="40411" y="181622"/>
                </a:lnTo>
                <a:lnTo>
                  <a:pt x="58648" y="181622"/>
                </a:lnTo>
                <a:lnTo>
                  <a:pt x="66040" y="174231"/>
                </a:lnTo>
                <a:lnTo>
                  <a:pt x="66040" y="165100"/>
                </a:lnTo>
                <a:lnTo>
                  <a:pt x="66040" y="155981"/>
                </a:lnTo>
                <a:close/>
              </a:path>
              <a:path w="115569" h="182244">
                <a:moveTo>
                  <a:pt x="115570" y="60540"/>
                </a:moveTo>
                <a:lnTo>
                  <a:pt x="112306" y="39420"/>
                </a:lnTo>
                <a:lnTo>
                  <a:pt x="101815" y="19913"/>
                </a:lnTo>
                <a:lnTo>
                  <a:pt x="83070" y="5575"/>
                </a:lnTo>
                <a:lnTo>
                  <a:pt x="55029" y="0"/>
                </a:lnTo>
                <a:lnTo>
                  <a:pt x="33845" y="3962"/>
                </a:lnTo>
                <a:lnTo>
                  <a:pt x="16332" y="14693"/>
                </a:lnTo>
                <a:lnTo>
                  <a:pt x="4394" y="30454"/>
                </a:lnTo>
                <a:lnTo>
                  <a:pt x="0" y="49530"/>
                </a:lnTo>
                <a:lnTo>
                  <a:pt x="0" y="58648"/>
                </a:lnTo>
                <a:lnTo>
                  <a:pt x="7391" y="66040"/>
                </a:lnTo>
                <a:lnTo>
                  <a:pt x="25628" y="66040"/>
                </a:lnTo>
                <a:lnTo>
                  <a:pt x="33020" y="58648"/>
                </a:lnTo>
                <a:lnTo>
                  <a:pt x="33020" y="49530"/>
                </a:lnTo>
                <a:lnTo>
                  <a:pt x="34569" y="44627"/>
                </a:lnTo>
                <a:lnTo>
                  <a:pt x="38989" y="39204"/>
                </a:lnTo>
                <a:lnTo>
                  <a:pt x="45923" y="34823"/>
                </a:lnTo>
                <a:lnTo>
                  <a:pt x="55029" y="33007"/>
                </a:lnTo>
                <a:lnTo>
                  <a:pt x="66294" y="34899"/>
                </a:lnTo>
                <a:lnTo>
                  <a:pt x="74980" y="39890"/>
                </a:lnTo>
                <a:lnTo>
                  <a:pt x="80568" y="46951"/>
                </a:lnTo>
                <a:lnTo>
                  <a:pt x="82550" y="55029"/>
                </a:lnTo>
                <a:lnTo>
                  <a:pt x="77863" y="68618"/>
                </a:lnTo>
                <a:lnTo>
                  <a:pt x="67284" y="77038"/>
                </a:lnTo>
                <a:lnTo>
                  <a:pt x="56083" y="81330"/>
                </a:lnTo>
                <a:lnTo>
                  <a:pt x="49530" y="82550"/>
                </a:lnTo>
                <a:lnTo>
                  <a:pt x="40411" y="82550"/>
                </a:lnTo>
                <a:lnTo>
                  <a:pt x="33020" y="89941"/>
                </a:lnTo>
                <a:lnTo>
                  <a:pt x="33020" y="130200"/>
                </a:lnTo>
                <a:lnTo>
                  <a:pt x="40411" y="137591"/>
                </a:lnTo>
                <a:lnTo>
                  <a:pt x="49530" y="137591"/>
                </a:lnTo>
                <a:lnTo>
                  <a:pt x="58648" y="137591"/>
                </a:lnTo>
                <a:lnTo>
                  <a:pt x="66040" y="130200"/>
                </a:lnTo>
                <a:lnTo>
                  <a:pt x="66040" y="113741"/>
                </a:lnTo>
                <a:lnTo>
                  <a:pt x="70421" y="112852"/>
                </a:lnTo>
                <a:lnTo>
                  <a:pt x="106464" y="90322"/>
                </a:lnTo>
                <a:lnTo>
                  <a:pt x="113258" y="76581"/>
                </a:lnTo>
                <a:lnTo>
                  <a:pt x="115570" y="60540"/>
                </a:lnTo>
                <a:close/>
              </a:path>
            </a:pathLst>
          </a:custGeom>
          <a:solidFill>
            <a:srgbClr val="BE19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8360" y="2632884"/>
            <a:ext cx="187127" cy="18712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4721" y="3051958"/>
            <a:ext cx="63686" cy="636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918" y="2977290"/>
            <a:ext cx="190017" cy="19496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4721" y="3398692"/>
            <a:ext cx="63686" cy="6368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4872" y="3320856"/>
            <a:ext cx="154104" cy="19813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745433"/>
            <a:ext cx="63686" cy="6368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2857" y="3691768"/>
            <a:ext cx="198135" cy="16079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2657" y="1498044"/>
            <a:ext cx="2877185" cy="2399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Documentation</a:t>
            </a:r>
            <a:endParaRPr sz="1700">
              <a:latin typeface="Trebuchet MS"/>
              <a:cs typeface="Trebuchet MS"/>
            </a:endParaRPr>
          </a:p>
          <a:p>
            <a:pPr marL="680085" marR="29209">
              <a:lnSpc>
                <a:spcPct val="146800"/>
              </a:lnSpc>
              <a:spcBef>
                <a:spcPts val="25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Quick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Start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Guide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(5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min) </a:t>
            </a:r>
            <a:r>
              <a:rPr sz="1550" spc="-110" dirty="0">
                <a:solidFill>
                  <a:srgbClr val="1F2328"/>
                </a:solidFill>
                <a:latin typeface="Arial"/>
                <a:cs typeface="Arial"/>
              </a:rPr>
              <a:t>FAQ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(50+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questions)</a:t>
            </a:r>
            <a:endParaRPr sz="1550">
              <a:latin typeface="Arial"/>
              <a:cs typeface="Arial"/>
            </a:endParaRPr>
          </a:p>
          <a:p>
            <a:pPr marL="680085" marR="5080">
              <a:lnSpc>
                <a:spcPct val="146800"/>
              </a:lnSpc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Before/After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Comparison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Training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Workshop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(2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hrs)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Rollout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Checklist</a:t>
            </a:r>
            <a:endParaRPr sz="155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870"/>
              </a:spcBef>
            </a:pP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INDEX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(Navigation)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27113" y="3901111"/>
            <a:ext cx="63686" cy="6368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27113" y="4247845"/>
            <a:ext cx="63686" cy="6368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895050" y="1498044"/>
            <a:ext cx="2717165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40" dirty="0">
                <a:solidFill>
                  <a:srgbClr val="0747A6"/>
                </a:solidFill>
                <a:latin typeface="Trebuchet MS"/>
                <a:cs typeface="Trebuchet MS"/>
              </a:rPr>
              <a:t>Support</a:t>
            </a:r>
            <a:endParaRPr sz="1700">
              <a:latin typeface="Trebuchet MS"/>
              <a:cs typeface="Trebuchet MS"/>
            </a:endParaRPr>
          </a:p>
          <a:p>
            <a:pPr marL="408940" marR="5080" algn="just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</a:rPr>
              <a:t>racing-</a:t>
            </a:r>
            <a:r>
              <a:rPr sz="1550" spc="-10" dirty="0">
                <a:solidFill>
                  <a:srgbClr val="0969DA"/>
                </a:solidFill>
                <a:latin typeface="Arial"/>
                <a:cs typeface="Arial"/>
              </a:rPr>
              <a:t>team@sport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Hours:</a:t>
            </a: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Wed</a:t>
            </a: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35" dirty="0">
                <a:solidFill>
                  <a:srgbClr val="1F2328"/>
                </a:solidFill>
                <a:latin typeface="Arial"/>
                <a:cs typeface="Arial"/>
              </a:rPr>
              <a:t>3pm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GitHub: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Issues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discussio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80" dirty="0">
                <a:solidFill>
                  <a:srgbClr val="0747A6"/>
                </a:solidFill>
                <a:latin typeface="Trebuchet MS"/>
                <a:cs typeface="Trebuchet MS"/>
              </a:rPr>
              <a:t>Response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Times</a:t>
            </a:r>
            <a:endParaRPr sz="1700">
              <a:latin typeface="Trebuchet MS"/>
              <a:cs typeface="Trebuchet MS"/>
            </a:endParaRPr>
          </a:p>
          <a:p>
            <a:pPr marL="408940" marR="822960">
              <a:lnSpc>
                <a:spcPct val="146800"/>
              </a:lnSpc>
              <a:spcBef>
                <a:spcPts val="25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24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7814" y="5717350"/>
              <a:ext cx="424815" cy="401320"/>
            </a:xfrm>
            <a:custGeom>
              <a:avLst/>
              <a:gdLst/>
              <a:ahLst/>
              <a:cxnLst/>
              <a:rect l="l" t="t" r="r" b="b"/>
              <a:pathLst>
                <a:path w="424815" h="401320">
                  <a:moveTo>
                    <a:pt x="212288" y="0"/>
                  </a:moveTo>
                  <a:lnTo>
                    <a:pt x="155854" y="5898"/>
                  </a:lnTo>
                  <a:lnTo>
                    <a:pt x="105143" y="22542"/>
                  </a:lnTo>
                  <a:lnTo>
                    <a:pt x="62178" y="48360"/>
                  </a:lnTo>
                  <a:lnTo>
                    <a:pt x="28983" y="81777"/>
                  </a:lnTo>
                  <a:lnTo>
                    <a:pt x="7583" y="121220"/>
                  </a:lnTo>
                  <a:lnTo>
                    <a:pt x="0" y="165113"/>
                  </a:lnTo>
                  <a:lnTo>
                    <a:pt x="5486" y="202555"/>
                  </a:lnTo>
                  <a:lnTo>
                    <a:pt x="21119" y="236971"/>
                  </a:lnTo>
                  <a:lnTo>
                    <a:pt x="45665" y="267404"/>
                  </a:lnTo>
                  <a:lnTo>
                    <a:pt x="77886" y="292898"/>
                  </a:lnTo>
                  <a:lnTo>
                    <a:pt x="71536" y="315585"/>
                  </a:lnTo>
                  <a:lnTo>
                    <a:pt x="61064" y="341981"/>
                  </a:lnTo>
                  <a:lnTo>
                    <a:pt x="45427" y="370857"/>
                  </a:lnTo>
                  <a:lnTo>
                    <a:pt x="23588" y="400988"/>
                  </a:lnTo>
                  <a:lnTo>
                    <a:pt x="70050" y="388792"/>
                  </a:lnTo>
                  <a:lnTo>
                    <a:pt x="108071" y="370650"/>
                  </a:lnTo>
                  <a:lnTo>
                    <a:pt x="138394" y="348760"/>
                  </a:lnTo>
                  <a:lnTo>
                    <a:pt x="161763" y="325319"/>
                  </a:lnTo>
                  <a:lnTo>
                    <a:pt x="174051" y="327389"/>
                  </a:lnTo>
                  <a:lnTo>
                    <a:pt x="186570" y="328931"/>
                  </a:lnTo>
                  <a:lnTo>
                    <a:pt x="199317" y="329894"/>
                  </a:lnTo>
                  <a:lnTo>
                    <a:pt x="212288" y="330226"/>
                  </a:lnTo>
                  <a:lnTo>
                    <a:pt x="268722" y="324328"/>
                  </a:lnTo>
                  <a:lnTo>
                    <a:pt x="319433" y="307683"/>
                  </a:lnTo>
                  <a:lnTo>
                    <a:pt x="362398" y="281866"/>
                  </a:lnTo>
                  <a:lnTo>
                    <a:pt x="395592" y="248449"/>
                  </a:lnTo>
                  <a:lnTo>
                    <a:pt x="416993" y="209007"/>
                  </a:lnTo>
                  <a:lnTo>
                    <a:pt x="424576" y="165113"/>
                  </a:lnTo>
                  <a:lnTo>
                    <a:pt x="416993" y="121220"/>
                  </a:lnTo>
                  <a:lnTo>
                    <a:pt x="395592" y="81777"/>
                  </a:lnTo>
                  <a:lnTo>
                    <a:pt x="362398" y="48360"/>
                  </a:lnTo>
                  <a:lnTo>
                    <a:pt x="319433" y="22542"/>
                  </a:lnTo>
                  <a:lnTo>
                    <a:pt x="268722" y="5898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BDD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72159" y="5858877"/>
              <a:ext cx="236220" cy="47625"/>
            </a:xfrm>
            <a:custGeom>
              <a:avLst/>
              <a:gdLst/>
              <a:ahLst/>
              <a:cxnLst/>
              <a:rect l="l" t="t" r="r" b="b"/>
              <a:pathLst>
                <a:path w="236219" h="47625">
                  <a:moveTo>
                    <a:pt x="47180" y="23596"/>
                  </a:moveTo>
                  <a:lnTo>
                    <a:pt x="45326" y="14414"/>
                  </a:lnTo>
                  <a:lnTo>
                    <a:pt x="40271" y="6908"/>
                  </a:lnTo>
                  <a:lnTo>
                    <a:pt x="32766" y="1854"/>
                  </a:lnTo>
                  <a:lnTo>
                    <a:pt x="23583" y="0"/>
                  </a:lnTo>
                  <a:lnTo>
                    <a:pt x="14401" y="1854"/>
                  </a:lnTo>
                  <a:lnTo>
                    <a:pt x="6908" y="6908"/>
                  </a:lnTo>
                  <a:lnTo>
                    <a:pt x="1854" y="14414"/>
                  </a:lnTo>
                  <a:lnTo>
                    <a:pt x="0" y="23596"/>
                  </a:lnTo>
                  <a:lnTo>
                    <a:pt x="1854" y="32778"/>
                  </a:lnTo>
                  <a:lnTo>
                    <a:pt x="6908" y="40271"/>
                  </a:lnTo>
                  <a:lnTo>
                    <a:pt x="14401" y="45326"/>
                  </a:lnTo>
                  <a:lnTo>
                    <a:pt x="23583" y="47180"/>
                  </a:lnTo>
                  <a:lnTo>
                    <a:pt x="32766" y="45326"/>
                  </a:lnTo>
                  <a:lnTo>
                    <a:pt x="40271" y="40271"/>
                  </a:lnTo>
                  <a:lnTo>
                    <a:pt x="45326" y="32778"/>
                  </a:lnTo>
                  <a:lnTo>
                    <a:pt x="47180" y="23596"/>
                  </a:lnTo>
                  <a:close/>
                </a:path>
                <a:path w="236219" h="47625">
                  <a:moveTo>
                    <a:pt x="141528" y="23596"/>
                  </a:moveTo>
                  <a:lnTo>
                    <a:pt x="139674" y="14414"/>
                  </a:lnTo>
                  <a:lnTo>
                    <a:pt x="134620" y="6908"/>
                  </a:lnTo>
                  <a:lnTo>
                    <a:pt x="127114" y="1854"/>
                  </a:lnTo>
                  <a:lnTo>
                    <a:pt x="117932" y="0"/>
                  </a:lnTo>
                  <a:lnTo>
                    <a:pt x="108750" y="1854"/>
                  </a:lnTo>
                  <a:lnTo>
                    <a:pt x="101257" y="6908"/>
                  </a:lnTo>
                  <a:lnTo>
                    <a:pt x="96202" y="14414"/>
                  </a:lnTo>
                  <a:lnTo>
                    <a:pt x="94348" y="23596"/>
                  </a:lnTo>
                  <a:lnTo>
                    <a:pt x="96202" y="32778"/>
                  </a:lnTo>
                  <a:lnTo>
                    <a:pt x="101257" y="40271"/>
                  </a:lnTo>
                  <a:lnTo>
                    <a:pt x="108750" y="45326"/>
                  </a:lnTo>
                  <a:lnTo>
                    <a:pt x="117932" y="47180"/>
                  </a:lnTo>
                  <a:lnTo>
                    <a:pt x="127114" y="45326"/>
                  </a:lnTo>
                  <a:lnTo>
                    <a:pt x="134620" y="40271"/>
                  </a:lnTo>
                  <a:lnTo>
                    <a:pt x="139674" y="32778"/>
                  </a:lnTo>
                  <a:lnTo>
                    <a:pt x="141528" y="23596"/>
                  </a:lnTo>
                  <a:close/>
                </a:path>
                <a:path w="236219" h="47625">
                  <a:moveTo>
                    <a:pt x="235877" y="23596"/>
                  </a:moveTo>
                  <a:lnTo>
                    <a:pt x="234022" y="14414"/>
                  </a:lnTo>
                  <a:lnTo>
                    <a:pt x="228968" y="6908"/>
                  </a:lnTo>
                  <a:lnTo>
                    <a:pt x="221462" y="1854"/>
                  </a:lnTo>
                  <a:lnTo>
                    <a:pt x="212293" y="0"/>
                  </a:lnTo>
                  <a:lnTo>
                    <a:pt x="203111" y="1854"/>
                  </a:lnTo>
                  <a:lnTo>
                    <a:pt x="195605" y="6908"/>
                  </a:lnTo>
                  <a:lnTo>
                    <a:pt x="190550" y="14414"/>
                  </a:lnTo>
                  <a:lnTo>
                    <a:pt x="188696" y="23596"/>
                  </a:lnTo>
                  <a:lnTo>
                    <a:pt x="190550" y="32778"/>
                  </a:lnTo>
                  <a:lnTo>
                    <a:pt x="195605" y="40271"/>
                  </a:lnTo>
                  <a:lnTo>
                    <a:pt x="203111" y="45326"/>
                  </a:lnTo>
                  <a:lnTo>
                    <a:pt x="212293" y="47180"/>
                  </a:lnTo>
                  <a:lnTo>
                    <a:pt x="221462" y="45326"/>
                  </a:lnTo>
                  <a:lnTo>
                    <a:pt x="228968" y="40271"/>
                  </a:lnTo>
                  <a:lnTo>
                    <a:pt x="234022" y="32778"/>
                  </a:lnTo>
                  <a:lnTo>
                    <a:pt x="235877" y="23596"/>
                  </a:lnTo>
                  <a:close/>
                </a:path>
              </a:pathLst>
            </a:custGeom>
            <a:solidFill>
              <a:srgbClr val="2A6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7403862"/>
              <a:ext cx="63686" cy="6368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7750599"/>
              <a:ext cx="63686" cy="636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097335"/>
              <a:ext cx="63686" cy="6368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444073"/>
              <a:ext cx="63686" cy="6368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790809"/>
              <a:ext cx="63686" cy="6368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822657" y="5650399"/>
            <a:ext cx="2759075" cy="3291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90"/>
              </a:spcBef>
            </a:pPr>
            <a:r>
              <a:rPr sz="3350" spc="105" dirty="0">
                <a:solidFill>
                  <a:srgbClr val="0052CC"/>
                </a:solidFill>
                <a:latin typeface="Trebuchet MS"/>
                <a:cs typeface="Trebuchet MS"/>
              </a:rPr>
              <a:t>Questions?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Let's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Discuss!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Topics:</a:t>
            </a:r>
            <a:endParaRPr sz="1550">
              <a:latin typeface="Arial"/>
              <a:cs typeface="Arial"/>
            </a:endParaRPr>
          </a:p>
          <a:p>
            <a:pPr marL="408940" marR="174625">
              <a:lnSpc>
                <a:spcPct val="146800"/>
              </a:lnSpc>
              <a:spcBef>
                <a:spcPts val="500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Technical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implementation </a:t>
            </a: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customization</a:t>
            </a:r>
            <a:endParaRPr sz="1550">
              <a:latin typeface="Arial"/>
              <a:cs typeface="Arial"/>
            </a:endParaRPr>
          </a:p>
          <a:p>
            <a:pPr marL="408940" marR="807720">
              <a:lnSpc>
                <a:spcPct val="146800"/>
              </a:lnSpc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Security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concerns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Rollout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planning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Feature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requests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27113" y="7331526"/>
            <a:ext cx="396875" cy="1233170"/>
            <a:chOff x="5127113" y="7331526"/>
            <a:chExt cx="396875" cy="1233170"/>
          </a:xfrm>
        </p:grpSpPr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7113" y="7403862"/>
              <a:ext cx="63686" cy="636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5249" y="7331526"/>
              <a:ext cx="198135" cy="18712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7113" y="7750599"/>
              <a:ext cx="63686" cy="6368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30752" y="7676271"/>
              <a:ext cx="187128" cy="1891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7113" y="8097336"/>
              <a:ext cx="63686" cy="636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5249" y="8047016"/>
              <a:ext cx="198135" cy="14309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7113" y="8444074"/>
              <a:ext cx="63686" cy="6368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25249" y="8366234"/>
              <a:ext cx="198135" cy="19813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4895050" y="6881669"/>
            <a:ext cx="2682240" cy="17138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Available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Now:</a:t>
            </a:r>
            <a:endParaRPr sz="1550">
              <a:latin typeface="Arial"/>
              <a:cs typeface="Arial"/>
            </a:endParaRPr>
          </a:p>
          <a:p>
            <a:pPr marL="679450" marR="5080" algn="just">
              <a:lnSpc>
                <a:spcPct val="146800"/>
              </a:lnSpc>
              <a:spcBef>
                <a:spcPts val="50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1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ass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person: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After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session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</a:rPr>
              <a:t>racing-</a:t>
            </a:r>
            <a:r>
              <a:rPr sz="1550" spc="-10" dirty="0">
                <a:solidFill>
                  <a:srgbClr val="0969DA"/>
                </a:solidFill>
                <a:latin typeface="Arial"/>
                <a:cs typeface="Arial"/>
              </a:rPr>
              <a:t>team@sportsbe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Wed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3pm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hour</a:t>
            </a:r>
            <a:endParaRPr sz="1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6858"/>
            <a:ext cx="425450" cy="418465"/>
            <a:chOff x="877814" y="616858"/>
            <a:chExt cx="425450" cy="418465"/>
          </a:xfrm>
        </p:grpSpPr>
        <p:sp>
          <p:nvSpPr>
            <p:cNvPr id="3" name="object 3"/>
            <p:cNvSpPr/>
            <p:nvPr/>
          </p:nvSpPr>
          <p:spPr>
            <a:xfrm>
              <a:off x="878879" y="69383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156904" y="0"/>
                  </a:moveTo>
                  <a:lnTo>
                    <a:pt x="136050" y="5119"/>
                  </a:lnTo>
                  <a:lnTo>
                    <a:pt x="134728" y="6442"/>
                  </a:lnTo>
                  <a:lnTo>
                    <a:pt x="132889" y="9781"/>
                  </a:lnTo>
                  <a:lnTo>
                    <a:pt x="515" y="307666"/>
                  </a:lnTo>
                  <a:lnTo>
                    <a:pt x="645" y="307799"/>
                  </a:lnTo>
                  <a:lnTo>
                    <a:pt x="0" y="312188"/>
                  </a:lnTo>
                  <a:lnTo>
                    <a:pt x="29148" y="341346"/>
                  </a:lnTo>
                  <a:lnTo>
                    <a:pt x="33538" y="340703"/>
                  </a:lnTo>
                  <a:lnTo>
                    <a:pt x="331638" y="208527"/>
                  </a:lnTo>
                  <a:lnTo>
                    <a:pt x="334869" y="206594"/>
                  </a:lnTo>
                  <a:lnTo>
                    <a:pt x="336202" y="205252"/>
                  </a:lnTo>
                  <a:lnTo>
                    <a:pt x="341321" y="184402"/>
                  </a:lnTo>
                  <a:lnTo>
                    <a:pt x="330478" y="152354"/>
                  </a:lnTo>
                  <a:lnTo>
                    <a:pt x="305820" y="113397"/>
                  </a:lnTo>
                  <a:lnTo>
                    <a:pt x="269496" y="71823"/>
                  </a:lnTo>
                  <a:lnTo>
                    <a:pt x="227917" y="35497"/>
                  </a:lnTo>
                  <a:lnTo>
                    <a:pt x="188956" y="10841"/>
                  </a:lnTo>
                  <a:lnTo>
                    <a:pt x="156904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8879" y="752168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52254" y="0"/>
                  </a:moveTo>
                  <a:lnTo>
                    <a:pt x="3841" y="241846"/>
                  </a:lnTo>
                  <a:lnTo>
                    <a:pt x="515" y="249332"/>
                  </a:lnTo>
                  <a:lnTo>
                    <a:pt x="645" y="249466"/>
                  </a:lnTo>
                  <a:lnTo>
                    <a:pt x="0" y="253855"/>
                  </a:lnTo>
                  <a:lnTo>
                    <a:pt x="19067" y="278878"/>
                  </a:lnTo>
                  <a:lnTo>
                    <a:pt x="199429" y="58969"/>
                  </a:lnTo>
                  <a:lnTo>
                    <a:pt x="152254" y="0"/>
                  </a:lnTo>
                  <a:close/>
                </a:path>
              </a:pathLst>
            </a:custGeom>
            <a:solidFill>
              <a:srgbClr val="EA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3577" y="692037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5">
                  <a:moveTo>
                    <a:pt x="24494" y="0"/>
                  </a:moveTo>
                  <a:lnTo>
                    <a:pt x="4406" y="4405"/>
                  </a:lnTo>
                  <a:lnTo>
                    <a:pt x="0" y="24490"/>
                  </a:lnTo>
                  <a:lnTo>
                    <a:pt x="11376" y="55872"/>
                  </a:lnTo>
                  <a:lnTo>
                    <a:pt x="36338" y="94329"/>
                  </a:lnTo>
                  <a:lnTo>
                    <a:pt x="72691" y="135638"/>
                  </a:lnTo>
                  <a:lnTo>
                    <a:pt x="114002" y="171984"/>
                  </a:lnTo>
                  <a:lnTo>
                    <a:pt x="152453" y="196942"/>
                  </a:lnTo>
                  <a:lnTo>
                    <a:pt x="183828" y="208314"/>
                  </a:lnTo>
                  <a:lnTo>
                    <a:pt x="203909" y="203901"/>
                  </a:lnTo>
                  <a:lnTo>
                    <a:pt x="208320" y="183824"/>
                  </a:lnTo>
                  <a:lnTo>
                    <a:pt x="196945" y="152453"/>
                  </a:lnTo>
                  <a:lnTo>
                    <a:pt x="171983" y="114007"/>
                  </a:lnTo>
                  <a:lnTo>
                    <a:pt x="135635" y="72705"/>
                  </a:lnTo>
                  <a:lnTo>
                    <a:pt x="94325" y="36344"/>
                  </a:lnTo>
                  <a:lnTo>
                    <a:pt x="55872" y="11377"/>
                  </a:lnTo>
                  <a:lnTo>
                    <a:pt x="24494" y="0"/>
                  </a:lnTo>
                  <a:close/>
                </a:path>
              </a:pathLst>
            </a:custGeom>
            <a:solidFill>
              <a:srgbClr val="A00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001" y="616858"/>
              <a:ext cx="85090" cy="157480"/>
            </a:xfrm>
            <a:custGeom>
              <a:avLst/>
              <a:gdLst/>
              <a:ahLst/>
              <a:cxnLst/>
              <a:rect l="l" t="t" r="r" b="b"/>
              <a:pathLst>
                <a:path w="85090" h="157479">
                  <a:moveTo>
                    <a:pt x="44769" y="0"/>
                  </a:moveTo>
                  <a:lnTo>
                    <a:pt x="38978" y="4687"/>
                  </a:lnTo>
                  <a:lnTo>
                    <a:pt x="37563" y="17644"/>
                  </a:lnTo>
                  <a:lnTo>
                    <a:pt x="42257" y="23445"/>
                  </a:lnTo>
                  <a:lnTo>
                    <a:pt x="58108" y="25168"/>
                  </a:lnTo>
                  <a:lnTo>
                    <a:pt x="61493" y="29004"/>
                  </a:lnTo>
                  <a:lnTo>
                    <a:pt x="61304" y="30841"/>
                  </a:lnTo>
                  <a:lnTo>
                    <a:pt x="60820" y="31548"/>
                  </a:lnTo>
                  <a:lnTo>
                    <a:pt x="58084" y="33201"/>
                  </a:lnTo>
                  <a:lnTo>
                    <a:pt x="54487" y="34607"/>
                  </a:lnTo>
                  <a:lnTo>
                    <a:pt x="47670" y="33875"/>
                  </a:lnTo>
                  <a:lnTo>
                    <a:pt x="31555" y="34603"/>
                  </a:lnTo>
                  <a:lnTo>
                    <a:pt x="19411" y="39801"/>
                  </a:lnTo>
                  <a:lnTo>
                    <a:pt x="11483" y="48123"/>
                  </a:lnTo>
                  <a:lnTo>
                    <a:pt x="8020" y="58225"/>
                  </a:lnTo>
                  <a:lnTo>
                    <a:pt x="7147" y="66233"/>
                  </a:lnTo>
                  <a:lnTo>
                    <a:pt x="10308" y="74235"/>
                  </a:lnTo>
                  <a:lnTo>
                    <a:pt x="50925" y="91498"/>
                  </a:lnTo>
                  <a:lnTo>
                    <a:pt x="54357" y="95333"/>
                  </a:lnTo>
                  <a:lnTo>
                    <a:pt x="54051" y="98195"/>
                  </a:lnTo>
                  <a:lnTo>
                    <a:pt x="49876" y="101203"/>
                  </a:lnTo>
                  <a:lnTo>
                    <a:pt x="40523" y="100199"/>
                  </a:lnTo>
                  <a:lnTo>
                    <a:pt x="24393" y="100935"/>
                  </a:lnTo>
                  <a:lnTo>
                    <a:pt x="12240" y="106138"/>
                  </a:lnTo>
                  <a:lnTo>
                    <a:pt x="4313" y="114464"/>
                  </a:lnTo>
                  <a:lnTo>
                    <a:pt x="861" y="124566"/>
                  </a:lnTo>
                  <a:lnTo>
                    <a:pt x="0" y="132575"/>
                  </a:lnTo>
                  <a:lnTo>
                    <a:pt x="3149" y="140571"/>
                  </a:lnTo>
                  <a:lnTo>
                    <a:pt x="37645" y="157179"/>
                  </a:lnTo>
                  <a:lnTo>
                    <a:pt x="40712" y="156185"/>
                  </a:lnTo>
                  <a:lnTo>
                    <a:pt x="43059" y="154291"/>
                  </a:lnTo>
                  <a:lnTo>
                    <a:pt x="45406" y="152401"/>
                  </a:lnTo>
                  <a:lnTo>
                    <a:pt x="47045" y="149608"/>
                  </a:lnTo>
                  <a:lnTo>
                    <a:pt x="48095" y="139903"/>
                  </a:lnTo>
                  <a:lnTo>
                    <a:pt x="43389" y="134082"/>
                  </a:lnTo>
                  <a:lnTo>
                    <a:pt x="27562" y="132365"/>
                  </a:lnTo>
                  <a:lnTo>
                    <a:pt x="24154" y="128530"/>
                  </a:lnTo>
                  <a:lnTo>
                    <a:pt x="24307" y="127105"/>
                  </a:lnTo>
                  <a:lnTo>
                    <a:pt x="24826" y="125991"/>
                  </a:lnTo>
                  <a:lnTo>
                    <a:pt x="27585" y="124344"/>
                  </a:lnTo>
                  <a:lnTo>
                    <a:pt x="31171" y="122925"/>
                  </a:lnTo>
                  <a:lnTo>
                    <a:pt x="37987" y="123657"/>
                  </a:lnTo>
                  <a:lnTo>
                    <a:pt x="54109" y="122930"/>
                  </a:lnTo>
                  <a:lnTo>
                    <a:pt x="66256" y="117732"/>
                  </a:lnTo>
                  <a:lnTo>
                    <a:pt x="74181" y="109408"/>
                  </a:lnTo>
                  <a:lnTo>
                    <a:pt x="77638" y="99302"/>
                  </a:lnTo>
                  <a:lnTo>
                    <a:pt x="76417" y="88691"/>
                  </a:lnTo>
                  <a:lnTo>
                    <a:pt x="70447" y="78871"/>
                  </a:lnTo>
                  <a:lnTo>
                    <a:pt x="59687" y="71203"/>
                  </a:lnTo>
                  <a:lnTo>
                    <a:pt x="44097" y="67047"/>
                  </a:lnTo>
                  <a:lnTo>
                    <a:pt x="34721" y="66036"/>
                  </a:lnTo>
                  <a:lnTo>
                    <a:pt x="31312" y="62213"/>
                  </a:lnTo>
                  <a:lnTo>
                    <a:pt x="31513" y="60374"/>
                  </a:lnTo>
                  <a:lnTo>
                    <a:pt x="32008" y="59655"/>
                  </a:lnTo>
                  <a:lnTo>
                    <a:pt x="34756" y="58014"/>
                  </a:lnTo>
                  <a:lnTo>
                    <a:pt x="38318" y="56602"/>
                  </a:lnTo>
                  <a:lnTo>
                    <a:pt x="45134" y="57340"/>
                  </a:lnTo>
                  <a:lnTo>
                    <a:pt x="61263" y="56602"/>
                  </a:lnTo>
                  <a:lnTo>
                    <a:pt x="73415" y="51403"/>
                  </a:lnTo>
                  <a:lnTo>
                    <a:pt x="81345" y="43079"/>
                  </a:lnTo>
                  <a:lnTo>
                    <a:pt x="84809" y="32966"/>
                  </a:lnTo>
                  <a:lnTo>
                    <a:pt x="83588" y="22354"/>
                  </a:lnTo>
                  <a:lnTo>
                    <a:pt x="77617" y="12531"/>
                  </a:lnTo>
                  <a:lnTo>
                    <a:pt x="66857" y="4862"/>
                  </a:lnTo>
                  <a:lnTo>
                    <a:pt x="51267" y="711"/>
                  </a:lnTo>
                  <a:lnTo>
                    <a:pt x="44769" y="0"/>
                  </a:lnTo>
                  <a:close/>
                </a:path>
              </a:pathLst>
            </a:custGeom>
            <a:solidFill>
              <a:srgbClr val="AA8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0162" y="878251"/>
              <a:ext cx="81280" cy="155575"/>
            </a:xfrm>
            <a:custGeom>
              <a:avLst/>
              <a:gdLst/>
              <a:ahLst/>
              <a:cxnLst/>
              <a:rect l="l" t="t" r="r" b="b"/>
              <a:pathLst>
                <a:path w="81280" h="155575">
                  <a:moveTo>
                    <a:pt x="35281" y="0"/>
                  </a:moveTo>
                  <a:lnTo>
                    <a:pt x="19262" y="1964"/>
                  </a:lnTo>
                  <a:lnTo>
                    <a:pt x="12987" y="3731"/>
                  </a:lnTo>
                  <a:lnTo>
                    <a:pt x="9331" y="10245"/>
                  </a:lnTo>
                  <a:lnTo>
                    <a:pt x="12858" y="22757"/>
                  </a:lnTo>
                  <a:lnTo>
                    <a:pt x="19356" y="26414"/>
                  </a:lnTo>
                  <a:lnTo>
                    <a:pt x="34700" y="22096"/>
                  </a:lnTo>
                  <a:lnTo>
                    <a:pt x="39287" y="24385"/>
                  </a:lnTo>
                  <a:lnTo>
                    <a:pt x="40065" y="27145"/>
                  </a:lnTo>
                  <a:lnTo>
                    <a:pt x="37341" y="31509"/>
                  </a:lnTo>
                  <a:lnTo>
                    <a:pt x="28284" y="34040"/>
                  </a:lnTo>
                  <a:lnTo>
                    <a:pt x="13595" y="40740"/>
                  </a:lnTo>
                  <a:lnTo>
                    <a:pt x="4257" y="50094"/>
                  </a:lnTo>
                  <a:lnTo>
                    <a:pt x="0" y="60768"/>
                  </a:lnTo>
                  <a:lnTo>
                    <a:pt x="557" y="71429"/>
                  </a:lnTo>
                  <a:lnTo>
                    <a:pt x="5643" y="80832"/>
                  </a:lnTo>
                  <a:lnTo>
                    <a:pt x="14840" y="87725"/>
                  </a:lnTo>
                  <a:lnTo>
                    <a:pt x="27685" y="90830"/>
                  </a:lnTo>
                  <a:lnTo>
                    <a:pt x="43710" y="88870"/>
                  </a:lnTo>
                  <a:lnTo>
                    <a:pt x="52767" y="86326"/>
                  </a:lnTo>
                  <a:lnTo>
                    <a:pt x="57367" y="88622"/>
                  </a:lnTo>
                  <a:lnTo>
                    <a:pt x="58146" y="91394"/>
                  </a:lnTo>
                  <a:lnTo>
                    <a:pt x="55421" y="95726"/>
                  </a:lnTo>
                  <a:lnTo>
                    <a:pt x="46340" y="98283"/>
                  </a:lnTo>
                  <a:lnTo>
                    <a:pt x="31645" y="104975"/>
                  </a:lnTo>
                  <a:lnTo>
                    <a:pt x="22301" y="114326"/>
                  </a:lnTo>
                  <a:lnTo>
                    <a:pt x="18039" y="124999"/>
                  </a:lnTo>
                  <a:lnTo>
                    <a:pt x="18589" y="135659"/>
                  </a:lnTo>
                  <a:lnTo>
                    <a:pt x="23685" y="145055"/>
                  </a:lnTo>
                  <a:lnTo>
                    <a:pt x="32890" y="151946"/>
                  </a:lnTo>
                  <a:lnTo>
                    <a:pt x="45734" y="155053"/>
                  </a:lnTo>
                  <a:lnTo>
                    <a:pt x="61742" y="153100"/>
                  </a:lnTo>
                  <a:lnTo>
                    <a:pt x="68017" y="151332"/>
                  </a:lnTo>
                  <a:lnTo>
                    <a:pt x="71661" y="144818"/>
                  </a:lnTo>
                  <a:lnTo>
                    <a:pt x="68158" y="132281"/>
                  </a:lnTo>
                  <a:lnTo>
                    <a:pt x="61624" y="128643"/>
                  </a:lnTo>
                  <a:lnTo>
                    <a:pt x="46305" y="132942"/>
                  </a:lnTo>
                  <a:lnTo>
                    <a:pt x="41705" y="130659"/>
                  </a:lnTo>
                  <a:lnTo>
                    <a:pt x="40915" y="127899"/>
                  </a:lnTo>
                  <a:lnTo>
                    <a:pt x="43651" y="123548"/>
                  </a:lnTo>
                  <a:lnTo>
                    <a:pt x="52720" y="120998"/>
                  </a:lnTo>
                  <a:lnTo>
                    <a:pt x="67410" y="114305"/>
                  </a:lnTo>
                  <a:lnTo>
                    <a:pt x="76752" y="104954"/>
                  </a:lnTo>
                  <a:lnTo>
                    <a:pt x="81010" y="94277"/>
                  </a:lnTo>
                  <a:lnTo>
                    <a:pt x="80448" y="83609"/>
                  </a:lnTo>
                  <a:lnTo>
                    <a:pt x="75367" y="74224"/>
                  </a:lnTo>
                  <a:lnTo>
                    <a:pt x="66171" y="67332"/>
                  </a:lnTo>
                  <a:lnTo>
                    <a:pt x="53331" y="64219"/>
                  </a:lnTo>
                  <a:lnTo>
                    <a:pt x="37318" y="66168"/>
                  </a:lnTo>
                  <a:lnTo>
                    <a:pt x="28260" y="68725"/>
                  </a:lnTo>
                  <a:lnTo>
                    <a:pt x="23649" y="66441"/>
                  </a:lnTo>
                  <a:lnTo>
                    <a:pt x="22882" y="63669"/>
                  </a:lnTo>
                  <a:lnTo>
                    <a:pt x="25606" y="59331"/>
                  </a:lnTo>
                  <a:lnTo>
                    <a:pt x="34688" y="56781"/>
                  </a:lnTo>
                  <a:lnTo>
                    <a:pt x="49367" y="50091"/>
                  </a:lnTo>
                  <a:lnTo>
                    <a:pt x="58700" y="40736"/>
                  </a:lnTo>
                  <a:lnTo>
                    <a:pt x="62955" y="30056"/>
                  </a:lnTo>
                  <a:lnTo>
                    <a:pt x="62403" y="19392"/>
                  </a:lnTo>
                  <a:lnTo>
                    <a:pt x="57322" y="9999"/>
                  </a:lnTo>
                  <a:lnTo>
                    <a:pt x="48125" y="3107"/>
                  </a:lnTo>
                  <a:lnTo>
                    <a:pt x="35281" y="0"/>
                  </a:lnTo>
                  <a:close/>
                </a:path>
              </a:pathLst>
            </a:custGeom>
            <a:solidFill>
              <a:srgbClr val="77B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5792" y="789569"/>
              <a:ext cx="167640" cy="59055"/>
            </a:xfrm>
            <a:custGeom>
              <a:avLst/>
              <a:gdLst/>
              <a:ahLst/>
              <a:cxnLst/>
              <a:rect l="l" t="t" r="r" b="b"/>
              <a:pathLst>
                <a:path w="167640" h="59055">
                  <a:moveTo>
                    <a:pt x="156479" y="0"/>
                  </a:moveTo>
                  <a:lnTo>
                    <a:pt x="96749" y="391"/>
                  </a:lnTo>
                  <a:lnTo>
                    <a:pt x="49656" y="13495"/>
                  </a:lnTo>
                  <a:lnTo>
                    <a:pt x="5908" y="37833"/>
                  </a:lnTo>
                  <a:lnTo>
                    <a:pt x="0" y="49320"/>
                  </a:lnTo>
                  <a:lnTo>
                    <a:pt x="6403" y="57316"/>
                  </a:lnTo>
                  <a:lnTo>
                    <a:pt x="9824" y="58836"/>
                  </a:lnTo>
                  <a:lnTo>
                    <a:pt x="13291" y="58836"/>
                  </a:lnTo>
                  <a:lnTo>
                    <a:pt x="15874" y="58836"/>
                  </a:lnTo>
                  <a:lnTo>
                    <a:pt x="18468" y="58003"/>
                  </a:lnTo>
                  <a:lnTo>
                    <a:pt x="20662" y="56254"/>
                  </a:lnTo>
                  <a:lnTo>
                    <a:pt x="30822" y="49400"/>
                  </a:lnTo>
                  <a:lnTo>
                    <a:pt x="58389" y="35557"/>
                  </a:lnTo>
                  <a:lnTo>
                    <a:pt x="100212" y="23834"/>
                  </a:lnTo>
                  <a:lnTo>
                    <a:pt x="153142" y="23337"/>
                  </a:lnTo>
                  <a:lnTo>
                    <a:pt x="159652" y="24303"/>
                  </a:lnTo>
                  <a:lnTo>
                    <a:pt x="165573" y="19775"/>
                  </a:lnTo>
                  <a:lnTo>
                    <a:pt x="167413" y="6888"/>
                  </a:lnTo>
                  <a:lnTo>
                    <a:pt x="162931" y="915"/>
                  </a:lnTo>
                  <a:lnTo>
                    <a:pt x="156479" y="0"/>
                  </a:lnTo>
                  <a:close/>
                </a:path>
              </a:pathLst>
            </a:custGeom>
            <a:solidFill>
              <a:srgbClr val="AA8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1520" y="622900"/>
              <a:ext cx="73660" cy="176530"/>
            </a:xfrm>
            <a:custGeom>
              <a:avLst/>
              <a:gdLst/>
              <a:ahLst/>
              <a:cxnLst/>
              <a:rect l="l" t="t" r="r" b="b"/>
              <a:pathLst>
                <a:path w="73659" h="176529">
                  <a:moveTo>
                    <a:pt x="31748" y="0"/>
                  </a:moveTo>
                  <a:lnTo>
                    <a:pt x="14845" y="6368"/>
                  </a:lnTo>
                  <a:lnTo>
                    <a:pt x="4954" y="19540"/>
                  </a:lnTo>
                  <a:lnTo>
                    <a:pt x="524" y="35365"/>
                  </a:lnTo>
                  <a:lnTo>
                    <a:pt x="0" y="49695"/>
                  </a:lnTo>
                  <a:lnTo>
                    <a:pt x="483" y="56196"/>
                  </a:lnTo>
                  <a:lnTo>
                    <a:pt x="6050" y="60985"/>
                  </a:lnTo>
                  <a:lnTo>
                    <a:pt x="19129" y="60101"/>
                  </a:lnTo>
                  <a:lnTo>
                    <a:pt x="24012" y="54441"/>
                  </a:lnTo>
                  <a:lnTo>
                    <a:pt x="23516" y="47939"/>
                  </a:lnTo>
                  <a:lnTo>
                    <a:pt x="23518" y="44143"/>
                  </a:lnTo>
                  <a:lnTo>
                    <a:pt x="24364" y="35956"/>
                  </a:lnTo>
                  <a:lnTo>
                    <a:pt x="27286" y="27655"/>
                  </a:lnTo>
                  <a:lnTo>
                    <a:pt x="33518" y="23515"/>
                  </a:lnTo>
                  <a:lnTo>
                    <a:pt x="39273" y="23075"/>
                  </a:lnTo>
                  <a:lnTo>
                    <a:pt x="41785" y="25143"/>
                  </a:lnTo>
                  <a:lnTo>
                    <a:pt x="43448" y="27242"/>
                  </a:lnTo>
                  <a:lnTo>
                    <a:pt x="49951" y="49737"/>
                  </a:lnTo>
                  <a:lnTo>
                    <a:pt x="48745" y="84511"/>
                  </a:lnTo>
                  <a:lnTo>
                    <a:pt x="42242" y="124157"/>
                  </a:lnTo>
                  <a:lnTo>
                    <a:pt x="32857" y="161268"/>
                  </a:lnTo>
                  <a:lnTo>
                    <a:pt x="30982" y="167501"/>
                  </a:lnTo>
                  <a:lnTo>
                    <a:pt x="34520" y="174072"/>
                  </a:lnTo>
                  <a:lnTo>
                    <a:pt x="41891" y="176279"/>
                  </a:lnTo>
                  <a:lnTo>
                    <a:pt x="44155" y="176444"/>
                  </a:lnTo>
                  <a:lnTo>
                    <a:pt x="49227" y="176444"/>
                  </a:lnTo>
                  <a:lnTo>
                    <a:pt x="62903" y="140244"/>
                  </a:lnTo>
                  <a:lnTo>
                    <a:pt x="71374" y="95851"/>
                  </a:lnTo>
                  <a:lnTo>
                    <a:pt x="73484" y="48660"/>
                  </a:lnTo>
                  <a:lnTo>
                    <a:pt x="61846" y="12466"/>
                  </a:lnTo>
                  <a:lnTo>
                    <a:pt x="55815" y="6553"/>
                  </a:lnTo>
                  <a:lnTo>
                    <a:pt x="48730" y="2471"/>
                  </a:lnTo>
                  <a:lnTo>
                    <a:pt x="40679" y="270"/>
                  </a:lnTo>
                  <a:lnTo>
                    <a:pt x="31748" y="0"/>
                  </a:lnTo>
                  <a:close/>
                </a:path>
              </a:pathLst>
            </a:custGeom>
            <a:solidFill>
              <a:srgbClr val="77B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0865" y="7049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27461" y="0"/>
                  </a:moveTo>
                  <a:lnTo>
                    <a:pt x="7920" y="0"/>
                  </a:lnTo>
                  <a:lnTo>
                    <a:pt x="0" y="7919"/>
                  </a:lnTo>
                  <a:lnTo>
                    <a:pt x="0" y="27458"/>
                  </a:lnTo>
                  <a:lnTo>
                    <a:pt x="7920" y="35378"/>
                  </a:lnTo>
                  <a:lnTo>
                    <a:pt x="27461" y="35378"/>
                  </a:lnTo>
                  <a:lnTo>
                    <a:pt x="35381" y="27458"/>
                  </a:lnTo>
                  <a:lnTo>
                    <a:pt x="35381" y="17689"/>
                  </a:lnTo>
                  <a:lnTo>
                    <a:pt x="35381" y="7919"/>
                  </a:lnTo>
                  <a:lnTo>
                    <a:pt x="27461" y="0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814" y="79934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88" y="0"/>
                  </a:moveTo>
                  <a:lnTo>
                    <a:pt x="14406" y="1853"/>
                  </a:lnTo>
                  <a:lnTo>
                    <a:pt x="6908" y="6907"/>
                  </a:lnTo>
                  <a:lnTo>
                    <a:pt x="1853" y="14404"/>
                  </a:lnTo>
                  <a:lnTo>
                    <a:pt x="0" y="23585"/>
                  </a:lnTo>
                  <a:lnTo>
                    <a:pt x="1853" y="32766"/>
                  </a:lnTo>
                  <a:lnTo>
                    <a:pt x="6908" y="40265"/>
                  </a:lnTo>
                  <a:lnTo>
                    <a:pt x="14406" y="45322"/>
                  </a:lnTo>
                  <a:lnTo>
                    <a:pt x="23588" y="47176"/>
                  </a:lnTo>
                  <a:lnTo>
                    <a:pt x="32769" y="45322"/>
                  </a:lnTo>
                  <a:lnTo>
                    <a:pt x="40266" y="40265"/>
                  </a:lnTo>
                  <a:lnTo>
                    <a:pt x="45321" y="32766"/>
                  </a:lnTo>
                  <a:lnTo>
                    <a:pt x="47175" y="23585"/>
                  </a:lnTo>
                  <a:lnTo>
                    <a:pt x="45321" y="14404"/>
                  </a:lnTo>
                  <a:lnTo>
                    <a:pt x="40266" y="6907"/>
                  </a:lnTo>
                  <a:lnTo>
                    <a:pt x="32769" y="1853"/>
                  </a:lnTo>
                  <a:lnTo>
                    <a:pt x="23588" y="0"/>
                  </a:lnTo>
                  <a:close/>
                </a:path>
              </a:pathLst>
            </a:custGeom>
            <a:solidFill>
              <a:srgbClr val="92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7272" y="822934"/>
              <a:ext cx="141605" cy="177165"/>
            </a:xfrm>
            <a:custGeom>
              <a:avLst/>
              <a:gdLst/>
              <a:ahLst/>
              <a:cxnLst/>
              <a:rect l="l" t="t" r="r" b="b"/>
              <a:pathLst>
                <a:path w="141605" h="177165">
                  <a:moveTo>
                    <a:pt x="35382" y="149440"/>
                  </a:moveTo>
                  <a:lnTo>
                    <a:pt x="27457" y="141528"/>
                  </a:lnTo>
                  <a:lnTo>
                    <a:pt x="7924" y="141528"/>
                  </a:lnTo>
                  <a:lnTo>
                    <a:pt x="0" y="149440"/>
                  </a:lnTo>
                  <a:lnTo>
                    <a:pt x="0" y="168998"/>
                  </a:lnTo>
                  <a:lnTo>
                    <a:pt x="7924" y="176911"/>
                  </a:lnTo>
                  <a:lnTo>
                    <a:pt x="27457" y="176911"/>
                  </a:lnTo>
                  <a:lnTo>
                    <a:pt x="35382" y="168998"/>
                  </a:lnTo>
                  <a:lnTo>
                    <a:pt x="35382" y="159219"/>
                  </a:lnTo>
                  <a:lnTo>
                    <a:pt x="35382" y="149440"/>
                  </a:lnTo>
                  <a:close/>
                </a:path>
                <a:path w="141605" h="177165">
                  <a:moveTo>
                    <a:pt x="141528" y="7924"/>
                  </a:moveTo>
                  <a:lnTo>
                    <a:pt x="133604" y="0"/>
                  </a:lnTo>
                  <a:lnTo>
                    <a:pt x="114058" y="0"/>
                  </a:lnTo>
                  <a:lnTo>
                    <a:pt x="106146" y="7924"/>
                  </a:lnTo>
                  <a:lnTo>
                    <a:pt x="106146" y="27470"/>
                  </a:lnTo>
                  <a:lnTo>
                    <a:pt x="114058" y="35382"/>
                  </a:lnTo>
                  <a:lnTo>
                    <a:pt x="133604" y="35382"/>
                  </a:lnTo>
                  <a:lnTo>
                    <a:pt x="141528" y="27470"/>
                  </a:lnTo>
                  <a:lnTo>
                    <a:pt x="141528" y="17691"/>
                  </a:lnTo>
                  <a:lnTo>
                    <a:pt x="141528" y="7924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8575" y="634237"/>
              <a:ext cx="330835" cy="271780"/>
            </a:xfrm>
            <a:custGeom>
              <a:avLst/>
              <a:gdLst/>
              <a:ahLst/>
              <a:cxnLst/>
              <a:rect l="l" t="t" r="r" b="b"/>
              <a:pathLst>
                <a:path w="330834" h="271780">
                  <a:moveTo>
                    <a:pt x="35382" y="243789"/>
                  </a:moveTo>
                  <a:lnTo>
                    <a:pt x="27457" y="235877"/>
                  </a:lnTo>
                  <a:lnTo>
                    <a:pt x="7912" y="235877"/>
                  </a:lnTo>
                  <a:lnTo>
                    <a:pt x="0" y="243789"/>
                  </a:lnTo>
                  <a:lnTo>
                    <a:pt x="0" y="263334"/>
                  </a:lnTo>
                  <a:lnTo>
                    <a:pt x="7912" y="271259"/>
                  </a:lnTo>
                  <a:lnTo>
                    <a:pt x="27457" y="271259"/>
                  </a:lnTo>
                  <a:lnTo>
                    <a:pt x="35382" y="263334"/>
                  </a:lnTo>
                  <a:lnTo>
                    <a:pt x="35382" y="253568"/>
                  </a:lnTo>
                  <a:lnTo>
                    <a:pt x="35382" y="243789"/>
                  </a:lnTo>
                  <a:close/>
                </a:path>
                <a:path w="330834" h="271780">
                  <a:moveTo>
                    <a:pt x="283044" y="23583"/>
                  </a:moveTo>
                  <a:lnTo>
                    <a:pt x="281190" y="14401"/>
                  </a:lnTo>
                  <a:lnTo>
                    <a:pt x="276136" y="6908"/>
                  </a:lnTo>
                  <a:lnTo>
                    <a:pt x="268643" y="1854"/>
                  </a:lnTo>
                  <a:lnTo>
                    <a:pt x="259461" y="0"/>
                  </a:lnTo>
                  <a:lnTo>
                    <a:pt x="250278" y="1854"/>
                  </a:lnTo>
                  <a:lnTo>
                    <a:pt x="242785" y="6908"/>
                  </a:lnTo>
                  <a:lnTo>
                    <a:pt x="237718" y="14401"/>
                  </a:lnTo>
                  <a:lnTo>
                    <a:pt x="235877" y="23583"/>
                  </a:lnTo>
                  <a:lnTo>
                    <a:pt x="237718" y="32766"/>
                  </a:lnTo>
                  <a:lnTo>
                    <a:pt x="242785" y="40271"/>
                  </a:lnTo>
                  <a:lnTo>
                    <a:pt x="250278" y="45326"/>
                  </a:lnTo>
                  <a:lnTo>
                    <a:pt x="259461" y="47167"/>
                  </a:lnTo>
                  <a:lnTo>
                    <a:pt x="268643" y="45326"/>
                  </a:lnTo>
                  <a:lnTo>
                    <a:pt x="276136" y="40271"/>
                  </a:lnTo>
                  <a:lnTo>
                    <a:pt x="281190" y="32766"/>
                  </a:lnTo>
                  <a:lnTo>
                    <a:pt x="283044" y="23583"/>
                  </a:lnTo>
                  <a:close/>
                </a:path>
                <a:path w="330834" h="271780">
                  <a:moveTo>
                    <a:pt x="294843" y="114058"/>
                  </a:moveTo>
                  <a:lnTo>
                    <a:pt x="286918" y="106146"/>
                  </a:lnTo>
                  <a:lnTo>
                    <a:pt x="267373" y="106146"/>
                  </a:lnTo>
                  <a:lnTo>
                    <a:pt x="259461" y="114058"/>
                  </a:lnTo>
                  <a:lnTo>
                    <a:pt x="259461" y="133604"/>
                  </a:lnTo>
                  <a:lnTo>
                    <a:pt x="267373" y="141528"/>
                  </a:lnTo>
                  <a:lnTo>
                    <a:pt x="286918" y="141528"/>
                  </a:lnTo>
                  <a:lnTo>
                    <a:pt x="294843" y="133604"/>
                  </a:lnTo>
                  <a:lnTo>
                    <a:pt x="294843" y="123837"/>
                  </a:lnTo>
                  <a:lnTo>
                    <a:pt x="294843" y="114058"/>
                  </a:lnTo>
                  <a:close/>
                </a:path>
                <a:path w="330834" h="271780">
                  <a:moveTo>
                    <a:pt x="330225" y="66890"/>
                  </a:moveTo>
                  <a:lnTo>
                    <a:pt x="322300" y="58966"/>
                  </a:lnTo>
                  <a:lnTo>
                    <a:pt x="302755" y="58966"/>
                  </a:lnTo>
                  <a:lnTo>
                    <a:pt x="294843" y="66890"/>
                  </a:lnTo>
                  <a:lnTo>
                    <a:pt x="294843" y="86436"/>
                  </a:lnTo>
                  <a:lnTo>
                    <a:pt x="302755" y="94348"/>
                  </a:lnTo>
                  <a:lnTo>
                    <a:pt x="322300" y="94348"/>
                  </a:lnTo>
                  <a:lnTo>
                    <a:pt x="330225" y="86436"/>
                  </a:lnTo>
                  <a:lnTo>
                    <a:pt x="330225" y="76657"/>
                  </a:lnTo>
                  <a:lnTo>
                    <a:pt x="330225" y="6689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97788" y="555485"/>
            <a:ext cx="213868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spc="-20" dirty="0"/>
              <a:t>You!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2657" y="1383411"/>
            <a:ext cx="6228080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70" dirty="0">
                <a:solidFill>
                  <a:srgbClr val="0052CC"/>
                </a:solidFill>
                <a:latin typeface="Trebuchet MS"/>
                <a:cs typeface="Trebuchet MS"/>
              </a:rPr>
              <a:t>Ready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65" dirty="0">
                <a:solidFill>
                  <a:srgbClr val="0052CC"/>
                </a:solidFill>
                <a:latin typeface="Trebuchet MS"/>
                <a:cs typeface="Trebuchet MS"/>
              </a:rPr>
              <a:t>to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Transform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Your</a:t>
            </a:r>
            <a:r>
              <a:rPr sz="2650" spc="-20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125" dirty="0">
                <a:solidFill>
                  <a:srgbClr val="0052CC"/>
                </a:solidFill>
                <a:latin typeface="Trebuchet MS"/>
                <a:cs typeface="Trebuchet MS"/>
              </a:rPr>
              <a:t>JIRA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45" dirty="0">
                <a:solidFill>
                  <a:srgbClr val="0052CC"/>
                </a:solidFill>
                <a:latin typeface="Trebuchet MS"/>
                <a:cs typeface="Trebuchet MS"/>
              </a:rPr>
              <a:t>Workflow?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5357" y="2588461"/>
            <a:ext cx="3874770" cy="1302385"/>
            <a:chOff x="835357" y="2588461"/>
            <a:chExt cx="3874770" cy="1302385"/>
          </a:xfrm>
        </p:grpSpPr>
        <p:sp>
          <p:nvSpPr>
            <p:cNvPr id="17" name="object 17"/>
            <p:cNvSpPr/>
            <p:nvPr/>
          </p:nvSpPr>
          <p:spPr>
            <a:xfrm>
              <a:off x="842433" y="2595534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4"/>
                  </a:lnTo>
                  <a:lnTo>
                    <a:pt x="3847669" y="1275446"/>
                  </a:lnTo>
                  <a:lnTo>
                    <a:pt x="3856768" y="1261950"/>
                  </a:lnTo>
                  <a:lnTo>
                    <a:pt x="3860104" y="1245422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357" y="2588461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7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3336" y="1276102"/>
                  </a:lnTo>
                  <a:lnTo>
                    <a:pt x="12435" y="1289598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8" y="1294952"/>
                  </a:lnTo>
                  <a:lnTo>
                    <a:pt x="42457" y="1294952"/>
                  </a:lnTo>
                  <a:lnTo>
                    <a:pt x="28685" y="1292172"/>
                  </a:lnTo>
                  <a:lnTo>
                    <a:pt x="17439" y="1284591"/>
                  </a:lnTo>
                  <a:lnTo>
                    <a:pt x="9856" y="1273345"/>
                  </a:lnTo>
                  <a:lnTo>
                    <a:pt x="7076" y="1259574"/>
                  </a:lnTo>
                  <a:lnTo>
                    <a:pt x="7076" y="42457"/>
                  </a:lnTo>
                  <a:lnTo>
                    <a:pt x="9856" y="28684"/>
                  </a:lnTo>
                  <a:lnTo>
                    <a:pt x="17439" y="17437"/>
                  </a:lnTo>
                  <a:lnTo>
                    <a:pt x="28685" y="9853"/>
                  </a:lnTo>
                  <a:lnTo>
                    <a:pt x="42457" y="7072"/>
                  </a:lnTo>
                  <a:lnTo>
                    <a:pt x="3853868" y="7072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8" y="7072"/>
                  </a:moveTo>
                  <a:lnTo>
                    <a:pt x="3831798" y="7072"/>
                  </a:lnTo>
                  <a:lnTo>
                    <a:pt x="3845571" y="9853"/>
                  </a:lnTo>
                  <a:lnTo>
                    <a:pt x="3856818" y="17437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4"/>
                  </a:lnTo>
                  <a:lnTo>
                    <a:pt x="3864400" y="1273345"/>
                  </a:lnTo>
                  <a:lnTo>
                    <a:pt x="3856818" y="1284591"/>
                  </a:lnTo>
                  <a:lnTo>
                    <a:pt x="3845571" y="1292172"/>
                  </a:lnTo>
                  <a:lnTo>
                    <a:pt x="3831798" y="1294952"/>
                  </a:lnTo>
                  <a:lnTo>
                    <a:pt x="3853878" y="1294952"/>
                  </a:lnTo>
                  <a:lnTo>
                    <a:pt x="3861821" y="1289598"/>
                  </a:lnTo>
                  <a:lnTo>
                    <a:pt x="3870919" y="1276102"/>
                  </a:lnTo>
                  <a:lnTo>
                    <a:pt x="3874256" y="1259574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8" y="7072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2657" y="2195054"/>
            <a:ext cx="180467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Get</a:t>
            </a:r>
            <a:r>
              <a:rPr sz="1700" spc="-5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Started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Today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7113" y="2707985"/>
            <a:ext cx="63686" cy="636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249" y="2632884"/>
            <a:ext cx="198135" cy="18712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113" y="3054719"/>
            <a:ext cx="63686" cy="636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5249" y="3001638"/>
            <a:ext cx="198135" cy="14309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7113" y="3401458"/>
            <a:ext cx="63686" cy="6368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5249" y="3320856"/>
            <a:ext cx="198135" cy="19813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895050" y="2195054"/>
            <a:ext cx="2667000" cy="17691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Stay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Connected</a:t>
            </a:r>
            <a:endParaRPr sz="1700">
              <a:latin typeface="Trebuchet MS"/>
              <a:cs typeface="Trebuchet MS"/>
            </a:endParaRPr>
          </a:p>
          <a:p>
            <a:pPr marL="679450" marR="5080" algn="just">
              <a:lnSpc>
                <a:spcPct val="146800"/>
              </a:lnSpc>
              <a:spcBef>
                <a:spcPts val="25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1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ass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</a:rPr>
              <a:t>racing-</a:t>
            </a:r>
            <a:r>
              <a:rPr sz="1550" spc="-25" dirty="0">
                <a:solidFill>
                  <a:srgbClr val="0969DA"/>
                </a:solidFill>
                <a:latin typeface="Arial"/>
                <a:cs typeface="Arial"/>
              </a:rPr>
              <a:t>team@sportsbe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Hours: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Wed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85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Let's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build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better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software,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fa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22657" y="5650399"/>
            <a:ext cx="184467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40" dirty="0">
                <a:solidFill>
                  <a:srgbClr val="0052CC"/>
                </a:solidFill>
                <a:latin typeface="Trebuchet MS"/>
                <a:cs typeface="Trebuchet MS"/>
              </a:rPr>
              <a:t>Appendix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85" y="1781771"/>
            <a:ext cx="6167120" cy="778510"/>
          </a:xfrm>
          <a:custGeom>
            <a:avLst/>
            <a:gdLst/>
            <a:ahLst/>
            <a:cxnLst/>
            <a:rect l="l" t="t" r="r" b="b"/>
            <a:pathLst>
              <a:path w="6167120" h="778510">
                <a:moveTo>
                  <a:pt x="6166967" y="0"/>
                </a:moveTo>
                <a:lnTo>
                  <a:pt x="6166967" y="0"/>
                </a:lnTo>
                <a:lnTo>
                  <a:pt x="0" y="0"/>
                </a:lnTo>
                <a:lnTo>
                  <a:pt x="0" y="389191"/>
                </a:lnTo>
                <a:lnTo>
                  <a:pt x="0" y="778395"/>
                </a:lnTo>
                <a:lnTo>
                  <a:pt x="1949513" y="778395"/>
                </a:lnTo>
                <a:lnTo>
                  <a:pt x="2855277" y="778395"/>
                </a:lnTo>
                <a:lnTo>
                  <a:pt x="3633673" y="778395"/>
                </a:lnTo>
                <a:lnTo>
                  <a:pt x="4872012" y="778395"/>
                </a:lnTo>
                <a:lnTo>
                  <a:pt x="6166967" y="778395"/>
                </a:lnTo>
                <a:lnTo>
                  <a:pt x="6166967" y="389191"/>
                </a:lnTo>
                <a:lnTo>
                  <a:pt x="6166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85" y="2949358"/>
            <a:ext cx="6167120" cy="389255"/>
          </a:xfrm>
          <a:custGeom>
            <a:avLst/>
            <a:gdLst/>
            <a:ahLst/>
            <a:cxnLst/>
            <a:rect l="l" t="t" r="r" b="b"/>
            <a:pathLst>
              <a:path w="6167120" h="389254">
                <a:moveTo>
                  <a:pt x="6166967" y="0"/>
                </a:moveTo>
                <a:lnTo>
                  <a:pt x="6166967" y="0"/>
                </a:lnTo>
                <a:lnTo>
                  <a:pt x="0" y="0"/>
                </a:lnTo>
                <a:lnTo>
                  <a:pt x="0" y="389191"/>
                </a:lnTo>
                <a:lnTo>
                  <a:pt x="6166967" y="389191"/>
                </a:lnTo>
                <a:lnTo>
                  <a:pt x="6166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85" y="3727741"/>
            <a:ext cx="6167120" cy="389255"/>
          </a:xfrm>
          <a:custGeom>
            <a:avLst/>
            <a:gdLst/>
            <a:ahLst/>
            <a:cxnLst/>
            <a:rect l="l" t="t" r="r" b="b"/>
            <a:pathLst>
              <a:path w="6167120" h="389254">
                <a:moveTo>
                  <a:pt x="6166967" y="0"/>
                </a:moveTo>
                <a:lnTo>
                  <a:pt x="6166967" y="0"/>
                </a:lnTo>
                <a:lnTo>
                  <a:pt x="0" y="0"/>
                </a:lnTo>
                <a:lnTo>
                  <a:pt x="0" y="389204"/>
                </a:lnTo>
                <a:lnTo>
                  <a:pt x="6166967" y="389204"/>
                </a:lnTo>
                <a:lnTo>
                  <a:pt x="6166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9608" y="622435"/>
            <a:ext cx="401320" cy="401320"/>
            <a:chOff x="889608" y="622435"/>
            <a:chExt cx="401320" cy="401320"/>
          </a:xfrm>
        </p:grpSpPr>
        <p:sp>
          <p:nvSpPr>
            <p:cNvPr id="6" name="object 6"/>
            <p:cNvSpPr/>
            <p:nvPr/>
          </p:nvSpPr>
          <p:spPr>
            <a:xfrm>
              <a:off x="901402" y="634235"/>
              <a:ext cx="377825" cy="377825"/>
            </a:xfrm>
            <a:custGeom>
              <a:avLst/>
              <a:gdLst/>
              <a:ahLst/>
              <a:cxnLst/>
              <a:rect l="l" t="t" r="r" b="b"/>
              <a:pathLst>
                <a:path w="377825" h="377825">
                  <a:moveTo>
                    <a:pt x="342019" y="0"/>
                  </a:moveTo>
                  <a:lnTo>
                    <a:pt x="35381" y="0"/>
                  </a:lnTo>
                  <a:lnTo>
                    <a:pt x="21608" y="2779"/>
                  </a:lnTo>
                  <a:lnTo>
                    <a:pt x="10362" y="10360"/>
                  </a:lnTo>
                  <a:lnTo>
                    <a:pt x="2780" y="21605"/>
                  </a:lnTo>
                  <a:lnTo>
                    <a:pt x="0" y="35377"/>
                  </a:lnTo>
                  <a:lnTo>
                    <a:pt x="0" y="342013"/>
                  </a:lnTo>
                  <a:lnTo>
                    <a:pt x="2780" y="355788"/>
                  </a:lnTo>
                  <a:lnTo>
                    <a:pt x="10362" y="367035"/>
                  </a:lnTo>
                  <a:lnTo>
                    <a:pt x="21608" y="374618"/>
                  </a:lnTo>
                  <a:lnTo>
                    <a:pt x="35381" y="377398"/>
                  </a:lnTo>
                  <a:lnTo>
                    <a:pt x="342019" y="377398"/>
                  </a:lnTo>
                  <a:lnTo>
                    <a:pt x="355792" y="374618"/>
                  </a:lnTo>
                  <a:lnTo>
                    <a:pt x="367038" y="367035"/>
                  </a:lnTo>
                  <a:lnTo>
                    <a:pt x="374620" y="355788"/>
                  </a:lnTo>
                  <a:lnTo>
                    <a:pt x="377400" y="342013"/>
                  </a:lnTo>
                  <a:lnTo>
                    <a:pt x="377400" y="35377"/>
                  </a:lnTo>
                  <a:lnTo>
                    <a:pt x="374620" y="21605"/>
                  </a:lnTo>
                  <a:lnTo>
                    <a:pt x="367038" y="10360"/>
                  </a:lnTo>
                  <a:lnTo>
                    <a:pt x="355792" y="2779"/>
                  </a:lnTo>
                  <a:lnTo>
                    <a:pt x="34201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608" y="622435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19">
                  <a:moveTo>
                    <a:pt x="353813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8"/>
                  </a:lnTo>
                  <a:lnTo>
                    <a:pt x="3707" y="28814"/>
                  </a:lnTo>
                  <a:lnTo>
                    <a:pt x="0" y="47176"/>
                  </a:lnTo>
                  <a:lnTo>
                    <a:pt x="0" y="353813"/>
                  </a:lnTo>
                  <a:lnTo>
                    <a:pt x="3707" y="372176"/>
                  </a:lnTo>
                  <a:lnTo>
                    <a:pt x="13817" y="387172"/>
                  </a:lnTo>
                  <a:lnTo>
                    <a:pt x="28813" y="397283"/>
                  </a:lnTo>
                  <a:lnTo>
                    <a:pt x="47175" y="400991"/>
                  </a:lnTo>
                  <a:lnTo>
                    <a:pt x="353813" y="400991"/>
                  </a:lnTo>
                  <a:lnTo>
                    <a:pt x="372175" y="397283"/>
                  </a:lnTo>
                  <a:lnTo>
                    <a:pt x="387170" y="387172"/>
                  </a:lnTo>
                  <a:lnTo>
                    <a:pt x="393755" y="377404"/>
                  </a:lnTo>
                  <a:lnTo>
                    <a:pt x="47175" y="377404"/>
                  </a:lnTo>
                  <a:lnTo>
                    <a:pt x="38001" y="375548"/>
                  </a:lnTo>
                  <a:lnTo>
                    <a:pt x="30502" y="370489"/>
                  </a:lnTo>
                  <a:lnTo>
                    <a:pt x="25443" y="362989"/>
                  </a:lnTo>
                  <a:lnTo>
                    <a:pt x="23587" y="353813"/>
                  </a:lnTo>
                  <a:lnTo>
                    <a:pt x="23587" y="306642"/>
                  </a:lnTo>
                  <a:lnTo>
                    <a:pt x="400988" y="306642"/>
                  </a:lnTo>
                  <a:lnTo>
                    <a:pt x="400988" y="283049"/>
                  </a:lnTo>
                  <a:lnTo>
                    <a:pt x="23587" y="283049"/>
                  </a:lnTo>
                  <a:lnTo>
                    <a:pt x="23587" y="212288"/>
                  </a:lnTo>
                  <a:lnTo>
                    <a:pt x="400988" y="212288"/>
                  </a:lnTo>
                  <a:lnTo>
                    <a:pt x="400988" y="188702"/>
                  </a:lnTo>
                  <a:lnTo>
                    <a:pt x="23587" y="188702"/>
                  </a:lnTo>
                  <a:lnTo>
                    <a:pt x="23587" y="117939"/>
                  </a:lnTo>
                  <a:lnTo>
                    <a:pt x="400988" y="117939"/>
                  </a:lnTo>
                  <a:lnTo>
                    <a:pt x="400988" y="94354"/>
                  </a:lnTo>
                  <a:lnTo>
                    <a:pt x="23587" y="94354"/>
                  </a:lnTo>
                  <a:lnTo>
                    <a:pt x="23587" y="47176"/>
                  </a:lnTo>
                  <a:lnTo>
                    <a:pt x="25443" y="38004"/>
                  </a:lnTo>
                  <a:lnTo>
                    <a:pt x="30502" y="30506"/>
                  </a:lnTo>
                  <a:lnTo>
                    <a:pt x="38001" y="25447"/>
                  </a:lnTo>
                  <a:lnTo>
                    <a:pt x="47175" y="23591"/>
                  </a:lnTo>
                  <a:lnTo>
                    <a:pt x="393759" y="23591"/>
                  </a:lnTo>
                  <a:lnTo>
                    <a:pt x="387170" y="13818"/>
                  </a:lnTo>
                  <a:lnTo>
                    <a:pt x="372175" y="3707"/>
                  </a:lnTo>
                  <a:lnTo>
                    <a:pt x="353813" y="0"/>
                  </a:lnTo>
                  <a:close/>
                </a:path>
                <a:path w="401319" h="401319">
                  <a:moveTo>
                    <a:pt x="117937" y="306642"/>
                  </a:moveTo>
                  <a:lnTo>
                    <a:pt x="94349" y="306642"/>
                  </a:lnTo>
                  <a:lnTo>
                    <a:pt x="94349" y="377404"/>
                  </a:lnTo>
                  <a:lnTo>
                    <a:pt x="117937" y="377404"/>
                  </a:lnTo>
                  <a:lnTo>
                    <a:pt x="117937" y="306642"/>
                  </a:lnTo>
                  <a:close/>
                </a:path>
                <a:path w="401319" h="401319">
                  <a:moveTo>
                    <a:pt x="212287" y="306642"/>
                  </a:moveTo>
                  <a:lnTo>
                    <a:pt x="188700" y="306642"/>
                  </a:lnTo>
                  <a:lnTo>
                    <a:pt x="188700" y="377404"/>
                  </a:lnTo>
                  <a:lnTo>
                    <a:pt x="212287" y="377404"/>
                  </a:lnTo>
                  <a:lnTo>
                    <a:pt x="212287" y="306642"/>
                  </a:lnTo>
                  <a:close/>
                </a:path>
                <a:path w="401319" h="401319">
                  <a:moveTo>
                    <a:pt x="306637" y="306642"/>
                  </a:moveTo>
                  <a:lnTo>
                    <a:pt x="283050" y="306642"/>
                  </a:lnTo>
                  <a:lnTo>
                    <a:pt x="283050" y="377404"/>
                  </a:lnTo>
                  <a:lnTo>
                    <a:pt x="306637" y="377404"/>
                  </a:lnTo>
                  <a:lnTo>
                    <a:pt x="306637" y="306642"/>
                  </a:lnTo>
                  <a:close/>
                </a:path>
                <a:path w="401319" h="401319">
                  <a:moveTo>
                    <a:pt x="400988" y="306642"/>
                  </a:moveTo>
                  <a:lnTo>
                    <a:pt x="377400" y="306642"/>
                  </a:lnTo>
                  <a:lnTo>
                    <a:pt x="377400" y="353813"/>
                  </a:lnTo>
                  <a:lnTo>
                    <a:pt x="375544" y="362989"/>
                  </a:lnTo>
                  <a:lnTo>
                    <a:pt x="370485" y="370489"/>
                  </a:lnTo>
                  <a:lnTo>
                    <a:pt x="362986" y="375548"/>
                  </a:lnTo>
                  <a:lnTo>
                    <a:pt x="353813" y="377404"/>
                  </a:lnTo>
                  <a:lnTo>
                    <a:pt x="393755" y="377404"/>
                  </a:lnTo>
                  <a:lnTo>
                    <a:pt x="397280" y="372176"/>
                  </a:lnTo>
                  <a:lnTo>
                    <a:pt x="400988" y="353813"/>
                  </a:lnTo>
                  <a:lnTo>
                    <a:pt x="400988" y="306642"/>
                  </a:lnTo>
                  <a:close/>
                </a:path>
                <a:path w="401319" h="401319">
                  <a:moveTo>
                    <a:pt x="117937" y="212288"/>
                  </a:moveTo>
                  <a:lnTo>
                    <a:pt x="94349" y="212288"/>
                  </a:lnTo>
                  <a:lnTo>
                    <a:pt x="94349" y="283049"/>
                  </a:lnTo>
                  <a:lnTo>
                    <a:pt x="117937" y="283049"/>
                  </a:lnTo>
                  <a:lnTo>
                    <a:pt x="117937" y="212288"/>
                  </a:lnTo>
                  <a:close/>
                </a:path>
                <a:path w="401319" h="401319">
                  <a:moveTo>
                    <a:pt x="212287" y="212288"/>
                  </a:moveTo>
                  <a:lnTo>
                    <a:pt x="188700" y="212288"/>
                  </a:lnTo>
                  <a:lnTo>
                    <a:pt x="188700" y="283049"/>
                  </a:lnTo>
                  <a:lnTo>
                    <a:pt x="212287" y="283049"/>
                  </a:lnTo>
                  <a:lnTo>
                    <a:pt x="212287" y="212288"/>
                  </a:lnTo>
                  <a:close/>
                </a:path>
                <a:path w="401319" h="401319">
                  <a:moveTo>
                    <a:pt x="306637" y="212288"/>
                  </a:moveTo>
                  <a:lnTo>
                    <a:pt x="283050" y="212288"/>
                  </a:lnTo>
                  <a:lnTo>
                    <a:pt x="283050" y="283049"/>
                  </a:lnTo>
                  <a:lnTo>
                    <a:pt x="306637" y="283049"/>
                  </a:lnTo>
                  <a:lnTo>
                    <a:pt x="306637" y="212288"/>
                  </a:lnTo>
                  <a:close/>
                </a:path>
                <a:path w="401319" h="401319">
                  <a:moveTo>
                    <a:pt x="400988" y="212288"/>
                  </a:moveTo>
                  <a:lnTo>
                    <a:pt x="377400" y="212288"/>
                  </a:lnTo>
                  <a:lnTo>
                    <a:pt x="377400" y="283049"/>
                  </a:lnTo>
                  <a:lnTo>
                    <a:pt x="400988" y="283049"/>
                  </a:lnTo>
                  <a:lnTo>
                    <a:pt x="400988" y="212288"/>
                  </a:lnTo>
                  <a:close/>
                </a:path>
                <a:path w="401319" h="401319">
                  <a:moveTo>
                    <a:pt x="117937" y="117939"/>
                  </a:moveTo>
                  <a:lnTo>
                    <a:pt x="94349" y="117939"/>
                  </a:lnTo>
                  <a:lnTo>
                    <a:pt x="94349" y="188702"/>
                  </a:lnTo>
                  <a:lnTo>
                    <a:pt x="117937" y="188702"/>
                  </a:lnTo>
                  <a:lnTo>
                    <a:pt x="117937" y="117939"/>
                  </a:lnTo>
                  <a:close/>
                </a:path>
                <a:path w="401319" h="401319">
                  <a:moveTo>
                    <a:pt x="212287" y="117939"/>
                  </a:moveTo>
                  <a:lnTo>
                    <a:pt x="188700" y="117939"/>
                  </a:lnTo>
                  <a:lnTo>
                    <a:pt x="188700" y="188702"/>
                  </a:lnTo>
                  <a:lnTo>
                    <a:pt x="212287" y="188702"/>
                  </a:lnTo>
                  <a:lnTo>
                    <a:pt x="212287" y="117939"/>
                  </a:lnTo>
                  <a:close/>
                </a:path>
                <a:path w="401319" h="401319">
                  <a:moveTo>
                    <a:pt x="306637" y="117939"/>
                  </a:moveTo>
                  <a:lnTo>
                    <a:pt x="283050" y="117939"/>
                  </a:lnTo>
                  <a:lnTo>
                    <a:pt x="283050" y="188702"/>
                  </a:lnTo>
                  <a:lnTo>
                    <a:pt x="306637" y="188702"/>
                  </a:lnTo>
                  <a:lnTo>
                    <a:pt x="306637" y="117939"/>
                  </a:lnTo>
                  <a:close/>
                </a:path>
                <a:path w="401319" h="401319">
                  <a:moveTo>
                    <a:pt x="400988" y="117939"/>
                  </a:moveTo>
                  <a:lnTo>
                    <a:pt x="377400" y="117939"/>
                  </a:lnTo>
                  <a:lnTo>
                    <a:pt x="377400" y="188702"/>
                  </a:lnTo>
                  <a:lnTo>
                    <a:pt x="400988" y="188702"/>
                  </a:lnTo>
                  <a:lnTo>
                    <a:pt x="400988" y="117939"/>
                  </a:lnTo>
                  <a:close/>
                </a:path>
                <a:path w="401319" h="401319">
                  <a:moveTo>
                    <a:pt x="117937" y="23591"/>
                  </a:moveTo>
                  <a:lnTo>
                    <a:pt x="94349" y="23591"/>
                  </a:lnTo>
                  <a:lnTo>
                    <a:pt x="94349" y="94354"/>
                  </a:lnTo>
                  <a:lnTo>
                    <a:pt x="117937" y="94354"/>
                  </a:lnTo>
                  <a:lnTo>
                    <a:pt x="117937" y="23591"/>
                  </a:lnTo>
                  <a:close/>
                </a:path>
                <a:path w="401319" h="401319">
                  <a:moveTo>
                    <a:pt x="212287" y="23591"/>
                  </a:moveTo>
                  <a:lnTo>
                    <a:pt x="188700" y="23591"/>
                  </a:lnTo>
                  <a:lnTo>
                    <a:pt x="188700" y="94354"/>
                  </a:lnTo>
                  <a:lnTo>
                    <a:pt x="212287" y="94354"/>
                  </a:lnTo>
                  <a:lnTo>
                    <a:pt x="212287" y="23591"/>
                  </a:lnTo>
                  <a:close/>
                </a:path>
                <a:path w="401319" h="401319">
                  <a:moveTo>
                    <a:pt x="306637" y="23591"/>
                  </a:moveTo>
                  <a:lnTo>
                    <a:pt x="283050" y="23591"/>
                  </a:lnTo>
                  <a:lnTo>
                    <a:pt x="283050" y="94354"/>
                  </a:lnTo>
                  <a:lnTo>
                    <a:pt x="306637" y="94354"/>
                  </a:lnTo>
                  <a:lnTo>
                    <a:pt x="306637" y="23591"/>
                  </a:lnTo>
                  <a:close/>
                </a:path>
                <a:path w="401319" h="401319">
                  <a:moveTo>
                    <a:pt x="393759" y="23591"/>
                  </a:moveTo>
                  <a:lnTo>
                    <a:pt x="353813" y="23591"/>
                  </a:lnTo>
                  <a:lnTo>
                    <a:pt x="362986" y="25447"/>
                  </a:lnTo>
                  <a:lnTo>
                    <a:pt x="370485" y="30506"/>
                  </a:lnTo>
                  <a:lnTo>
                    <a:pt x="375544" y="38004"/>
                  </a:lnTo>
                  <a:lnTo>
                    <a:pt x="377400" y="47176"/>
                  </a:lnTo>
                  <a:lnTo>
                    <a:pt x="377400" y="94354"/>
                  </a:lnTo>
                  <a:lnTo>
                    <a:pt x="400988" y="94354"/>
                  </a:lnTo>
                  <a:lnTo>
                    <a:pt x="400988" y="47176"/>
                  </a:lnTo>
                  <a:lnTo>
                    <a:pt x="397280" y="28814"/>
                  </a:lnTo>
                  <a:lnTo>
                    <a:pt x="393759" y="23591"/>
                  </a:lnTo>
                  <a:close/>
                </a:path>
              </a:pathLst>
            </a:custGeom>
            <a:solidFill>
              <a:srgbClr val="E1E8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371" y="775760"/>
              <a:ext cx="70762" cy="2240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9071" y="693199"/>
              <a:ext cx="71120" cy="306705"/>
            </a:xfrm>
            <a:custGeom>
              <a:avLst/>
              <a:gdLst/>
              <a:ahLst/>
              <a:cxnLst/>
              <a:rect l="l" t="t" r="r" b="b"/>
              <a:pathLst>
                <a:path w="71119" h="306705">
                  <a:moveTo>
                    <a:pt x="47174" y="0"/>
                  </a:moveTo>
                  <a:lnTo>
                    <a:pt x="23587" y="0"/>
                  </a:lnTo>
                  <a:lnTo>
                    <a:pt x="14408" y="1855"/>
                  </a:lnTo>
                  <a:lnTo>
                    <a:pt x="6911" y="6913"/>
                  </a:lnTo>
                  <a:lnTo>
                    <a:pt x="1854" y="14412"/>
                  </a:lnTo>
                  <a:lnTo>
                    <a:pt x="0" y="23591"/>
                  </a:lnTo>
                  <a:lnTo>
                    <a:pt x="0" y="306641"/>
                  </a:lnTo>
                  <a:lnTo>
                    <a:pt x="70762" y="306641"/>
                  </a:lnTo>
                  <a:lnTo>
                    <a:pt x="70762" y="23591"/>
                  </a:lnTo>
                  <a:lnTo>
                    <a:pt x="68908" y="14412"/>
                  </a:lnTo>
                  <a:lnTo>
                    <a:pt x="63851" y="6913"/>
                  </a:lnTo>
                  <a:lnTo>
                    <a:pt x="56353" y="1855"/>
                  </a:lnTo>
                  <a:lnTo>
                    <a:pt x="47174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858315"/>
              <a:ext cx="70762" cy="1415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Detailed</a:t>
            </a:r>
            <a:r>
              <a:rPr spc="-260" dirty="0"/>
              <a:t> </a:t>
            </a:r>
            <a:r>
              <a:rPr spc="45" dirty="0"/>
              <a:t>Metrics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2657" y="1384823"/>
            <a:ext cx="342392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Time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0747A6"/>
                </a:solidFill>
                <a:latin typeface="Trebuchet MS"/>
                <a:cs typeface="Trebuchet MS"/>
              </a:rPr>
              <a:t>Savings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Per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Activity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(Annual)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5357" y="1778229"/>
          <a:ext cx="6250305" cy="272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Before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After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550" spc="-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Saved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550" spc="-6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Saved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Ticket</a:t>
                      </a:r>
                      <a:r>
                        <a:rPr sz="1550" spc="-5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Grooming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9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130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9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113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$8,475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Story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Estimation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87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78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$5,850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Sprint</a:t>
                      </a:r>
                      <a:r>
                        <a:rPr sz="1550" spc="-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Planning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78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65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$4,875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GitHub</a:t>
                      </a:r>
                      <a:r>
                        <a:rPr sz="1550" spc="-4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Searches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26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26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$1,950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Confluence</a:t>
                      </a:r>
                      <a:r>
                        <a:rPr sz="1550" spc="-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Lookups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sz="1550" spc="-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5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$2,550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-1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355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sz="1550" spc="-8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3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316</a:t>
                      </a:r>
                      <a:r>
                        <a:rPr sz="1550" spc="-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hrs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$23,700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D1D9E0"/>
                      </a:solidFill>
                      <a:prstDash val="solid"/>
                    </a:lnL>
                    <a:lnR w="9525">
                      <a:solidFill>
                        <a:srgbClr val="D1D9E0"/>
                      </a:solidFill>
                      <a:prstDash val="solid"/>
                    </a:lnR>
                    <a:lnT w="9525">
                      <a:solidFill>
                        <a:srgbClr val="D1D9E0"/>
                      </a:solidFill>
                      <a:prstDash val="solid"/>
                    </a:lnT>
                    <a:lnB w="9525">
                      <a:solidFill>
                        <a:srgbClr val="D1D9E0"/>
                      </a:solidFill>
                      <a:prstDash val="soli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058" y="4631416"/>
            <a:ext cx="567626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00" spc="-52" baseline="-3055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ac</a:t>
            </a:r>
            <a:r>
              <a:rPr sz="1500" spc="-52" baseline="-30555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1500" spc="-472" baseline="-30555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1550" i="1" spc="-305" dirty="0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sz="1500" spc="-442" baseline="-3055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550" i="1" spc="-590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500" spc="-375" baseline="-3055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1550" i="1" spc="-450" dirty="0">
                <a:solidFill>
                  <a:srgbClr val="1F2328"/>
                </a:solidFill>
                <a:latin typeface="Trebuchet MS"/>
                <a:cs typeface="Trebuchet MS"/>
              </a:rPr>
              <a:t>r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1500" spc="-525" baseline="-305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550" i="1" spc="-305" dirty="0">
                <a:solidFill>
                  <a:srgbClr val="1F2328"/>
                </a:solidFill>
                <a:latin typeface="Trebuchet MS"/>
                <a:cs typeface="Trebuchet MS"/>
              </a:rPr>
              <a:t>d</a:t>
            </a:r>
            <a:r>
              <a:rPr sz="1500" spc="-367" baseline="-3055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1550" i="1" spc="-545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spc="-52" baseline="-3055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00" spc="-367" baseline="-3055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550" i="1" spc="-585" dirty="0">
                <a:solidFill>
                  <a:srgbClr val="1F2328"/>
                </a:solidFill>
                <a:latin typeface="Trebuchet MS"/>
                <a:cs typeface="Trebuchet MS"/>
              </a:rPr>
              <a:t>v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500" spc="-780" baseline="-3055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550" i="1" spc="-320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spc="-802" baseline="-30555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1550" i="1" spc="15" dirty="0">
                <a:solidFill>
                  <a:srgbClr val="1F2328"/>
                </a:solidFill>
                <a:latin typeface="Trebuchet MS"/>
                <a:cs typeface="Trebuchet MS"/>
              </a:rPr>
              <a:t>l</a:t>
            </a:r>
            <a:r>
              <a:rPr sz="1550" i="1" spc="-409" dirty="0">
                <a:solidFill>
                  <a:srgbClr val="1F2328"/>
                </a:solidFill>
                <a:latin typeface="Trebuchet MS"/>
                <a:cs typeface="Trebuchet MS"/>
              </a:rPr>
              <a:t>o</a:t>
            </a:r>
            <a:r>
              <a:rPr sz="1500" spc="-307" baseline="-3055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50" i="1" spc="-785" dirty="0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sz="1500" spc="-44" baseline="-305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500" spc="-442" baseline="-3055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550" i="1" spc="-570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spc="-457" baseline="-30555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1550" i="1" spc="-70" dirty="0">
                <a:solidFill>
                  <a:srgbClr val="1F2328"/>
                </a:solidFill>
                <a:latin typeface="Trebuchet MS"/>
                <a:cs typeface="Trebuchet MS"/>
              </a:rPr>
              <a:t>r</a:t>
            </a:r>
            <a:r>
              <a:rPr sz="1550" i="1" spc="-500" dirty="0">
                <a:solidFill>
                  <a:srgbClr val="1F2328"/>
                </a:solidFill>
                <a:latin typeface="Trebuchet MS"/>
                <a:cs typeface="Trebuchet MS"/>
              </a:rPr>
              <a:t>,</a:t>
            </a:r>
            <a:r>
              <a:rPr sz="1500" spc="-7" baseline="-30555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500" spc="-112" baseline="-305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500" spc="-630" baseline="-3055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550" i="1" spc="-370" dirty="0">
                <a:solidFill>
                  <a:srgbClr val="1F2328"/>
                </a:solidFill>
                <a:latin typeface="Trebuchet MS"/>
                <a:cs typeface="Trebuchet MS"/>
              </a:rPr>
              <a:t>b</a:t>
            </a:r>
            <a:r>
              <a:rPr sz="1500" spc="-165" baseline="-30555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1550" i="1" spc="-660" dirty="0">
                <a:solidFill>
                  <a:srgbClr val="1F2328"/>
                </a:solidFill>
                <a:latin typeface="Trebuchet MS"/>
                <a:cs typeface="Trebuchet MS"/>
              </a:rPr>
              <a:t>a</a:t>
            </a:r>
            <a:r>
              <a:rPr sz="1500" spc="-22" baseline="-30555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00" spc="-315" baseline="-3055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550" i="1" spc="-409" dirty="0">
                <a:solidFill>
                  <a:srgbClr val="1F2328"/>
                </a:solidFill>
                <a:latin typeface="Trebuchet MS"/>
                <a:cs typeface="Trebuchet MS"/>
              </a:rPr>
              <a:t>s</a:t>
            </a:r>
            <a:r>
              <a:rPr sz="1500" spc="-104" baseline="-30555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1550" i="1" spc="-745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baseline="-305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500" spc="-232" baseline="-3055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550" i="1" spc="-455" dirty="0">
                <a:solidFill>
                  <a:srgbClr val="1F2328"/>
                </a:solidFill>
                <a:latin typeface="Trebuchet MS"/>
                <a:cs typeface="Trebuchet MS"/>
              </a:rPr>
              <a:t>d</a:t>
            </a:r>
            <a:r>
              <a:rPr sz="1500" baseline="-3055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500" spc="-359" baseline="-30555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1550" i="1" spc="-535" dirty="0">
                <a:solidFill>
                  <a:srgbClr val="1F2328"/>
                </a:solidFill>
                <a:latin typeface="Trebuchet MS"/>
                <a:cs typeface="Trebuchet MS"/>
              </a:rPr>
              <a:t>o</a:t>
            </a:r>
            <a:r>
              <a:rPr sz="1500" spc="-15" baseline="-3055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550" i="1" spc="-819" dirty="0">
                <a:solidFill>
                  <a:srgbClr val="1F2328"/>
                </a:solidFill>
                <a:latin typeface="Trebuchet MS"/>
                <a:cs typeface="Trebuchet MS"/>
              </a:rPr>
              <a:t>n</a:t>
            </a:r>
            <a:r>
              <a:rPr sz="1500" spc="37" baseline="-30555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1500" spc="494" baseline="-3055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550" i="1" spc="114" dirty="0">
                <a:solidFill>
                  <a:srgbClr val="1F2328"/>
                </a:solidFill>
                <a:latin typeface="Trebuchet MS"/>
                <a:cs typeface="Trebuchet MS"/>
              </a:rPr>
              <a:t>26</a:t>
            </a:r>
            <a:r>
              <a:rPr sz="1550" i="1" spc="-4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i="1" spc="-40" dirty="0">
                <a:solidFill>
                  <a:srgbClr val="1F2328"/>
                </a:solidFill>
                <a:latin typeface="Trebuchet MS"/>
                <a:cs typeface="Trebuchet MS"/>
              </a:rPr>
              <a:t>two-</a:t>
            </a:r>
            <a:r>
              <a:rPr sz="1550" i="1" spc="-20" dirty="0">
                <a:solidFill>
                  <a:srgbClr val="1F2328"/>
                </a:solidFill>
                <a:latin typeface="Trebuchet MS"/>
                <a:cs typeface="Trebuchet MS"/>
              </a:rPr>
              <a:t>week</a:t>
            </a:r>
            <a:r>
              <a:rPr sz="1550" i="1" spc="-4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i="1" spc="-65" dirty="0">
                <a:solidFill>
                  <a:srgbClr val="1F2328"/>
                </a:solidFill>
                <a:latin typeface="Trebuchet MS"/>
                <a:cs typeface="Trebuchet MS"/>
              </a:rPr>
              <a:t>sprints/year,</a:t>
            </a:r>
            <a:r>
              <a:rPr sz="1550" i="1" spc="-4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i="1" spc="-10" dirty="0">
                <a:solidFill>
                  <a:srgbClr val="1F2328"/>
                </a:solidFill>
                <a:latin typeface="Trebuchet MS"/>
                <a:cs typeface="Trebuchet MS"/>
              </a:rPr>
              <a:t>$75/hour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814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212288" y="0"/>
                  </a:moveTo>
                  <a:lnTo>
                    <a:pt x="163612" y="5606"/>
                  </a:lnTo>
                  <a:lnTo>
                    <a:pt x="118929" y="21577"/>
                  </a:lnTo>
                  <a:lnTo>
                    <a:pt x="79512" y="46637"/>
                  </a:lnTo>
                  <a:lnTo>
                    <a:pt x="46637" y="79512"/>
                  </a:lnTo>
                  <a:lnTo>
                    <a:pt x="21577" y="118929"/>
                  </a:lnTo>
                  <a:lnTo>
                    <a:pt x="5606" y="163612"/>
                  </a:lnTo>
                  <a:lnTo>
                    <a:pt x="0" y="212288"/>
                  </a:lnTo>
                  <a:lnTo>
                    <a:pt x="5606" y="260963"/>
                  </a:lnTo>
                  <a:lnTo>
                    <a:pt x="21577" y="305647"/>
                  </a:lnTo>
                  <a:lnTo>
                    <a:pt x="46637" y="345063"/>
                  </a:lnTo>
                  <a:lnTo>
                    <a:pt x="79512" y="377939"/>
                  </a:lnTo>
                  <a:lnTo>
                    <a:pt x="118929" y="402999"/>
                  </a:lnTo>
                  <a:lnTo>
                    <a:pt x="163612" y="418969"/>
                  </a:lnTo>
                  <a:lnTo>
                    <a:pt x="212288" y="424576"/>
                  </a:lnTo>
                  <a:lnTo>
                    <a:pt x="260964" y="418969"/>
                  </a:lnTo>
                  <a:lnTo>
                    <a:pt x="305647" y="402999"/>
                  </a:lnTo>
                  <a:lnTo>
                    <a:pt x="345063" y="377939"/>
                  </a:lnTo>
                  <a:lnTo>
                    <a:pt x="377939" y="345063"/>
                  </a:lnTo>
                  <a:lnTo>
                    <a:pt x="402999" y="305647"/>
                  </a:lnTo>
                  <a:lnTo>
                    <a:pt x="418970" y="260963"/>
                  </a:lnTo>
                  <a:lnTo>
                    <a:pt x="424576" y="212288"/>
                  </a:lnTo>
                  <a:lnTo>
                    <a:pt x="418970" y="163612"/>
                  </a:lnTo>
                  <a:lnTo>
                    <a:pt x="402999" y="118929"/>
                  </a:lnTo>
                  <a:lnTo>
                    <a:pt x="377939" y="79512"/>
                  </a:lnTo>
                  <a:lnTo>
                    <a:pt x="345063" y="46637"/>
                  </a:lnTo>
                  <a:lnTo>
                    <a:pt x="305647" y="21577"/>
                  </a:lnTo>
                  <a:lnTo>
                    <a:pt x="260964" y="5606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0887" y="5758629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70">
                  <a:moveTo>
                    <a:pt x="159215" y="0"/>
                  </a:moveTo>
                  <a:lnTo>
                    <a:pt x="108891" y="8116"/>
                  </a:lnTo>
                  <a:lnTo>
                    <a:pt x="65185" y="30719"/>
                  </a:lnTo>
                  <a:lnTo>
                    <a:pt x="30719" y="65185"/>
                  </a:lnTo>
                  <a:lnTo>
                    <a:pt x="8116" y="108891"/>
                  </a:lnTo>
                  <a:lnTo>
                    <a:pt x="0" y="159216"/>
                  </a:lnTo>
                  <a:lnTo>
                    <a:pt x="8116" y="209540"/>
                  </a:lnTo>
                  <a:lnTo>
                    <a:pt x="30719" y="253246"/>
                  </a:lnTo>
                  <a:lnTo>
                    <a:pt x="65185" y="287712"/>
                  </a:lnTo>
                  <a:lnTo>
                    <a:pt x="108891" y="310315"/>
                  </a:lnTo>
                  <a:lnTo>
                    <a:pt x="159215" y="318432"/>
                  </a:lnTo>
                  <a:lnTo>
                    <a:pt x="209540" y="310315"/>
                  </a:lnTo>
                  <a:lnTo>
                    <a:pt x="253246" y="287712"/>
                  </a:lnTo>
                  <a:lnTo>
                    <a:pt x="287712" y="253246"/>
                  </a:lnTo>
                  <a:lnTo>
                    <a:pt x="310315" y="209540"/>
                  </a:lnTo>
                  <a:lnTo>
                    <a:pt x="318432" y="159216"/>
                  </a:lnTo>
                  <a:lnTo>
                    <a:pt x="310315" y="108891"/>
                  </a:lnTo>
                  <a:lnTo>
                    <a:pt x="287712" y="65185"/>
                  </a:lnTo>
                  <a:lnTo>
                    <a:pt x="253246" y="30719"/>
                  </a:lnTo>
                  <a:lnTo>
                    <a:pt x="209540" y="8116"/>
                  </a:lnTo>
                  <a:lnTo>
                    <a:pt x="15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165" y="5706099"/>
              <a:ext cx="329683" cy="4139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6993437"/>
              <a:ext cx="63686" cy="636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7340175"/>
              <a:ext cx="63686" cy="636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4721" y="8189326"/>
              <a:ext cx="63686" cy="636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8536065"/>
              <a:ext cx="63686" cy="636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8882801"/>
              <a:ext cx="63686" cy="6368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22657" y="5650399"/>
            <a:ext cx="6254750" cy="3383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Estimation</a:t>
            </a:r>
            <a:r>
              <a:rPr sz="3350" spc="-27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0052CC"/>
                </a:solidFill>
                <a:latin typeface="Trebuchet MS"/>
                <a:cs typeface="Trebuchet MS"/>
              </a:rPr>
              <a:t>Formula</a:t>
            </a:r>
            <a:r>
              <a:rPr sz="3350" spc="-27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75" dirty="0">
                <a:solidFill>
                  <a:srgbClr val="0052CC"/>
                </a:solidFill>
                <a:latin typeface="Trebuchet MS"/>
                <a:cs typeface="Trebuchet MS"/>
              </a:rPr>
              <a:t>Deep</a:t>
            </a:r>
            <a:r>
              <a:rPr sz="3350" spc="-27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Dive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1700" spc="80" dirty="0">
                <a:solidFill>
                  <a:srgbClr val="0747A6"/>
                </a:solidFill>
                <a:latin typeface="Trebuchet MS"/>
                <a:cs typeface="Trebuchet MS"/>
              </a:rPr>
              <a:t>Base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Score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(Always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1.0)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Minimum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effort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for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any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Accounts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for: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reading,</a:t>
            </a:r>
            <a:r>
              <a:rPr sz="1550" spc="-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understanding,</a:t>
            </a:r>
            <a:r>
              <a:rPr sz="1550" spc="-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testing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Complexity</a:t>
            </a:r>
            <a:r>
              <a:rPr sz="1700" spc="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Factor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LOW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(0.5):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Simple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config,</a:t>
            </a:r>
            <a:r>
              <a:rPr sz="1550" spc="-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typo,</a:t>
            </a:r>
            <a:r>
              <a:rPr sz="1550" spc="-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label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change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MEDIUM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(1.0):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API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endpoint,</a:t>
            </a:r>
            <a:r>
              <a:rPr sz="1550" spc="-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database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update,</a:t>
            </a:r>
            <a:r>
              <a:rPr sz="1550" spc="-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UI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component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HIGH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(2.0):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Framework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migration,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architecture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change,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security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54721" y="9731954"/>
            <a:ext cx="64135" cy="410845"/>
            <a:chOff x="1054721" y="9731954"/>
            <a:chExt cx="64135" cy="41084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9731954"/>
              <a:ext cx="63686" cy="636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721" y="10078690"/>
              <a:ext cx="63686" cy="6368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22657" y="9218254"/>
            <a:ext cx="4551045" cy="1012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Uncertainty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Factor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NONE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(0):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Reference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implementation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available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LOW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(0.5):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Clear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requirements,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known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approach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458" y="5257667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829" y="612640"/>
            <a:ext cx="422275" cy="422275"/>
            <a:chOff x="878829" y="612640"/>
            <a:chExt cx="422275" cy="422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091" y="842891"/>
              <a:ext cx="191582" cy="191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8829" y="61264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6" y="0"/>
                  </a:moveTo>
                  <a:lnTo>
                    <a:pt x="108891" y="8116"/>
                  </a:lnTo>
                  <a:lnTo>
                    <a:pt x="65185" y="30717"/>
                  </a:lnTo>
                  <a:lnTo>
                    <a:pt x="30719" y="65182"/>
                  </a:lnTo>
                  <a:lnTo>
                    <a:pt x="8116" y="108888"/>
                  </a:lnTo>
                  <a:lnTo>
                    <a:pt x="0" y="159214"/>
                  </a:lnTo>
                  <a:lnTo>
                    <a:pt x="8116" y="209538"/>
                  </a:lnTo>
                  <a:lnTo>
                    <a:pt x="30719" y="253243"/>
                  </a:lnTo>
                  <a:lnTo>
                    <a:pt x="65185" y="287708"/>
                  </a:lnTo>
                  <a:lnTo>
                    <a:pt x="108891" y="310311"/>
                  </a:lnTo>
                  <a:lnTo>
                    <a:pt x="159216" y="318428"/>
                  </a:lnTo>
                  <a:lnTo>
                    <a:pt x="209540" y="310311"/>
                  </a:lnTo>
                  <a:lnTo>
                    <a:pt x="253246" y="287708"/>
                  </a:lnTo>
                  <a:lnTo>
                    <a:pt x="287712" y="253243"/>
                  </a:lnTo>
                  <a:lnTo>
                    <a:pt x="310315" y="209538"/>
                  </a:lnTo>
                  <a:lnTo>
                    <a:pt x="318432" y="159214"/>
                  </a:lnTo>
                  <a:lnTo>
                    <a:pt x="310315" y="108888"/>
                  </a:lnTo>
                  <a:lnTo>
                    <a:pt x="287712" y="65182"/>
                  </a:lnTo>
                  <a:lnTo>
                    <a:pt x="253246" y="30717"/>
                  </a:lnTo>
                  <a:lnTo>
                    <a:pt x="209540" y="8116"/>
                  </a:lnTo>
                  <a:lnTo>
                    <a:pt x="159216" y="0"/>
                  </a:lnTo>
                  <a:close/>
                </a:path>
              </a:pathLst>
            </a:custGeom>
            <a:solidFill>
              <a:srgbClr val="889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004" y="659810"/>
              <a:ext cx="224081" cy="22408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Keyword</a:t>
            </a:r>
            <a:r>
              <a:rPr spc="-225" dirty="0"/>
              <a:t> </a:t>
            </a:r>
            <a:r>
              <a:rPr spc="-20" dirty="0"/>
              <a:t>Detection</a:t>
            </a:r>
            <a:r>
              <a:rPr spc="-220" dirty="0"/>
              <a:t> </a:t>
            </a:r>
            <a:r>
              <a:rPr spc="45" dirty="0"/>
              <a:t>Arrays</a:t>
            </a:r>
          </a:p>
        </p:txBody>
      </p:sp>
      <p:sp>
        <p:nvSpPr>
          <p:cNvPr id="7" name="object 7"/>
          <p:cNvSpPr/>
          <p:nvPr/>
        </p:nvSpPr>
        <p:spPr>
          <a:xfrm>
            <a:off x="835357" y="1820688"/>
            <a:ext cx="1022985" cy="226695"/>
          </a:xfrm>
          <a:custGeom>
            <a:avLst/>
            <a:gdLst/>
            <a:ahLst/>
            <a:cxnLst/>
            <a:rect l="l" t="t" r="r" b="b"/>
            <a:pathLst>
              <a:path w="1022985" h="226694">
                <a:moveTo>
                  <a:pt x="1001277" y="0"/>
                </a:moveTo>
                <a:lnTo>
                  <a:pt x="21242" y="0"/>
                </a:lnTo>
                <a:lnTo>
                  <a:pt x="12974" y="1667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3"/>
                </a:lnTo>
                <a:lnTo>
                  <a:pt x="6221" y="220222"/>
                </a:lnTo>
                <a:lnTo>
                  <a:pt x="12974" y="224771"/>
                </a:lnTo>
                <a:lnTo>
                  <a:pt x="21242" y="226439"/>
                </a:lnTo>
                <a:lnTo>
                  <a:pt x="1001277" y="226439"/>
                </a:lnTo>
                <a:lnTo>
                  <a:pt x="1009546" y="224771"/>
                </a:lnTo>
                <a:lnTo>
                  <a:pt x="1016299" y="220222"/>
                </a:lnTo>
                <a:lnTo>
                  <a:pt x="1020851" y="213473"/>
                </a:lnTo>
                <a:lnTo>
                  <a:pt x="1022520" y="205207"/>
                </a:lnTo>
                <a:lnTo>
                  <a:pt x="1022520" y="113219"/>
                </a:lnTo>
                <a:lnTo>
                  <a:pt x="1022520" y="21225"/>
                </a:lnTo>
                <a:lnTo>
                  <a:pt x="1020851" y="12963"/>
                </a:lnTo>
                <a:lnTo>
                  <a:pt x="1016299" y="6216"/>
                </a:lnTo>
                <a:lnTo>
                  <a:pt x="1009546" y="1667"/>
                </a:lnTo>
                <a:lnTo>
                  <a:pt x="1001277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5717" y="1820688"/>
            <a:ext cx="1022985" cy="226695"/>
          </a:xfrm>
          <a:custGeom>
            <a:avLst/>
            <a:gdLst/>
            <a:ahLst/>
            <a:cxnLst/>
            <a:rect l="l" t="t" r="r" b="b"/>
            <a:pathLst>
              <a:path w="1022985" h="226694">
                <a:moveTo>
                  <a:pt x="1001278" y="0"/>
                </a:moveTo>
                <a:lnTo>
                  <a:pt x="21242" y="0"/>
                </a:lnTo>
                <a:lnTo>
                  <a:pt x="12973" y="1667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3"/>
                </a:lnTo>
                <a:lnTo>
                  <a:pt x="6221" y="220222"/>
                </a:lnTo>
                <a:lnTo>
                  <a:pt x="12973" y="224771"/>
                </a:lnTo>
                <a:lnTo>
                  <a:pt x="21242" y="226439"/>
                </a:lnTo>
                <a:lnTo>
                  <a:pt x="1001278" y="226439"/>
                </a:lnTo>
                <a:lnTo>
                  <a:pt x="1009546" y="224771"/>
                </a:lnTo>
                <a:lnTo>
                  <a:pt x="1016298" y="220222"/>
                </a:lnTo>
                <a:lnTo>
                  <a:pt x="1020850" y="213473"/>
                </a:lnTo>
                <a:lnTo>
                  <a:pt x="1022520" y="205207"/>
                </a:lnTo>
                <a:lnTo>
                  <a:pt x="1022520" y="113219"/>
                </a:lnTo>
                <a:lnTo>
                  <a:pt x="1022520" y="21225"/>
                </a:lnTo>
                <a:lnTo>
                  <a:pt x="1020850" y="12963"/>
                </a:lnTo>
                <a:lnTo>
                  <a:pt x="1016298" y="6216"/>
                </a:lnTo>
                <a:lnTo>
                  <a:pt x="1009546" y="1667"/>
                </a:lnTo>
                <a:lnTo>
                  <a:pt x="100127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6077" y="1820688"/>
            <a:ext cx="1334135" cy="226695"/>
          </a:xfrm>
          <a:custGeom>
            <a:avLst/>
            <a:gdLst/>
            <a:ahLst/>
            <a:cxnLst/>
            <a:rect l="l" t="t" r="r" b="b"/>
            <a:pathLst>
              <a:path w="1334135" h="226694">
                <a:moveTo>
                  <a:pt x="1312651" y="0"/>
                </a:moveTo>
                <a:lnTo>
                  <a:pt x="21222" y="0"/>
                </a:lnTo>
                <a:lnTo>
                  <a:pt x="12961" y="1667"/>
                </a:lnTo>
                <a:lnTo>
                  <a:pt x="6215" y="6216"/>
                </a:lnTo>
                <a:lnTo>
                  <a:pt x="1667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7" y="213473"/>
                </a:lnTo>
                <a:lnTo>
                  <a:pt x="6215" y="220222"/>
                </a:lnTo>
                <a:lnTo>
                  <a:pt x="12961" y="224771"/>
                </a:lnTo>
                <a:lnTo>
                  <a:pt x="21222" y="226439"/>
                </a:lnTo>
                <a:lnTo>
                  <a:pt x="1312651" y="226439"/>
                </a:lnTo>
                <a:lnTo>
                  <a:pt x="1320913" y="224771"/>
                </a:lnTo>
                <a:lnTo>
                  <a:pt x="1327659" y="220222"/>
                </a:lnTo>
                <a:lnTo>
                  <a:pt x="1332208" y="213473"/>
                </a:lnTo>
                <a:lnTo>
                  <a:pt x="1333875" y="205207"/>
                </a:lnTo>
                <a:lnTo>
                  <a:pt x="1333875" y="113219"/>
                </a:lnTo>
                <a:lnTo>
                  <a:pt x="1333875" y="21225"/>
                </a:lnTo>
                <a:lnTo>
                  <a:pt x="1332208" y="12963"/>
                </a:lnTo>
                <a:lnTo>
                  <a:pt x="1327659" y="6216"/>
                </a:lnTo>
                <a:lnTo>
                  <a:pt x="1320913" y="1667"/>
                </a:lnTo>
                <a:lnTo>
                  <a:pt x="1312651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1331" y="1820688"/>
            <a:ext cx="916940" cy="226695"/>
          </a:xfrm>
          <a:custGeom>
            <a:avLst/>
            <a:gdLst/>
            <a:ahLst/>
            <a:cxnLst/>
            <a:rect l="l" t="t" r="r" b="b"/>
            <a:pathLst>
              <a:path w="916939" h="226694">
                <a:moveTo>
                  <a:pt x="895177" y="0"/>
                </a:moveTo>
                <a:lnTo>
                  <a:pt x="21197" y="0"/>
                </a:lnTo>
                <a:lnTo>
                  <a:pt x="12946" y="1667"/>
                </a:lnTo>
                <a:lnTo>
                  <a:pt x="6208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5" y="213473"/>
                </a:lnTo>
                <a:lnTo>
                  <a:pt x="6208" y="220222"/>
                </a:lnTo>
                <a:lnTo>
                  <a:pt x="12946" y="224771"/>
                </a:lnTo>
                <a:lnTo>
                  <a:pt x="21197" y="226439"/>
                </a:lnTo>
                <a:lnTo>
                  <a:pt x="895177" y="226439"/>
                </a:lnTo>
                <a:lnTo>
                  <a:pt x="903428" y="224771"/>
                </a:lnTo>
                <a:lnTo>
                  <a:pt x="910167" y="220222"/>
                </a:lnTo>
                <a:lnTo>
                  <a:pt x="914710" y="213473"/>
                </a:lnTo>
                <a:lnTo>
                  <a:pt x="916376" y="205207"/>
                </a:lnTo>
                <a:lnTo>
                  <a:pt x="916376" y="113219"/>
                </a:lnTo>
                <a:lnTo>
                  <a:pt x="916376" y="21225"/>
                </a:lnTo>
                <a:lnTo>
                  <a:pt x="914710" y="12963"/>
                </a:lnTo>
                <a:lnTo>
                  <a:pt x="910167" y="6216"/>
                </a:lnTo>
                <a:lnTo>
                  <a:pt x="903428" y="1667"/>
                </a:lnTo>
                <a:lnTo>
                  <a:pt x="895177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5545" y="1820688"/>
            <a:ext cx="1543050" cy="226695"/>
          </a:xfrm>
          <a:custGeom>
            <a:avLst/>
            <a:gdLst/>
            <a:ahLst/>
            <a:cxnLst/>
            <a:rect l="l" t="t" r="r" b="b"/>
            <a:pathLst>
              <a:path w="1543050" h="226694">
                <a:moveTo>
                  <a:pt x="1521395" y="0"/>
                </a:moveTo>
                <a:lnTo>
                  <a:pt x="21231" y="0"/>
                </a:lnTo>
                <a:lnTo>
                  <a:pt x="12967" y="1667"/>
                </a:lnTo>
                <a:lnTo>
                  <a:pt x="6218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8" y="213473"/>
                </a:lnTo>
                <a:lnTo>
                  <a:pt x="6218" y="220222"/>
                </a:lnTo>
                <a:lnTo>
                  <a:pt x="12967" y="224771"/>
                </a:lnTo>
                <a:lnTo>
                  <a:pt x="21231" y="226439"/>
                </a:lnTo>
                <a:lnTo>
                  <a:pt x="1521395" y="226439"/>
                </a:lnTo>
                <a:lnTo>
                  <a:pt x="1529660" y="224771"/>
                </a:lnTo>
                <a:lnTo>
                  <a:pt x="1536409" y="220222"/>
                </a:lnTo>
                <a:lnTo>
                  <a:pt x="1540958" y="213473"/>
                </a:lnTo>
                <a:lnTo>
                  <a:pt x="1542627" y="205207"/>
                </a:lnTo>
                <a:lnTo>
                  <a:pt x="1542627" y="113219"/>
                </a:lnTo>
                <a:lnTo>
                  <a:pt x="1542627" y="21225"/>
                </a:lnTo>
                <a:lnTo>
                  <a:pt x="1540958" y="12963"/>
                </a:lnTo>
                <a:lnTo>
                  <a:pt x="1536409" y="6216"/>
                </a:lnTo>
                <a:lnTo>
                  <a:pt x="1529660" y="1667"/>
                </a:lnTo>
                <a:lnTo>
                  <a:pt x="1521395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9549" y="1820688"/>
            <a:ext cx="487045" cy="226695"/>
          </a:xfrm>
          <a:custGeom>
            <a:avLst/>
            <a:gdLst/>
            <a:ahLst/>
            <a:cxnLst/>
            <a:rect l="l" t="t" r="r" b="b"/>
            <a:pathLst>
              <a:path w="487045" h="226694">
                <a:moveTo>
                  <a:pt x="486948" y="0"/>
                </a:moveTo>
                <a:lnTo>
                  <a:pt x="21200" y="0"/>
                </a:lnTo>
                <a:lnTo>
                  <a:pt x="12947" y="1667"/>
                </a:lnTo>
                <a:lnTo>
                  <a:pt x="6209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5" y="213473"/>
                </a:lnTo>
                <a:lnTo>
                  <a:pt x="6209" y="220222"/>
                </a:lnTo>
                <a:lnTo>
                  <a:pt x="12947" y="224771"/>
                </a:lnTo>
                <a:lnTo>
                  <a:pt x="21200" y="226439"/>
                </a:lnTo>
                <a:lnTo>
                  <a:pt x="486948" y="226439"/>
                </a:lnTo>
                <a:lnTo>
                  <a:pt x="48694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357" y="2117891"/>
            <a:ext cx="1231265" cy="226695"/>
          </a:xfrm>
          <a:custGeom>
            <a:avLst/>
            <a:gdLst/>
            <a:ahLst/>
            <a:cxnLst/>
            <a:rect l="l" t="t" r="r" b="b"/>
            <a:pathLst>
              <a:path w="1231264" h="226694">
                <a:moveTo>
                  <a:pt x="1210020" y="0"/>
                </a:moveTo>
                <a:lnTo>
                  <a:pt x="21249" y="0"/>
                </a:lnTo>
                <a:lnTo>
                  <a:pt x="12978" y="1667"/>
                </a:lnTo>
                <a:lnTo>
                  <a:pt x="6223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4"/>
                </a:lnTo>
                <a:lnTo>
                  <a:pt x="6223" y="220223"/>
                </a:lnTo>
                <a:lnTo>
                  <a:pt x="12978" y="224772"/>
                </a:lnTo>
                <a:lnTo>
                  <a:pt x="21249" y="226441"/>
                </a:lnTo>
                <a:lnTo>
                  <a:pt x="1210020" y="226441"/>
                </a:lnTo>
                <a:lnTo>
                  <a:pt x="1218291" y="224772"/>
                </a:lnTo>
                <a:lnTo>
                  <a:pt x="1225046" y="220223"/>
                </a:lnTo>
                <a:lnTo>
                  <a:pt x="1229600" y="213474"/>
                </a:lnTo>
                <a:lnTo>
                  <a:pt x="1231270" y="205207"/>
                </a:lnTo>
                <a:lnTo>
                  <a:pt x="1231270" y="113220"/>
                </a:lnTo>
                <a:lnTo>
                  <a:pt x="1231270" y="21225"/>
                </a:lnTo>
                <a:lnTo>
                  <a:pt x="1229600" y="12963"/>
                </a:lnTo>
                <a:lnTo>
                  <a:pt x="1225046" y="6216"/>
                </a:lnTo>
                <a:lnTo>
                  <a:pt x="1218291" y="1667"/>
                </a:lnTo>
                <a:lnTo>
                  <a:pt x="121002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4467" y="2117891"/>
            <a:ext cx="814069" cy="226695"/>
          </a:xfrm>
          <a:custGeom>
            <a:avLst/>
            <a:gdLst/>
            <a:ahLst/>
            <a:cxnLst/>
            <a:rect l="l" t="t" r="r" b="b"/>
            <a:pathLst>
              <a:path w="814069" h="226694">
                <a:moveTo>
                  <a:pt x="792538" y="0"/>
                </a:moveTo>
                <a:lnTo>
                  <a:pt x="21230" y="0"/>
                </a:lnTo>
                <a:lnTo>
                  <a:pt x="12966" y="1667"/>
                </a:lnTo>
                <a:lnTo>
                  <a:pt x="6218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8" y="213474"/>
                </a:lnTo>
                <a:lnTo>
                  <a:pt x="6218" y="220223"/>
                </a:lnTo>
                <a:lnTo>
                  <a:pt x="12966" y="224772"/>
                </a:lnTo>
                <a:lnTo>
                  <a:pt x="21230" y="226441"/>
                </a:lnTo>
                <a:lnTo>
                  <a:pt x="792538" y="226441"/>
                </a:lnTo>
                <a:lnTo>
                  <a:pt x="800802" y="224772"/>
                </a:lnTo>
                <a:lnTo>
                  <a:pt x="807551" y="220223"/>
                </a:lnTo>
                <a:lnTo>
                  <a:pt x="812101" y="213474"/>
                </a:lnTo>
                <a:lnTo>
                  <a:pt x="813770" y="205207"/>
                </a:lnTo>
                <a:lnTo>
                  <a:pt x="813770" y="113220"/>
                </a:lnTo>
                <a:lnTo>
                  <a:pt x="813770" y="21225"/>
                </a:lnTo>
                <a:lnTo>
                  <a:pt x="812101" y="12963"/>
                </a:lnTo>
                <a:lnTo>
                  <a:pt x="807551" y="6216"/>
                </a:lnTo>
                <a:lnTo>
                  <a:pt x="800802" y="1667"/>
                </a:lnTo>
                <a:lnTo>
                  <a:pt x="79253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6077" y="2117891"/>
            <a:ext cx="1125220" cy="226695"/>
          </a:xfrm>
          <a:custGeom>
            <a:avLst/>
            <a:gdLst/>
            <a:ahLst/>
            <a:cxnLst/>
            <a:rect l="l" t="t" r="r" b="b"/>
            <a:pathLst>
              <a:path w="1125220" h="226694">
                <a:moveTo>
                  <a:pt x="1103911" y="0"/>
                </a:moveTo>
                <a:lnTo>
                  <a:pt x="21214" y="0"/>
                </a:lnTo>
                <a:lnTo>
                  <a:pt x="12956" y="1667"/>
                </a:lnTo>
                <a:lnTo>
                  <a:pt x="6213" y="6216"/>
                </a:lnTo>
                <a:lnTo>
                  <a:pt x="1666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6" y="213474"/>
                </a:lnTo>
                <a:lnTo>
                  <a:pt x="6213" y="220223"/>
                </a:lnTo>
                <a:lnTo>
                  <a:pt x="12956" y="224772"/>
                </a:lnTo>
                <a:lnTo>
                  <a:pt x="21214" y="226441"/>
                </a:lnTo>
                <a:lnTo>
                  <a:pt x="1103911" y="226441"/>
                </a:lnTo>
                <a:lnTo>
                  <a:pt x="1112169" y="224772"/>
                </a:lnTo>
                <a:lnTo>
                  <a:pt x="1118912" y="220223"/>
                </a:lnTo>
                <a:lnTo>
                  <a:pt x="1123458" y="213474"/>
                </a:lnTo>
                <a:lnTo>
                  <a:pt x="1125126" y="205207"/>
                </a:lnTo>
                <a:lnTo>
                  <a:pt x="1125126" y="113220"/>
                </a:lnTo>
                <a:lnTo>
                  <a:pt x="1125126" y="21225"/>
                </a:lnTo>
                <a:lnTo>
                  <a:pt x="1123458" y="12963"/>
                </a:lnTo>
                <a:lnTo>
                  <a:pt x="1118912" y="6216"/>
                </a:lnTo>
                <a:lnTo>
                  <a:pt x="1112169" y="1667"/>
                </a:lnTo>
                <a:lnTo>
                  <a:pt x="1103911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2579" y="2117891"/>
            <a:ext cx="1125220" cy="226695"/>
          </a:xfrm>
          <a:custGeom>
            <a:avLst/>
            <a:gdLst/>
            <a:ahLst/>
            <a:cxnLst/>
            <a:rect l="l" t="t" r="r" b="b"/>
            <a:pathLst>
              <a:path w="1125220" h="226694">
                <a:moveTo>
                  <a:pt x="1103913" y="0"/>
                </a:moveTo>
                <a:lnTo>
                  <a:pt x="21214" y="0"/>
                </a:lnTo>
                <a:lnTo>
                  <a:pt x="12956" y="1667"/>
                </a:lnTo>
                <a:lnTo>
                  <a:pt x="6213" y="6216"/>
                </a:lnTo>
                <a:lnTo>
                  <a:pt x="1667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7" y="213474"/>
                </a:lnTo>
                <a:lnTo>
                  <a:pt x="6213" y="220223"/>
                </a:lnTo>
                <a:lnTo>
                  <a:pt x="12956" y="224772"/>
                </a:lnTo>
                <a:lnTo>
                  <a:pt x="21214" y="226441"/>
                </a:lnTo>
                <a:lnTo>
                  <a:pt x="1103913" y="226441"/>
                </a:lnTo>
                <a:lnTo>
                  <a:pt x="1112170" y="224772"/>
                </a:lnTo>
                <a:lnTo>
                  <a:pt x="1118913" y="220223"/>
                </a:lnTo>
                <a:lnTo>
                  <a:pt x="1123460" y="213474"/>
                </a:lnTo>
                <a:lnTo>
                  <a:pt x="1125127" y="205207"/>
                </a:lnTo>
                <a:lnTo>
                  <a:pt x="1125127" y="113220"/>
                </a:lnTo>
                <a:lnTo>
                  <a:pt x="1125127" y="21225"/>
                </a:lnTo>
                <a:lnTo>
                  <a:pt x="1123460" y="12963"/>
                </a:lnTo>
                <a:lnTo>
                  <a:pt x="1118913" y="6216"/>
                </a:lnTo>
                <a:lnTo>
                  <a:pt x="1112170" y="1667"/>
                </a:lnTo>
                <a:lnTo>
                  <a:pt x="1103913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5545" y="2117891"/>
            <a:ext cx="1231900" cy="226695"/>
          </a:xfrm>
          <a:custGeom>
            <a:avLst/>
            <a:gdLst/>
            <a:ahLst/>
            <a:cxnLst/>
            <a:rect l="l" t="t" r="r" b="b"/>
            <a:pathLst>
              <a:path w="1231900" h="226694">
                <a:moveTo>
                  <a:pt x="1210020" y="0"/>
                </a:moveTo>
                <a:lnTo>
                  <a:pt x="21249" y="0"/>
                </a:lnTo>
                <a:lnTo>
                  <a:pt x="12978" y="1667"/>
                </a:lnTo>
                <a:lnTo>
                  <a:pt x="6223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4"/>
                </a:lnTo>
                <a:lnTo>
                  <a:pt x="6223" y="220223"/>
                </a:lnTo>
                <a:lnTo>
                  <a:pt x="12978" y="224772"/>
                </a:lnTo>
                <a:lnTo>
                  <a:pt x="21249" y="226441"/>
                </a:lnTo>
                <a:lnTo>
                  <a:pt x="1210020" y="226441"/>
                </a:lnTo>
                <a:lnTo>
                  <a:pt x="1218291" y="224772"/>
                </a:lnTo>
                <a:lnTo>
                  <a:pt x="1225046" y="220223"/>
                </a:lnTo>
                <a:lnTo>
                  <a:pt x="1229601" y="213474"/>
                </a:lnTo>
                <a:lnTo>
                  <a:pt x="1231271" y="205207"/>
                </a:lnTo>
                <a:lnTo>
                  <a:pt x="1231271" y="113220"/>
                </a:lnTo>
                <a:lnTo>
                  <a:pt x="1231271" y="21225"/>
                </a:lnTo>
                <a:lnTo>
                  <a:pt x="1229601" y="12963"/>
                </a:lnTo>
                <a:lnTo>
                  <a:pt x="1225046" y="6216"/>
                </a:lnTo>
                <a:lnTo>
                  <a:pt x="1218291" y="1667"/>
                </a:lnTo>
                <a:lnTo>
                  <a:pt x="121002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4659" y="2117891"/>
            <a:ext cx="802005" cy="226695"/>
          </a:xfrm>
          <a:custGeom>
            <a:avLst/>
            <a:gdLst/>
            <a:ahLst/>
            <a:cxnLst/>
            <a:rect l="l" t="t" r="r" b="b"/>
            <a:pathLst>
              <a:path w="802004" h="226694">
                <a:moveTo>
                  <a:pt x="801840" y="0"/>
                </a:moveTo>
                <a:lnTo>
                  <a:pt x="21244" y="0"/>
                </a:lnTo>
                <a:lnTo>
                  <a:pt x="12973" y="1667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4"/>
                </a:lnTo>
                <a:lnTo>
                  <a:pt x="6221" y="220223"/>
                </a:lnTo>
                <a:lnTo>
                  <a:pt x="12973" y="224772"/>
                </a:lnTo>
                <a:lnTo>
                  <a:pt x="21244" y="226441"/>
                </a:lnTo>
                <a:lnTo>
                  <a:pt x="801840" y="226441"/>
                </a:lnTo>
                <a:lnTo>
                  <a:pt x="80184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357" y="2415094"/>
            <a:ext cx="1543050" cy="226695"/>
          </a:xfrm>
          <a:custGeom>
            <a:avLst/>
            <a:gdLst/>
            <a:ahLst/>
            <a:cxnLst/>
            <a:rect l="l" t="t" r="r" b="b"/>
            <a:pathLst>
              <a:path w="1543050" h="226694">
                <a:moveTo>
                  <a:pt x="1521393" y="0"/>
                </a:moveTo>
                <a:lnTo>
                  <a:pt x="21231" y="0"/>
                </a:lnTo>
                <a:lnTo>
                  <a:pt x="12967" y="1668"/>
                </a:lnTo>
                <a:lnTo>
                  <a:pt x="6218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8" y="213474"/>
                </a:lnTo>
                <a:lnTo>
                  <a:pt x="6218" y="220223"/>
                </a:lnTo>
                <a:lnTo>
                  <a:pt x="12967" y="224772"/>
                </a:lnTo>
                <a:lnTo>
                  <a:pt x="21231" y="226441"/>
                </a:lnTo>
                <a:lnTo>
                  <a:pt x="1521393" y="226441"/>
                </a:lnTo>
                <a:lnTo>
                  <a:pt x="1529658" y="224772"/>
                </a:lnTo>
                <a:lnTo>
                  <a:pt x="1536407" y="220223"/>
                </a:lnTo>
                <a:lnTo>
                  <a:pt x="1540957" y="213474"/>
                </a:lnTo>
                <a:lnTo>
                  <a:pt x="1542625" y="205209"/>
                </a:lnTo>
                <a:lnTo>
                  <a:pt x="1542625" y="113220"/>
                </a:lnTo>
                <a:lnTo>
                  <a:pt x="1542625" y="21225"/>
                </a:lnTo>
                <a:lnTo>
                  <a:pt x="1540957" y="12963"/>
                </a:lnTo>
                <a:lnTo>
                  <a:pt x="1536407" y="6216"/>
                </a:lnTo>
                <a:lnTo>
                  <a:pt x="1529658" y="1668"/>
                </a:lnTo>
                <a:lnTo>
                  <a:pt x="1521393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5823" y="2415094"/>
            <a:ext cx="1125220" cy="226695"/>
          </a:xfrm>
          <a:custGeom>
            <a:avLst/>
            <a:gdLst/>
            <a:ahLst/>
            <a:cxnLst/>
            <a:rect l="l" t="t" r="r" b="b"/>
            <a:pathLst>
              <a:path w="1125220" h="226694">
                <a:moveTo>
                  <a:pt x="1103911" y="0"/>
                </a:moveTo>
                <a:lnTo>
                  <a:pt x="21214" y="0"/>
                </a:lnTo>
                <a:lnTo>
                  <a:pt x="12956" y="1668"/>
                </a:lnTo>
                <a:lnTo>
                  <a:pt x="6213" y="6216"/>
                </a:lnTo>
                <a:lnTo>
                  <a:pt x="1666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6" y="213474"/>
                </a:lnTo>
                <a:lnTo>
                  <a:pt x="6213" y="220223"/>
                </a:lnTo>
                <a:lnTo>
                  <a:pt x="12956" y="224772"/>
                </a:lnTo>
                <a:lnTo>
                  <a:pt x="21214" y="226441"/>
                </a:lnTo>
                <a:lnTo>
                  <a:pt x="1103911" y="226441"/>
                </a:lnTo>
                <a:lnTo>
                  <a:pt x="1112169" y="224772"/>
                </a:lnTo>
                <a:lnTo>
                  <a:pt x="1118912" y="220223"/>
                </a:lnTo>
                <a:lnTo>
                  <a:pt x="1123458" y="213474"/>
                </a:lnTo>
                <a:lnTo>
                  <a:pt x="1125126" y="205209"/>
                </a:lnTo>
                <a:lnTo>
                  <a:pt x="1125126" y="113220"/>
                </a:lnTo>
                <a:lnTo>
                  <a:pt x="1125126" y="21225"/>
                </a:lnTo>
                <a:lnTo>
                  <a:pt x="1123458" y="12963"/>
                </a:lnTo>
                <a:lnTo>
                  <a:pt x="1118912" y="6216"/>
                </a:lnTo>
                <a:lnTo>
                  <a:pt x="1112169" y="1668"/>
                </a:lnTo>
                <a:lnTo>
                  <a:pt x="1103911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2326" y="2415094"/>
            <a:ext cx="916940" cy="226695"/>
          </a:xfrm>
          <a:custGeom>
            <a:avLst/>
            <a:gdLst/>
            <a:ahLst/>
            <a:cxnLst/>
            <a:rect l="l" t="t" r="r" b="b"/>
            <a:pathLst>
              <a:path w="916939" h="226694">
                <a:moveTo>
                  <a:pt x="895178" y="0"/>
                </a:moveTo>
                <a:lnTo>
                  <a:pt x="21197" y="0"/>
                </a:lnTo>
                <a:lnTo>
                  <a:pt x="12946" y="1668"/>
                </a:lnTo>
                <a:lnTo>
                  <a:pt x="6208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5" y="213474"/>
                </a:lnTo>
                <a:lnTo>
                  <a:pt x="6208" y="220223"/>
                </a:lnTo>
                <a:lnTo>
                  <a:pt x="12946" y="224772"/>
                </a:lnTo>
                <a:lnTo>
                  <a:pt x="21197" y="226441"/>
                </a:lnTo>
                <a:lnTo>
                  <a:pt x="895178" y="226441"/>
                </a:lnTo>
                <a:lnTo>
                  <a:pt x="903429" y="224772"/>
                </a:lnTo>
                <a:lnTo>
                  <a:pt x="910167" y="220223"/>
                </a:lnTo>
                <a:lnTo>
                  <a:pt x="914710" y="213474"/>
                </a:lnTo>
                <a:lnTo>
                  <a:pt x="916376" y="205209"/>
                </a:lnTo>
                <a:lnTo>
                  <a:pt x="916376" y="113220"/>
                </a:lnTo>
                <a:lnTo>
                  <a:pt x="916376" y="21225"/>
                </a:lnTo>
                <a:lnTo>
                  <a:pt x="914710" y="12963"/>
                </a:lnTo>
                <a:lnTo>
                  <a:pt x="910167" y="6216"/>
                </a:lnTo>
                <a:lnTo>
                  <a:pt x="903429" y="1668"/>
                </a:lnTo>
                <a:lnTo>
                  <a:pt x="89517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60079" y="2415094"/>
            <a:ext cx="916940" cy="226695"/>
          </a:xfrm>
          <a:custGeom>
            <a:avLst/>
            <a:gdLst/>
            <a:ahLst/>
            <a:cxnLst/>
            <a:rect l="l" t="t" r="r" b="b"/>
            <a:pathLst>
              <a:path w="916939" h="226694">
                <a:moveTo>
                  <a:pt x="895179" y="0"/>
                </a:moveTo>
                <a:lnTo>
                  <a:pt x="21198" y="0"/>
                </a:lnTo>
                <a:lnTo>
                  <a:pt x="12947" y="1668"/>
                </a:lnTo>
                <a:lnTo>
                  <a:pt x="6208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5" y="213474"/>
                </a:lnTo>
                <a:lnTo>
                  <a:pt x="6208" y="220223"/>
                </a:lnTo>
                <a:lnTo>
                  <a:pt x="12947" y="224772"/>
                </a:lnTo>
                <a:lnTo>
                  <a:pt x="21198" y="226441"/>
                </a:lnTo>
                <a:lnTo>
                  <a:pt x="895179" y="226441"/>
                </a:lnTo>
                <a:lnTo>
                  <a:pt x="903430" y="224772"/>
                </a:lnTo>
                <a:lnTo>
                  <a:pt x="910168" y="220223"/>
                </a:lnTo>
                <a:lnTo>
                  <a:pt x="914711" y="213474"/>
                </a:lnTo>
                <a:lnTo>
                  <a:pt x="916377" y="205209"/>
                </a:lnTo>
                <a:lnTo>
                  <a:pt x="916377" y="113220"/>
                </a:lnTo>
                <a:lnTo>
                  <a:pt x="916377" y="21225"/>
                </a:lnTo>
                <a:lnTo>
                  <a:pt x="914711" y="12963"/>
                </a:lnTo>
                <a:lnTo>
                  <a:pt x="910168" y="6216"/>
                </a:lnTo>
                <a:lnTo>
                  <a:pt x="903430" y="1668"/>
                </a:lnTo>
                <a:lnTo>
                  <a:pt x="895179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4296" y="2415094"/>
            <a:ext cx="920115" cy="226695"/>
          </a:xfrm>
          <a:custGeom>
            <a:avLst/>
            <a:gdLst/>
            <a:ahLst/>
            <a:cxnLst/>
            <a:rect l="l" t="t" r="r" b="b"/>
            <a:pathLst>
              <a:path w="920115" h="226694">
                <a:moveTo>
                  <a:pt x="898632" y="0"/>
                </a:moveTo>
                <a:lnTo>
                  <a:pt x="21278" y="0"/>
                </a:lnTo>
                <a:lnTo>
                  <a:pt x="12995" y="1668"/>
                </a:lnTo>
                <a:lnTo>
                  <a:pt x="6232" y="6216"/>
                </a:lnTo>
                <a:lnTo>
                  <a:pt x="1672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72" y="213474"/>
                </a:lnTo>
                <a:lnTo>
                  <a:pt x="6232" y="220223"/>
                </a:lnTo>
                <a:lnTo>
                  <a:pt x="12995" y="224772"/>
                </a:lnTo>
                <a:lnTo>
                  <a:pt x="21278" y="226441"/>
                </a:lnTo>
                <a:lnTo>
                  <a:pt x="898632" y="226441"/>
                </a:lnTo>
                <a:lnTo>
                  <a:pt x="906917" y="224772"/>
                </a:lnTo>
                <a:lnTo>
                  <a:pt x="913681" y="220223"/>
                </a:lnTo>
                <a:lnTo>
                  <a:pt x="918243" y="213474"/>
                </a:lnTo>
                <a:lnTo>
                  <a:pt x="919915" y="205209"/>
                </a:lnTo>
                <a:lnTo>
                  <a:pt x="919915" y="113220"/>
                </a:lnTo>
                <a:lnTo>
                  <a:pt x="919915" y="21225"/>
                </a:lnTo>
                <a:lnTo>
                  <a:pt x="918243" y="12963"/>
                </a:lnTo>
                <a:lnTo>
                  <a:pt x="913681" y="6216"/>
                </a:lnTo>
                <a:lnTo>
                  <a:pt x="906917" y="1668"/>
                </a:lnTo>
                <a:lnTo>
                  <a:pt x="89863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2048" y="2415094"/>
            <a:ext cx="904875" cy="226695"/>
          </a:xfrm>
          <a:custGeom>
            <a:avLst/>
            <a:gdLst/>
            <a:ahLst/>
            <a:cxnLst/>
            <a:rect l="l" t="t" r="r" b="b"/>
            <a:pathLst>
              <a:path w="904875" h="226694">
                <a:moveTo>
                  <a:pt x="904451" y="0"/>
                </a:moveTo>
                <a:lnTo>
                  <a:pt x="21244" y="0"/>
                </a:lnTo>
                <a:lnTo>
                  <a:pt x="12974" y="1668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9" y="213474"/>
                </a:lnTo>
                <a:lnTo>
                  <a:pt x="6221" y="220223"/>
                </a:lnTo>
                <a:lnTo>
                  <a:pt x="12974" y="224772"/>
                </a:lnTo>
                <a:lnTo>
                  <a:pt x="21244" y="226441"/>
                </a:lnTo>
                <a:lnTo>
                  <a:pt x="904451" y="226441"/>
                </a:lnTo>
                <a:lnTo>
                  <a:pt x="904451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357" y="3264246"/>
            <a:ext cx="916940" cy="226695"/>
          </a:xfrm>
          <a:custGeom>
            <a:avLst/>
            <a:gdLst/>
            <a:ahLst/>
            <a:cxnLst/>
            <a:rect l="l" t="t" r="r" b="b"/>
            <a:pathLst>
              <a:path w="916939" h="226695">
                <a:moveTo>
                  <a:pt x="895179" y="0"/>
                </a:moveTo>
                <a:lnTo>
                  <a:pt x="21198" y="0"/>
                </a:lnTo>
                <a:lnTo>
                  <a:pt x="12946" y="1667"/>
                </a:lnTo>
                <a:lnTo>
                  <a:pt x="6208" y="6216"/>
                </a:lnTo>
                <a:lnTo>
                  <a:pt x="1665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5" y="213474"/>
                </a:lnTo>
                <a:lnTo>
                  <a:pt x="6208" y="220223"/>
                </a:lnTo>
                <a:lnTo>
                  <a:pt x="12946" y="224772"/>
                </a:lnTo>
                <a:lnTo>
                  <a:pt x="21198" y="226441"/>
                </a:lnTo>
                <a:lnTo>
                  <a:pt x="895179" y="226441"/>
                </a:lnTo>
                <a:lnTo>
                  <a:pt x="903430" y="224772"/>
                </a:lnTo>
                <a:lnTo>
                  <a:pt x="910168" y="220223"/>
                </a:lnTo>
                <a:lnTo>
                  <a:pt x="914710" y="213474"/>
                </a:lnTo>
                <a:lnTo>
                  <a:pt x="916376" y="205207"/>
                </a:lnTo>
                <a:lnTo>
                  <a:pt x="916376" y="113220"/>
                </a:lnTo>
                <a:lnTo>
                  <a:pt x="916376" y="21225"/>
                </a:lnTo>
                <a:lnTo>
                  <a:pt x="914710" y="12963"/>
                </a:lnTo>
                <a:lnTo>
                  <a:pt x="910168" y="6216"/>
                </a:lnTo>
                <a:lnTo>
                  <a:pt x="903430" y="1667"/>
                </a:lnTo>
                <a:lnTo>
                  <a:pt x="895179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3110" y="3264246"/>
            <a:ext cx="396875" cy="226695"/>
          </a:xfrm>
          <a:custGeom>
            <a:avLst/>
            <a:gdLst/>
            <a:ahLst/>
            <a:cxnLst/>
            <a:rect l="l" t="t" r="r" b="b"/>
            <a:pathLst>
              <a:path w="396875" h="226695">
                <a:moveTo>
                  <a:pt x="375090" y="0"/>
                </a:moveTo>
                <a:lnTo>
                  <a:pt x="21182" y="0"/>
                </a:lnTo>
                <a:lnTo>
                  <a:pt x="12937" y="1667"/>
                </a:lnTo>
                <a:lnTo>
                  <a:pt x="6204" y="6216"/>
                </a:lnTo>
                <a:lnTo>
                  <a:pt x="1664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4" y="213474"/>
                </a:lnTo>
                <a:lnTo>
                  <a:pt x="6204" y="220223"/>
                </a:lnTo>
                <a:lnTo>
                  <a:pt x="12937" y="224772"/>
                </a:lnTo>
                <a:lnTo>
                  <a:pt x="21182" y="226441"/>
                </a:lnTo>
                <a:lnTo>
                  <a:pt x="375090" y="226441"/>
                </a:lnTo>
                <a:lnTo>
                  <a:pt x="383335" y="224772"/>
                </a:lnTo>
                <a:lnTo>
                  <a:pt x="390067" y="220223"/>
                </a:lnTo>
                <a:lnTo>
                  <a:pt x="394607" y="213474"/>
                </a:lnTo>
                <a:lnTo>
                  <a:pt x="396271" y="205207"/>
                </a:lnTo>
                <a:lnTo>
                  <a:pt x="396271" y="113220"/>
                </a:lnTo>
                <a:lnTo>
                  <a:pt x="396271" y="21225"/>
                </a:lnTo>
                <a:lnTo>
                  <a:pt x="394607" y="12963"/>
                </a:lnTo>
                <a:lnTo>
                  <a:pt x="390067" y="6216"/>
                </a:lnTo>
                <a:lnTo>
                  <a:pt x="383335" y="1667"/>
                </a:lnTo>
                <a:lnTo>
                  <a:pt x="37509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7220" y="3264246"/>
            <a:ext cx="920115" cy="226695"/>
          </a:xfrm>
          <a:custGeom>
            <a:avLst/>
            <a:gdLst/>
            <a:ahLst/>
            <a:cxnLst/>
            <a:rect l="l" t="t" r="r" b="b"/>
            <a:pathLst>
              <a:path w="920114" h="226695">
                <a:moveTo>
                  <a:pt x="898635" y="0"/>
                </a:moveTo>
                <a:lnTo>
                  <a:pt x="21280" y="0"/>
                </a:lnTo>
                <a:lnTo>
                  <a:pt x="12996" y="1667"/>
                </a:lnTo>
                <a:lnTo>
                  <a:pt x="6232" y="6216"/>
                </a:lnTo>
                <a:lnTo>
                  <a:pt x="1672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72" y="213474"/>
                </a:lnTo>
                <a:lnTo>
                  <a:pt x="6232" y="220223"/>
                </a:lnTo>
                <a:lnTo>
                  <a:pt x="12996" y="224772"/>
                </a:lnTo>
                <a:lnTo>
                  <a:pt x="21280" y="226441"/>
                </a:lnTo>
                <a:lnTo>
                  <a:pt x="898635" y="226441"/>
                </a:lnTo>
                <a:lnTo>
                  <a:pt x="906918" y="224772"/>
                </a:lnTo>
                <a:lnTo>
                  <a:pt x="913682" y="220223"/>
                </a:lnTo>
                <a:lnTo>
                  <a:pt x="918243" y="213474"/>
                </a:lnTo>
                <a:lnTo>
                  <a:pt x="919915" y="205207"/>
                </a:lnTo>
                <a:lnTo>
                  <a:pt x="919915" y="113220"/>
                </a:lnTo>
                <a:lnTo>
                  <a:pt x="919915" y="21225"/>
                </a:lnTo>
                <a:lnTo>
                  <a:pt x="918243" y="12963"/>
                </a:lnTo>
                <a:lnTo>
                  <a:pt x="913682" y="6216"/>
                </a:lnTo>
                <a:lnTo>
                  <a:pt x="906918" y="1667"/>
                </a:lnTo>
                <a:lnTo>
                  <a:pt x="898635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4975" y="3264246"/>
            <a:ext cx="814069" cy="226695"/>
          </a:xfrm>
          <a:custGeom>
            <a:avLst/>
            <a:gdLst/>
            <a:ahLst/>
            <a:cxnLst/>
            <a:rect l="l" t="t" r="r" b="b"/>
            <a:pathLst>
              <a:path w="814070" h="226695">
                <a:moveTo>
                  <a:pt x="792538" y="0"/>
                </a:moveTo>
                <a:lnTo>
                  <a:pt x="21230" y="0"/>
                </a:lnTo>
                <a:lnTo>
                  <a:pt x="12966" y="1667"/>
                </a:lnTo>
                <a:lnTo>
                  <a:pt x="6218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8" y="213474"/>
                </a:lnTo>
                <a:lnTo>
                  <a:pt x="6218" y="220223"/>
                </a:lnTo>
                <a:lnTo>
                  <a:pt x="12966" y="224772"/>
                </a:lnTo>
                <a:lnTo>
                  <a:pt x="21230" y="226441"/>
                </a:lnTo>
                <a:lnTo>
                  <a:pt x="792538" y="226441"/>
                </a:lnTo>
                <a:lnTo>
                  <a:pt x="800802" y="224772"/>
                </a:lnTo>
                <a:lnTo>
                  <a:pt x="807551" y="220223"/>
                </a:lnTo>
                <a:lnTo>
                  <a:pt x="812101" y="213474"/>
                </a:lnTo>
                <a:lnTo>
                  <a:pt x="813770" y="205207"/>
                </a:lnTo>
                <a:lnTo>
                  <a:pt x="813770" y="113220"/>
                </a:lnTo>
                <a:lnTo>
                  <a:pt x="813770" y="21225"/>
                </a:lnTo>
                <a:lnTo>
                  <a:pt x="812101" y="12963"/>
                </a:lnTo>
                <a:lnTo>
                  <a:pt x="807551" y="6216"/>
                </a:lnTo>
                <a:lnTo>
                  <a:pt x="800802" y="1667"/>
                </a:lnTo>
                <a:lnTo>
                  <a:pt x="79253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96585" y="3264246"/>
            <a:ext cx="1022985" cy="226695"/>
          </a:xfrm>
          <a:custGeom>
            <a:avLst/>
            <a:gdLst/>
            <a:ahLst/>
            <a:cxnLst/>
            <a:rect l="l" t="t" r="r" b="b"/>
            <a:pathLst>
              <a:path w="1022985" h="226695">
                <a:moveTo>
                  <a:pt x="1001276" y="0"/>
                </a:moveTo>
                <a:lnTo>
                  <a:pt x="21242" y="0"/>
                </a:lnTo>
                <a:lnTo>
                  <a:pt x="12973" y="1667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4"/>
                </a:lnTo>
                <a:lnTo>
                  <a:pt x="6221" y="220223"/>
                </a:lnTo>
                <a:lnTo>
                  <a:pt x="12973" y="224772"/>
                </a:lnTo>
                <a:lnTo>
                  <a:pt x="21242" y="226441"/>
                </a:lnTo>
                <a:lnTo>
                  <a:pt x="1001276" y="226441"/>
                </a:lnTo>
                <a:lnTo>
                  <a:pt x="1009545" y="224772"/>
                </a:lnTo>
                <a:lnTo>
                  <a:pt x="1016298" y="220223"/>
                </a:lnTo>
                <a:lnTo>
                  <a:pt x="1020850" y="213474"/>
                </a:lnTo>
                <a:lnTo>
                  <a:pt x="1022520" y="205207"/>
                </a:lnTo>
                <a:lnTo>
                  <a:pt x="1022520" y="113220"/>
                </a:lnTo>
                <a:lnTo>
                  <a:pt x="1022520" y="21225"/>
                </a:lnTo>
                <a:lnTo>
                  <a:pt x="1020850" y="12963"/>
                </a:lnTo>
                <a:lnTo>
                  <a:pt x="1016298" y="6216"/>
                </a:lnTo>
                <a:lnTo>
                  <a:pt x="1009545" y="1667"/>
                </a:lnTo>
                <a:lnTo>
                  <a:pt x="1001276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6944" y="3264246"/>
            <a:ext cx="1129030" cy="226695"/>
          </a:xfrm>
          <a:custGeom>
            <a:avLst/>
            <a:gdLst/>
            <a:ahLst/>
            <a:cxnLst/>
            <a:rect l="l" t="t" r="r" b="b"/>
            <a:pathLst>
              <a:path w="1129029" h="226695">
                <a:moveTo>
                  <a:pt x="1107386" y="0"/>
                </a:moveTo>
                <a:lnTo>
                  <a:pt x="21281" y="0"/>
                </a:lnTo>
                <a:lnTo>
                  <a:pt x="12997" y="1667"/>
                </a:lnTo>
                <a:lnTo>
                  <a:pt x="6233" y="6216"/>
                </a:lnTo>
                <a:lnTo>
                  <a:pt x="1672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72" y="213474"/>
                </a:lnTo>
                <a:lnTo>
                  <a:pt x="6233" y="220223"/>
                </a:lnTo>
                <a:lnTo>
                  <a:pt x="12997" y="224772"/>
                </a:lnTo>
                <a:lnTo>
                  <a:pt x="21281" y="226441"/>
                </a:lnTo>
                <a:lnTo>
                  <a:pt x="1107386" y="226441"/>
                </a:lnTo>
                <a:lnTo>
                  <a:pt x="1115667" y="224772"/>
                </a:lnTo>
                <a:lnTo>
                  <a:pt x="1122430" y="220223"/>
                </a:lnTo>
                <a:lnTo>
                  <a:pt x="1126990" y="213474"/>
                </a:lnTo>
                <a:lnTo>
                  <a:pt x="1128662" y="205207"/>
                </a:lnTo>
                <a:lnTo>
                  <a:pt x="1128662" y="113220"/>
                </a:lnTo>
                <a:lnTo>
                  <a:pt x="1128662" y="21225"/>
                </a:lnTo>
                <a:lnTo>
                  <a:pt x="1126990" y="12963"/>
                </a:lnTo>
                <a:lnTo>
                  <a:pt x="1122430" y="6216"/>
                </a:lnTo>
                <a:lnTo>
                  <a:pt x="1115667" y="1667"/>
                </a:lnTo>
                <a:lnTo>
                  <a:pt x="1107386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3448" y="3264246"/>
            <a:ext cx="1053465" cy="226695"/>
          </a:xfrm>
          <a:custGeom>
            <a:avLst/>
            <a:gdLst/>
            <a:ahLst/>
            <a:cxnLst/>
            <a:rect l="l" t="t" r="r" b="b"/>
            <a:pathLst>
              <a:path w="1053465" h="226695">
                <a:moveTo>
                  <a:pt x="1053050" y="0"/>
                </a:moveTo>
                <a:lnTo>
                  <a:pt x="21231" y="0"/>
                </a:lnTo>
                <a:lnTo>
                  <a:pt x="12966" y="1667"/>
                </a:lnTo>
                <a:lnTo>
                  <a:pt x="6217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8" y="213474"/>
                </a:lnTo>
                <a:lnTo>
                  <a:pt x="6217" y="220223"/>
                </a:lnTo>
                <a:lnTo>
                  <a:pt x="12966" y="224772"/>
                </a:lnTo>
                <a:lnTo>
                  <a:pt x="21231" y="226441"/>
                </a:lnTo>
                <a:lnTo>
                  <a:pt x="1053050" y="226441"/>
                </a:lnTo>
                <a:lnTo>
                  <a:pt x="105305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5357" y="3561449"/>
            <a:ext cx="814069" cy="226695"/>
          </a:xfrm>
          <a:custGeom>
            <a:avLst/>
            <a:gdLst/>
            <a:ahLst/>
            <a:cxnLst/>
            <a:rect l="l" t="t" r="r" b="b"/>
            <a:pathLst>
              <a:path w="814069" h="226695">
                <a:moveTo>
                  <a:pt x="792538" y="0"/>
                </a:moveTo>
                <a:lnTo>
                  <a:pt x="21231" y="0"/>
                </a:lnTo>
                <a:lnTo>
                  <a:pt x="12967" y="1668"/>
                </a:lnTo>
                <a:lnTo>
                  <a:pt x="6218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8" y="213474"/>
                </a:lnTo>
                <a:lnTo>
                  <a:pt x="6218" y="220223"/>
                </a:lnTo>
                <a:lnTo>
                  <a:pt x="12967" y="224772"/>
                </a:lnTo>
                <a:lnTo>
                  <a:pt x="21231" y="226441"/>
                </a:lnTo>
                <a:lnTo>
                  <a:pt x="792538" y="226441"/>
                </a:lnTo>
                <a:lnTo>
                  <a:pt x="800802" y="224772"/>
                </a:lnTo>
                <a:lnTo>
                  <a:pt x="807551" y="220223"/>
                </a:lnTo>
                <a:lnTo>
                  <a:pt x="812101" y="213474"/>
                </a:lnTo>
                <a:lnTo>
                  <a:pt x="813770" y="205209"/>
                </a:lnTo>
                <a:lnTo>
                  <a:pt x="813770" y="113220"/>
                </a:lnTo>
                <a:lnTo>
                  <a:pt x="813770" y="21225"/>
                </a:lnTo>
                <a:lnTo>
                  <a:pt x="812101" y="12963"/>
                </a:lnTo>
                <a:lnTo>
                  <a:pt x="807551" y="6216"/>
                </a:lnTo>
                <a:lnTo>
                  <a:pt x="800802" y="1668"/>
                </a:lnTo>
                <a:lnTo>
                  <a:pt x="792538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6967" y="3561449"/>
            <a:ext cx="1129030" cy="226695"/>
          </a:xfrm>
          <a:custGeom>
            <a:avLst/>
            <a:gdLst/>
            <a:ahLst/>
            <a:cxnLst/>
            <a:rect l="l" t="t" r="r" b="b"/>
            <a:pathLst>
              <a:path w="1129030" h="226695">
                <a:moveTo>
                  <a:pt x="1107382" y="0"/>
                </a:moveTo>
                <a:lnTo>
                  <a:pt x="21280" y="0"/>
                </a:lnTo>
                <a:lnTo>
                  <a:pt x="12996" y="1668"/>
                </a:lnTo>
                <a:lnTo>
                  <a:pt x="6232" y="6216"/>
                </a:lnTo>
                <a:lnTo>
                  <a:pt x="1672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72" y="213474"/>
                </a:lnTo>
                <a:lnTo>
                  <a:pt x="6232" y="220223"/>
                </a:lnTo>
                <a:lnTo>
                  <a:pt x="12996" y="224772"/>
                </a:lnTo>
                <a:lnTo>
                  <a:pt x="21280" y="226441"/>
                </a:lnTo>
                <a:lnTo>
                  <a:pt x="1107382" y="226441"/>
                </a:lnTo>
                <a:lnTo>
                  <a:pt x="1115666" y="224772"/>
                </a:lnTo>
                <a:lnTo>
                  <a:pt x="1122431" y="220223"/>
                </a:lnTo>
                <a:lnTo>
                  <a:pt x="1126991" y="213474"/>
                </a:lnTo>
                <a:lnTo>
                  <a:pt x="1128664" y="205209"/>
                </a:lnTo>
                <a:lnTo>
                  <a:pt x="1128664" y="113220"/>
                </a:lnTo>
                <a:lnTo>
                  <a:pt x="1128664" y="21225"/>
                </a:lnTo>
                <a:lnTo>
                  <a:pt x="1126991" y="12963"/>
                </a:lnTo>
                <a:lnTo>
                  <a:pt x="1122431" y="6216"/>
                </a:lnTo>
                <a:lnTo>
                  <a:pt x="1115666" y="1668"/>
                </a:lnTo>
                <a:lnTo>
                  <a:pt x="110738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33470" y="3561449"/>
            <a:ext cx="814069" cy="226695"/>
          </a:xfrm>
          <a:custGeom>
            <a:avLst/>
            <a:gdLst/>
            <a:ahLst/>
            <a:cxnLst/>
            <a:rect l="l" t="t" r="r" b="b"/>
            <a:pathLst>
              <a:path w="814070" h="226695">
                <a:moveTo>
                  <a:pt x="792539" y="0"/>
                </a:moveTo>
                <a:lnTo>
                  <a:pt x="21233" y="0"/>
                </a:lnTo>
                <a:lnTo>
                  <a:pt x="12968" y="1668"/>
                </a:lnTo>
                <a:lnTo>
                  <a:pt x="6219" y="6216"/>
                </a:lnTo>
                <a:lnTo>
                  <a:pt x="1668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8" y="213474"/>
                </a:lnTo>
                <a:lnTo>
                  <a:pt x="6219" y="220223"/>
                </a:lnTo>
                <a:lnTo>
                  <a:pt x="12968" y="224772"/>
                </a:lnTo>
                <a:lnTo>
                  <a:pt x="21233" y="226441"/>
                </a:lnTo>
                <a:lnTo>
                  <a:pt x="792539" y="226441"/>
                </a:lnTo>
                <a:lnTo>
                  <a:pt x="800804" y="224772"/>
                </a:lnTo>
                <a:lnTo>
                  <a:pt x="807552" y="220223"/>
                </a:lnTo>
                <a:lnTo>
                  <a:pt x="812103" y="213474"/>
                </a:lnTo>
                <a:lnTo>
                  <a:pt x="813771" y="205209"/>
                </a:lnTo>
                <a:lnTo>
                  <a:pt x="813771" y="113220"/>
                </a:lnTo>
                <a:lnTo>
                  <a:pt x="813771" y="21225"/>
                </a:lnTo>
                <a:lnTo>
                  <a:pt x="812103" y="12963"/>
                </a:lnTo>
                <a:lnTo>
                  <a:pt x="807552" y="6216"/>
                </a:lnTo>
                <a:lnTo>
                  <a:pt x="800804" y="1668"/>
                </a:lnTo>
                <a:lnTo>
                  <a:pt x="792539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5080" y="3561449"/>
            <a:ext cx="1334135" cy="226695"/>
          </a:xfrm>
          <a:custGeom>
            <a:avLst/>
            <a:gdLst/>
            <a:ahLst/>
            <a:cxnLst/>
            <a:rect l="l" t="t" r="r" b="b"/>
            <a:pathLst>
              <a:path w="1334135" h="226695">
                <a:moveTo>
                  <a:pt x="1312652" y="0"/>
                </a:moveTo>
                <a:lnTo>
                  <a:pt x="21224" y="0"/>
                </a:lnTo>
                <a:lnTo>
                  <a:pt x="12962" y="1668"/>
                </a:lnTo>
                <a:lnTo>
                  <a:pt x="6216" y="6216"/>
                </a:lnTo>
                <a:lnTo>
                  <a:pt x="1667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7" y="213474"/>
                </a:lnTo>
                <a:lnTo>
                  <a:pt x="6216" y="220223"/>
                </a:lnTo>
                <a:lnTo>
                  <a:pt x="12962" y="224772"/>
                </a:lnTo>
                <a:lnTo>
                  <a:pt x="21224" y="226441"/>
                </a:lnTo>
                <a:lnTo>
                  <a:pt x="1312652" y="226441"/>
                </a:lnTo>
                <a:lnTo>
                  <a:pt x="1320914" y="224772"/>
                </a:lnTo>
                <a:lnTo>
                  <a:pt x="1327660" y="220223"/>
                </a:lnTo>
                <a:lnTo>
                  <a:pt x="1332209" y="213474"/>
                </a:lnTo>
                <a:lnTo>
                  <a:pt x="1333877" y="205209"/>
                </a:lnTo>
                <a:lnTo>
                  <a:pt x="1333877" y="113220"/>
                </a:lnTo>
                <a:lnTo>
                  <a:pt x="1333877" y="21225"/>
                </a:lnTo>
                <a:lnTo>
                  <a:pt x="1332209" y="12963"/>
                </a:lnTo>
                <a:lnTo>
                  <a:pt x="1327660" y="6216"/>
                </a:lnTo>
                <a:lnTo>
                  <a:pt x="1320914" y="1668"/>
                </a:lnTo>
                <a:lnTo>
                  <a:pt x="131265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40333" y="3561449"/>
            <a:ext cx="1437005" cy="226695"/>
          </a:xfrm>
          <a:custGeom>
            <a:avLst/>
            <a:gdLst/>
            <a:ahLst/>
            <a:cxnLst/>
            <a:rect l="l" t="t" r="r" b="b"/>
            <a:pathLst>
              <a:path w="1437004" h="226695">
                <a:moveTo>
                  <a:pt x="1415282" y="0"/>
                </a:moveTo>
                <a:lnTo>
                  <a:pt x="21202" y="0"/>
                </a:lnTo>
                <a:lnTo>
                  <a:pt x="12949" y="1668"/>
                </a:lnTo>
                <a:lnTo>
                  <a:pt x="6210" y="6216"/>
                </a:lnTo>
                <a:lnTo>
                  <a:pt x="1666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6" y="213474"/>
                </a:lnTo>
                <a:lnTo>
                  <a:pt x="6210" y="220223"/>
                </a:lnTo>
                <a:lnTo>
                  <a:pt x="12949" y="224772"/>
                </a:lnTo>
                <a:lnTo>
                  <a:pt x="21202" y="226441"/>
                </a:lnTo>
                <a:lnTo>
                  <a:pt x="1415282" y="226441"/>
                </a:lnTo>
                <a:lnTo>
                  <a:pt x="1423535" y="224772"/>
                </a:lnTo>
                <a:lnTo>
                  <a:pt x="1430274" y="220223"/>
                </a:lnTo>
                <a:lnTo>
                  <a:pt x="1434817" y="213474"/>
                </a:lnTo>
                <a:lnTo>
                  <a:pt x="1436483" y="205209"/>
                </a:lnTo>
                <a:lnTo>
                  <a:pt x="1436483" y="113220"/>
                </a:lnTo>
                <a:lnTo>
                  <a:pt x="1436483" y="21225"/>
                </a:lnTo>
                <a:lnTo>
                  <a:pt x="1434817" y="12963"/>
                </a:lnTo>
                <a:lnTo>
                  <a:pt x="1430273" y="6216"/>
                </a:lnTo>
                <a:lnTo>
                  <a:pt x="1423535" y="1668"/>
                </a:lnTo>
                <a:lnTo>
                  <a:pt x="141528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54659" y="3561449"/>
            <a:ext cx="802005" cy="226695"/>
          </a:xfrm>
          <a:custGeom>
            <a:avLst/>
            <a:gdLst/>
            <a:ahLst/>
            <a:cxnLst/>
            <a:rect l="l" t="t" r="r" b="b"/>
            <a:pathLst>
              <a:path w="802004" h="226695">
                <a:moveTo>
                  <a:pt x="801840" y="0"/>
                </a:moveTo>
                <a:lnTo>
                  <a:pt x="21231" y="0"/>
                </a:lnTo>
                <a:lnTo>
                  <a:pt x="12965" y="1668"/>
                </a:lnTo>
                <a:lnTo>
                  <a:pt x="6217" y="6216"/>
                </a:lnTo>
                <a:lnTo>
                  <a:pt x="1667" y="12963"/>
                </a:lnTo>
                <a:lnTo>
                  <a:pt x="0" y="21225"/>
                </a:lnTo>
                <a:lnTo>
                  <a:pt x="0" y="205209"/>
                </a:lnTo>
                <a:lnTo>
                  <a:pt x="1667" y="213474"/>
                </a:lnTo>
                <a:lnTo>
                  <a:pt x="6217" y="220223"/>
                </a:lnTo>
                <a:lnTo>
                  <a:pt x="12965" y="224772"/>
                </a:lnTo>
                <a:lnTo>
                  <a:pt x="21231" y="226441"/>
                </a:lnTo>
                <a:lnTo>
                  <a:pt x="801840" y="226441"/>
                </a:lnTo>
                <a:lnTo>
                  <a:pt x="80184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5357" y="3858653"/>
            <a:ext cx="1022985" cy="226695"/>
          </a:xfrm>
          <a:custGeom>
            <a:avLst/>
            <a:gdLst/>
            <a:ahLst/>
            <a:cxnLst/>
            <a:rect l="l" t="t" r="r" b="b"/>
            <a:pathLst>
              <a:path w="1022985" h="226695">
                <a:moveTo>
                  <a:pt x="1001276" y="0"/>
                </a:moveTo>
                <a:lnTo>
                  <a:pt x="21242" y="0"/>
                </a:lnTo>
                <a:lnTo>
                  <a:pt x="12973" y="1667"/>
                </a:lnTo>
                <a:lnTo>
                  <a:pt x="6221" y="6216"/>
                </a:lnTo>
                <a:lnTo>
                  <a:pt x="1669" y="12963"/>
                </a:lnTo>
                <a:lnTo>
                  <a:pt x="0" y="21225"/>
                </a:lnTo>
                <a:lnTo>
                  <a:pt x="0" y="205207"/>
                </a:lnTo>
                <a:lnTo>
                  <a:pt x="1669" y="213473"/>
                </a:lnTo>
                <a:lnTo>
                  <a:pt x="6221" y="220222"/>
                </a:lnTo>
                <a:lnTo>
                  <a:pt x="12973" y="224771"/>
                </a:lnTo>
                <a:lnTo>
                  <a:pt x="21242" y="226439"/>
                </a:lnTo>
                <a:lnTo>
                  <a:pt x="1001276" y="226439"/>
                </a:lnTo>
                <a:lnTo>
                  <a:pt x="1009546" y="224771"/>
                </a:lnTo>
                <a:lnTo>
                  <a:pt x="1016298" y="220222"/>
                </a:lnTo>
                <a:lnTo>
                  <a:pt x="1020850" y="213473"/>
                </a:lnTo>
                <a:lnTo>
                  <a:pt x="1022520" y="205207"/>
                </a:lnTo>
                <a:lnTo>
                  <a:pt x="1022520" y="113219"/>
                </a:lnTo>
                <a:lnTo>
                  <a:pt x="1022520" y="21225"/>
                </a:lnTo>
                <a:lnTo>
                  <a:pt x="1020850" y="12963"/>
                </a:lnTo>
                <a:lnTo>
                  <a:pt x="1016298" y="6216"/>
                </a:lnTo>
                <a:lnTo>
                  <a:pt x="1009546" y="1667"/>
                </a:lnTo>
                <a:lnTo>
                  <a:pt x="1001276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5357" y="4707803"/>
            <a:ext cx="711200" cy="226695"/>
          </a:xfrm>
          <a:custGeom>
            <a:avLst/>
            <a:gdLst/>
            <a:ahLst/>
            <a:cxnLst/>
            <a:rect l="l" t="t" r="r" b="b"/>
            <a:pathLst>
              <a:path w="711200" h="226695">
                <a:moveTo>
                  <a:pt x="689885" y="0"/>
                </a:moveTo>
                <a:lnTo>
                  <a:pt x="21278" y="0"/>
                </a:lnTo>
                <a:lnTo>
                  <a:pt x="12995" y="1668"/>
                </a:lnTo>
                <a:lnTo>
                  <a:pt x="6232" y="6217"/>
                </a:lnTo>
                <a:lnTo>
                  <a:pt x="1672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72" y="213475"/>
                </a:lnTo>
                <a:lnTo>
                  <a:pt x="6232" y="220223"/>
                </a:lnTo>
                <a:lnTo>
                  <a:pt x="12995" y="224772"/>
                </a:lnTo>
                <a:lnTo>
                  <a:pt x="21278" y="226440"/>
                </a:lnTo>
                <a:lnTo>
                  <a:pt x="689885" y="226440"/>
                </a:lnTo>
                <a:lnTo>
                  <a:pt x="698168" y="224772"/>
                </a:lnTo>
                <a:lnTo>
                  <a:pt x="704932" y="220223"/>
                </a:lnTo>
                <a:lnTo>
                  <a:pt x="709492" y="213475"/>
                </a:lnTo>
                <a:lnTo>
                  <a:pt x="711164" y="205211"/>
                </a:lnTo>
                <a:lnTo>
                  <a:pt x="711164" y="113220"/>
                </a:lnTo>
                <a:lnTo>
                  <a:pt x="711164" y="21229"/>
                </a:lnTo>
                <a:lnTo>
                  <a:pt x="709492" y="12965"/>
                </a:lnTo>
                <a:lnTo>
                  <a:pt x="704932" y="6217"/>
                </a:lnTo>
                <a:lnTo>
                  <a:pt x="698168" y="1668"/>
                </a:lnTo>
                <a:lnTo>
                  <a:pt x="689885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4361" y="4707803"/>
            <a:ext cx="605155" cy="226695"/>
          </a:xfrm>
          <a:custGeom>
            <a:avLst/>
            <a:gdLst/>
            <a:ahLst/>
            <a:cxnLst/>
            <a:rect l="l" t="t" r="r" b="b"/>
            <a:pathLst>
              <a:path w="605155" h="226695">
                <a:moveTo>
                  <a:pt x="583803" y="0"/>
                </a:moveTo>
                <a:lnTo>
                  <a:pt x="21216" y="0"/>
                </a:lnTo>
                <a:lnTo>
                  <a:pt x="12957" y="1668"/>
                </a:lnTo>
                <a:lnTo>
                  <a:pt x="6213" y="6217"/>
                </a:lnTo>
                <a:lnTo>
                  <a:pt x="1667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67" y="213475"/>
                </a:lnTo>
                <a:lnTo>
                  <a:pt x="6213" y="220223"/>
                </a:lnTo>
                <a:lnTo>
                  <a:pt x="12957" y="224772"/>
                </a:lnTo>
                <a:lnTo>
                  <a:pt x="21216" y="226440"/>
                </a:lnTo>
                <a:lnTo>
                  <a:pt x="583803" y="226440"/>
                </a:lnTo>
                <a:lnTo>
                  <a:pt x="592061" y="224772"/>
                </a:lnTo>
                <a:lnTo>
                  <a:pt x="598805" y="220223"/>
                </a:lnTo>
                <a:lnTo>
                  <a:pt x="603352" y="213475"/>
                </a:lnTo>
                <a:lnTo>
                  <a:pt x="605020" y="205211"/>
                </a:lnTo>
                <a:lnTo>
                  <a:pt x="605020" y="113220"/>
                </a:lnTo>
                <a:lnTo>
                  <a:pt x="605020" y="21229"/>
                </a:lnTo>
                <a:lnTo>
                  <a:pt x="603352" y="12965"/>
                </a:lnTo>
                <a:lnTo>
                  <a:pt x="598805" y="6217"/>
                </a:lnTo>
                <a:lnTo>
                  <a:pt x="592061" y="1668"/>
                </a:lnTo>
                <a:lnTo>
                  <a:pt x="583803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7221" y="4707803"/>
            <a:ext cx="605155" cy="226695"/>
          </a:xfrm>
          <a:custGeom>
            <a:avLst/>
            <a:gdLst/>
            <a:ahLst/>
            <a:cxnLst/>
            <a:rect l="l" t="t" r="r" b="b"/>
            <a:pathLst>
              <a:path w="605155" h="226695">
                <a:moveTo>
                  <a:pt x="583802" y="0"/>
                </a:moveTo>
                <a:lnTo>
                  <a:pt x="21216" y="0"/>
                </a:lnTo>
                <a:lnTo>
                  <a:pt x="12957" y="1668"/>
                </a:lnTo>
                <a:lnTo>
                  <a:pt x="6213" y="6217"/>
                </a:lnTo>
                <a:lnTo>
                  <a:pt x="1667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67" y="213475"/>
                </a:lnTo>
                <a:lnTo>
                  <a:pt x="6213" y="220223"/>
                </a:lnTo>
                <a:lnTo>
                  <a:pt x="12957" y="224772"/>
                </a:lnTo>
                <a:lnTo>
                  <a:pt x="21216" y="226440"/>
                </a:lnTo>
                <a:lnTo>
                  <a:pt x="583802" y="226440"/>
                </a:lnTo>
                <a:lnTo>
                  <a:pt x="592061" y="224772"/>
                </a:lnTo>
                <a:lnTo>
                  <a:pt x="598805" y="220223"/>
                </a:lnTo>
                <a:lnTo>
                  <a:pt x="603352" y="213475"/>
                </a:lnTo>
                <a:lnTo>
                  <a:pt x="605020" y="205211"/>
                </a:lnTo>
                <a:lnTo>
                  <a:pt x="605020" y="113220"/>
                </a:lnTo>
                <a:lnTo>
                  <a:pt x="605020" y="21229"/>
                </a:lnTo>
                <a:lnTo>
                  <a:pt x="603352" y="12965"/>
                </a:lnTo>
                <a:lnTo>
                  <a:pt x="598805" y="6217"/>
                </a:lnTo>
                <a:lnTo>
                  <a:pt x="592061" y="1668"/>
                </a:lnTo>
                <a:lnTo>
                  <a:pt x="58380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93619" y="4707803"/>
            <a:ext cx="605155" cy="226695"/>
          </a:xfrm>
          <a:custGeom>
            <a:avLst/>
            <a:gdLst/>
            <a:ahLst/>
            <a:cxnLst/>
            <a:rect l="l" t="t" r="r" b="b"/>
            <a:pathLst>
              <a:path w="605154" h="226695">
                <a:moveTo>
                  <a:pt x="583802" y="0"/>
                </a:moveTo>
                <a:lnTo>
                  <a:pt x="21216" y="0"/>
                </a:lnTo>
                <a:lnTo>
                  <a:pt x="12957" y="1668"/>
                </a:lnTo>
                <a:lnTo>
                  <a:pt x="6213" y="6217"/>
                </a:lnTo>
                <a:lnTo>
                  <a:pt x="1667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67" y="213475"/>
                </a:lnTo>
                <a:lnTo>
                  <a:pt x="6213" y="220223"/>
                </a:lnTo>
                <a:lnTo>
                  <a:pt x="12957" y="224772"/>
                </a:lnTo>
                <a:lnTo>
                  <a:pt x="21216" y="226440"/>
                </a:lnTo>
                <a:lnTo>
                  <a:pt x="583802" y="226440"/>
                </a:lnTo>
                <a:lnTo>
                  <a:pt x="592061" y="224772"/>
                </a:lnTo>
                <a:lnTo>
                  <a:pt x="598805" y="220223"/>
                </a:lnTo>
                <a:lnTo>
                  <a:pt x="603352" y="213475"/>
                </a:lnTo>
                <a:lnTo>
                  <a:pt x="605020" y="205211"/>
                </a:lnTo>
                <a:lnTo>
                  <a:pt x="605020" y="113220"/>
                </a:lnTo>
                <a:lnTo>
                  <a:pt x="605020" y="21229"/>
                </a:lnTo>
                <a:lnTo>
                  <a:pt x="603352" y="12965"/>
                </a:lnTo>
                <a:lnTo>
                  <a:pt x="598805" y="6217"/>
                </a:lnTo>
                <a:lnTo>
                  <a:pt x="592061" y="1668"/>
                </a:lnTo>
                <a:lnTo>
                  <a:pt x="58380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76478" y="4707803"/>
            <a:ext cx="711200" cy="226695"/>
          </a:xfrm>
          <a:custGeom>
            <a:avLst/>
            <a:gdLst/>
            <a:ahLst/>
            <a:cxnLst/>
            <a:rect l="l" t="t" r="r" b="b"/>
            <a:pathLst>
              <a:path w="711200" h="226695">
                <a:moveTo>
                  <a:pt x="689886" y="0"/>
                </a:moveTo>
                <a:lnTo>
                  <a:pt x="21278" y="0"/>
                </a:lnTo>
                <a:lnTo>
                  <a:pt x="12995" y="1668"/>
                </a:lnTo>
                <a:lnTo>
                  <a:pt x="6232" y="6217"/>
                </a:lnTo>
                <a:lnTo>
                  <a:pt x="1672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72" y="213475"/>
                </a:lnTo>
                <a:lnTo>
                  <a:pt x="6232" y="220223"/>
                </a:lnTo>
                <a:lnTo>
                  <a:pt x="12995" y="224772"/>
                </a:lnTo>
                <a:lnTo>
                  <a:pt x="21278" y="226440"/>
                </a:lnTo>
                <a:lnTo>
                  <a:pt x="689886" y="226440"/>
                </a:lnTo>
                <a:lnTo>
                  <a:pt x="698169" y="224772"/>
                </a:lnTo>
                <a:lnTo>
                  <a:pt x="704933" y="220223"/>
                </a:lnTo>
                <a:lnTo>
                  <a:pt x="709493" y="213475"/>
                </a:lnTo>
                <a:lnTo>
                  <a:pt x="711165" y="205211"/>
                </a:lnTo>
                <a:lnTo>
                  <a:pt x="711165" y="113220"/>
                </a:lnTo>
                <a:lnTo>
                  <a:pt x="711165" y="21229"/>
                </a:lnTo>
                <a:lnTo>
                  <a:pt x="709493" y="12965"/>
                </a:lnTo>
                <a:lnTo>
                  <a:pt x="704933" y="6217"/>
                </a:lnTo>
                <a:lnTo>
                  <a:pt x="698169" y="1668"/>
                </a:lnTo>
                <a:lnTo>
                  <a:pt x="689886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5482" y="4707803"/>
            <a:ext cx="1440180" cy="226695"/>
          </a:xfrm>
          <a:custGeom>
            <a:avLst/>
            <a:gdLst/>
            <a:ahLst/>
            <a:cxnLst/>
            <a:rect l="l" t="t" r="r" b="b"/>
            <a:pathLst>
              <a:path w="1440179" h="226695">
                <a:moveTo>
                  <a:pt x="1418765" y="0"/>
                </a:moveTo>
                <a:lnTo>
                  <a:pt x="21254" y="0"/>
                </a:lnTo>
                <a:lnTo>
                  <a:pt x="12981" y="1668"/>
                </a:lnTo>
                <a:lnTo>
                  <a:pt x="6225" y="6217"/>
                </a:lnTo>
                <a:lnTo>
                  <a:pt x="1670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70" y="213475"/>
                </a:lnTo>
                <a:lnTo>
                  <a:pt x="6225" y="220223"/>
                </a:lnTo>
                <a:lnTo>
                  <a:pt x="12981" y="224772"/>
                </a:lnTo>
                <a:lnTo>
                  <a:pt x="21254" y="226440"/>
                </a:lnTo>
                <a:lnTo>
                  <a:pt x="1418765" y="226440"/>
                </a:lnTo>
                <a:lnTo>
                  <a:pt x="1427038" y="224772"/>
                </a:lnTo>
                <a:lnTo>
                  <a:pt x="1433795" y="220223"/>
                </a:lnTo>
                <a:lnTo>
                  <a:pt x="1438350" y="213475"/>
                </a:lnTo>
                <a:lnTo>
                  <a:pt x="1440021" y="205211"/>
                </a:lnTo>
                <a:lnTo>
                  <a:pt x="1440021" y="113220"/>
                </a:lnTo>
                <a:lnTo>
                  <a:pt x="1440021" y="21229"/>
                </a:lnTo>
                <a:lnTo>
                  <a:pt x="1438350" y="12965"/>
                </a:lnTo>
                <a:lnTo>
                  <a:pt x="1433795" y="6217"/>
                </a:lnTo>
                <a:lnTo>
                  <a:pt x="1427038" y="1668"/>
                </a:lnTo>
                <a:lnTo>
                  <a:pt x="1418765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3342" y="4707803"/>
            <a:ext cx="502920" cy="226695"/>
          </a:xfrm>
          <a:custGeom>
            <a:avLst/>
            <a:gdLst/>
            <a:ahLst/>
            <a:cxnLst/>
            <a:rect l="l" t="t" r="r" b="b"/>
            <a:pathLst>
              <a:path w="502920" h="226695">
                <a:moveTo>
                  <a:pt x="481142" y="0"/>
                </a:moveTo>
                <a:lnTo>
                  <a:pt x="21276" y="0"/>
                </a:lnTo>
                <a:lnTo>
                  <a:pt x="12994" y="1668"/>
                </a:lnTo>
                <a:lnTo>
                  <a:pt x="6231" y="6217"/>
                </a:lnTo>
                <a:lnTo>
                  <a:pt x="1671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71" y="213475"/>
                </a:lnTo>
                <a:lnTo>
                  <a:pt x="6231" y="220223"/>
                </a:lnTo>
                <a:lnTo>
                  <a:pt x="12994" y="224772"/>
                </a:lnTo>
                <a:lnTo>
                  <a:pt x="21276" y="226440"/>
                </a:lnTo>
                <a:lnTo>
                  <a:pt x="481142" y="226440"/>
                </a:lnTo>
                <a:lnTo>
                  <a:pt x="489422" y="224772"/>
                </a:lnTo>
                <a:lnTo>
                  <a:pt x="496185" y="220223"/>
                </a:lnTo>
                <a:lnTo>
                  <a:pt x="500745" y="213475"/>
                </a:lnTo>
                <a:lnTo>
                  <a:pt x="502418" y="205211"/>
                </a:lnTo>
                <a:lnTo>
                  <a:pt x="502418" y="113220"/>
                </a:lnTo>
                <a:lnTo>
                  <a:pt x="502418" y="21229"/>
                </a:lnTo>
                <a:lnTo>
                  <a:pt x="500745" y="12965"/>
                </a:lnTo>
                <a:lnTo>
                  <a:pt x="496185" y="6217"/>
                </a:lnTo>
                <a:lnTo>
                  <a:pt x="489422" y="1668"/>
                </a:lnTo>
                <a:lnTo>
                  <a:pt x="48114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3596" y="4707803"/>
            <a:ext cx="605155" cy="226695"/>
          </a:xfrm>
          <a:custGeom>
            <a:avLst/>
            <a:gdLst/>
            <a:ahLst/>
            <a:cxnLst/>
            <a:rect l="l" t="t" r="r" b="b"/>
            <a:pathLst>
              <a:path w="605154" h="226695">
                <a:moveTo>
                  <a:pt x="583802" y="0"/>
                </a:moveTo>
                <a:lnTo>
                  <a:pt x="21219" y="0"/>
                </a:lnTo>
                <a:lnTo>
                  <a:pt x="12957" y="1668"/>
                </a:lnTo>
                <a:lnTo>
                  <a:pt x="6213" y="6217"/>
                </a:lnTo>
                <a:lnTo>
                  <a:pt x="1666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66" y="213475"/>
                </a:lnTo>
                <a:lnTo>
                  <a:pt x="6213" y="220223"/>
                </a:lnTo>
                <a:lnTo>
                  <a:pt x="12957" y="224772"/>
                </a:lnTo>
                <a:lnTo>
                  <a:pt x="21219" y="226440"/>
                </a:lnTo>
                <a:lnTo>
                  <a:pt x="583802" y="226440"/>
                </a:lnTo>
                <a:lnTo>
                  <a:pt x="592061" y="224772"/>
                </a:lnTo>
                <a:lnTo>
                  <a:pt x="598806" y="220223"/>
                </a:lnTo>
                <a:lnTo>
                  <a:pt x="603354" y="213475"/>
                </a:lnTo>
                <a:lnTo>
                  <a:pt x="605022" y="205211"/>
                </a:lnTo>
                <a:lnTo>
                  <a:pt x="605022" y="113220"/>
                </a:lnTo>
                <a:lnTo>
                  <a:pt x="605022" y="21229"/>
                </a:lnTo>
                <a:lnTo>
                  <a:pt x="603354" y="12965"/>
                </a:lnTo>
                <a:lnTo>
                  <a:pt x="598806" y="6217"/>
                </a:lnTo>
                <a:lnTo>
                  <a:pt x="592061" y="1668"/>
                </a:lnTo>
                <a:lnTo>
                  <a:pt x="583802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6454" y="4707803"/>
            <a:ext cx="310515" cy="226695"/>
          </a:xfrm>
          <a:custGeom>
            <a:avLst/>
            <a:gdLst/>
            <a:ahLst/>
            <a:cxnLst/>
            <a:rect l="l" t="t" r="r" b="b"/>
            <a:pathLst>
              <a:path w="310515" h="226695">
                <a:moveTo>
                  <a:pt x="310044" y="0"/>
                </a:moveTo>
                <a:lnTo>
                  <a:pt x="21276" y="0"/>
                </a:lnTo>
                <a:lnTo>
                  <a:pt x="12995" y="1668"/>
                </a:lnTo>
                <a:lnTo>
                  <a:pt x="6232" y="6217"/>
                </a:lnTo>
                <a:lnTo>
                  <a:pt x="1672" y="12965"/>
                </a:lnTo>
                <a:lnTo>
                  <a:pt x="0" y="21229"/>
                </a:lnTo>
                <a:lnTo>
                  <a:pt x="0" y="205211"/>
                </a:lnTo>
                <a:lnTo>
                  <a:pt x="1672" y="213475"/>
                </a:lnTo>
                <a:lnTo>
                  <a:pt x="6232" y="220223"/>
                </a:lnTo>
                <a:lnTo>
                  <a:pt x="12995" y="224772"/>
                </a:lnTo>
                <a:lnTo>
                  <a:pt x="21276" y="226440"/>
                </a:lnTo>
                <a:lnTo>
                  <a:pt x="310044" y="226440"/>
                </a:lnTo>
                <a:lnTo>
                  <a:pt x="310044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79870" y="5005006"/>
            <a:ext cx="7278370" cy="5198110"/>
            <a:chOff x="279870" y="5005006"/>
            <a:chExt cx="7278370" cy="5198110"/>
          </a:xfrm>
        </p:grpSpPr>
        <p:sp>
          <p:nvSpPr>
            <p:cNvPr id="49" name="object 49"/>
            <p:cNvSpPr/>
            <p:nvPr/>
          </p:nvSpPr>
          <p:spPr>
            <a:xfrm>
              <a:off x="835355" y="5005006"/>
              <a:ext cx="2600960" cy="102870"/>
            </a:xfrm>
            <a:custGeom>
              <a:avLst/>
              <a:gdLst/>
              <a:ahLst/>
              <a:cxnLst/>
              <a:rect l="l" t="t" r="r" b="b"/>
              <a:pathLst>
                <a:path w="2600960" h="102870">
                  <a:moveTo>
                    <a:pt x="813765" y="21234"/>
                  </a:moveTo>
                  <a:lnTo>
                    <a:pt x="812101" y="12966"/>
                  </a:lnTo>
                  <a:lnTo>
                    <a:pt x="807542" y="6223"/>
                  </a:lnTo>
                  <a:lnTo>
                    <a:pt x="800798" y="1676"/>
                  </a:lnTo>
                  <a:lnTo>
                    <a:pt x="792530" y="0"/>
                  </a:lnTo>
                  <a:lnTo>
                    <a:pt x="21221" y="0"/>
                  </a:lnTo>
                  <a:lnTo>
                    <a:pt x="12966" y="1676"/>
                  </a:lnTo>
                  <a:lnTo>
                    <a:pt x="6210" y="6223"/>
                  </a:lnTo>
                  <a:lnTo>
                    <a:pt x="1663" y="12966"/>
                  </a:lnTo>
                  <a:lnTo>
                    <a:pt x="0" y="21234"/>
                  </a:lnTo>
                  <a:lnTo>
                    <a:pt x="0" y="102616"/>
                  </a:lnTo>
                  <a:lnTo>
                    <a:pt x="813765" y="102616"/>
                  </a:lnTo>
                  <a:lnTo>
                    <a:pt x="813765" y="21234"/>
                  </a:lnTo>
                  <a:close/>
                </a:path>
                <a:path w="2600960" h="102870">
                  <a:moveTo>
                    <a:pt x="2122881" y="21234"/>
                  </a:moveTo>
                  <a:lnTo>
                    <a:pt x="2121204" y="12966"/>
                  </a:lnTo>
                  <a:lnTo>
                    <a:pt x="2116658" y="6223"/>
                  </a:lnTo>
                  <a:lnTo>
                    <a:pt x="2109901" y="1676"/>
                  </a:lnTo>
                  <a:lnTo>
                    <a:pt x="2101621" y="0"/>
                  </a:lnTo>
                  <a:lnTo>
                    <a:pt x="912850" y="0"/>
                  </a:lnTo>
                  <a:lnTo>
                    <a:pt x="904582" y="1676"/>
                  </a:lnTo>
                  <a:lnTo>
                    <a:pt x="897826" y="6223"/>
                  </a:lnTo>
                  <a:lnTo>
                    <a:pt x="893279" y="12966"/>
                  </a:lnTo>
                  <a:lnTo>
                    <a:pt x="891603" y="21234"/>
                  </a:lnTo>
                  <a:lnTo>
                    <a:pt x="891603" y="102616"/>
                  </a:lnTo>
                  <a:lnTo>
                    <a:pt x="2122881" y="102616"/>
                  </a:lnTo>
                  <a:lnTo>
                    <a:pt x="2122881" y="21234"/>
                  </a:lnTo>
                  <a:close/>
                </a:path>
                <a:path w="2600960" h="102870">
                  <a:moveTo>
                    <a:pt x="2600528" y="21234"/>
                  </a:moveTo>
                  <a:lnTo>
                    <a:pt x="2598839" y="12966"/>
                  </a:lnTo>
                  <a:lnTo>
                    <a:pt x="2594267" y="6223"/>
                  </a:lnTo>
                  <a:lnTo>
                    <a:pt x="2587472" y="1676"/>
                  </a:lnTo>
                  <a:lnTo>
                    <a:pt x="2579154" y="0"/>
                  </a:lnTo>
                  <a:lnTo>
                    <a:pt x="2222081" y="0"/>
                  </a:lnTo>
                  <a:lnTo>
                    <a:pt x="2213762" y="1676"/>
                  </a:lnTo>
                  <a:lnTo>
                    <a:pt x="2206968" y="6223"/>
                  </a:lnTo>
                  <a:lnTo>
                    <a:pt x="2202396" y="12966"/>
                  </a:lnTo>
                  <a:lnTo>
                    <a:pt x="2200719" y="21234"/>
                  </a:lnTo>
                  <a:lnTo>
                    <a:pt x="2200719" y="102616"/>
                  </a:lnTo>
                  <a:lnTo>
                    <a:pt x="2600528" y="102616"/>
                  </a:lnTo>
                  <a:lnTo>
                    <a:pt x="2600528" y="21234"/>
                  </a:lnTo>
                  <a:close/>
                </a:path>
              </a:pathLst>
            </a:custGeom>
            <a:solidFill>
              <a:srgbClr val="F4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870" y="5107613"/>
              <a:ext cx="7278370" cy="5095240"/>
            </a:xfrm>
            <a:custGeom>
              <a:avLst/>
              <a:gdLst/>
              <a:ahLst/>
              <a:cxnLst/>
              <a:rect l="l" t="t" r="r" b="b"/>
              <a:pathLst>
                <a:path w="7278370" h="5095240">
                  <a:moveTo>
                    <a:pt x="7277939" y="0"/>
                  </a:moveTo>
                  <a:lnTo>
                    <a:pt x="0" y="0"/>
                  </a:lnTo>
                  <a:lnTo>
                    <a:pt x="0" y="5094912"/>
                  </a:lnTo>
                  <a:lnTo>
                    <a:pt x="7277939" y="5094912"/>
                  </a:lnTo>
                  <a:lnTo>
                    <a:pt x="7277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8576" y="5729145"/>
              <a:ext cx="424180" cy="354330"/>
            </a:xfrm>
            <a:custGeom>
              <a:avLst/>
              <a:gdLst/>
              <a:ahLst/>
              <a:cxnLst/>
              <a:rect l="l" t="t" r="r" b="b"/>
              <a:pathLst>
                <a:path w="424180" h="354329">
                  <a:moveTo>
                    <a:pt x="183124" y="201255"/>
                  </a:moveTo>
                  <a:lnTo>
                    <a:pt x="177596" y="235874"/>
                  </a:lnTo>
                  <a:lnTo>
                    <a:pt x="171531" y="288922"/>
                  </a:lnTo>
                  <a:lnTo>
                    <a:pt x="158189" y="325617"/>
                  </a:lnTo>
                  <a:lnTo>
                    <a:pt x="144847" y="346925"/>
                  </a:lnTo>
                  <a:lnTo>
                    <a:pt x="138783" y="353813"/>
                  </a:lnTo>
                  <a:lnTo>
                    <a:pt x="283752" y="353813"/>
                  </a:lnTo>
                  <a:lnTo>
                    <a:pt x="277680" y="346925"/>
                  </a:lnTo>
                  <a:lnTo>
                    <a:pt x="264335" y="325617"/>
                  </a:lnTo>
                  <a:lnTo>
                    <a:pt x="250991" y="288922"/>
                  </a:lnTo>
                  <a:lnTo>
                    <a:pt x="244927" y="235874"/>
                  </a:lnTo>
                  <a:lnTo>
                    <a:pt x="212977" y="235874"/>
                  </a:lnTo>
                  <a:lnTo>
                    <a:pt x="207449" y="224334"/>
                  </a:lnTo>
                  <a:lnTo>
                    <a:pt x="195286" y="205101"/>
                  </a:lnTo>
                  <a:lnTo>
                    <a:pt x="183124" y="201255"/>
                  </a:lnTo>
                  <a:close/>
                </a:path>
                <a:path w="424180" h="354329">
                  <a:moveTo>
                    <a:pt x="239935" y="201255"/>
                  </a:moveTo>
                  <a:lnTo>
                    <a:pt x="228952" y="205101"/>
                  </a:lnTo>
                  <a:lnTo>
                    <a:pt x="217969" y="224334"/>
                  </a:lnTo>
                  <a:lnTo>
                    <a:pt x="212977" y="235874"/>
                  </a:lnTo>
                  <a:lnTo>
                    <a:pt x="244927" y="235874"/>
                  </a:lnTo>
                  <a:lnTo>
                    <a:pt x="239935" y="201255"/>
                  </a:lnTo>
                  <a:close/>
                </a:path>
                <a:path w="424180" h="354329">
                  <a:moveTo>
                    <a:pt x="130420" y="0"/>
                  </a:moveTo>
                  <a:lnTo>
                    <a:pt x="36070" y="0"/>
                  </a:lnTo>
                  <a:lnTo>
                    <a:pt x="19624" y="4445"/>
                  </a:lnTo>
                  <a:lnTo>
                    <a:pt x="6956" y="16768"/>
                  </a:lnTo>
                  <a:lnTo>
                    <a:pt x="0" y="35449"/>
                  </a:lnTo>
                  <a:lnTo>
                    <a:pt x="689" y="58968"/>
                  </a:lnTo>
                  <a:lnTo>
                    <a:pt x="11436" y="115111"/>
                  </a:lnTo>
                  <a:lnTo>
                    <a:pt x="19138" y="155159"/>
                  </a:lnTo>
                  <a:lnTo>
                    <a:pt x="38518" y="199480"/>
                  </a:lnTo>
                  <a:lnTo>
                    <a:pt x="70956" y="212288"/>
                  </a:lnTo>
                  <a:lnTo>
                    <a:pt x="153017" y="212288"/>
                  </a:lnTo>
                  <a:lnTo>
                    <a:pt x="158443" y="208590"/>
                  </a:lnTo>
                  <a:lnTo>
                    <a:pt x="157674" y="199480"/>
                  </a:lnTo>
                  <a:lnTo>
                    <a:pt x="154462" y="187927"/>
                  </a:lnTo>
                  <a:lnTo>
                    <a:pt x="152557" y="176905"/>
                  </a:lnTo>
                  <a:lnTo>
                    <a:pt x="83246" y="176905"/>
                  </a:lnTo>
                  <a:lnTo>
                    <a:pt x="74344" y="174809"/>
                  </a:lnTo>
                  <a:lnTo>
                    <a:pt x="67308" y="169349"/>
                  </a:lnTo>
                  <a:lnTo>
                    <a:pt x="62343" y="161771"/>
                  </a:lnTo>
                  <a:lnTo>
                    <a:pt x="59658" y="153319"/>
                  </a:lnTo>
                  <a:lnTo>
                    <a:pt x="55908" y="135039"/>
                  </a:lnTo>
                  <a:lnTo>
                    <a:pt x="49578" y="105840"/>
                  </a:lnTo>
                  <a:lnTo>
                    <a:pt x="40976" y="66835"/>
                  </a:lnTo>
                  <a:lnTo>
                    <a:pt x="40406" y="52382"/>
                  </a:lnTo>
                  <a:lnTo>
                    <a:pt x="43957" y="42629"/>
                  </a:lnTo>
                  <a:lnTo>
                    <a:pt x="50689" y="37116"/>
                  </a:lnTo>
                  <a:lnTo>
                    <a:pt x="59301" y="35449"/>
                  </a:lnTo>
                  <a:lnTo>
                    <a:pt x="152557" y="35449"/>
                  </a:lnTo>
                  <a:lnTo>
                    <a:pt x="152557" y="23587"/>
                  </a:lnTo>
                  <a:lnTo>
                    <a:pt x="150929" y="14408"/>
                  </a:lnTo>
                  <a:lnTo>
                    <a:pt x="146371" y="6910"/>
                  </a:lnTo>
                  <a:lnTo>
                    <a:pt x="139372" y="1854"/>
                  </a:lnTo>
                  <a:lnTo>
                    <a:pt x="130420" y="0"/>
                  </a:lnTo>
                  <a:close/>
                </a:path>
                <a:path w="424180" h="354329">
                  <a:moveTo>
                    <a:pt x="258701" y="153319"/>
                  </a:moveTo>
                  <a:lnTo>
                    <a:pt x="258746" y="187927"/>
                  </a:lnTo>
                  <a:lnTo>
                    <a:pt x="259822" y="199480"/>
                  </a:lnTo>
                  <a:lnTo>
                    <a:pt x="263339" y="208590"/>
                  </a:lnTo>
                  <a:lnTo>
                    <a:pt x="270708" y="212288"/>
                  </a:lnTo>
                  <a:lnTo>
                    <a:pt x="354986" y="212288"/>
                  </a:lnTo>
                  <a:lnTo>
                    <a:pt x="371512" y="209247"/>
                  </a:lnTo>
                  <a:lnTo>
                    <a:pt x="385625" y="201255"/>
                  </a:lnTo>
                  <a:lnTo>
                    <a:pt x="396276" y="189897"/>
                  </a:lnTo>
                  <a:lnTo>
                    <a:pt x="402161" y="176905"/>
                  </a:lnTo>
                  <a:lnTo>
                    <a:pt x="293316" y="176905"/>
                  </a:lnTo>
                  <a:lnTo>
                    <a:pt x="282415" y="175051"/>
                  </a:lnTo>
                  <a:lnTo>
                    <a:pt x="271126" y="169995"/>
                  </a:lnTo>
                  <a:lnTo>
                    <a:pt x="262279" y="162497"/>
                  </a:lnTo>
                  <a:lnTo>
                    <a:pt x="258701" y="153319"/>
                  </a:lnTo>
                  <a:close/>
                </a:path>
                <a:path w="424180" h="354329">
                  <a:moveTo>
                    <a:pt x="152557" y="153319"/>
                  </a:moveTo>
                  <a:lnTo>
                    <a:pt x="150929" y="162497"/>
                  </a:lnTo>
                  <a:lnTo>
                    <a:pt x="146371" y="169995"/>
                  </a:lnTo>
                  <a:lnTo>
                    <a:pt x="139372" y="175051"/>
                  </a:lnTo>
                  <a:lnTo>
                    <a:pt x="130420" y="176905"/>
                  </a:lnTo>
                  <a:lnTo>
                    <a:pt x="152557" y="176905"/>
                  </a:lnTo>
                  <a:lnTo>
                    <a:pt x="152557" y="153319"/>
                  </a:lnTo>
                  <a:close/>
                </a:path>
                <a:path w="424180" h="354329">
                  <a:moveTo>
                    <a:pt x="423742" y="35449"/>
                  </a:moveTo>
                  <a:lnTo>
                    <a:pt x="364436" y="35449"/>
                  </a:lnTo>
                  <a:lnTo>
                    <a:pt x="373047" y="37116"/>
                  </a:lnTo>
                  <a:lnTo>
                    <a:pt x="379775" y="42629"/>
                  </a:lnTo>
                  <a:lnTo>
                    <a:pt x="383326" y="52382"/>
                  </a:lnTo>
                  <a:lnTo>
                    <a:pt x="382760" y="66835"/>
                  </a:lnTo>
                  <a:lnTo>
                    <a:pt x="374154" y="105840"/>
                  </a:lnTo>
                  <a:lnTo>
                    <a:pt x="367824" y="135039"/>
                  </a:lnTo>
                  <a:lnTo>
                    <a:pt x="349395" y="174809"/>
                  </a:lnTo>
                  <a:lnTo>
                    <a:pt x="340492" y="176905"/>
                  </a:lnTo>
                  <a:lnTo>
                    <a:pt x="402161" y="176905"/>
                  </a:lnTo>
                  <a:lnTo>
                    <a:pt x="406112" y="155587"/>
                  </a:lnTo>
                  <a:lnTo>
                    <a:pt x="413215" y="115367"/>
                  </a:lnTo>
                  <a:lnTo>
                    <a:pt x="423048" y="58968"/>
                  </a:lnTo>
                  <a:lnTo>
                    <a:pt x="423530" y="42629"/>
                  </a:lnTo>
                  <a:lnTo>
                    <a:pt x="423613" y="39839"/>
                  </a:lnTo>
                  <a:lnTo>
                    <a:pt x="423715" y="36395"/>
                  </a:lnTo>
                  <a:lnTo>
                    <a:pt x="423742" y="35449"/>
                  </a:lnTo>
                  <a:close/>
                </a:path>
                <a:path w="424180" h="354329">
                  <a:moveTo>
                    <a:pt x="152557" y="35449"/>
                  </a:moveTo>
                  <a:lnTo>
                    <a:pt x="139772" y="35449"/>
                  </a:lnTo>
                  <a:lnTo>
                    <a:pt x="146371" y="36395"/>
                  </a:lnTo>
                  <a:lnTo>
                    <a:pt x="150929" y="39839"/>
                  </a:lnTo>
                  <a:lnTo>
                    <a:pt x="152557" y="47175"/>
                  </a:lnTo>
                  <a:lnTo>
                    <a:pt x="152557" y="35449"/>
                  </a:lnTo>
                  <a:close/>
                </a:path>
                <a:path w="424180" h="354329">
                  <a:moveTo>
                    <a:pt x="387666" y="0"/>
                  </a:moveTo>
                  <a:lnTo>
                    <a:pt x="293316" y="0"/>
                  </a:lnTo>
                  <a:lnTo>
                    <a:pt x="282415" y="1854"/>
                  </a:lnTo>
                  <a:lnTo>
                    <a:pt x="271126" y="6910"/>
                  </a:lnTo>
                  <a:lnTo>
                    <a:pt x="262279" y="14408"/>
                  </a:lnTo>
                  <a:lnTo>
                    <a:pt x="258701" y="23587"/>
                  </a:lnTo>
                  <a:lnTo>
                    <a:pt x="258701" y="47175"/>
                  </a:lnTo>
                  <a:lnTo>
                    <a:pt x="262279" y="39839"/>
                  </a:lnTo>
                  <a:lnTo>
                    <a:pt x="271126" y="36395"/>
                  </a:lnTo>
                  <a:lnTo>
                    <a:pt x="281770" y="35449"/>
                  </a:lnTo>
                  <a:lnTo>
                    <a:pt x="423742" y="35449"/>
                  </a:lnTo>
                  <a:lnTo>
                    <a:pt x="416786" y="16768"/>
                  </a:lnTo>
                  <a:lnTo>
                    <a:pt x="404115" y="4445"/>
                  </a:lnTo>
                  <a:lnTo>
                    <a:pt x="387666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61822" y="5708270"/>
              <a:ext cx="259715" cy="289560"/>
            </a:xfrm>
            <a:custGeom>
              <a:avLst/>
              <a:gdLst/>
              <a:ahLst/>
              <a:cxnLst/>
              <a:rect l="l" t="t" r="r" b="b"/>
              <a:pathLst>
                <a:path w="259715" h="289560">
                  <a:moveTo>
                    <a:pt x="212287" y="0"/>
                  </a:moveTo>
                  <a:lnTo>
                    <a:pt x="129731" y="11"/>
                  </a:lnTo>
                  <a:lnTo>
                    <a:pt x="35381" y="330"/>
                  </a:lnTo>
                  <a:lnTo>
                    <a:pt x="2211" y="37362"/>
                  </a:lnTo>
                  <a:lnTo>
                    <a:pt x="0" y="74855"/>
                  </a:lnTo>
                  <a:lnTo>
                    <a:pt x="6144" y="118491"/>
                  </a:lnTo>
                  <a:lnTo>
                    <a:pt x="22545" y="165991"/>
                  </a:lnTo>
                  <a:lnTo>
                    <a:pt x="46153" y="212094"/>
                  </a:lnTo>
                  <a:lnTo>
                    <a:pt x="73919" y="251538"/>
                  </a:lnTo>
                  <a:lnTo>
                    <a:pt x="102795" y="279063"/>
                  </a:lnTo>
                  <a:lnTo>
                    <a:pt x="129731" y="289407"/>
                  </a:lnTo>
                  <a:lnTo>
                    <a:pt x="156663" y="279063"/>
                  </a:lnTo>
                  <a:lnTo>
                    <a:pt x="185537" y="251538"/>
                  </a:lnTo>
                  <a:lnTo>
                    <a:pt x="213304" y="212094"/>
                  </a:lnTo>
                  <a:lnTo>
                    <a:pt x="236914" y="165991"/>
                  </a:lnTo>
                  <a:lnTo>
                    <a:pt x="253317" y="118491"/>
                  </a:lnTo>
                  <a:lnTo>
                    <a:pt x="259462" y="74855"/>
                  </a:lnTo>
                  <a:lnTo>
                    <a:pt x="256929" y="34981"/>
                  </a:lnTo>
                  <a:lnTo>
                    <a:pt x="248776" y="12377"/>
                  </a:lnTo>
                  <a:lnTo>
                    <a:pt x="234172" y="2299"/>
                  </a:lnTo>
                  <a:lnTo>
                    <a:pt x="212287" y="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60361" y="6059372"/>
              <a:ext cx="261620" cy="71120"/>
            </a:xfrm>
            <a:custGeom>
              <a:avLst/>
              <a:gdLst/>
              <a:ahLst/>
              <a:cxnLst/>
              <a:rect l="l" t="t" r="r" b="b"/>
              <a:pathLst>
                <a:path w="261619" h="71120">
                  <a:moveTo>
                    <a:pt x="261416" y="70764"/>
                  </a:moveTo>
                  <a:lnTo>
                    <a:pt x="259461" y="63512"/>
                  </a:lnTo>
                  <a:lnTo>
                    <a:pt x="259461" y="54546"/>
                  </a:lnTo>
                  <a:lnTo>
                    <a:pt x="259461" y="42633"/>
                  </a:lnTo>
                  <a:lnTo>
                    <a:pt x="253657" y="35382"/>
                  </a:lnTo>
                  <a:lnTo>
                    <a:pt x="235877" y="35382"/>
                  </a:lnTo>
                  <a:lnTo>
                    <a:pt x="235877" y="23596"/>
                  </a:lnTo>
                  <a:lnTo>
                    <a:pt x="234149" y="14414"/>
                  </a:lnTo>
                  <a:lnTo>
                    <a:pt x="229425" y="6908"/>
                  </a:lnTo>
                  <a:lnTo>
                    <a:pt x="222389" y="1854"/>
                  </a:lnTo>
                  <a:lnTo>
                    <a:pt x="213741" y="0"/>
                  </a:lnTo>
                  <a:lnTo>
                    <a:pt x="49606" y="0"/>
                  </a:lnTo>
                  <a:lnTo>
                    <a:pt x="40360" y="1854"/>
                  </a:lnTo>
                  <a:lnTo>
                    <a:pt x="31991" y="6908"/>
                  </a:lnTo>
                  <a:lnTo>
                    <a:pt x="25933" y="14414"/>
                  </a:lnTo>
                  <a:lnTo>
                    <a:pt x="23596" y="23596"/>
                  </a:lnTo>
                  <a:lnTo>
                    <a:pt x="23596" y="35382"/>
                  </a:lnTo>
                  <a:lnTo>
                    <a:pt x="8712" y="35382"/>
                  </a:lnTo>
                  <a:lnTo>
                    <a:pt x="0" y="42633"/>
                  </a:lnTo>
                  <a:lnTo>
                    <a:pt x="0" y="63512"/>
                  </a:lnTo>
                  <a:lnTo>
                    <a:pt x="2438" y="70764"/>
                  </a:lnTo>
                  <a:lnTo>
                    <a:pt x="261416" y="70764"/>
                  </a:lnTo>
                  <a:close/>
                </a:path>
              </a:pathLst>
            </a:custGeom>
            <a:solidFill>
              <a:srgbClr val="C16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97788" y="5650399"/>
            <a:ext cx="312420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190" dirty="0">
                <a:solidFill>
                  <a:srgbClr val="0052CC"/>
                </a:solidFill>
                <a:latin typeface="Trebuchet MS"/>
                <a:cs typeface="Trebuchet MS"/>
              </a:rPr>
              <a:t>Success</a:t>
            </a:r>
            <a:r>
              <a:rPr sz="3350" spc="-30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45" dirty="0">
                <a:solidFill>
                  <a:srgbClr val="0052CC"/>
                </a:solidFill>
                <a:latin typeface="Trebuchet MS"/>
                <a:cs typeface="Trebuchet MS"/>
              </a:rPr>
              <a:t>Criteria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54721" y="6915598"/>
            <a:ext cx="396875" cy="2434590"/>
            <a:chOff x="1054721" y="6915598"/>
            <a:chExt cx="396875" cy="2434590"/>
          </a:xfrm>
        </p:grpSpPr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6993437"/>
              <a:ext cx="63686" cy="636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856" y="6915598"/>
              <a:ext cx="198135" cy="1981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2" y="7340175"/>
              <a:ext cx="63686" cy="6368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857" y="7262335"/>
              <a:ext cx="198135" cy="19813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7686912"/>
              <a:ext cx="63686" cy="6368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856" y="7609073"/>
              <a:ext cx="198135" cy="19813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8536064"/>
              <a:ext cx="63686" cy="6368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856" y="8458225"/>
              <a:ext cx="198135" cy="19813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2" y="8882801"/>
              <a:ext cx="63686" cy="6368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857" y="8804961"/>
              <a:ext cx="198135" cy="19813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9229537"/>
              <a:ext cx="63686" cy="6368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2856" y="9151699"/>
              <a:ext cx="198135" cy="198135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822657" y="6479738"/>
            <a:ext cx="3971925" cy="33724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Adoption</a:t>
            </a:r>
            <a:r>
              <a:rPr sz="1700" spc="13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Metrics</a:t>
            </a:r>
            <a:endParaRPr sz="1700">
              <a:latin typeface="Trebuchet MS"/>
              <a:cs typeface="Trebuchet MS"/>
            </a:endParaRPr>
          </a:p>
          <a:p>
            <a:pPr marL="679450" marR="5080">
              <a:lnSpc>
                <a:spcPct val="146800"/>
              </a:lnSpc>
              <a:spcBef>
                <a:spcPts val="25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Target: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80%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adoption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by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Week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6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Actual: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95%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adoption</a:t>
            </a:r>
            <a:r>
              <a:rPr sz="1550" spc="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(pilot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team)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Trend: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Increasing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week-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over-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week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Quality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0747A6"/>
                </a:solidFill>
                <a:latin typeface="Trebuchet MS"/>
                <a:cs typeface="Trebuchet MS"/>
              </a:rPr>
              <a:t>Metrics</a:t>
            </a:r>
            <a:endParaRPr sz="1700">
              <a:latin typeface="Trebuchet MS"/>
              <a:cs typeface="Trebuchet MS"/>
            </a:endParaRPr>
          </a:p>
          <a:p>
            <a:pPr marL="679450" marR="425450" algn="just">
              <a:lnSpc>
                <a:spcPct val="146800"/>
              </a:lnSpc>
              <a:spcBef>
                <a:spcPts val="25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Target: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90%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estimation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accuracy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Actual: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(validated)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Trend: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Consistently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above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target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Satisfaction</a:t>
            </a:r>
            <a:r>
              <a:rPr sz="1700" spc="19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Metrics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054721" y="10000852"/>
            <a:ext cx="396875" cy="198755"/>
            <a:chOff x="1054721" y="10000852"/>
            <a:chExt cx="396875" cy="198755"/>
          </a:xfrm>
        </p:grpSpPr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721" y="10078691"/>
              <a:ext cx="63686" cy="6368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856" y="10000852"/>
              <a:ext cx="198135" cy="198135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490037" y="9966923"/>
            <a:ext cx="27584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Target: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 4.0/5.0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user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satisfaction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5958" y="1384823"/>
            <a:ext cx="7263130" cy="405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9100" algn="just">
              <a:lnSpc>
                <a:spcPct val="100000"/>
              </a:lnSpc>
              <a:spcBef>
                <a:spcPts val="114"/>
              </a:spcBef>
            </a:pP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High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 Complexity</a:t>
            </a:r>
            <a:r>
              <a:rPr sz="1700" spc="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(18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keywords)</a:t>
            </a:r>
            <a:endParaRPr sz="1700">
              <a:latin typeface="Trebuchet MS"/>
              <a:cs typeface="Trebuchet MS"/>
            </a:endParaRPr>
          </a:p>
          <a:p>
            <a:pPr marL="461645" marR="143510" algn="just">
              <a:lnSpc>
                <a:spcPct val="125800"/>
              </a:lnSpc>
              <a:spcBef>
                <a:spcPts val="640"/>
              </a:spcBef>
            </a:pPr>
            <a:r>
              <a:rPr sz="1300" spc="114" dirty="0">
                <a:solidFill>
                  <a:srgbClr val="1F2328"/>
                </a:solidFill>
                <a:latin typeface="Trebuchet MS"/>
                <a:cs typeface="Trebuchet MS"/>
              </a:rPr>
              <a:t>framework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1F2328"/>
                </a:solidFill>
                <a:latin typeface="Trebuchet MS"/>
                <a:cs typeface="Trebuchet MS"/>
              </a:rPr>
              <a:t>migration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15" dirty="0">
                <a:solidFill>
                  <a:srgbClr val="1F2328"/>
                </a:solidFill>
                <a:latin typeface="Trebuchet MS"/>
                <a:cs typeface="Trebuchet MS"/>
              </a:rPr>
              <a:t>architecture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40" dirty="0">
                <a:solidFill>
                  <a:srgbClr val="1F2328"/>
                </a:solidFill>
                <a:latin typeface="Trebuchet MS"/>
                <a:cs typeface="Trebuchet MS"/>
              </a:rPr>
              <a:t>security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04" dirty="0">
                <a:solidFill>
                  <a:srgbClr val="1F2328"/>
                </a:solidFill>
                <a:latin typeface="Trebuchet MS"/>
                <a:cs typeface="Trebuchet MS"/>
              </a:rPr>
              <a:t>authentication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35" dirty="0">
                <a:solidFill>
                  <a:srgbClr val="1F2328"/>
                </a:solidFill>
                <a:latin typeface="Trebuchet MS"/>
                <a:cs typeface="Trebuchet MS"/>
              </a:rPr>
              <a:t>auth </a:t>
            </a:r>
            <a:r>
              <a:rPr sz="1300" spc="225" dirty="0">
                <a:solidFill>
                  <a:srgbClr val="1F2328"/>
                </a:solidFill>
                <a:latin typeface="Trebuchet MS"/>
                <a:cs typeface="Trebuchet MS"/>
              </a:rPr>
              <a:t>integration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1F2328"/>
                </a:solidFill>
                <a:latin typeface="Trebuchet MS"/>
                <a:cs typeface="Trebuchet MS"/>
              </a:rPr>
              <a:t>payment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90" dirty="0">
                <a:solidFill>
                  <a:srgbClr val="1F2328"/>
                </a:solidFill>
                <a:latin typeface="Trebuchet MS"/>
                <a:cs typeface="Trebuchet MS"/>
              </a:rPr>
              <a:t>encryption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1F2328"/>
                </a:solidFill>
                <a:latin typeface="Trebuchet MS"/>
                <a:cs typeface="Trebuchet MS"/>
              </a:rPr>
              <a:t>compliance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1F2328"/>
                </a:solidFill>
                <a:latin typeface="Trebuchet MS"/>
                <a:cs typeface="Trebuchet MS"/>
              </a:rPr>
              <a:t>performance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9" dirty="0">
                <a:solidFill>
                  <a:srgbClr val="1F2328"/>
                </a:solidFill>
                <a:latin typeface="Trebuchet MS"/>
                <a:cs typeface="Trebuchet MS"/>
              </a:rPr>
              <a:t>scalabi </a:t>
            </a:r>
            <a:r>
              <a:rPr sz="1300" spc="240" dirty="0">
                <a:solidFill>
                  <a:srgbClr val="1F2328"/>
                </a:solidFill>
                <a:latin typeface="Trebuchet MS"/>
                <a:cs typeface="Trebuchet MS"/>
              </a:rPr>
              <a:t>infrastructure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20" dirty="0">
                <a:solidFill>
                  <a:srgbClr val="1F2328"/>
                </a:solidFill>
                <a:latin typeface="Trebuchet MS"/>
                <a:cs typeface="Trebuchet MS"/>
              </a:rPr>
              <a:t>deployment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0" dirty="0">
                <a:solidFill>
                  <a:srgbClr val="1F2328"/>
                </a:solidFill>
                <a:latin typeface="Trebuchet MS"/>
                <a:cs typeface="Trebuchet MS"/>
              </a:rPr>
              <a:t>refactor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00" dirty="0">
                <a:solidFill>
                  <a:srgbClr val="1F2328"/>
                </a:solidFill>
                <a:latin typeface="Trebuchet MS"/>
                <a:cs typeface="Trebuchet MS"/>
              </a:rPr>
              <a:t>redesign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80" dirty="0">
                <a:solidFill>
                  <a:srgbClr val="1F2328"/>
                </a:solidFill>
                <a:latin typeface="Trebuchet MS"/>
                <a:cs typeface="Trebuchet MS"/>
              </a:rPr>
              <a:t>overhaul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9" dirty="0">
                <a:solidFill>
                  <a:srgbClr val="1F2328"/>
                </a:solidFill>
                <a:latin typeface="Trebuchet MS"/>
                <a:cs typeface="Trebuchet MS"/>
              </a:rPr>
              <a:t>transfor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30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Medium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Complexity</a:t>
            </a:r>
            <a:r>
              <a:rPr sz="1700" spc="-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(14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 keywords)</a:t>
            </a:r>
            <a:endParaRPr sz="1700">
              <a:latin typeface="Trebuchet MS"/>
              <a:cs typeface="Trebuchet MS"/>
            </a:endParaRPr>
          </a:p>
          <a:p>
            <a:pPr marL="461645" marR="83820">
              <a:lnSpc>
                <a:spcPct val="132500"/>
              </a:lnSpc>
              <a:spcBef>
                <a:spcPts val="515"/>
              </a:spcBef>
            </a:pPr>
            <a:r>
              <a:rPr sz="1300" spc="155" dirty="0">
                <a:solidFill>
                  <a:srgbClr val="1F2328"/>
                </a:solidFill>
                <a:latin typeface="Trebuchet MS"/>
                <a:cs typeface="Trebuchet MS"/>
              </a:rPr>
              <a:t>database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95" dirty="0">
                <a:solidFill>
                  <a:srgbClr val="1F2328"/>
                </a:solidFill>
                <a:latin typeface="Trebuchet MS"/>
                <a:cs typeface="Trebuchet MS"/>
              </a:rPr>
              <a:t>API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1F2328"/>
                </a:solidFill>
                <a:latin typeface="Trebuchet MS"/>
                <a:cs typeface="Trebuchet MS"/>
              </a:rPr>
              <a:t>endpoint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5" dirty="0">
                <a:solidFill>
                  <a:srgbClr val="1F2328"/>
                </a:solidFill>
                <a:latin typeface="Trebuchet MS"/>
                <a:cs typeface="Trebuchet MS"/>
              </a:rPr>
              <a:t>service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1F2328"/>
                </a:solidFill>
                <a:latin typeface="Trebuchet MS"/>
                <a:cs typeface="Trebuchet MS"/>
              </a:rPr>
              <a:t>component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35" dirty="0">
                <a:solidFill>
                  <a:srgbClr val="1F2328"/>
                </a:solidFill>
                <a:latin typeface="Trebuchet MS"/>
                <a:cs typeface="Trebuchet MS"/>
              </a:rPr>
              <a:t>validation</a:t>
            </a:r>
            <a:r>
              <a:rPr sz="1300" spc="-8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9" dirty="0">
                <a:solidFill>
                  <a:srgbClr val="1F2328"/>
                </a:solidFill>
                <a:latin typeface="Trebuchet MS"/>
                <a:cs typeface="Trebuchet MS"/>
              </a:rPr>
              <a:t>error</a:t>
            </a:r>
            <a:r>
              <a:rPr sz="1300" spc="36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1F2328"/>
                </a:solidFill>
                <a:latin typeface="Trebuchet MS"/>
                <a:cs typeface="Trebuchet MS"/>
              </a:rPr>
              <a:t>hand </a:t>
            </a:r>
            <a:r>
              <a:rPr sz="1300" spc="225" dirty="0">
                <a:solidFill>
                  <a:srgbClr val="1F2328"/>
                </a:solidFill>
                <a:latin typeface="Trebuchet MS"/>
                <a:cs typeface="Trebuchet MS"/>
              </a:rPr>
              <a:t>logging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80" dirty="0">
                <a:solidFill>
                  <a:srgbClr val="1F2328"/>
                </a:solidFill>
                <a:latin typeface="Trebuchet MS"/>
                <a:cs typeface="Trebuchet MS"/>
              </a:rPr>
              <a:t>monitoring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85" dirty="0">
                <a:solidFill>
                  <a:srgbClr val="1F2328"/>
                </a:solidFill>
                <a:latin typeface="Trebuchet MS"/>
                <a:cs typeface="Trebuchet MS"/>
              </a:rPr>
              <a:t>caching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00" dirty="0">
                <a:solidFill>
                  <a:srgbClr val="1F2328"/>
                </a:solidFill>
                <a:latin typeface="Trebuchet MS"/>
                <a:cs typeface="Trebuchet MS"/>
              </a:rPr>
              <a:t>optimization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0" dirty="0">
                <a:solidFill>
                  <a:srgbClr val="1F2328"/>
                </a:solidFill>
                <a:latin typeface="Trebuchet MS"/>
                <a:cs typeface="Trebuchet MS"/>
              </a:rPr>
              <a:t>configuration</a:t>
            </a:r>
            <a:r>
              <a:rPr sz="1300" spc="-8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15" dirty="0">
                <a:solidFill>
                  <a:srgbClr val="1F2328"/>
                </a:solidFill>
                <a:latin typeface="Trebuchet MS"/>
                <a:cs typeface="Trebuchet MS"/>
              </a:rPr>
              <a:t>integra </a:t>
            </a:r>
            <a:r>
              <a:rPr sz="1300" spc="235" dirty="0">
                <a:solidFill>
                  <a:srgbClr val="1F2328"/>
                </a:solidFill>
                <a:latin typeface="Trebuchet MS"/>
                <a:cs typeface="Trebuchet MS"/>
              </a:rPr>
              <a:t>unit</a:t>
            </a:r>
            <a:r>
              <a:rPr sz="1300" spc="42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300" spc="225" dirty="0">
                <a:solidFill>
                  <a:srgbClr val="1F2328"/>
                </a:solidFill>
                <a:latin typeface="Trebuchet MS"/>
                <a:cs typeface="Trebuchet MS"/>
              </a:rPr>
              <a:t>test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300">
              <a:latin typeface="Trebuchet MS"/>
              <a:cs typeface="Trebuchet MS"/>
            </a:endParaRPr>
          </a:p>
          <a:p>
            <a:pPr marL="419100">
              <a:lnSpc>
                <a:spcPct val="100000"/>
              </a:lnSpc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Low</a:t>
            </a:r>
            <a:r>
              <a:rPr sz="1700" spc="-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Complexity</a:t>
            </a:r>
            <a:r>
              <a:rPr sz="1700" spc="-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(13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 keywords)</a:t>
            </a:r>
            <a:endParaRPr sz="17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120"/>
              </a:spcBef>
            </a:pPr>
            <a:r>
              <a:rPr sz="1500" spc="-15" baseline="-11111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500" spc="-7" baseline="-11111" dirty="0">
                <a:solidFill>
                  <a:srgbClr val="666666"/>
                </a:solidFill>
                <a:latin typeface="Trebuchet MS"/>
                <a:cs typeface="Trebuchet MS"/>
              </a:rPr>
              <a:t>ac</a:t>
            </a:r>
            <a:r>
              <a:rPr sz="1500" spc="-15" baseline="-11111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1500" spc="-7" baseline="-11111" dirty="0">
                <a:solidFill>
                  <a:srgbClr val="666666"/>
                </a:solidFill>
                <a:latin typeface="Trebuchet MS"/>
                <a:cs typeface="Trebuchet MS"/>
              </a:rPr>
              <a:t>n</a:t>
            </a:r>
            <a:r>
              <a:rPr sz="1500" spc="-30" baseline="-11111" dirty="0">
                <a:solidFill>
                  <a:srgbClr val="666666"/>
                </a:solidFill>
                <a:latin typeface="Trebuchet MS"/>
                <a:cs typeface="Trebuchet MS"/>
              </a:rPr>
              <a:t>g</a:t>
            </a:r>
            <a:r>
              <a:rPr sz="1300" spc="-340" dirty="0">
                <a:solidFill>
                  <a:srgbClr val="1F2328"/>
                </a:solidFill>
                <a:latin typeface="Trebuchet MS"/>
                <a:cs typeface="Trebuchet MS"/>
              </a:rPr>
              <a:t>s</a:t>
            </a:r>
            <a:r>
              <a:rPr sz="1500" spc="-135" baseline="-11111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300" spc="-340" dirty="0">
                <a:solidFill>
                  <a:srgbClr val="1F2328"/>
                </a:solidFill>
                <a:latin typeface="Trebuchet MS"/>
                <a:cs typeface="Trebuchet MS"/>
              </a:rPr>
              <a:t>i</a:t>
            </a:r>
            <a:r>
              <a:rPr sz="1500" spc="-7" baseline="-11111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500" spc="7" baseline="-11111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1300" spc="-1090" dirty="0">
                <a:solidFill>
                  <a:srgbClr val="1F2328"/>
                </a:solidFill>
                <a:latin typeface="Trebuchet MS"/>
                <a:cs typeface="Trebuchet MS"/>
              </a:rPr>
              <a:t>m</a:t>
            </a:r>
            <a:r>
              <a:rPr sz="1500" spc="-7" baseline="-11111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1500" spc="-405" baseline="-11111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300" spc="-250" dirty="0">
                <a:solidFill>
                  <a:srgbClr val="1F2328"/>
                </a:solidFill>
                <a:latin typeface="Trebuchet MS"/>
                <a:cs typeface="Trebuchet MS"/>
              </a:rPr>
              <a:t>p</a:t>
            </a:r>
            <a:r>
              <a:rPr sz="1500" spc="-352" baseline="-11111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1300" spc="-225" dirty="0">
                <a:solidFill>
                  <a:srgbClr val="1F2328"/>
                </a:solidFill>
                <a:latin typeface="Trebuchet MS"/>
                <a:cs typeface="Trebuchet MS"/>
              </a:rPr>
              <a:t>l</a:t>
            </a:r>
            <a:r>
              <a:rPr sz="1500" spc="-15" baseline="-11111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00" spc="-300" baseline="-11111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300" spc="-550" dirty="0">
                <a:solidFill>
                  <a:srgbClr val="1F2328"/>
                </a:solidFill>
                <a:latin typeface="Trebuchet MS"/>
                <a:cs typeface="Trebuchet MS"/>
              </a:rPr>
              <a:t>e</a:t>
            </a:r>
            <a:r>
              <a:rPr sz="1500" spc="-7" baseline="-11111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500" spc="-142" baseline="-11111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550" spc="-30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00" spc="22" baseline="-11111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1300" spc="-505" dirty="0">
                <a:solidFill>
                  <a:srgbClr val="1F2328"/>
                </a:solidFill>
                <a:latin typeface="Trebuchet MS"/>
                <a:cs typeface="Trebuchet MS"/>
              </a:rPr>
              <a:t>q</a:t>
            </a:r>
            <a:r>
              <a:rPr sz="1500" spc="-142" baseline="-11111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00" spc="-697" baseline="-11111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300" spc="-290" dirty="0">
                <a:solidFill>
                  <a:srgbClr val="1F2328"/>
                </a:solidFill>
                <a:latin typeface="Trebuchet MS"/>
                <a:cs typeface="Trebuchet MS"/>
              </a:rPr>
              <a:t>u</a:t>
            </a:r>
            <a:r>
              <a:rPr sz="1500" spc="-262" baseline="-11111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300" spc="-280" dirty="0">
                <a:solidFill>
                  <a:srgbClr val="1F2328"/>
                </a:solidFill>
                <a:latin typeface="Trebuchet MS"/>
                <a:cs typeface="Trebuchet MS"/>
              </a:rPr>
              <a:t>i</a:t>
            </a:r>
            <a:r>
              <a:rPr sz="1500" spc="-292" baseline="-11111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1300" spc="-270" dirty="0">
                <a:solidFill>
                  <a:srgbClr val="1F2328"/>
                </a:solidFill>
                <a:latin typeface="Trebuchet MS"/>
                <a:cs typeface="Trebuchet MS"/>
              </a:rPr>
              <a:t>c</a:t>
            </a:r>
            <a:r>
              <a:rPr sz="1500" spc="30" baseline="-11111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500" spc="-292" baseline="-11111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300" spc="-520" dirty="0">
                <a:solidFill>
                  <a:srgbClr val="1F2328"/>
                </a:solidFill>
                <a:latin typeface="Trebuchet MS"/>
                <a:cs typeface="Trebuchet MS"/>
              </a:rPr>
              <a:t>k</a:t>
            </a:r>
            <a:r>
              <a:rPr sz="1500" spc="15" baseline="-11111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500" spc="-315" baseline="-11111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00" baseline="-11111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1500" spc="-247" baseline="-11111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300" spc="-790" dirty="0">
                <a:solidFill>
                  <a:srgbClr val="1F2328"/>
                </a:solidFill>
                <a:latin typeface="Trebuchet MS"/>
                <a:cs typeface="Trebuchet MS"/>
              </a:rPr>
              <a:t>m</a:t>
            </a:r>
            <a:r>
              <a:rPr sz="1500" spc="22" baseline="-11111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1500" spc="-719" baseline="-11111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300" spc="-105" dirty="0">
                <a:solidFill>
                  <a:srgbClr val="1F2328"/>
                </a:solidFill>
                <a:latin typeface="Trebuchet MS"/>
                <a:cs typeface="Trebuchet MS"/>
              </a:rPr>
              <a:t>i</a:t>
            </a:r>
            <a:r>
              <a:rPr sz="1500" spc="-52" baseline="-11111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300" spc="-420" dirty="0">
                <a:solidFill>
                  <a:srgbClr val="1F2328"/>
                </a:solidFill>
                <a:latin typeface="Trebuchet MS"/>
                <a:cs typeface="Trebuchet MS"/>
              </a:rPr>
              <a:t>n</a:t>
            </a:r>
            <a:r>
              <a:rPr sz="1500" spc="-52" baseline="-11111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300" spc="-615" dirty="0">
                <a:solidFill>
                  <a:srgbClr val="1F2328"/>
                </a:solidFill>
                <a:latin typeface="Trebuchet MS"/>
                <a:cs typeface="Trebuchet MS"/>
              </a:rPr>
              <a:t>o</a:t>
            </a:r>
            <a:r>
              <a:rPr sz="1500" spc="22" baseline="-11111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1500" spc="-532" baseline="-11111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1300" spc="-210" dirty="0">
                <a:solidFill>
                  <a:srgbClr val="1F2328"/>
                </a:solidFill>
                <a:latin typeface="Trebuchet MS"/>
                <a:cs typeface="Trebuchet MS"/>
              </a:rPr>
              <a:t>r</a:t>
            </a:r>
            <a:r>
              <a:rPr sz="1500" spc="60" baseline="-11111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1500" spc="-284" baseline="-11111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00" dirty="0">
                <a:solidFill>
                  <a:srgbClr val="1F2328"/>
                </a:solidFill>
                <a:latin typeface="Trebuchet MS"/>
                <a:cs typeface="Trebuchet MS"/>
              </a:rPr>
              <a:t>small</a:t>
            </a:r>
            <a:r>
              <a:rPr sz="1300" spc="-6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0" dirty="0">
                <a:solidFill>
                  <a:srgbClr val="1F2328"/>
                </a:solidFill>
                <a:latin typeface="Trebuchet MS"/>
                <a:cs typeface="Trebuchet MS"/>
              </a:rPr>
              <a:t>config</a:t>
            </a:r>
            <a:r>
              <a:rPr sz="1300" spc="-6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20" dirty="0">
                <a:solidFill>
                  <a:srgbClr val="1F2328"/>
                </a:solidFill>
                <a:latin typeface="Trebuchet MS"/>
                <a:cs typeface="Trebuchet MS"/>
              </a:rPr>
              <a:t>configuration</a:t>
            </a:r>
            <a:r>
              <a:rPr sz="1300" spc="-6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1F2328"/>
                </a:solidFill>
                <a:latin typeface="Trebuchet MS"/>
                <a:cs typeface="Trebuchet MS"/>
              </a:rPr>
              <a:t>typo</a:t>
            </a:r>
            <a:r>
              <a:rPr sz="1300" spc="-65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235" dirty="0">
                <a:solidFill>
                  <a:srgbClr val="1F2328"/>
                </a:solidFill>
                <a:latin typeface="Trebuchet MS"/>
                <a:cs typeface="Trebuchet MS"/>
              </a:rPr>
              <a:t>label</a:t>
            </a:r>
            <a:r>
              <a:rPr sz="1300" spc="-70" dirty="0">
                <a:solidFill>
                  <a:srgbClr val="1F2328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spc="1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1F2328"/>
                </a:solidFill>
                <a:latin typeface="Trebuchet MS"/>
                <a:cs typeface="Trebuchet MS"/>
              </a:rPr>
              <a:t>tex</a:t>
            </a:r>
            <a:endParaRPr sz="1300">
              <a:latin typeface="Trebuchet MS"/>
              <a:cs typeface="Trebuchet MS"/>
            </a:endParaRPr>
          </a:p>
          <a:p>
            <a:pPr marL="1232535">
              <a:lnSpc>
                <a:spcPct val="100000"/>
              </a:lnSpc>
              <a:spcBef>
                <a:spcPts val="480"/>
              </a:spcBef>
              <a:tabLst>
                <a:tab pos="2541905" algn="l"/>
              </a:tabLst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	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endParaRPr sz="15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357" y="1778229"/>
            <a:ext cx="6721475" cy="1302385"/>
            <a:chOff x="835357" y="1778229"/>
            <a:chExt cx="6721475" cy="1302385"/>
          </a:xfrm>
        </p:grpSpPr>
        <p:sp>
          <p:nvSpPr>
            <p:cNvPr id="3" name="object 3"/>
            <p:cNvSpPr/>
            <p:nvPr/>
          </p:nvSpPr>
          <p:spPr>
            <a:xfrm>
              <a:off x="842433" y="1785303"/>
              <a:ext cx="6714490" cy="1288415"/>
            </a:xfrm>
            <a:custGeom>
              <a:avLst/>
              <a:gdLst/>
              <a:ahLst/>
              <a:cxnLst/>
              <a:rect l="l" t="t" r="r" b="b"/>
              <a:pathLst>
                <a:path w="6714490" h="1288414">
                  <a:moveTo>
                    <a:pt x="6714065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0" y="1284544"/>
                  </a:lnTo>
                  <a:lnTo>
                    <a:pt x="42457" y="1287880"/>
                  </a:lnTo>
                  <a:lnTo>
                    <a:pt x="6714065" y="1287880"/>
                  </a:lnTo>
                  <a:lnTo>
                    <a:pt x="6714065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5357" y="1778229"/>
              <a:ext cx="6721475" cy="1302385"/>
            </a:xfrm>
            <a:custGeom>
              <a:avLst/>
              <a:gdLst/>
              <a:ahLst/>
              <a:cxnLst/>
              <a:rect l="l" t="t" r="r" b="b"/>
              <a:pathLst>
                <a:path w="6721475" h="1302385">
                  <a:moveTo>
                    <a:pt x="6721141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4"/>
                  </a:lnTo>
                  <a:lnTo>
                    <a:pt x="3336" y="25930"/>
                  </a:lnTo>
                  <a:lnTo>
                    <a:pt x="0" y="42458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0" y="1298696"/>
                  </a:lnTo>
                  <a:lnTo>
                    <a:pt x="42457" y="1302033"/>
                  </a:lnTo>
                  <a:lnTo>
                    <a:pt x="6721141" y="1302033"/>
                  </a:lnTo>
                  <a:lnTo>
                    <a:pt x="6721141" y="1294954"/>
                  </a:lnTo>
                  <a:lnTo>
                    <a:pt x="42457" y="1294954"/>
                  </a:lnTo>
                  <a:lnTo>
                    <a:pt x="28685" y="1292174"/>
                  </a:lnTo>
                  <a:lnTo>
                    <a:pt x="17439" y="1284592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8"/>
                  </a:lnTo>
                  <a:lnTo>
                    <a:pt x="9856" y="28686"/>
                  </a:lnTo>
                  <a:lnTo>
                    <a:pt x="17439" y="17438"/>
                  </a:lnTo>
                  <a:lnTo>
                    <a:pt x="28685" y="9854"/>
                  </a:lnTo>
                  <a:lnTo>
                    <a:pt x="42457" y="7073"/>
                  </a:lnTo>
                  <a:lnTo>
                    <a:pt x="6721141" y="7073"/>
                  </a:lnTo>
                  <a:lnTo>
                    <a:pt x="6721141" y="0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77814" y="610642"/>
            <a:ext cx="424815" cy="424815"/>
          </a:xfrm>
          <a:custGeom>
            <a:avLst/>
            <a:gdLst/>
            <a:ahLst/>
            <a:cxnLst/>
            <a:rect l="l" t="t" r="r" b="b"/>
            <a:pathLst>
              <a:path w="424815" h="424815">
                <a:moveTo>
                  <a:pt x="94491" y="0"/>
                </a:moveTo>
                <a:lnTo>
                  <a:pt x="86314" y="1872"/>
                </a:lnTo>
                <a:lnTo>
                  <a:pt x="79580" y="6876"/>
                </a:lnTo>
                <a:lnTo>
                  <a:pt x="77049" y="14088"/>
                </a:lnTo>
                <a:lnTo>
                  <a:pt x="81483" y="22586"/>
                </a:lnTo>
                <a:lnTo>
                  <a:pt x="116829" y="57933"/>
                </a:lnTo>
                <a:lnTo>
                  <a:pt x="118302" y="61983"/>
                </a:lnTo>
                <a:lnTo>
                  <a:pt x="105047" y="105046"/>
                </a:lnTo>
                <a:lnTo>
                  <a:pt x="72647" y="119766"/>
                </a:lnTo>
                <a:lnTo>
                  <a:pt x="61969" y="118293"/>
                </a:lnTo>
                <a:lnTo>
                  <a:pt x="57919" y="116820"/>
                </a:lnTo>
                <a:lnTo>
                  <a:pt x="22585" y="81487"/>
                </a:lnTo>
                <a:lnTo>
                  <a:pt x="14086" y="77042"/>
                </a:lnTo>
                <a:lnTo>
                  <a:pt x="6874" y="79559"/>
                </a:lnTo>
                <a:lnTo>
                  <a:pt x="1872" y="86291"/>
                </a:lnTo>
                <a:lnTo>
                  <a:pt x="0" y="94494"/>
                </a:lnTo>
                <a:lnTo>
                  <a:pt x="7425" y="131275"/>
                </a:lnTo>
                <a:lnTo>
                  <a:pt x="27675" y="161309"/>
                </a:lnTo>
                <a:lnTo>
                  <a:pt x="57710" y="181557"/>
                </a:lnTo>
                <a:lnTo>
                  <a:pt x="94491" y="188982"/>
                </a:lnTo>
                <a:lnTo>
                  <a:pt x="101827" y="188982"/>
                </a:lnTo>
                <a:lnTo>
                  <a:pt x="108939" y="188066"/>
                </a:lnTo>
                <a:lnTo>
                  <a:pt x="115791" y="186482"/>
                </a:lnTo>
                <a:lnTo>
                  <a:pt x="238104" y="308799"/>
                </a:lnTo>
                <a:lnTo>
                  <a:pt x="236512" y="315649"/>
                </a:lnTo>
                <a:lnTo>
                  <a:pt x="235593" y="322760"/>
                </a:lnTo>
                <a:lnTo>
                  <a:pt x="235593" y="330100"/>
                </a:lnTo>
                <a:lnTo>
                  <a:pt x="243020" y="366877"/>
                </a:lnTo>
                <a:lnTo>
                  <a:pt x="263272" y="396907"/>
                </a:lnTo>
                <a:lnTo>
                  <a:pt x="293308" y="417152"/>
                </a:lnTo>
                <a:lnTo>
                  <a:pt x="330084" y="424576"/>
                </a:lnTo>
                <a:lnTo>
                  <a:pt x="338255" y="422704"/>
                </a:lnTo>
                <a:lnTo>
                  <a:pt x="344986" y="417703"/>
                </a:lnTo>
                <a:lnTo>
                  <a:pt x="347515" y="410493"/>
                </a:lnTo>
                <a:lnTo>
                  <a:pt x="343081" y="401995"/>
                </a:lnTo>
                <a:lnTo>
                  <a:pt x="307735" y="366649"/>
                </a:lnTo>
                <a:lnTo>
                  <a:pt x="306262" y="362598"/>
                </a:lnTo>
                <a:lnTo>
                  <a:pt x="319517" y="319529"/>
                </a:lnTo>
                <a:lnTo>
                  <a:pt x="351911" y="304807"/>
                </a:lnTo>
                <a:lnTo>
                  <a:pt x="362585" y="306278"/>
                </a:lnTo>
                <a:lnTo>
                  <a:pt x="366633" y="307750"/>
                </a:lnTo>
                <a:lnTo>
                  <a:pt x="401979" y="343095"/>
                </a:lnTo>
                <a:lnTo>
                  <a:pt x="410485" y="347536"/>
                </a:lnTo>
                <a:lnTo>
                  <a:pt x="417700" y="345020"/>
                </a:lnTo>
                <a:lnTo>
                  <a:pt x="422704" y="338293"/>
                </a:lnTo>
                <a:lnTo>
                  <a:pt x="424576" y="330100"/>
                </a:lnTo>
                <a:lnTo>
                  <a:pt x="417151" y="293318"/>
                </a:lnTo>
                <a:lnTo>
                  <a:pt x="396902" y="263282"/>
                </a:lnTo>
                <a:lnTo>
                  <a:pt x="366870" y="243032"/>
                </a:lnTo>
                <a:lnTo>
                  <a:pt x="330096" y="235606"/>
                </a:lnTo>
                <a:lnTo>
                  <a:pt x="322760" y="235606"/>
                </a:lnTo>
                <a:lnTo>
                  <a:pt x="315649" y="236528"/>
                </a:lnTo>
                <a:lnTo>
                  <a:pt x="308796" y="238118"/>
                </a:lnTo>
                <a:lnTo>
                  <a:pt x="186471" y="115790"/>
                </a:lnTo>
                <a:lnTo>
                  <a:pt x="188051" y="108939"/>
                </a:lnTo>
                <a:lnTo>
                  <a:pt x="188972" y="101828"/>
                </a:lnTo>
                <a:lnTo>
                  <a:pt x="188972" y="94494"/>
                </a:lnTo>
                <a:lnTo>
                  <a:pt x="181547" y="57712"/>
                </a:lnTo>
                <a:lnTo>
                  <a:pt x="161298" y="27676"/>
                </a:lnTo>
                <a:lnTo>
                  <a:pt x="131266" y="7425"/>
                </a:lnTo>
                <a:lnTo>
                  <a:pt x="94491" y="0"/>
                </a:lnTo>
                <a:close/>
              </a:path>
            </a:pathLst>
          </a:custGeom>
          <a:solidFill>
            <a:srgbClr val="889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Technical</a:t>
            </a:r>
            <a:r>
              <a:rPr spc="-245" dirty="0"/>
              <a:t> </a:t>
            </a:r>
            <a:r>
              <a:rPr spc="-40" dirty="0"/>
              <a:t>Architecture</a:t>
            </a:r>
            <a:r>
              <a:rPr spc="-24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657" y="1384823"/>
            <a:ext cx="160083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API</a:t>
            </a:r>
            <a:r>
              <a:rPr sz="1700" spc="-1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Integrations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4209" y="5711365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65536" y="0"/>
                  </a:moveTo>
                  <a:lnTo>
                    <a:pt x="43599" y="4267"/>
                  </a:lnTo>
                  <a:lnTo>
                    <a:pt x="24316" y="17070"/>
                  </a:lnTo>
                  <a:lnTo>
                    <a:pt x="7476" y="41311"/>
                  </a:lnTo>
                  <a:lnTo>
                    <a:pt x="0" y="69779"/>
                  </a:lnTo>
                  <a:lnTo>
                    <a:pt x="980" y="101571"/>
                  </a:lnTo>
                  <a:lnTo>
                    <a:pt x="24689" y="171495"/>
                  </a:lnTo>
                  <a:lnTo>
                    <a:pt x="45605" y="207816"/>
                  </a:lnTo>
                  <a:lnTo>
                    <a:pt x="71354" y="243836"/>
                  </a:lnTo>
                  <a:lnTo>
                    <a:pt x="101030" y="278646"/>
                  </a:lnTo>
                  <a:lnTo>
                    <a:pt x="133726" y="311342"/>
                  </a:lnTo>
                  <a:lnTo>
                    <a:pt x="168537" y="341018"/>
                  </a:lnTo>
                  <a:lnTo>
                    <a:pt x="204556" y="366767"/>
                  </a:lnTo>
                  <a:lnTo>
                    <a:pt x="240877" y="387683"/>
                  </a:lnTo>
                  <a:lnTo>
                    <a:pt x="276594" y="402860"/>
                  </a:lnTo>
                  <a:lnTo>
                    <a:pt x="342593" y="412373"/>
                  </a:lnTo>
                  <a:lnTo>
                    <a:pt x="371061" y="404896"/>
                  </a:lnTo>
                  <a:lnTo>
                    <a:pt x="395302" y="388056"/>
                  </a:lnTo>
                  <a:lnTo>
                    <a:pt x="408099" y="368780"/>
                  </a:lnTo>
                  <a:lnTo>
                    <a:pt x="412365" y="346847"/>
                  </a:lnTo>
                  <a:lnTo>
                    <a:pt x="408099" y="324912"/>
                  </a:lnTo>
                  <a:lnTo>
                    <a:pt x="354071" y="264399"/>
                  </a:lnTo>
                  <a:lnTo>
                    <a:pt x="312853" y="247327"/>
                  </a:lnTo>
                  <a:lnTo>
                    <a:pt x="271644" y="264399"/>
                  </a:lnTo>
                  <a:lnTo>
                    <a:pt x="255711" y="294213"/>
                  </a:lnTo>
                  <a:lnTo>
                    <a:pt x="206006" y="275653"/>
                  </a:lnTo>
                  <a:lnTo>
                    <a:pt x="162640" y="242802"/>
                  </a:lnTo>
                  <a:lnTo>
                    <a:pt x="131250" y="201299"/>
                  </a:lnTo>
                  <a:lnTo>
                    <a:pt x="117476" y="156780"/>
                  </a:lnTo>
                  <a:lnTo>
                    <a:pt x="125739" y="154614"/>
                  </a:lnTo>
                  <a:lnTo>
                    <a:pt x="133676" y="151224"/>
                  </a:lnTo>
                  <a:lnTo>
                    <a:pt x="141137" y="146602"/>
                  </a:lnTo>
                  <a:lnTo>
                    <a:pt x="147974" y="140740"/>
                  </a:lnTo>
                  <a:lnTo>
                    <a:pt x="160778" y="121457"/>
                  </a:lnTo>
                  <a:lnTo>
                    <a:pt x="165046" y="99521"/>
                  </a:lnTo>
                  <a:lnTo>
                    <a:pt x="160778" y="77585"/>
                  </a:lnTo>
                  <a:lnTo>
                    <a:pt x="147974" y="58302"/>
                  </a:lnTo>
                  <a:lnTo>
                    <a:pt x="106755" y="17070"/>
                  </a:lnTo>
                  <a:lnTo>
                    <a:pt x="87472" y="4267"/>
                  </a:lnTo>
                  <a:lnTo>
                    <a:pt x="65536" y="0"/>
                  </a:lnTo>
                  <a:close/>
                </a:path>
              </a:pathLst>
            </a:custGeom>
            <a:solidFill>
              <a:srgbClr val="3137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6993437"/>
              <a:ext cx="63686" cy="636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7340175"/>
              <a:ext cx="63686" cy="636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7686912"/>
              <a:ext cx="63686" cy="636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536065"/>
              <a:ext cx="63686" cy="6368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882801"/>
              <a:ext cx="63686" cy="636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9229538"/>
              <a:ext cx="63686" cy="6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22657" y="5650399"/>
            <a:ext cx="4669155" cy="420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90"/>
              </a:spcBef>
            </a:pP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Contact</a:t>
            </a:r>
            <a:r>
              <a:rPr sz="3350" spc="-14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0052CC"/>
                </a:solidFill>
                <a:latin typeface="Trebuchet MS"/>
                <a:cs typeface="Trebuchet MS"/>
              </a:rPr>
              <a:t>Information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Racing</a:t>
            </a:r>
            <a:r>
              <a:rPr sz="1700" spc="-5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Value</a:t>
            </a:r>
            <a:r>
              <a:rPr sz="1700" spc="-5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Stream</a:t>
            </a:r>
            <a:r>
              <a:rPr sz="1700" spc="-5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Team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Slack: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#jira-copilot-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assistant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Email: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969DA"/>
                </a:solidFill>
                <a:latin typeface="Arial"/>
                <a:cs typeface="Arial"/>
                <a:hlinkClick r:id="rId6"/>
              </a:rPr>
              <a:t>racing-</a:t>
            </a:r>
            <a:r>
              <a:rPr sz="1550" spc="-10" dirty="0">
                <a:solidFill>
                  <a:srgbClr val="0969DA"/>
                </a:solidFill>
                <a:latin typeface="Arial"/>
                <a:cs typeface="Arial"/>
                <a:hlinkClick r:id="rId6"/>
              </a:rPr>
              <a:t>team@sportsbet.com.au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GitHub:</a:t>
            </a:r>
            <a:r>
              <a:rPr sz="1550" spc="2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andymo-sportsbet/jira-copilot-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assistant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Support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Hours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Office</a:t>
            </a:r>
            <a:r>
              <a:rPr sz="1550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Hours: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Wednesdays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2-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3pm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AEST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Slack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Response: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during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business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Email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Response: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24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Escalation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10078691"/>
            <a:ext cx="63686" cy="6368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18928" y="9966923"/>
            <a:ext cx="14973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0" dirty="0">
                <a:solidFill>
                  <a:srgbClr val="1F2328"/>
                </a:solidFill>
                <a:latin typeface="Arial"/>
                <a:cs typeface="Arial"/>
              </a:rPr>
              <a:t>L1: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Slack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channel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290" y="610642"/>
            <a:ext cx="413384" cy="413384"/>
            <a:chOff x="889290" y="610642"/>
            <a:chExt cx="413384" cy="413384"/>
          </a:xfrm>
        </p:grpSpPr>
        <p:sp>
          <p:nvSpPr>
            <p:cNvPr id="3" name="object 3"/>
            <p:cNvSpPr/>
            <p:nvPr/>
          </p:nvSpPr>
          <p:spPr>
            <a:xfrm>
              <a:off x="889608" y="72858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94349" y="0"/>
                  </a:moveTo>
                  <a:lnTo>
                    <a:pt x="0" y="82556"/>
                  </a:lnTo>
                  <a:lnTo>
                    <a:pt x="12160" y="83660"/>
                  </a:lnTo>
                  <a:lnTo>
                    <a:pt x="44222" y="91396"/>
                  </a:lnTo>
                  <a:lnTo>
                    <a:pt x="89554" y="112403"/>
                  </a:lnTo>
                  <a:lnTo>
                    <a:pt x="141525" y="153318"/>
                  </a:lnTo>
                  <a:lnTo>
                    <a:pt x="182440" y="205290"/>
                  </a:lnTo>
                  <a:lnTo>
                    <a:pt x="203447" y="250622"/>
                  </a:lnTo>
                  <a:lnTo>
                    <a:pt x="212287" y="294844"/>
                  </a:lnTo>
                  <a:lnTo>
                    <a:pt x="294844" y="200496"/>
                  </a:lnTo>
                  <a:lnTo>
                    <a:pt x="283050" y="11793"/>
                  </a:lnTo>
                  <a:lnTo>
                    <a:pt x="94349" y="0"/>
                  </a:lnTo>
                  <a:close/>
                </a:path>
              </a:pathLst>
            </a:custGeom>
            <a:solidFill>
              <a:srgbClr val="A00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290" y="860516"/>
              <a:ext cx="165430" cy="1629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1777" y="610642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601" y="0"/>
                  </a:moveTo>
                  <a:lnTo>
                    <a:pt x="243942" y="14742"/>
                  </a:lnTo>
                  <a:lnTo>
                    <a:pt x="161385" y="49755"/>
                  </a:lnTo>
                  <a:lnTo>
                    <a:pt x="61138" y="117939"/>
                  </a:lnTo>
                  <a:lnTo>
                    <a:pt x="26795" y="157944"/>
                  </a:lnTo>
                  <a:lnTo>
                    <a:pt x="7170" y="203043"/>
                  </a:lnTo>
                  <a:lnTo>
                    <a:pt x="0" y="247011"/>
                  </a:lnTo>
                  <a:lnTo>
                    <a:pt x="3019" y="283619"/>
                  </a:lnTo>
                  <a:lnTo>
                    <a:pt x="13964" y="306642"/>
                  </a:lnTo>
                  <a:lnTo>
                    <a:pt x="36985" y="317586"/>
                  </a:lnTo>
                  <a:lnTo>
                    <a:pt x="73593" y="320604"/>
                  </a:lnTo>
                  <a:lnTo>
                    <a:pt x="117560" y="313433"/>
                  </a:lnTo>
                  <a:lnTo>
                    <a:pt x="162659" y="293809"/>
                  </a:lnTo>
                  <a:lnTo>
                    <a:pt x="202664" y="259466"/>
                  </a:lnTo>
                  <a:lnTo>
                    <a:pt x="270846" y="159218"/>
                  </a:lnTo>
                  <a:lnTo>
                    <a:pt x="305859" y="76660"/>
                  </a:lnTo>
                  <a:lnTo>
                    <a:pt x="318758" y="20639"/>
                  </a:lnTo>
                  <a:lnTo>
                    <a:pt x="320601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165" y="669612"/>
              <a:ext cx="271245" cy="2712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05" dirty="0"/>
              <a:t>Let's</a:t>
            </a:r>
            <a:r>
              <a:rPr spc="-280" dirty="0"/>
              <a:t> </a:t>
            </a:r>
            <a:r>
              <a:rPr spc="-45" dirty="0"/>
              <a:t>Transform</a:t>
            </a:r>
            <a:r>
              <a:rPr spc="-280" dirty="0"/>
              <a:t> </a:t>
            </a:r>
            <a:r>
              <a:rPr spc="135" dirty="0"/>
              <a:t>JIRA</a:t>
            </a:r>
            <a:r>
              <a:rPr spc="-280" dirty="0"/>
              <a:t> </a:t>
            </a:r>
            <a:r>
              <a:rPr spc="-35" dirty="0"/>
              <a:t>Together!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657" y="1384823"/>
            <a:ext cx="2903220" cy="96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JIRA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Copilot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Assistant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v3.0.0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Racing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Value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Stream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Team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October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2025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9458" y="5257667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3" name="object 3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288" y="0"/>
                  </a:moveTo>
                  <a:lnTo>
                    <a:pt x="163616" y="5607"/>
                  </a:lnTo>
                  <a:lnTo>
                    <a:pt x="118935" y="21580"/>
                  </a:lnTo>
                  <a:lnTo>
                    <a:pt x="79518" y="46642"/>
                  </a:lnTo>
                  <a:lnTo>
                    <a:pt x="46641" y="79519"/>
                  </a:lnTo>
                  <a:lnTo>
                    <a:pt x="21579" y="118936"/>
                  </a:lnTo>
                  <a:lnTo>
                    <a:pt x="5607" y="163617"/>
                  </a:lnTo>
                  <a:lnTo>
                    <a:pt x="0" y="212288"/>
                  </a:lnTo>
                  <a:lnTo>
                    <a:pt x="5607" y="260964"/>
                  </a:lnTo>
                  <a:lnTo>
                    <a:pt x="21579" y="305648"/>
                  </a:lnTo>
                  <a:lnTo>
                    <a:pt x="46641" y="345064"/>
                  </a:lnTo>
                  <a:lnTo>
                    <a:pt x="79518" y="377939"/>
                  </a:lnTo>
                  <a:lnTo>
                    <a:pt x="118935" y="402999"/>
                  </a:lnTo>
                  <a:lnTo>
                    <a:pt x="163616" y="418969"/>
                  </a:lnTo>
                  <a:lnTo>
                    <a:pt x="212288" y="424576"/>
                  </a:lnTo>
                  <a:lnTo>
                    <a:pt x="260963" y="418969"/>
                  </a:lnTo>
                  <a:lnTo>
                    <a:pt x="305646" y="402999"/>
                  </a:lnTo>
                  <a:lnTo>
                    <a:pt x="345063" y="377939"/>
                  </a:lnTo>
                  <a:lnTo>
                    <a:pt x="377938" y="345064"/>
                  </a:lnTo>
                  <a:lnTo>
                    <a:pt x="402999" y="305648"/>
                  </a:lnTo>
                  <a:lnTo>
                    <a:pt x="418969" y="260964"/>
                  </a:lnTo>
                  <a:lnTo>
                    <a:pt x="424576" y="212288"/>
                  </a:lnTo>
                  <a:lnTo>
                    <a:pt x="418969" y="163617"/>
                  </a:lnTo>
                  <a:lnTo>
                    <a:pt x="402999" y="118936"/>
                  </a:lnTo>
                  <a:lnTo>
                    <a:pt x="377938" y="79519"/>
                  </a:lnTo>
                  <a:lnTo>
                    <a:pt x="345063" y="46642"/>
                  </a:lnTo>
                  <a:lnTo>
                    <a:pt x="305646" y="21580"/>
                  </a:lnTo>
                  <a:lnTo>
                    <a:pt x="260963" y="5607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3957" y="763968"/>
              <a:ext cx="212725" cy="183515"/>
            </a:xfrm>
            <a:custGeom>
              <a:avLst/>
              <a:gdLst/>
              <a:ahLst/>
              <a:cxnLst/>
              <a:rect l="l" t="t" r="r" b="b"/>
              <a:pathLst>
                <a:path w="212725" h="183515">
                  <a:moveTo>
                    <a:pt x="58966" y="41275"/>
                  </a:moveTo>
                  <a:lnTo>
                    <a:pt x="56642" y="25209"/>
                  </a:lnTo>
                  <a:lnTo>
                    <a:pt x="50330" y="12090"/>
                  </a:lnTo>
                  <a:lnTo>
                    <a:pt x="40957" y="3238"/>
                  </a:lnTo>
                  <a:lnTo>
                    <a:pt x="29476" y="0"/>
                  </a:lnTo>
                  <a:lnTo>
                    <a:pt x="18008" y="3238"/>
                  </a:lnTo>
                  <a:lnTo>
                    <a:pt x="8636" y="12090"/>
                  </a:lnTo>
                  <a:lnTo>
                    <a:pt x="2311" y="25209"/>
                  </a:lnTo>
                  <a:lnTo>
                    <a:pt x="0" y="41275"/>
                  </a:lnTo>
                  <a:lnTo>
                    <a:pt x="2311" y="57353"/>
                  </a:lnTo>
                  <a:lnTo>
                    <a:pt x="8636" y="70472"/>
                  </a:lnTo>
                  <a:lnTo>
                    <a:pt x="18008" y="79311"/>
                  </a:lnTo>
                  <a:lnTo>
                    <a:pt x="29476" y="82562"/>
                  </a:lnTo>
                  <a:lnTo>
                    <a:pt x="40957" y="79311"/>
                  </a:lnTo>
                  <a:lnTo>
                    <a:pt x="50330" y="70472"/>
                  </a:lnTo>
                  <a:lnTo>
                    <a:pt x="56642" y="57353"/>
                  </a:lnTo>
                  <a:lnTo>
                    <a:pt x="58966" y="41275"/>
                  </a:lnTo>
                  <a:close/>
                </a:path>
                <a:path w="212725" h="183515">
                  <a:moveTo>
                    <a:pt x="171475" y="178054"/>
                  </a:moveTo>
                  <a:lnTo>
                    <a:pt x="137820" y="131826"/>
                  </a:lnTo>
                  <a:lnTo>
                    <a:pt x="106133" y="123837"/>
                  </a:lnTo>
                  <a:lnTo>
                    <a:pt x="74460" y="131826"/>
                  </a:lnTo>
                  <a:lnTo>
                    <a:pt x="54648" y="149466"/>
                  </a:lnTo>
                  <a:lnTo>
                    <a:pt x="44424" y="167195"/>
                  </a:lnTo>
                  <a:lnTo>
                    <a:pt x="41465" y="175488"/>
                  </a:lnTo>
                  <a:lnTo>
                    <a:pt x="40830" y="177990"/>
                  </a:lnTo>
                  <a:lnTo>
                    <a:pt x="41973" y="180568"/>
                  </a:lnTo>
                  <a:lnTo>
                    <a:pt x="46393" y="183222"/>
                  </a:lnTo>
                  <a:lnTo>
                    <a:pt x="49288" y="182918"/>
                  </a:lnTo>
                  <a:lnTo>
                    <a:pt x="51219" y="181190"/>
                  </a:lnTo>
                  <a:lnTo>
                    <a:pt x="53809" y="179565"/>
                  </a:lnTo>
                  <a:lnTo>
                    <a:pt x="62611" y="176060"/>
                  </a:lnTo>
                  <a:lnTo>
                    <a:pt x="79451" y="172593"/>
                  </a:lnTo>
                  <a:lnTo>
                    <a:pt x="106133" y="171005"/>
                  </a:lnTo>
                  <a:lnTo>
                    <a:pt x="132511" y="172542"/>
                  </a:lnTo>
                  <a:lnTo>
                    <a:pt x="149301" y="175958"/>
                  </a:lnTo>
                  <a:lnTo>
                    <a:pt x="158229" y="179438"/>
                  </a:lnTo>
                  <a:lnTo>
                    <a:pt x="161048" y="181190"/>
                  </a:lnTo>
                  <a:lnTo>
                    <a:pt x="162166" y="182245"/>
                  </a:lnTo>
                  <a:lnTo>
                    <a:pt x="163639" y="182803"/>
                  </a:lnTo>
                  <a:lnTo>
                    <a:pt x="166103" y="182803"/>
                  </a:lnTo>
                  <a:lnTo>
                    <a:pt x="167106" y="182562"/>
                  </a:lnTo>
                  <a:lnTo>
                    <a:pt x="170319" y="180733"/>
                  </a:lnTo>
                  <a:lnTo>
                    <a:pt x="171475" y="178054"/>
                  </a:lnTo>
                  <a:close/>
                </a:path>
                <a:path w="212725" h="183515">
                  <a:moveTo>
                    <a:pt x="212280" y="41275"/>
                  </a:moveTo>
                  <a:lnTo>
                    <a:pt x="209969" y="25209"/>
                  </a:lnTo>
                  <a:lnTo>
                    <a:pt x="203644" y="12090"/>
                  </a:lnTo>
                  <a:lnTo>
                    <a:pt x="194271" y="3238"/>
                  </a:lnTo>
                  <a:lnTo>
                    <a:pt x="182803" y="0"/>
                  </a:lnTo>
                  <a:lnTo>
                    <a:pt x="171323" y="3238"/>
                  </a:lnTo>
                  <a:lnTo>
                    <a:pt x="161950" y="12090"/>
                  </a:lnTo>
                  <a:lnTo>
                    <a:pt x="155625" y="25209"/>
                  </a:lnTo>
                  <a:lnTo>
                    <a:pt x="153314" y="41275"/>
                  </a:lnTo>
                  <a:lnTo>
                    <a:pt x="155625" y="57353"/>
                  </a:lnTo>
                  <a:lnTo>
                    <a:pt x="161950" y="70472"/>
                  </a:lnTo>
                  <a:lnTo>
                    <a:pt x="171323" y="79311"/>
                  </a:lnTo>
                  <a:lnTo>
                    <a:pt x="182803" y="82562"/>
                  </a:lnTo>
                  <a:lnTo>
                    <a:pt x="194271" y="79311"/>
                  </a:lnTo>
                  <a:lnTo>
                    <a:pt x="203644" y="70472"/>
                  </a:lnTo>
                  <a:lnTo>
                    <a:pt x="209969" y="57353"/>
                  </a:lnTo>
                  <a:lnTo>
                    <a:pt x="212280" y="41275"/>
                  </a:lnTo>
                  <a:close/>
                </a:path>
              </a:pathLst>
            </a:custGeom>
            <a:solidFill>
              <a:srgbClr val="66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814" y="846522"/>
              <a:ext cx="118110" cy="177165"/>
            </a:xfrm>
            <a:custGeom>
              <a:avLst/>
              <a:gdLst/>
              <a:ahLst/>
              <a:cxnLst/>
              <a:rect l="l" t="t" r="r" b="b"/>
              <a:pathLst>
                <a:path w="118109" h="177165">
                  <a:moveTo>
                    <a:pt x="58969" y="0"/>
                  </a:moveTo>
                  <a:lnTo>
                    <a:pt x="44779" y="13846"/>
                  </a:lnTo>
                  <a:lnTo>
                    <a:pt x="25061" y="46751"/>
                  </a:lnTo>
                  <a:lnTo>
                    <a:pt x="7555" y="85764"/>
                  </a:lnTo>
                  <a:lnTo>
                    <a:pt x="0" y="117933"/>
                  </a:lnTo>
                  <a:lnTo>
                    <a:pt x="4633" y="140889"/>
                  </a:lnTo>
                  <a:lnTo>
                    <a:pt x="17269" y="159634"/>
                  </a:lnTo>
                  <a:lnTo>
                    <a:pt x="36013" y="172271"/>
                  </a:lnTo>
                  <a:lnTo>
                    <a:pt x="58969" y="176904"/>
                  </a:lnTo>
                  <a:lnTo>
                    <a:pt x="81925" y="172271"/>
                  </a:lnTo>
                  <a:lnTo>
                    <a:pt x="100669" y="159634"/>
                  </a:lnTo>
                  <a:lnTo>
                    <a:pt x="113304" y="140889"/>
                  </a:lnTo>
                  <a:lnTo>
                    <a:pt x="117938" y="117933"/>
                  </a:lnTo>
                  <a:lnTo>
                    <a:pt x="110382" y="85764"/>
                  </a:lnTo>
                  <a:lnTo>
                    <a:pt x="92876" y="46751"/>
                  </a:lnTo>
                  <a:lnTo>
                    <a:pt x="73158" y="13846"/>
                  </a:lnTo>
                  <a:lnTo>
                    <a:pt x="58969" y="0"/>
                  </a:lnTo>
                  <a:close/>
                </a:path>
              </a:pathLst>
            </a:custGeom>
            <a:solidFill>
              <a:srgbClr val="5DA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814" y="610642"/>
              <a:ext cx="424815" cy="254000"/>
            </a:xfrm>
            <a:custGeom>
              <a:avLst/>
              <a:gdLst/>
              <a:ahLst/>
              <a:cxnLst/>
              <a:rect l="l" t="t" r="r" b="b"/>
              <a:pathLst>
                <a:path w="424815" h="254000">
                  <a:moveTo>
                    <a:pt x="212288" y="0"/>
                  </a:moveTo>
                  <a:lnTo>
                    <a:pt x="163616" y="5607"/>
                  </a:lnTo>
                  <a:lnTo>
                    <a:pt x="118935" y="21580"/>
                  </a:lnTo>
                  <a:lnTo>
                    <a:pt x="79518" y="46642"/>
                  </a:lnTo>
                  <a:lnTo>
                    <a:pt x="46641" y="79519"/>
                  </a:lnTo>
                  <a:lnTo>
                    <a:pt x="21579" y="118936"/>
                  </a:lnTo>
                  <a:lnTo>
                    <a:pt x="5607" y="163617"/>
                  </a:lnTo>
                  <a:lnTo>
                    <a:pt x="0" y="212288"/>
                  </a:lnTo>
                  <a:lnTo>
                    <a:pt x="267" y="222768"/>
                  </a:lnTo>
                  <a:lnTo>
                    <a:pt x="1051" y="233117"/>
                  </a:lnTo>
                  <a:lnTo>
                    <a:pt x="2323" y="243324"/>
                  </a:lnTo>
                  <a:lnTo>
                    <a:pt x="4057" y="253378"/>
                  </a:lnTo>
                  <a:lnTo>
                    <a:pt x="23159" y="213461"/>
                  </a:lnTo>
                  <a:lnTo>
                    <a:pt x="55910" y="179414"/>
                  </a:lnTo>
                  <a:lnTo>
                    <a:pt x="99933" y="152962"/>
                  </a:lnTo>
                  <a:lnTo>
                    <a:pt x="152851" y="135827"/>
                  </a:lnTo>
                  <a:lnTo>
                    <a:pt x="212288" y="129733"/>
                  </a:lnTo>
                  <a:lnTo>
                    <a:pt x="271729" y="135827"/>
                  </a:lnTo>
                  <a:lnTo>
                    <a:pt x="324648" y="152962"/>
                  </a:lnTo>
                  <a:lnTo>
                    <a:pt x="368669" y="179414"/>
                  </a:lnTo>
                  <a:lnTo>
                    <a:pt x="401418" y="213461"/>
                  </a:lnTo>
                  <a:lnTo>
                    <a:pt x="420519" y="253378"/>
                  </a:lnTo>
                  <a:lnTo>
                    <a:pt x="422257" y="243324"/>
                  </a:lnTo>
                  <a:lnTo>
                    <a:pt x="423529" y="233117"/>
                  </a:lnTo>
                  <a:lnTo>
                    <a:pt x="424311" y="222768"/>
                  </a:lnTo>
                  <a:lnTo>
                    <a:pt x="424576" y="212288"/>
                  </a:lnTo>
                  <a:lnTo>
                    <a:pt x="418969" y="163617"/>
                  </a:lnTo>
                  <a:lnTo>
                    <a:pt x="402999" y="118936"/>
                  </a:lnTo>
                  <a:lnTo>
                    <a:pt x="377938" y="79519"/>
                  </a:lnTo>
                  <a:lnTo>
                    <a:pt x="345063" y="46642"/>
                  </a:lnTo>
                  <a:lnTo>
                    <a:pt x="305646" y="21580"/>
                  </a:lnTo>
                  <a:lnTo>
                    <a:pt x="260963" y="5607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BDD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6784" y="679733"/>
              <a:ext cx="306705" cy="73025"/>
            </a:xfrm>
            <a:custGeom>
              <a:avLst/>
              <a:gdLst/>
              <a:ahLst/>
              <a:cxnLst/>
              <a:rect l="l" t="t" r="r" b="b"/>
              <a:pathLst>
                <a:path w="306705" h="73025">
                  <a:moveTo>
                    <a:pt x="212807" y="0"/>
                  </a:moveTo>
                  <a:lnTo>
                    <a:pt x="201178" y="5825"/>
                  </a:lnTo>
                  <a:lnTo>
                    <a:pt x="198819" y="12912"/>
                  </a:lnTo>
                  <a:lnTo>
                    <a:pt x="201732" y="18738"/>
                  </a:lnTo>
                  <a:lnTo>
                    <a:pt x="207532" y="28054"/>
                  </a:lnTo>
                  <a:lnTo>
                    <a:pt x="224136" y="46409"/>
                  </a:lnTo>
                  <a:lnTo>
                    <a:pt x="252815" y="64354"/>
                  </a:lnTo>
                  <a:lnTo>
                    <a:pt x="294844" y="72435"/>
                  </a:lnTo>
                  <a:lnTo>
                    <a:pt x="301366" y="72435"/>
                  </a:lnTo>
                  <a:lnTo>
                    <a:pt x="306638" y="67156"/>
                  </a:lnTo>
                  <a:lnTo>
                    <a:pt x="306638" y="54135"/>
                  </a:lnTo>
                  <a:lnTo>
                    <a:pt x="301366" y="48849"/>
                  </a:lnTo>
                  <a:lnTo>
                    <a:pt x="294844" y="48849"/>
                  </a:lnTo>
                  <a:lnTo>
                    <a:pt x="262382" y="42730"/>
                  </a:lnTo>
                  <a:lnTo>
                    <a:pt x="240197" y="29138"/>
                  </a:lnTo>
                  <a:lnTo>
                    <a:pt x="227326" y="15223"/>
                  </a:lnTo>
                  <a:lnTo>
                    <a:pt x="222807" y="8134"/>
                  </a:lnTo>
                  <a:lnTo>
                    <a:pt x="219883" y="2346"/>
                  </a:lnTo>
                  <a:lnTo>
                    <a:pt x="212807" y="0"/>
                  </a:lnTo>
                  <a:close/>
                </a:path>
                <a:path w="306705" h="73025">
                  <a:moveTo>
                    <a:pt x="91083" y="482"/>
                  </a:moveTo>
                  <a:lnTo>
                    <a:pt x="84655" y="4254"/>
                  </a:lnTo>
                  <a:lnTo>
                    <a:pt x="83060" y="10062"/>
                  </a:lnTo>
                  <a:lnTo>
                    <a:pt x="82945" y="10482"/>
                  </a:lnTo>
                  <a:lnTo>
                    <a:pt x="80073" y="17140"/>
                  </a:lnTo>
                  <a:lnTo>
                    <a:pt x="69686" y="30255"/>
                  </a:lnTo>
                  <a:lnTo>
                    <a:pt x="48140" y="43075"/>
                  </a:lnTo>
                  <a:lnTo>
                    <a:pt x="11793" y="48849"/>
                  </a:lnTo>
                  <a:lnTo>
                    <a:pt x="5283" y="48849"/>
                  </a:lnTo>
                  <a:lnTo>
                    <a:pt x="0" y="54135"/>
                  </a:lnTo>
                  <a:lnTo>
                    <a:pt x="0" y="67156"/>
                  </a:lnTo>
                  <a:lnTo>
                    <a:pt x="5283" y="72435"/>
                  </a:lnTo>
                  <a:lnTo>
                    <a:pt x="11793" y="72435"/>
                  </a:lnTo>
                  <a:lnTo>
                    <a:pt x="59754" y="63991"/>
                  </a:lnTo>
                  <a:lnTo>
                    <a:pt x="88224" y="45243"/>
                  </a:lnTo>
                  <a:lnTo>
                    <a:pt x="101978" y="26065"/>
                  </a:lnTo>
                  <a:lnTo>
                    <a:pt x="105790" y="16333"/>
                  </a:lnTo>
                  <a:lnTo>
                    <a:pt x="107253" y="10482"/>
                  </a:lnTo>
                  <a:lnTo>
                    <a:pt x="107358" y="10062"/>
                  </a:lnTo>
                  <a:lnTo>
                    <a:pt x="103572" y="3759"/>
                  </a:lnTo>
                  <a:lnTo>
                    <a:pt x="91083" y="482"/>
                  </a:lnTo>
                  <a:close/>
                </a:path>
              </a:pathLst>
            </a:custGeom>
            <a:solidFill>
              <a:srgbClr val="66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80" dirty="0"/>
              <a:t> </a:t>
            </a:r>
            <a:r>
              <a:rPr spc="-25" dirty="0"/>
              <a:t>Pain</a:t>
            </a:r>
            <a:r>
              <a:rPr spc="-280" dirty="0"/>
              <a:t> </a:t>
            </a:r>
            <a:r>
              <a:rPr spc="55" dirty="0"/>
              <a:t>We</a:t>
            </a:r>
            <a:r>
              <a:rPr spc="-275" dirty="0"/>
              <a:t> </a:t>
            </a:r>
            <a:r>
              <a:rPr spc="-10" dirty="0"/>
              <a:t>Experienced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3051958"/>
            <a:ext cx="63686" cy="636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3398692"/>
            <a:ext cx="63686" cy="6368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22657" y="1498044"/>
            <a:ext cx="2909570" cy="205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Manual</a:t>
            </a:r>
            <a:r>
              <a:rPr sz="1700" spc="-9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Ticket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Grooming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Copy-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paste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from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Confluence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Extract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links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manually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Add</a:t>
            </a: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context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from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sources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Format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consistently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15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per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45" dirty="0">
                <a:solidFill>
                  <a:srgbClr val="1F2328"/>
                </a:solidFill>
                <a:latin typeface="Arial"/>
                <a:cs typeface="Arial"/>
              </a:rPr>
              <a:t>ticket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0525" y="3320856"/>
            <a:ext cx="198135" cy="1981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88215" y="2973511"/>
            <a:ext cx="154106" cy="1973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3398692"/>
            <a:ext cx="63686" cy="6368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895050" y="1498044"/>
            <a:ext cx="2675890" cy="205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Estimation</a:t>
            </a:r>
            <a:r>
              <a:rPr sz="1700" spc="-3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Guesswork</a:t>
            </a:r>
            <a:endParaRPr sz="1700">
              <a:latin typeface="Trebuchet MS"/>
              <a:cs typeface="Trebuchet MS"/>
            </a:endParaRPr>
          </a:p>
          <a:p>
            <a:pPr marL="408940" marR="10795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"How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long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will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this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take?"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consistent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methodolog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Mood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influenced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65%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Barely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better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than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random!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8737" y="5882809"/>
              <a:ext cx="424180" cy="220979"/>
            </a:xfrm>
            <a:custGeom>
              <a:avLst/>
              <a:gdLst/>
              <a:ahLst/>
              <a:cxnLst/>
              <a:rect l="l" t="t" r="r" b="b"/>
              <a:pathLst>
                <a:path w="424180" h="220979">
                  <a:moveTo>
                    <a:pt x="10634" y="35590"/>
                  </a:moveTo>
                  <a:lnTo>
                    <a:pt x="3728" y="41043"/>
                  </a:lnTo>
                  <a:lnTo>
                    <a:pt x="0" y="49271"/>
                  </a:lnTo>
                  <a:lnTo>
                    <a:pt x="325" y="56780"/>
                  </a:lnTo>
                  <a:lnTo>
                    <a:pt x="415" y="58852"/>
                  </a:lnTo>
                  <a:lnTo>
                    <a:pt x="130341" y="216802"/>
                  </a:lnTo>
                  <a:lnTo>
                    <a:pt x="144661" y="220822"/>
                  </a:lnTo>
                  <a:lnTo>
                    <a:pt x="157963" y="219042"/>
                  </a:lnTo>
                  <a:lnTo>
                    <a:pt x="207707" y="196672"/>
                  </a:lnTo>
                  <a:lnTo>
                    <a:pt x="248946" y="167181"/>
                  </a:lnTo>
                  <a:lnTo>
                    <a:pt x="287730" y="125671"/>
                  </a:lnTo>
                  <a:lnTo>
                    <a:pt x="296288" y="114773"/>
                  </a:lnTo>
                  <a:lnTo>
                    <a:pt x="305480" y="104783"/>
                  </a:lnTo>
                  <a:lnTo>
                    <a:pt x="315153" y="95657"/>
                  </a:lnTo>
                  <a:lnTo>
                    <a:pt x="325151" y="87352"/>
                  </a:lnTo>
                  <a:lnTo>
                    <a:pt x="327339" y="85984"/>
                  </a:lnTo>
                  <a:lnTo>
                    <a:pt x="80371" y="85984"/>
                  </a:lnTo>
                  <a:lnTo>
                    <a:pt x="63906" y="76217"/>
                  </a:lnTo>
                  <a:lnTo>
                    <a:pt x="45848" y="56780"/>
                  </a:lnTo>
                  <a:lnTo>
                    <a:pt x="27617" y="39347"/>
                  </a:lnTo>
                  <a:lnTo>
                    <a:pt x="10634" y="35590"/>
                  </a:lnTo>
                  <a:close/>
                </a:path>
                <a:path w="424180" h="220979">
                  <a:moveTo>
                    <a:pt x="396632" y="0"/>
                  </a:moveTo>
                  <a:lnTo>
                    <a:pt x="365571" y="3802"/>
                  </a:lnTo>
                  <a:lnTo>
                    <a:pt x="324844" y="18399"/>
                  </a:lnTo>
                  <a:lnTo>
                    <a:pt x="273517" y="36031"/>
                  </a:lnTo>
                  <a:lnTo>
                    <a:pt x="210657" y="48940"/>
                  </a:lnTo>
                  <a:lnTo>
                    <a:pt x="179302" y="57274"/>
                  </a:lnTo>
                  <a:lnTo>
                    <a:pt x="148092" y="70571"/>
                  </a:lnTo>
                  <a:lnTo>
                    <a:pt x="115593" y="82314"/>
                  </a:lnTo>
                  <a:lnTo>
                    <a:pt x="80371" y="85984"/>
                  </a:lnTo>
                  <a:lnTo>
                    <a:pt x="327339" y="85984"/>
                  </a:lnTo>
                  <a:lnTo>
                    <a:pt x="357888" y="66881"/>
                  </a:lnTo>
                  <a:lnTo>
                    <a:pt x="387235" y="53399"/>
                  </a:lnTo>
                  <a:lnTo>
                    <a:pt x="408376" y="45984"/>
                  </a:lnTo>
                  <a:lnTo>
                    <a:pt x="416494" y="43716"/>
                  </a:lnTo>
                  <a:lnTo>
                    <a:pt x="422580" y="38691"/>
                  </a:lnTo>
                  <a:lnTo>
                    <a:pt x="424006" y="33349"/>
                  </a:lnTo>
                  <a:lnTo>
                    <a:pt x="423677" y="28714"/>
                  </a:lnTo>
                  <a:lnTo>
                    <a:pt x="424077" y="20977"/>
                  </a:lnTo>
                  <a:lnTo>
                    <a:pt x="418959" y="14750"/>
                  </a:lnTo>
                  <a:lnTo>
                    <a:pt x="396632" y="0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3811" y="5741035"/>
              <a:ext cx="412750" cy="353695"/>
            </a:xfrm>
            <a:custGeom>
              <a:avLst/>
              <a:gdLst/>
              <a:ahLst/>
              <a:cxnLst/>
              <a:rect l="l" t="t" r="r" b="b"/>
              <a:pathLst>
                <a:path w="412750" h="353695">
                  <a:moveTo>
                    <a:pt x="271191" y="0"/>
                  </a:moveTo>
                  <a:lnTo>
                    <a:pt x="211039" y="19792"/>
                  </a:lnTo>
                  <a:lnTo>
                    <a:pt x="168887" y="45649"/>
                  </a:lnTo>
                  <a:lnTo>
                    <a:pt x="129348" y="85691"/>
                  </a:lnTo>
                  <a:lnTo>
                    <a:pt x="91346" y="126069"/>
                  </a:lnTo>
                  <a:lnTo>
                    <a:pt x="51242" y="154533"/>
                  </a:lnTo>
                  <a:lnTo>
                    <a:pt x="19504" y="171388"/>
                  </a:lnTo>
                  <a:lnTo>
                    <a:pt x="6598" y="176939"/>
                  </a:lnTo>
                  <a:lnTo>
                    <a:pt x="95" y="186352"/>
                  </a:lnTo>
                  <a:lnTo>
                    <a:pt x="127437" y="349599"/>
                  </a:lnTo>
                  <a:lnTo>
                    <a:pt x="141379" y="353610"/>
                  </a:lnTo>
                  <a:lnTo>
                    <a:pt x="154327" y="351829"/>
                  </a:lnTo>
                  <a:lnTo>
                    <a:pt x="167232" y="346288"/>
                  </a:lnTo>
                  <a:lnTo>
                    <a:pt x="198969" y="329453"/>
                  </a:lnTo>
                  <a:lnTo>
                    <a:pt x="239070" y="301009"/>
                  </a:lnTo>
                  <a:lnTo>
                    <a:pt x="277065" y="260639"/>
                  </a:lnTo>
                  <a:lnTo>
                    <a:pt x="316606" y="220605"/>
                  </a:lnTo>
                  <a:lnTo>
                    <a:pt x="358762" y="194739"/>
                  </a:lnTo>
                  <a:lnTo>
                    <a:pt x="392295" y="180836"/>
                  </a:lnTo>
                  <a:lnTo>
                    <a:pt x="405970" y="176691"/>
                  </a:lnTo>
                  <a:lnTo>
                    <a:pt x="412469" y="167275"/>
                  </a:lnTo>
                  <a:lnTo>
                    <a:pt x="285132" y="4030"/>
                  </a:lnTo>
                  <a:lnTo>
                    <a:pt x="279462" y="1013"/>
                  </a:lnTo>
                  <a:lnTo>
                    <a:pt x="271191" y="0"/>
                  </a:lnTo>
                  <a:close/>
                </a:path>
              </a:pathLst>
            </a:custGeom>
            <a:solidFill>
              <a:srgbClr val="A7D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412" y="5805804"/>
              <a:ext cx="129731" cy="12973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8112" y="5753581"/>
              <a:ext cx="382905" cy="328930"/>
            </a:xfrm>
            <a:custGeom>
              <a:avLst/>
              <a:gdLst/>
              <a:ahLst/>
              <a:cxnLst/>
              <a:rect l="l" t="t" r="r" b="b"/>
              <a:pathLst>
                <a:path w="382905" h="328929">
                  <a:moveTo>
                    <a:pt x="122077" y="82757"/>
                  </a:moveTo>
                  <a:lnTo>
                    <a:pt x="87503" y="118290"/>
                  </a:lnTo>
                  <a:lnTo>
                    <a:pt x="50711" y="144360"/>
                  </a:lnTo>
                  <a:lnTo>
                    <a:pt x="21348" y="160459"/>
                  </a:lnTo>
                  <a:lnTo>
                    <a:pt x="9057" y="166080"/>
                  </a:lnTo>
                  <a:lnTo>
                    <a:pt x="8314" y="166528"/>
                  </a:lnTo>
                  <a:lnTo>
                    <a:pt x="3667" y="170290"/>
                  </a:lnTo>
                  <a:lnTo>
                    <a:pt x="1096" y="174712"/>
                  </a:lnTo>
                  <a:lnTo>
                    <a:pt x="0" y="187863"/>
                  </a:lnTo>
                  <a:lnTo>
                    <a:pt x="5625" y="194302"/>
                  </a:lnTo>
                  <a:lnTo>
                    <a:pt x="117324" y="324671"/>
                  </a:lnTo>
                  <a:lnTo>
                    <a:pt x="121133" y="328538"/>
                  </a:lnTo>
                  <a:lnTo>
                    <a:pt x="135215" y="328538"/>
                  </a:lnTo>
                  <a:lnTo>
                    <a:pt x="139720" y="328044"/>
                  </a:lnTo>
                  <a:lnTo>
                    <a:pt x="145192" y="326746"/>
                  </a:lnTo>
                  <a:lnTo>
                    <a:pt x="148259" y="325107"/>
                  </a:lnTo>
                  <a:lnTo>
                    <a:pt x="126582" y="325107"/>
                  </a:lnTo>
                  <a:lnTo>
                    <a:pt x="121251" y="320201"/>
                  </a:lnTo>
                  <a:lnTo>
                    <a:pt x="6085" y="185775"/>
                  </a:lnTo>
                  <a:lnTo>
                    <a:pt x="6828" y="176989"/>
                  </a:lnTo>
                  <a:lnTo>
                    <a:pt x="8550" y="174029"/>
                  </a:lnTo>
                  <a:lnTo>
                    <a:pt x="11711" y="171375"/>
                  </a:lnTo>
                  <a:lnTo>
                    <a:pt x="26692" y="164397"/>
                  </a:lnTo>
                  <a:lnTo>
                    <a:pt x="56661" y="147606"/>
                  </a:lnTo>
                  <a:lnTo>
                    <a:pt x="92926" y="121433"/>
                  </a:lnTo>
                  <a:lnTo>
                    <a:pt x="126794" y="86306"/>
                  </a:lnTo>
                  <a:lnTo>
                    <a:pt x="128560" y="84526"/>
                  </a:lnTo>
                  <a:lnTo>
                    <a:pt x="124436" y="84526"/>
                  </a:lnTo>
                  <a:lnTo>
                    <a:pt x="122077" y="82757"/>
                  </a:lnTo>
                  <a:close/>
                </a:path>
                <a:path w="382905" h="328929">
                  <a:moveTo>
                    <a:pt x="265841" y="3502"/>
                  </a:moveTo>
                  <a:lnTo>
                    <a:pt x="257351" y="3502"/>
                  </a:lnTo>
                  <a:lnTo>
                    <a:pt x="262658" y="8397"/>
                  </a:lnTo>
                  <a:lnTo>
                    <a:pt x="372200" y="138706"/>
                  </a:lnTo>
                  <a:lnTo>
                    <a:pt x="376374" y="143577"/>
                  </a:lnTo>
                  <a:lnTo>
                    <a:pt x="375608" y="152340"/>
                  </a:lnTo>
                  <a:lnTo>
                    <a:pt x="373933" y="155230"/>
                  </a:lnTo>
                  <a:lnTo>
                    <a:pt x="370902" y="157836"/>
                  </a:lnTo>
                  <a:lnTo>
                    <a:pt x="355225" y="162826"/>
                  </a:lnTo>
                  <a:lnTo>
                    <a:pt x="325079" y="175889"/>
                  </a:lnTo>
                  <a:lnTo>
                    <a:pt x="288752" y="198652"/>
                  </a:lnTo>
                  <a:lnTo>
                    <a:pt x="254533" y="232739"/>
                  </a:lnTo>
                  <a:lnTo>
                    <a:pt x="220107" y="269147"/>
                  </a:lnTo>
                  <a:lnTo>
                    <a:pt x="183769" y="297028"/>
                  </a:lnTo>
                  <a:lnTo>
                    <a:pt x="154991" y="314889"/>
                  </a:lnTo>
                  <a:lnTo>
                    <a:pt x="143247" y="321238"/>
                  </a:lnTo>
                  <a:lnTo>
                    <a:pt x="126582" y="325107"/>
                  </a:lnTo>
                  <a:lnTo>
                    <a:pt x="148259" y="325107"/>
                  </a:lnTo>
                  <a:lnTo>
                    <a:pt x="157436" y="320201"/>
                  </a:lnTo>
                  <a:lnTo>
                    <a:pt x="186999" y="301905"/>
                  </a:lnTo>
                  <a:lnTo>
                    <a:pt x="224091" y="273451"/>
                  </a:lnTo>
                  <a:lnTo>
                    <a:pt x="259215" y="236277"/>
                  </a:lnTo>
                  <a:lnTo>
                    <a:pt x="294374" y="201736"/>
                  </a:lnTo>
                  <a:lnTo>
                    <a:pt x="331361" y="179294"/>
                  </a:lnTo>
                  <a:lnTo>
                    <a:pt x="360709" y="167119"/>
                  </a:lnTo>
                  <a:lnTo>
                    <a:pt x="372954" y="163379"/>
                  </a:lnTo>
                  <a:lnTo>
                    <a:pt x="374070" y="162826"/>
                  </a:lnTo>
                  <a:lnTo>
                    <a:pt x="378768" y="159039"/>
                  </a:lnTo>
                  <a:lnTo>
                    <a:pt x="381340" y="154616"/>
                  </a:lnTo>
                  <a:lnTo>
                    <a:pt x="382436" y="141466"/>
                  </a:lnTo>
                  <a:lnTo>
                    <a:pt x="376622" y="134791"/>
                  </a:lnTo>
                  <a:lnTo>
                    <a:pt x="267117" y="4541"/>
                  </a:lnTo>
                  <a:lnTo>
                    <a:pt x="265841" y="3502"/>
                  </a:lnTo>
                  <a:close/>
                </a:path>
                <a:path w="382905" h="328929">
                  <a:moveTo>
                    <a:pt x="252044" y="0"/>
                  </a:moveTo>
                  <a:lnTo>
                    <a:pt x="196307" y="21099"/>
                  </a:lnTo>
                  <a:lnTo>
                    <a:pt x="158258" y="46260"/>
                  </a:lnTo>
                  <a:lnTo>
                    <a:pt x="122077" y="82757"/>
                  </a:lnTo>
                  <a:lnTo>
                    <a:pt x="124436" y="84526"/>
                  </a:lnTo>
                  <a:lnTo>
                    <a:pt x="128560" y="84526"/>
                  </a:lnTo>
                  <a:lnTo>
                    <a:pt x="162039" y="50776"/>
                  </a:lnTo>
                  <a:lnTo>
                    <a:pt x="199125" y="26260"/>
                  </a:lnTo>
                  <a:lnTo>
                    <a:pt x="228517" y="12034"/>
                  </a:lnTo>
                  <a:lnTo>
                    <a:pt x="240675" y="7371"/>
                  </a:lnTo>
                  <a:lnTo>
                    <a:pt x="257351" y="3502"/>
                  </a:lnTo>
                  <a:lnTo>
                    <a:pt x="265841" y="3502"/>
                  </a:lnTo>
                  <a:lnTo>
                    <a:pt x="265327" y="3083"/>
                  </a:lnTo>
                  <a:lnTo>
                    <a:pt x="260548" y="1017"/>
                  </a:lnTo>
                  <a:lnTo>
                    <a:pt x="252044" y="0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684" y="5708947"/>
              <a:ext cx="371466" cy="39073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97788" y="5650399"/>
            <a:ext cx="1739264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The</a:t>
            </a:r>
            <a:r>
              <a:rPr sz="3350" spc="-23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0052CC"/>
                </a:solidFill>
                <a:latin typeface="Trebuchet MS"/>
                <a:cs typeface="Trebuchet MS"/>
              </a:rPr>
              <a:t>Cost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4721" y="7106658"/>
            <a:ext cx="64135" cy="2299970"/>
            <a:chOff x="1054721" y="7106658"/>
            <a:chExt cx="64135" cy="229997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21" y="7106658"/>
              <a:ext cx="63686" cy="636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22" y="7453395"/>
              <a:ext cx="63686" cy="636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2" y="7800133"/>
              <a:ext cx="63686" cy="636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22" y="8649284"/>
              <a:ext cx="63686" cy="6368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22" y="8996022"/>
              <a:ext cx="63686" cy="636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2" y="9342758"/>
              <a:ext cx="63686" cy="63686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22657" y="6592958"/>
            <a:ext cx="3229610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Individual</a:t>
            </a:r>
            <a:r>
              <a:rPr sz="1700" spc="-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Developer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hours/week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on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JIRA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admin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130" dirty="0">
                <a:solidFill>
                  <a:srgbClr val="1F2328"/>
                </a:solidFill>
                <a:latin typeface="Arial"/>
                <a:cs typeface="Arial"/>
              </a:rPr>
              <a:t>48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hours/year</a:t>
            </a:r>
            <a:r>
              <a:rPr sz="155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wasted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Could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build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35" dirty="0">
                <a:solidFill>
                  <a:srgbClr val="1F2328"/>
                </a:solidFill>
                <a:latin typeface="Arial"/>
                <a:cs typeface="Arial"/>
              </a:rPr>
              <a:t>3-</a:t>
            </a:r>
            <a:r>
              <a:rPr sz="1550" spc="145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features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instead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100" dirty="0">
                <a:solidFill>
                  <a:srgbClr val="0747A6"/>
                </a:solidFill>
                <a:latin typeface="Trebuchet MS"/>
                <a:cs typeface="Trebuchet MS"/>
              </a:rPr>
              <a:t>10-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Person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Team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$117,000/year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lost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productivity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135" dirty="0">
                <a:solidFill>
                  <a:srgbClr val="1F2328"/>
                </a:solidFill>
                <a:latin typeface="Arial"/>
                <a:cs typeface="Arial"/>
              </a:rPr>
              <a:t>480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engineering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That's</a:t>
            </a:r>
            <a:r>
              <a:rPr sz="1550" spc="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2.4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full-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engineers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20610" y="7106658"/>
            <a:ext cx="3636010" cy="2356485"/>
            <a:chOff x="3920610" y="7106658"/>
            <a:chExt cx="3636010" cy="235648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20610" y="9264920"/>
              <a:ext cx="198135" cy="19813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7453395"/>
              <a:ext cx="63686" cy="636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7113" y="7800133"/>
              <a:ext cx="63686" cy="6368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1517" y="7722294"/>
              <a:ext cx="164980" cy="19813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8649284"/>
              <a:ext cx="63686" cy="6368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7113" y="8996022"/>
              <a:ext cx="63686" cy="6368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7113" y="9342758"/>
              <a:ext cx="63686" cy="6368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895050" y="6592958"/>
            <a:ext cx="2472055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Department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0747A6"/>
                </a:solidFill>
                <a:latin typeface="Trebuchet MS"/>
                <a:cs typeface="Trebuchet MS"/>
              </a:rPr>
              <a:t>(50</a:t>
            </a:r>
            <a:r>
              <a:rPr sz="1700" spc="-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devs)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$585,000/year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wasted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2,400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lost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12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full-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engineers!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The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 Impact</a:t>
            </a:r>
            <a:endParaRPr sz="1700">
              <a:latin typeface="Trebuchet MS"/>
              <a:cs typeface="Trebuchet MS"/>
            </a:endParaRPr>
          </a:p>
          <a:p>
            <a:pPr marL="408940" marR="603250">
              <a:lnSpc>
                <a:spcPct val="146800"/>
              </a:lnSpc>
              <a:spcBef>
                <a:spcPts val="250"/>
              </a:spcBef>
            </a:pP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Features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delayed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Morale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affected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Innovation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stifled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3" name="object 3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288" y="0"/>
                  </a:moveTo>
                  <a:lnTo>
                    <a:pt x="163612" y="5606"/>
                  </a:lnTo>
                  <a:lnTo>
                    <a:pt x="118929" y="21577"/>
                  </a:lnTo>
                  <a:lnTo>
                    <a:pt x="79512" y="46638"/>
                  </a:lnTo>
                  <a:lnTo>
                    <a:pt x="46637" y="79514"/>
                  </a:lnTo>
                  <a:lnTo>
                    <a:pt x="21577" y="118930"/>
                  </a:lnTo>
                  <a:lnTo>
                    <a:pt x="5606" y="163613"/>
                  </a:lnTo>
                  <a:lnTo>
                    <a:pt x="0" y="212288"/>
                  </a:lnTo>
                  <a:lnTo>
                    <a:pt x="5606" y="260964"/>
                  </a:lnTo>
                  <a:lnTo>
                    <a:pt x="21577" y="305648"/>
                  </a:lnTo>
                  <a:lnTo>
                    <a:pt x="46637" y="345064"/>
                  </a:lnTo>
                  <a:lnTo>
                    <a:pt x="79512" y="377939"/>
                  </a:lnTo>
                  <a:lnTo>
                    <a:pt x="118929" y="402999"/>
                  </a:lnTo>
                  <a:lnTo>
                    <a:pt x="163612" y="418969"/>
                  </a:lnTo>
                  <a:lnTo>
                    <a:pt x="212288" y="424576"/>
                  </a:lnTo>
                  <a:lnTo>
                    <a:pt x="260964" y="418969"/>
                  </a:lnTo>
                  <a:lnTo>
                    <a:pt x="305647" y="402999"/>
                  </a:lnTo>
                  <a:lnTo>
                    <a:pt x="345063" y="377939"/>
                  </a:lnTo>
                  <a:lnTo>
                    <a:pt x="377939" y="345064"/>
                  </a:lnTo>
                  <a:lnTo>
                    <a:pt x="402999" y="305648"/>
                  </a:lnTo>
                  <a:lnTo>
                    <a:pt x="418970" y="260964"/>
                  </a:lnTo>
                  <a:lnTo>
                    <a:pt x="424576" y="212288"/>
                  </a:lnTo>
                  <a:lnTo>
                    <a:pt x="418970" y="163613"/>
                  </a:lnTo>
                  <a:lnTo>
                    <a:pt x="402999" y="118930"/>
                  </a:lnTo>
                  <a:lnTo>
                    <a:pt x="377939" y="79514"/>
                  </a:lnTo>
                  <a:lnTo>
                    <a:pt x="345063" y="46638"/>
                  </a:lnTo>
                  <a:lnTo>
                    <a:pt x="305647" y="21577"/>
                  </a:lnTo>
                  <a:lnTo>
                    <a:pt x="260964" y="5606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0887" y="663717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5" y="0"/>
                  </a:moveTo>
                  <a:lnTo>
                    <a:pt x="108891" y="8116"/>
                  </a:lnTo>
                  <a:lnTo>
                    <a:pt x="65185" y="30719"/>
                  </a:lnTo>
                  <a:lnTo>
                    <a:pt x="30719" y="65184"/>
                  </a:lnTo>
                  <a:lnTo>
                    <a:pt x="8116" y="108890"/>
                  </a:lnTo>
                  <a:lnTo>
                    <a:pt x="0" y="159213"/>
                  </a:lnTo>
                  <a:lnTo>
                    <a:pt x="8116" y="209539"/>
                  </a:lnTo>
                  <a:lnTo>
                    <a:pt x="30719" y="253246"/>
                  </a:lnTo>
                  <a:lnTo>
                    <a:pt x="65185" y="287710"/>
                  </a:lnTo>
                  <a:lnTo>
                    <a:pt x="108891" y="310312"/>
                  </a:lnTo>
                  <a:lnTo>
                    <a:pt x="159215" y="318428"/>
                  </a:lnTo>
                  <a:lnTo>
                    <a:pt x="209540" y="310312"/>
                  </a:lnTo>
                  <a:lnTo>
                    <a:pt x="253246" y="287710"/>
                  </a:lnTo>
                  <a:lnTo>
                    <a:pt x="287712" y="253246"/>
                  </a:lnTo>
                  <a:lnTo>
                    <a:pt x="310315" y="209539"/>
                  </a:lnTo>
                  <a:lnTo>
                    <a:pt x="318432" y="159213"/>
                  </a:lnTo>
                  <a:lnTo>
                    <a:pt x="310315" y="108890"/>
                  </a:lnTo>
                  <a:lnTo>
                    <a:pt x="287712" y="65184"/>
                  </a:lnTo>
                  <a:lnTo>
                    <a:pt x="253246" y="30719"/>
                  </a:lnTo>
                  <a:lnTo>
                    <a:pt x="209540" y="8116"/>
                  </a:lnTo>
                  <a:lnTo>
                    <a:pt x="15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65" y="611190"/>
              <a:ext cx="329683" cy="4139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What</a:t>
            </a:r>
            <a:r>
              <a:rPr spc="-215" dirty="0"/>
              <a:t> </a:t>
            </a:r>
            <a:r>
              <a:rPr spc="55" dirty="0"/>
              <a:t>We</a:t>
            </a:r>
            <a:r>
              <a:rPr spc="-215" dirty="0"/>
              <a:t> </a:t>
            </a:r>
            <a:r>
              <a:rPr spc="-10" dirty="0"/>
              <a:t>Wanted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220" y="1530558"/>
            <a:ext cx="183814" cy="219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186" y="3073184"/>
            <a:ext cx="215826" cy="2193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3554370"/>
            <a:ext cx="63686" cy="6368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3901111"/>
            <a:ext cx="63686" cy="6368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4247845"/>
            <a:ext cx="63686" cy="6368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2657" y="1498044"/>
            <a:ext cx="2567940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Speed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Groom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tickets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in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seconds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Estimate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instantly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context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switching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Accuracy</a:t>
            </a:r>
            <a:endParaRPr sz="1700">
              <a:latin typeface="Trebuchet MS"/>
              <a:cs typeface="Trebuchet MS"/>
            </a:endParaRPr>
          </a:p>
          <a:p>
            <a:pPr marL="408940" marR="5715">
              <a:lnSpc>
                <a:spcPct val="146800"/>
              </a:lnSpc>
              <a:spcBef>
                <a:spcPts val="25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Consistent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methodology Data-driven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estimates 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Track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actual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vs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8368" y="1554701"/>
            <a:ext cx="207922" cy="17059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56016" y="3076040"/>
            <a:ext cx="214596" cy="2136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3554370"/>
            <a:ext cx="63686" cy="636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3901111"/>
            <a:ext cx="63686" cy="6368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4247845"/>
            <a:ext cx="63686" cy="6368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895050" y="1498044"/>
            <a:ext cx="2520315" cy="290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Intelligence</a:t>
            </a:r>
            <a:endParaRPr sz="1700">
              <a:latin typeface="Trebuchet MS"/>
              <a:cs typeface="Trebuchet MS"/>
            </a:endParaRPr>
          </a:p>
          <a:p>
            <a:pPr marL="408940" marR="100330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AI-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powered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analysis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Learn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from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references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Auto-detect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complexity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Integration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Works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existing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tools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new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platforms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based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workflow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61404" y="5782817"/>
              <a:ext cx="177165" cy="264795"/>
            </a:xfrm>
            <a:custGeom>
              <a:avLst/>
              <a:gdLst/>
              <a:ahLst/>
              <a:cxnLst/>
              <a:rect l="l" t="t" r="r" b="b"/>
              <a:pathLst>
                <a:path w="177164" h="264795">
                  <a:moveTo>
                    <a:pt x="88122" y="0"/>
                  </a:moveTo>
                  <a:lnTo>
                    <a:pt x="55717" y="6491"/>
                  </a:lnTo>
                  <a:lnTo>
                    <a:pt x="28284" y="24227"/>
                  </a:lnTo>
                  <a:lnTo>
                    <a:pt x="9284" y="50600"/>
                  </a:lnTo>
                  <a:lnTo>
                    <a:pt x="2181" y="83004"/>
                  </a:lnTo>
                  <a:lnTo>
                    <a:pt x="3886" y="93197"/>
                  </a:lnTo>
                  <a:lnTo>
                    <a:pt x="8951" y="101707"/>
                  </a:lnTo>
                  <a:lnTo>
                    <a:pt x="17306" y="107541"/>
                  </a:lnTo>
                  <a:lnTo>
                    <a:pt x="28882" y="109706"/>
                  </a:lnTo>
                  <a:lnTo>
                    <a:pt x="46693" y="100450"/>
                  </a:lnTo>
                  <a:lnTo>
                    <a:pt x="54800" y="80086"/>
                  </a:lnTo>
                  <a:lnTo>
                    <a:pt x="64210" y="59722"/>
                  </a:lnTo>
                  <a:lnTo>
                    <a:pt x="85929" y="50465"/>
                  </a:lnTo>
                  <a:lnTo>
                    <a:pt x="96372" y="52756"/>
                  </a:lnTo>
                  <a:lnTo>
                    <a:pt x="104722" y="58920"/>
                  </a:lnTo>
                  <a:lnTo>
                    <a:pt x="110258" y="67895"/>
                  </a:lnTo>
                  <a:lnTo>
                    <a:pt x="112264" y="78618"/>
                  </a:lnTo>
                  <a:lnTo>
                    <a:pt x="111190" y="88148"/>
                  </a:lnTo>
                  <a:lnTo>
                    <a:pt x="77780" y="141597"/>
                  </a:lnTo>
                  <a:lnTo>
                    <a:pt x="31529" y="195274"/>
                  </a:lnTo>
                  <a:lnTo>
                    <a:pt x="4752" y="226358"/>
                  </a:lnTo>
                  <a:lnTo>
                    <a:pt x="0" y="232951"/>
                  </a:lnTo>
                  <a:lnTo>
                    <a:pt x="0" y="240616"/>
                  </a:lnTo>
                  <a:lnTo>
                    <a:pt x="2193" y="251489"/>
                  </a:lnTo>
                  <a:lnTo>
                    <a:pt x="8226" y="258999"/>
                  </a:lnTo>
                  <a:lnTo>
                    <a:pt x="17275" y="263353"/>
                  </a:lnTo>
                  <a:lnTo>
                    <a:pt x="28517" y="264759"/>
                  </a:lnTo>
                  <a:lnTo>
                    <a:pt x="150653" y="264759"/>
                  </a:lnTo>
                  <a:lnTo>
                    <a:pt x="160629" y="263353"/>
                  </a:lnTo>
                  <a:lnTo>
                    <a:pt x="169030" y="258999"/>
                  </a:lnTo>
                  <a:lnTo>
                    <a:pt x="174827" y="251489"/>
                  </a:lnTo>
                  <a:lnTo>
                    <a:pt x="176988" y="240616"/>
                  </a:lnTo>
                  <a:lnTo>
                    <a:pt x="174792" y="229751"/>
                  </a:lnTo>
                  <a:lnTo>
                    <a:pt x="168755" y="222245"/>
                  </a:lnTo>
                  <a:lnTo>
                    <a:pt x="159698" y="217892"/>
                  </a:lnTo>
                  <a:lnTo>
                    <a:pt x="148447" y="216475"/>
                  </a:lnTo>
                  <a:lnTo>
                    <a:pt x="81541" y="216475"/>
                  </a:lnTo>
                  <a:lnTo>
                    <a:pt x="108369" y="185178"/>
                  </a:lnTo>
                  <a:lnTo>
                    <a:pt x="137078" y="150654"/>
                  </a:lnTo>
                  <a:lnTo>
                    <a:pt x="159959" y="113936"/>
                  </a:lnTo>
                  <a:lnTo>
                    <a:pt x="169299" y="76057"/>
                  </a:lnTo>
                  <a:lnTo>
                    <a:pt x="162943" y="44585"/>
                  </a:lnTo>
                  <a:lnTo>
                    <a:pt x="145583" y="20617"/>
                  </a:lnTo>
                  <a:lnTo>
                    <a:pt x="119788" y="5354"/>
                  </a:lnTo>
                  <a:lnTo>
                    <a:pt x="88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22657" y="5650399"/>
            <a:ext cx="1942464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dirty="0">
                <a:solidFill>
                  <a:srgbClr val="0052CC"/>
                </a:solidFill>
                <a:latin typeface="Trebuchet MS"/>
                <a:cs typeface="Trebuchet MS"/>
              </a:rPr>
              <a:t>The</a:t>
            </a:r>
            <a:r>
              <a:rPr sz="2650" spc="-8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Solution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422" y="740375"/>
            <a:ext cx="59055" cy="82550"/>
          </a:xfrm>
          <a:custGeom>
            <a:avLst/>
            <a:gdLst/>
            <a:ahLst/>
            <a:cxnLst/>
            <a:rect l="l" t="t" r="r" b="b"/>
            <a:pathLst>
              <a:path w="59055" h="82550">
                <a:moveTo>
                  <a:pt x="29483" y="0"/>
                </a:moveTo>
                <a:lnTo>
                  <a:pt x="18007" y="3244"/>
                </a:lnTo>
                <a:lnTo>
                  <a:pt x="8635" y="12091"/>
                </a:lnTo>
                <a:lnTo>
                  <a:pt x="2317" y="25213"/>
                </a:lnTo>
                <a:lnTo>
                  <a:pt x="0" y="41281"/>
                </a:lnTo>
                <a:lnTo>
                  <a:pt x="2317" y="57347"/>
                </a:lnTo>
                <a:lnTo>
                  <a:pt x="8635" y="70466"/>
                </a:lnTo>
                <a:lnTo>
                  <a:pt x="18007" y="79311"/>
                </a:lnTo>
                <a:lnTo>
                  <a:pt x="29483" y="82555"/>
                </a:lnTo>
                <a:lnTo>
                  <a:pt x="40961" y="79311"/>
                </a:lnTo>
                <a:lnTo>
                  <a:pt x="50333" y="70466"/>
                </a:lnTo>
                <a:lnTo>
                  <a:pt x="56652" y="57347"/>
                </a:lnTo>
                <a:lnTo>
                  <a:pt x="58969" y="41281"/>
                </a:lnTo>
                <a:lnTo>
                  <a:pt x="56652" y="25213"/>
                </a:lnTo>
                <a:lnTo>
                  <a:pt x="50333" y="12091"/>
                </a:lnTo>
                <a:lnTo>
                  <a:pt x="40961" y="3244"/>
                </a:lnTo>
                <a:lnTo>
                  <a:pt x="29483" y="0"/>
                </a:lnTo>
                <a:close/>
              </a:path>
            </a:pathLst>
          </a:custGeom>
          <a:solidFill>
            <a:srgbClr val="F49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814" y="610642"/>
            <a:ext cx="413384" cy="413384"/>
            <a:chOff x="877814" y="610642"/>
            <a:chExt cx="413384" cy="413384"/>
          </a:xfrm>
        </p:grpSpPr>
        <p:sp>
          <p:nvSpPr>
            <p:cNvPr id="4" name="object 4"/>
            <p:cNvSpPr/>
            <p:nvPr/>
          </p:nvSpPr>
          <p:spPr>
            <a:xfrm>
              <a:off x="877814" y="740375"/>
              <a:ext cx="59055" cy="82550"/>
            </a:xfrm>
            <a:custGeom>
              <a:avLst/>
              <a:gdLst/>
              <a:ahLst/>
              <a:cxnLst/>
              <a:rect l="l" t="t" r="r" b="b"/>
              <a:pathLst>
                <a:path w="59055" h="82550">
                  <a:moveTo>
                    <a:pt x="29485" y="0"/>
                  </a:moveTo>
                  <a:lnTo>
                    <a:pt x="18008" y="3244"/>
                  </a:lnTo>
                  <a:lnTo>
                    <a:pt x="8636" y="12091"/>
                  </a:lnTo>
                  <a:lnTo>
                    <a:pt x="2317" y="25213"/>
                  </a:lnTo>
                  <a:lnTo>
                    <a:pt x="0" y="41281"/>
                  </a:lnTo>
                  <a:lnTo>
                    <a:pt x="2317" y="57347"/>
                  </a:lnTo>
                  <a:lnTo>
                    <a:pt x="8636" y="70466"/>
                  </a:lnTo>
                  <a:lnTo>
                    <a:pt x="18008" y="79311"/>
                  </a:lnTo>
                  <a:lnTo>
                    <a:pt x="29485" y="82555"/>
                  </a:lnTo>
                  <a:lnTo>
                    <a:pt x="40961" y="79311"/>
                  </a:lnTo>
                  <a:lnTo>
                    <a:pt x="50333" y="70466"/>
                  </a:lnTo>
                  <a:lnTo>
                    <a:pt x="56652" y="57347"/>
                  </a:lnTo>
                  <a:lnTo>
                    <a:pt x="58969" y="41281"/>
                  </a:lnTo>
                  <a:lnTo>
                    <a:pt x="56652" y="25213"/>
                  </a:lnTo>
                  <a:lnTo>
                    <a:pt x="50333" y="12091"/>
                  </a:lnTo>
                  <a:lnTo>
                    <a:pt x="40961" y="3244"/>
                  </a:lnTo>
                  <a:lnTo>
                    <a:pt x="29485" y="0"/>
                  </a:lnTo>
                  <a:close/>
                </a:path>
              </a:pathLst>
            </a:custGeom>
            <a:solidFill>
              <a:srgbClr val="F49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402" y="716790"/>
              <a:ext cx="377825" cy="130175"/>
            </a:xfrm>
            <a:custGeom>
              <a:avLst/>
              <a:gdLst/>
              <a:ahLst/>
              <a:cxnLst/>
              <a:rect l="l" t="t" r="r" b="b"/>
              <a:pathLst>
                <a:path w="377825" h="130175">
                  <a:moveTo>
                    <a:pt x="372129" y="0"/>
                  </a:moveTo>
                  <a:lnTo>
                    <a:pt x="323703" y="0"/>
                  </a:lnTo>
                  <a:lnTo>
                    <a:pt x="318432" y="5279"/>
                  </a:lnTo>
                  <a:lnTo>
                    <a:pt x="318432" y="124458"/>
                  </a:lnTo>
                  <a:lnTo>
                    <a:pt x="323703" y="129731"/>
                  </a:lnTo>
                  <a:lnTo>
                    <a:pt x="372129" y="129731"/>
                  </a:lnTo>
                  <a:lnTo>
                    <a:pt x="377400" y="124458"/>
                  </a:lnTo>
                  <a:lnTo>
                    <a:pt x="377400" y="5279"/>
                  </a:lnTo>
                  <a:lnTo>
                    <a:pt x="372129" y="0"/>
                  </a:lnTo>
                  <a:close/>
                </a:path>
                <a:path w="377825" h="130175">
                  <a:moveTo>
                    <a:pt x="53685" y="0"/>
                  </a:moveTo>
                  <a:lnTo>
                    <a:pt x="5283" y="0"/>
                  </a:lnTo>
                  <a:lnTo>
                    <a:pt x="0" y="5279"/>
                  </a:lnTo>
                  <a:lnTo>
                    <a:pt x="0" y="124458"/>
                  </a:lnTo>
                  <a:lnTo>
                    <a:pt x="5283" y="129731"/>
                  </a:lnTo>
                  <a:lnTo>
                    <a:pt x="53685" y="129731"/>
                  </a:lnTo>
                  <a:lnTo>
                    <a:pt x="58968" y="124458"/>
                  </a:lnTo>
                  <a:lnTo>
                    <a:pt x="58968" y="5279"/>
                  </a:lnTo>
                  <a:lnTo>
                    <a:pt x="53685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65" y="610642"/>
              <a:ext cx="235875" cy="106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8577" y="646027"/>
              <a:ext cx="283210" cy="47625"/>
            </a:xfrm>
            <a:custGeom>
              <a:avLst/>
              <a:gdLst/>
              <a:ahLst/>
              <a:cxnLst/>
              <a:rect l="l" t="t" r="r" b="b"/>
              <a:pathLst>
                <a:path w="283209" h="47625">
                  <a:moveTo>
                    <a:pt x="253566" y="0"/>
                  </a:moveTo>
                  <a:lnTo>
                    <a:pt x="29484" y="0"/>
                  </a:lnTo>
                  <a:lnTo>
                    <a:pt x="18006" y="2316"/>
                  </a:lnTo>
                  <a:lnTo>
                    <a:pt x="8634" y="8634"/>
                  </a:lnTo>
                  <a:lnTo>
                    <a:pt x="2316" y="18006"/>
                  </a:lnTo>
                  <a:lnTo>
                    <a:pt x="0" y="29481"/>
                  </a:lnTo>
                  <a:lnTo>
                    <a:pt x="2316" y="39118"/>
                  </a:lnTo>
                  <a:lnTo>
                    <a:pt x="8634" y="44435"/>
                  </a:lnTo>
                  <a:lnTo>
                    <a:pt x="18006" y="46698"/>
                  </a:lnTo>
                  <a:lnTo>
                    <a:pt x="29484" y="47171"/>
                  </a:lnTo>
                  <a:lnTo>
                    <a:pt x="253566" y="47171"/>
                  </a:lnTo>
                  <a:lnTo>
                    <a:pt x="265044" y="46698"/>
                  </a:lnTo>
                  <a:lnTo>
                    <a:pt x="274416" y="44435"/>
                  </a:lnTo>
                  <a:lnTo>
                    <a:pt x="280734" y="39118"/>
                  </a:lnTo>
                  <a:lnTo>
                    <a:pt x="283050" y="29481"/>
                  </a:lnTo>
                  <a:lnTo>
                    <a:pt x="280734" y="18006"/>
                  </a:lnTo>
                  <a:lnTo>
                    <a:pt x="274416" y="8634"/>
                  </a:lnTo>
                  <a:lnTo>
                    <a:pt x="265044" y="2316"/>
                  </a:lnTo>
                  <a:lnTo>
                    <a:pt x="253566" y="0"/>
                  </a:lnTo>
                  <a:close/>
                </a:path>
              </a:pathLst>
            </a:custGeom>
            <a:solidFill>
              <a:srgbClr val="22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4990" y="68140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4">
                  <a:moveTo>
                    <a:pt x="306638" y="0"/>
                  </a:moveTo>
                  <a:lnTo>
                    <a:pt x="23587" y="0"/>
                  </a:lnTo>
                  <a:lnTo>
                    <a:pt x="14408" y="1855"/>
                  </a:lnTo>
                  <a:lnTo>
                    <a:pt x="6911" y="6913"/>
                  </a:lnTo>
                  <a:lnTo>
                    <a:pt x="1854" y="14412"/>
                  </a:lnTo>
                  <a:lnTo>
                    <a:pt x="0" y="23591"/>
                  </a:lnTo>
                  <a:lnTo>
                    <a:pt x="0" y="330227"/>
                  </a:lnTo>
                  <a:lnTo>
                    <a:pt x="330226" y="330227"/>
                  </a:lnTo>
                  <a:lnTo>
                    <a:pt x="330226" y="23591"/>
                  </a:lnTo>
                  <a:lnTo>
                    <a:pt x="328371" y="14412"/>
                  </a:lnTo>
                  <a:lnTo>
                    <a:pt x="323314" y="6913"/>
                  </a:lnTo>
                  <a:lnTo>
                    <a:pt x="315816" y="1855"/>
                  </a:lnTo>
                  <a:lnTo>
                    <a:pt x="306638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9608" y="964455"/>
              <a:ext cx="401320" cy="59055"/>
            </a:xfrm>
            <a:custGeom>
              <a:avLst/>
              <a:gdLst/>
              <a:ahLst/>
              <a:cxnLst/>
              <a:rect l="l" t="t" r="r" b="b"/>
              <a:pathLst>
                <a:path w="401319" h="59055">
                  <a:moveTo>
                    <a:pt x="377400" y="0"/>
                  </a:moveTo>
                  <a:lnTo>
                    <a:pt x="248506" y="0"/>
                  </a:lnTo>
                  <a:lnTo>
                    <a:pt x="204221" y="44289"/>
                  </a:lnTo>
                  <a:lnTo>
                    <a:pt x="196767" y="44289"/>
                  </a:lnTo>
                  <a:lnTo>
                    <a:pt x="152481" y="0"/>
                  </a:lnTo>
                  <a:lnTo>
                    <a:pt x="23587" y="0"/>
                  </a:lnTo>
                  <a:lnTo>
                    <a:pt x="14409" y="1855"/>
                  </a:lnTo>
                  <a:lnTo>
                    <a:pt x="6911" y="6913"/>
                  </a:lnTo>
                  <a:lnTo>
                    <a:pt x="1854" y="14413"/>
                  </a:lnTo>
                  <a:lnTo>
                    <a:pt x="0" y="23592"/>
                  </a:lnTo>
                  <a:lnTo>
                    <a:pt x="11" y="44563"/>
                  </a:lnTo>
                  <a:lnTo>
                    <a:pt x="1014" y="52060"/>
                  </a:lnTo>
                  <a:lnTo>
                    <a:pt x="4458" y="57116"/>
                  </a:lnTo>
                  <a:lnTo>
                    <a:pt x="11793" y="58971"/>
                  </a:lnTo>
                  <a:lnTo>
                    <a:pt x="389194" y="58971"/>
                  </a:lnTo>
                  <a:lnTo>
                    <a:pt x="396530" y="57116"/>
                  </a:lnTo>
                  <a:lnTo>
                    <a:pt x="399974" y="52060"/>
                  </a:lnTo>
                  <a:lnTo>
                    <a:pt x="400976" y="44563"/>
                  </a:lnTo>
                  <a:lnTo>
                    <a:pt x="400988" y="35384"/>
                  </a:lnTo>
                  <a:lnTo>
                    <a:pt x="400988" y="23592"/>
                  </a:lnTo>
                  <a:lnTo>
                    <a:pt x="399133" y="14413"/>
                  </a:lnTo>
                  <a:lnTo>
                    <a:pt x="394077" y="6913"/>
                  </a:lnTo>
                  <a:lnTo>
                    <a:pt x="386579" y="1855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690" y="728582"/>
              <a:ext cx="106144" cy="1061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371" y="728582"/>
              <a:ext cx="106144" cy="1061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0371" y="881900"/>
              <a:ext cx="259715" cy="59055"/>
            </a:xfrm>
            <a:custGeom>
              <a:avLst/>
              <a:gdLst/>
              <a:ahLst/>
              <a:cxnLst/>
              <a:rect l="l" t="t" r="r" b="b"/>
              <a:pathLst>
                <a:path w="259715" h="59055">
                  <a:moveTo>
                    <a:pt x="229978" y="0"/>
                  </a:moveTo>
                  <a:lnTo>
                    <a:pt x="29484" y="0"/>
                  </a:lnTo>
                  <a:lnTo>
                    <a:pt x="18006" y="2316"/>
                  </a:lnTo>
                  <a:lnTo>
                    <a:pt x="8634" y="8634"/>
                  </a:lnTo>
                  <a:lnTo>
                    <a:pt x="2316" y="18006"/>
                  </a:lnTo>
                  <a:lnTo>
                    <a:pt x="0" y="29481"/>
                  </a:lnTo>
                  <a:lnTo>
                    <a:pt x="2316" y="40961"/>
                  </a:lnTo>
                  <a:lnTo>
                    <a:pt x="8634" y="50334"/>
                  </a:lnTo>
                  <a:lnTo>
                    <a:pt x="18006" y="56653"/>
                  </a:lnTo>
                  <a:lnTo>
                    <a:pt x="29484" y="58969"/>
                  </a:lnTo>
                  <a:lnTo>
                    <a:pt x="229978" y="58969"/>
                  </a:lnTo>
                  <a:lnTo>
                    <a:pt x="241457" y="56653"/>
                  </a:lnTo>
                  <a:lnTo>
                    <a:pt x="250828" y="50334"/>
                  </a:lnTo>
                  <a:lnTo>
                    <a:pt x="257146" y="40961"/>
                  </a:lnTo>
                  <a:lnTo>
                    <a:pt x="259463" y="29481"/>
                  </a:lnTo>
                  <a:lnTo>
                    <a:pt x="257146" y="18006"/>
                  </a:lnTo>
                  <a:lnTo>
                    <a:pt x="250828" y="8634"/>
                  </a:lnTo>
                  <a:lnTo>
                    <a:pt x="241457" y="2316"/>
                  </a:lnTo>
                  <a:lnTo>
                    <a:pt x="229978" y="0"/>
                  </a:lnTo>
                  <a:close/>
                </a:path>
              </a:pathLst>
            </a:custGeom>
            <a:solidFill>
              <a:srgbClr val="F5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372" y="881900"/>
              <a:ext cx="259715" cy="59055"/>
            </a:xfrm>
            <a:custGeom>
              <a:avLst/>
              <a:gdLst/>
              <a:ahLst/>
              <a:cxnLst/>
              <a:rect l="l" t="t" r="r" b="b"/>
              <a:pathLst>
                <a:path w="259715" h="59055">
                  <a:moveTo>
                    <a:pt x="141524" y="0"/>
                  </a:moveTo>
                  <a:lnTo>
                    <a:pt x="117936" y="0"/>
                  </a:lnTo>
                  <a:lnTo>
                    <a:pt x="117936" y="58969"/>
                  </a:lnTo>
                  <a:lnTo>
                    <a:pt x="141524" y="58969"/>
                  </a:lnTo>
                  <a:lnTo>
                    <a:pt x="141524" y="0"/>
                  </a:lnTo>
                  <a:close/>
                </a:path>
                <a:path w="259715" h="59055">
                  <a:moveTo>
                    <a:pt x="82555" y="0"/>
                  </a:moveTo>
                  <a:lnTo>
                    <a:pt x="58967" y="0"/>
                  </a:lnTo>
                  <a:lnTo>
                    <a:pt x="58967" y="58969"/>
                  </a:lnTo>
                  <a:lnTo>
                    <a:pt x="82555" y="58969"/>
                  </a:lnTo>
                  <a:lnTo>
                    <a:pt x="82555" y="0"/>
                  </a:lnTo>
                  <a:close/>
                </a:path>
                <a:path w="259715" h="59055">
                  <a:moveTo>
                    <a:pt x="200492" y="0"/>
                  </a:moveTo>
                  <a:lnTo>
                    <a:pt x="176905" y="0"/>
                  </a:lnTo>
                  <a:lnTo>
                    <a:pt x="176905" y="58969"/>
                  </a:lnTo>
                  <a:lnTo>
                    <a:pt x="200492" y="58969"/>
                  </a:lnTo>
                  <a:lnTo>
                    <a:pt x="200492" y="0"/>
                  </a:lnTo>
                  <a:close/>
                </a:path>
                <a:path w="259715" h="59055">
                  <a:moveTo>
                    <a:pt x="23586" y="591"/>
                  </a:moveTo>
                  <a:lnTo>
                    <a:pt x="14223" y="4253"/>
                  </a:lnTo>
                  <a:lnTo>
                    <a:pt x="6746" y="10713"/>
                  </a:lnTo>
                  <a:lnTo>
                    <a:pt x="1792" y="19336"/>
                  </a:lnTo>
                  <a:lnTo>
                    <a:pt x="0" y="29488"/>
                  </a:lnTo>
                  <a:lnTo>
                    <a:pt x="1792" y="39633"/>
                  </a:lnTo>
                  <a:lnTo>
                    <a:pt x="6746" y="48257"/>
                  </a:lnTo>
                  <a:lnTo>
                    <a:pt x="14223" y="54717"/>
                  </a:lnTo>
                  <a:lnTo>
                    <a:pt x="23586" y="58379"/>
                  </a:lnTo>
                  <a:lnTo>
                    <a:pt x="23586" y="591"/>
                  </a:lnTo>
                  <a:close/>
                </a:path>
                <a:path w="259715" h="59055">
                  <a:moveTo>
                    <a:pt x="235874" y="591"/>
                  </a:moveTo>
                  <a:lnTo>
                    <a:pt x="235874" y="58365"/>
                  </a:lnTo>
                  <a:lnTo>
                    <a:pt x="245237" y="54704"/>
                  </a:lnTo>
                  <a:lnTo>
                    <a:pt x="252714" y="48245"/>
                  </a:lnTo>
                  <a:lnTo>
                    <a:pt x="257669" y="39623"/>
                  </a:lnTo>
                  <a:lnTo>
                    <a:pt x="259462" y="29475"/>
                  </a:lnTo>
                  <a:lnTo>
                    <a:pt x="257669" y="19325"/>
                  </a:lnTo>
                  <a:lnTo>
                    <a:pt x="252714" y="10706"/>
                  </a:lnTo>
                  <a:lnTo>
                    <a:pt x="245237" y="4251"/>
                  </a:lnTo>
                  <a:lnTo>
                    <a:pt x="235874" y="591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352" y="749560"/>
              <a:ext cx="64181" cy="6418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35" dirty="0"/>
              <a:t>JIRA</a:t>
            </a:r>
            <a:r>
              <a:rPr spc="-305" dirty="0"/>
              <a:t> </a:t>
            </a:r>
            <a:r>
              <a:rPr spc="-10" dirty="0"/>
              <a:t>Copilot</a:t>
            </a:r>
            <a:r>
              <a:rPr spc="-305" dirty="0"/>
              <a:t> </a:t>
            </a:r>
            <a:r>
              <a:rPr spc="60" dirty="0"/>
              <a:t>Assistant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2657" y="1384823"/>
            <a:ext cx="430276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0" dirty="0">
                <a:solidFill>
                  <a:srgbClr val="0747A6"/>
                </a:solidFill>
                <a:latin typeface="Trebuchet MS"/>
                <a:cs typeface="Trebuchet MS"/>
              </a:rPr>
              <a:t>Command-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Line</a:t>
            </a:r>
            <a:r>
              <a:rPr sz="1700" spc="-8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8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Tool</a:t>
            </a:r>
            <a:r>
              <a:rPr sz="1700" spc="-8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for</a:t>
            </a:r>
            <a:r>
              <a:rPr sz="1700" spc="-8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JIRA</a:t>
            </a:r>
            <a:r>
              <a:rPr sz="1700" spc="-8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Automation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5357" y="2330179"/>
            <a:ext cx="3874770" cy="1302385"/>
            <a:chOff x="835357" y="2330179"/>
            <a:chExt cx="3874770" cy="1302385"/>
          </a:xfrm>
        </p:grpSpPr>
        <p:sp>
          <p:nvSpPr>
            <p:cNvPr id="18" name="object 18"/>
            <p:cNvSpPr/>
            <p:nvPr/>
          </p:nvSpPr>
          <p:spPr>
            <a:xfrm>
              <a:off x="842433" y="2337252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4"/>
                  </a:lnTo>
                  <a:lnTo>
                    <a:pt x="3847669" y="1275446"/>
                  </a:lnTo>
                  <a:lnTo>
                    <a:pt x="3856768" y="1261950"/>
                  </a:lnTo>
                  <a:lnTo>
                    <a:pt x="3860104" y="1245422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357" y="2330179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7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7" y="1294952"/>
                  </a:lnTo>
                  <a:lnTo>
                    <a:pt x="42457" y="1294952"/>
                  </a:lnTo>
                  <a:lnTo>
                    <a:pt x="28685" y="1292173"/>
                  </a:lnTo>
                  <a:lnTo>
                    <a:pt x="17439" y="1284591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6" y="28684"/>
                  </a:lnTo>
                  <a:lnTo>
                    <a:pt x="17439" y="17437"/>
                  </a:lnTo>
                  <a:lnTo>
                    <a:pt x="28685" y="9853"/>
                  </a:lnTo>
                  <a:lnTo>
                    <a:pt x="42457" y="7072"/>
                  </a:lnTo>
                  <a:lnTo>
                    <a:pt x="3853868" y="7072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8" y="7072"/>
                  </a:moveTo>
                  <a:lnTo>
                    <a:pt x="3831798" y="7072"/>
                  </a:lnTo>
                  <a:lnTo>
                    <a:pt x="3845571" y="9853"/>
                  </a:lnTo>
                  <a:lnTo>
                    <a:pt x="3856818" y="17437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1"/>
                  </a:lnTo>
                  <a:lnTo>
                    <a:pt x="3845571" y="1292173"/>
                  </a:lnTo>
                  <a:lnTo>
                    <a:pt x="3831798" y="1294952"/>
                  </a:lnTo>
                  <a:lnTo>
                    <a:pt x="3853877" y="1294952"/>
                  </a:lnTo>
                  <a:lnTo>
                    <a:pt x="3861821" y="1289596"/>
                  </a:lnTo>
                  <a:lnTo>
                    <a:pt x="3870919" y="1276100"/>
                  </a:lnTo>
                  <a:lnTo>
                    <a:pt x="3874256" y="1259575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8" y="7072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2657" y="1936772"/>
            <a:ext cx="116332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75" dirty="0">
                <a:solidFill>
                  <a:srgbClr val="0747A6"/>
                </a:solidFill>
                <a:latin typeface="Trebuchet MS"/>
                <a:cs typeface="Trebuchet MS"/>
              </a:rPr>
              <a:t>Commands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5071" y="1981473"/>
            <a:ext cx="207177" cy="20108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450472"/>
            <a:ext cx="63686" cy="636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5722" y="2373565"/>
            <a:ext cx="196861" cy="19686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797213"/>
            <a:ext cx="63686" cy="6368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25590" y="2719371"/>
            <a:ext cx="197455" cy="19618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143947"/>
            <a:ext cx="63686" cy="6368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325249" y="3066111"/>
            <a:ext cx="198755" cy="193040"/>
            <a:chOff x="5325249" y="3066111"/>
            <a:chExt cx="198755" cy="193040"/>
          </a:xfrm>
        </p:grpSpPr>
        <p:sp>
          <p:nvSpPr>
            <p:cNvPr id="28" name="object 28"/>
            <p:cNvSpPr/>
            <p:nvPr/>
          </p:nvSpPr>
          <p:spPr>
            <a:xfrm>
              <a:off x="5325250" y="3126663"/>
              <a:ext cx="198755" cy="38735"/>
            </a:xfrm>
            <a:custGeom>
              <a:avLst/>
              <a:gdLst/>
              <a:ahLst/>
              <a:cxnLst/>
              <a:rect l="l" t="t" r="r" b="b"/>
              <a:pathLst>
                <a:path w="198754" h="38735">
                  <a:moveTo>
                    <a:pt x="27508" y="8623"/>
                  </a:moveTo>
                  <a:lnTo>
                    <a:pt x="21348" y="0"/>
                  </a:lnTo>
                  <a:lnTo>
                    <a:pt x="6159" y="0"/>
                  </a:lnTo>
                  <a:lnTo>
                    <a:pt x="0" y="8623"/>
                  </a:lnTo>
                  <a:lnTo>
                    <a:pt x="0" y="29895"/>
                  </a:lnTo>
                  <a:lnTo>
                    <a:pt x="6159" y="38519"/>
                  </a:lnTo>
                  <a:lnTo>
                    <a:pt x="21348" y="38519"/>
                  </a:lnTo>
                  <a:lnTo>
                    <a:pt x="27508" y="29895"/>
                  </a:lnTo>
                  <a:lnTo>
                    <a:pt x="27508" y="19253"/>
                  </a:lnTo>
                  <a:lnTo>
                    <a:pt x="27508" y="8623"/>
                  </a:lnTo>
                  <a:close/>
                </a:path>
                <a:path w="198754" h="38735">
                  <a:moveTo>
                    <a:pt x="198132" y="8623"/>
                  </a:moveTo>
                  <a:lnTo>
                    <a:pt x="191973" y="0"/>
                  </a:lnTo>
                  <a:lnTo>
                    <a:pt x="176771" y="0"/>
                  </a:lnTo>
                  <a:lnTo>
                    <a:pt x="170611" y="8623"/>
                  </a:lnTo>
                  <a:lnTo>
                    <a:pt x="170611" y="29895"/>
                  </a:lnTo>
                  <a:lnTo>
                    <a:pt x="176771" y="38519"/>
                  </a:lnTo>
                  <a:lnTo>
                    <a:pt x="191973" y="38519"/>
                  </a:lnTo>
                  <a:lnTo>
                    <a:pt x="198132" y="29895"/>
                  </a:lnTo>
                  <a:lnTo>
                    <a:pt x="198132" y="19253"/>
                  </a:lnTo>
                  <a:lnTo>
                    <a:pt x="198132" y="8623"/>
                  </a:lnTo>
                  <a:close/>
                </a:path>
              </a:pathLst>
            </a:custGeom>
            <a:solidFill>
              <a:srgbClr val="F49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6256" y="3115641"/>
              <a:ext cx="176530" cy="60960"/>
            </a:xfrm>
            <a:custGeom>
              <a:avLst/>
              <a:gdLst/>
              <a:ahLst/>
              <a:cxnLst/>
              <a:rect l="l" t="t" r="r" b="b"/>
              <a:pathLst>
                <a:path w="176529" h="60960">
                  <a:moveTo>
                    <a:pt x="173661" y="0"/>
                  </a:moveTo>
                  <a:lnTo>
                    <a:pt x="151061" y="0"/>
                  </a:lnTo>
                  <a:lnTo>
                    <a:pt x="148601" y="2468"/>
                  </a:lnTo>
                  <a:lnTo>
                    <a:pt x="148601" y="58085"/>
                  </a:lnTo>
                  <a:lnTo>
                    <a:pt x="151061" y="60540"/>
                  </a:lnTo>
                  <a:lnTo>
                    <a:pt x="173661" y="60540"/>
                  </a:lnTo>
                  <a:lnTo>
                    <a:pt x="176119" y="58085"/>
                  </a:lnTo>
                  <a:lnTo>
                    <a:pt x="176119" y="2468"/>
                  </a:lnTo>
                  <a:lnTo>
                    <a:pt x="173661" y="0"/>
                  </a:lnTo>
                  <a:close/>
                </a:path>
                <a:path w="176529" h="60960">
                  <a:moveTo>
                    <a:pt x="25053" y="0"/>
                  </a:moveTo>
                  <a:lnTo>
                    <a:pt x="2465" y="0"/>
                  </a:lnTo>
                  <a:lnTo>
                    <a:pt x="0" y="2468"/>
                  </a:lnTo>
                  <a:lnTo>
                    <a:pt x="0" y="58085"/>
                  </a:lnTo>
                  <a:lnTo>
                    <a:pt x="2465" y="60540"/>
                  </a:lnTo>
                  <a:lnTo>
                    <a:pt x="25053" y="60540"/>
                  </a:lnTo>
                  <a:lnTo>
                    <a:pt x="27518" y="58085"/>
                  </a:lnTo>
                  <a:lnTo>
                    <a:pt x="27518" y="2468"/>
                  </a:lnTo>
                  <a:lnTo>
                    <a:pt x="25053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9279" y="3066111"/>
              <a:ext cx="110489" cy="49530"/>
            </a:xfrm>
            <a:custGeom>
              <a:avLst/>
              <a:gdLst/>
              <a:ahLst/>
              <a:cxnLst/>
              <a:rect l="l" t="t" r="r" b="b"/>
              <a:pathLst>
                <a:path w="110489" h="49530">
                  <a:moveTo>
                    <a:pt x="55037" y="0"/>
                  </a:moveTo>
                  <a:lnTo>
                    <a:pt x="33614" y="2162"/>
                  </a:lnTo>
                  <a:lnTo>
                    <a:pt x="16119" y="8059"/>
                  </a:lnTo>
                  <a:lnTo>
                    <a:pt x="4325" y="16805"/>
                  </a:lnTo>
                  <a:lnTo>
                    <a:pt x="0" y="27515"/>
                  </a:lnTo>
                  <a:lnTo>
                    <a:pt x="4325" y="37366"/>
                  </a:lnTo>
                  <a:lnTo>
                    <a:pt x="16119" y="44221"/>
                  </a:lnTo>
                  <a:lnTo>
                    <a:pt x="33614" y="48227"/>
                  </a:lnTo>
                  <a:lnTo>
                    <a:pt x="55037" y="49529"/>
                  </a:lnTo>
                  <a:lnTo>
                    <a:pt x="76458" y="48227"/>
                  </a:lnTo>
                  <a:lnTo>
                    <a:pt x="93953" y="44221"/>
                  </a:lnTo>
                  <a:lnTo>
                    <a:pt x="105750" y="37366"/>
                  </a:lnTo>
                  <a:lnTo>
                    <a:pt x="110075" y="27515"/>
                  </a:lnTo>
                  <a:lnTo>
                    <a:pt x="105750" y="16805"/>
                  </a:lnTo>
                  <a:lnTo>
                    <a:pt x="93953" y="8059"/>
                  </a:lnTo>
                  <a:lnTo>
                    <a:pt x="76458" y="2162"/>
                  </a:lnTo>
                  <a:lnTo>
                    <a:pt x="55037" y="0"/>
                  </a:lnTo>
                  <a:close/>
                </a:path>
              </a:pathLst>
            </a:custGeom>
            <a:solidFill>
              <a:srgbClr val="FFCC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5790" y="3072528"/>
              <a:ext cx="77470" cy="32384"/>
            </a:xfrm>
            <a:custGeom>
              <a:avLst/>
              <a:gdLst/>
              <a:ahLst/>
              <a:cxnLst/>
              <a:rect l="l" t="t" r="r" b="b"/>
              <a:pathLst>
                <a:path w="77470" h="32385">
                  <a:moveTo>
                    <a:pt x="38526" y="0"/>
                  </a:moveTo>
                  <a:lnTo>
                    <a:pt x="23530" y="1261"/>
                  </a:lnTo>
                  <a:lnTo>
                    <a:pt x="11284" y="4702"/>
                  </a:lnTo>
                  <a:lnTo>
                    <a:pt x="3027" y="9805"/>
                  </a:lnTo>
                  <a:lnTo>
                    <a:pt x="0" y="16054"/>
                  </a:lnTo>
                  <a:lnTo>
                    <a:pt x="3027" y="22303"/>
                  </a:lnTo>
                  <a:lnTo>
                    <a:pt x="11284" y="27406"/>
                  </a:lnTo>
                  <a:lnTo>
                    <a:pt x="23530" y="30847"/>
                  </a:lnTo>
                  <a:lnTo>
                    <a:pt x="38526" y="32109"/>
                  </a:lnTo>
                  <a:lnTo>
                    <a:pt x="53520" y="30847"/>
                  </a:lnTo>
                  <a:lnTo>
                    <a:pt x="65766" y="27406"/>
                  </a:lnTo>
                  <a:lnTo>
                    <a:pt x="74023" y="22303"/>
                  </a:lnTo>
                  <a:lnTo>
                    <a:pt x="77052" y="16054"/>
                  </a:lnTo>
                  <a:lnTo>
                    <a:pt x="74023" y="9805"/>
                  </a:lnTo>
                  <a:lnTo>
                    <a:pt x="65766" y="4702"/>
                  </a:lnTo>
                  <a:lnTo>
                    <a:pt x="53520" y="1261"/>
                  </a:lnTo>
                  <a:lnTo>
                    <a:pt x="38526" y="0"/>
                  </a:lnTo>
                  <a:close/>
                </a:path>
              </a:pathLst>
            </a:custGeom>
            <a:solidFill>
              <a:srgbClr val="F49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8270" y="3082289"/>
              <a:ext cx="132715" cy="17145"/>
            </a:xfrm>
            <a:custGeom>
              <a:avLst/>
              <a:gdLst/>
              <a:ahLst/>
              <a:cxnLst/>
              <a:rect l="l" t="t" r="r" b="b"/>
              <a:pathLst>
                <a:path w="132714" h="17144">
                  <a:moveTo>
                    <a:pt x="132092" y="6350"/>
                  </a:moveTo>
                  <a:lnTo>
                    <a:pt x="128765" y="6350"/>
                  </a:lnTo>
                  <a:lnTo>
                    <a:pt x="128765" y="0"/>
                  </a:lnTo>
                  <a:lnTo>
                    <a:pt x="3314" y="0"/>
                  </a:lnTo>
                  <a:lnTo>
                    <a:pt x="3314" y="635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0" y="16840"/>
                  </a:lnTo>
                  <a:lnTo>
                    <a:pt x="132092" y="16840"/>
                  </a:lnTo>
                  <a:lnTo>
                    <a:pt x="132092" y="13970"/>
                  </a:lnTo>
                  <a:lnTo>
                    <a:pt x="132092" y="6350"/>
                  </a:lnTo>
                  <a:close/>
                </a:path>
              </a:pathLst>
            </a:custGeom>
            <a:solidFill>
              <a:srgbClr val="22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7263" y="3099128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149174" y="0"/>
                  </a:moveTo>
                  <a:lnTo>
                    <a:pt x="143098" y="0"/>
                  </a:lnTo>
                  <a:lnTo>
                    <a:pt x="4931" y="0"/>
                  </a:lnTo>
                  <a:lnTo>
                    <a:pt x="0" y="4936"/>
                  </a:lnTo>
                  <a:lnTo>
                    <a:pt x="0" y="154106"/>
                  </a:lnTo>
                  <a:lnTo>
                    <a:pt x="154105" y="154106"/>
                  </a:lnTo>
                  <a:lnTo>
                    <a:pt x="154105" y="4936"/>
                  </a:lnTo>
                  <a:lnTo>
                    <a:pt x="149174" y="0"/>
                  </a:lnTo>
                  <a:close/>
                </a:path>
              </a:pathLst>
            </a:custGeom>
            <a:solidFill>
              <a:srgbClr val="55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0181" y="3231221"/>
              <a:ext cx="188595" cy="27940"/>
            </a:xfrm>
            <a:custGeom>
              <a:avLst/>
              <a:gdLst/>
              <a:ahLst/>
              <a:cxnLst/>
              <a:rect l="l" t="t" r="r" b="b"/>
              <a:pathLst>
                <a:path w="188595" h="27939">
                  <a:moveTo>
                    <a:pt x="182768" y="0"/>
                  </a:moveTo>
                  <a:lnTo>
                    <a:pt x="116541" y="0"/>
                  </a:lnTo>
                  <a:lnTo>
                    <a:pt x="95874" y="20666"/>
                  </a:lnTo>
                  <a:lnTo>
                    <a:pt x="92396" y="20666"/>
                  </a:lnTo>
                  <a:lnTo>
                    <a:pt x="71730" y="0"/>
                  </a:lnTo>
                  <a:lnTo>
                    <a:pt x="5502" y="0"/>
                  </a:lnTo>
                  <a:lnTo>
                    <a:pt x="571" y="4930"/>
                  </a:lnTo>
                  <a:lnTo>
                    <a:pt x="571" y="22586"/>
                  </a:lnTo>
                  <a:lnTo>
                    <a:pt x="0" y="27517"/>
                  </a:lnTo>
                  <a:lnTo>
                    <a:pt x="188272" y="27517"/>
                  </a:lnTo>
                  <a:lnTo>
                    <a:pt x="187699" y="22586"/>
                  </a:lnTo>
                  <a:lnTo>
                    <a:pt x="187699" y="16512"/>
                  </a:lnTo>
                  <a:lnTo>
                    <a:pt x="187699" y="4930"/>
                  </a:lnTo>
                  <a:lnTo>
                    <a:pt x="182768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5324" y="312115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767" y="0"/>
                  </a:moveTo>
                  <a:lnTo>
                    <a:pt x="15126" y="1945"/>
                  </a:lnTo>
                  <a:lnTo>
                    <a:pt x="7254" y="7252"/>
                  </a:lnTo>
                  <a:lnTo>
                    <a:pt x="1946" y="15122"/>
                  </a:lnTo>
                  <a:lnTo>
                    <a:pt x="0" y="24761"/>
                  </a:lnTo>
                  <a:lnTo>
                    <a:pt x="1946" y="34403"/>
                  </a:lnTo>
                  <a:lnTo>
                    <a:pt x="7254" y="42276"/>
                  </a:lnTo>
                  <a:lnTo>
                    <a:pt x="15126" y="47583"/>
                  </a:lnTo>
                  <a:lnTo>
                    <a:pt x="24767" y="49529"/>
                  </a:lnTo>
                  <a:lnTo>
                    <a:pt x="34407" y="47583"/>
                  </a:lnTo>
                  <a:lnTo>
                    <a:pt x="42279" y="42276"/>
                  </a:lnTo>
                  <a:lnTo>
                    <a:pt x="47587" y="34403"/>
                  </a:lnTo>
                  <a:lnTo>
                    <a:pt x="49533" y="24761"/>
                  </a:lnTo>
                  <a:lnTo>
                    <a:pt x="47587" y="15122"/>
                  </a:lnTo>
                  <a:lnTo>
                    <a:pt x="42279" y="7252"/>
                  </a:lnTo>
                  <a:lnTo>
                    <a:pt x="34407" y="1945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5116" y="313093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246" y="0"/>
                  </a:moveTo>
                  <a:lnTo>
                    <a:pt x="6704" y="0"/>
                  </a:lnTo>
                  <a:lnTo>
                    <a:pt x="0" y="6704"/>
                  </a:lnTo>
                  <a:lnTo>
                    <a:pt x="0" y="23248"/>
                  </a:lnTo>
                  <a:lnTo>
                    <a:pt x="6704" y="29952"/>
                  </a:lnTo>
                  <a:lnTo>
                    <a:pt x="23246" y="29952"/>
                  </a:lnTo>
                  <a:lnTo>
                    <a:pt x="29950" y="23248"/>
                  </a:lnTo>
                  <a:lnTo>
                    <a:pt x="29950" y="14973"/>
                  </a:lnTo>
                  <a:lnTo>
                    <a:pt x="29950" y="6704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63775" y="3121150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767" y="0"/>
                  </a:moveTo>
                  <a:lnTo>
                    <a:pt x="15126" y="1945"/>
                  </a:lnTo>
                  <a:lnTo>
                    <a:pt x="7254" y="7252"/>
                  </a:lnTo>
                  <a:lnTo>
                    <a:pt x="1946" y="15122"/>
                  </a:lnTo>
                  <a:lnTo>
                    <a:pt x="0" y="24761"/>
                  </a:lnTo>
                  <a:lnTo>
                    <a:pt x="1946" y="34403"/>
                  </a:lnTo>
                  <a:lnTo>
                    <a:pt x="7254" y="42276"/>
                  </a:lnTo>
                  <a:lnTo>
                    <a:pt x="15126" y="47583"/>
                  </a:lnTo>
                  <a:lnTo>
                    <a:pt x="24767" y="49529"/>
                  </a:lnTo>
                  <a:lnTo>
                    <a:pt x="34407" y="47583"/>
                  </a:lnTo>
                  <a:lnTo>
                    <a:pt x="42279" y="42276"/>
                  </a:lnTo>
                  <a:lnTo>
                    <a:pt x="47587" y="34403"/>
                  </a:lnTo>
                  <a:lnTo>
                    <a:pt x="49533" y="24761"/>
                  </a:lnTo>
                  <a:lnTo>
                    <a:pt x="47587" y="15122"/>
                  </a:lnTo>
                  <a:lnTo>
                    <a:pt x="42279" y="7252"/>
                  </a:lnTo>
                  <a:lnTo>
                    <a:pt x="34407" y="1945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63775" y="3192694"/>
              <a:ext cx="121285" cy="27940"/>
            </a:xfrm>
            <a:custGeom>
              <a:avLst/>
              <a:gdLst/>
              <a:ahLst/>
              <a:cxnLst/>
              <a:rect l="l" t="t" r="r" b="b"/>
              <a:pathLst>
                <a:path w="121285" h="27939">
                  <a:moveTo>
                    <a:pt x="114924" y="0"/>
                  </a:moveTo>
                  <a:lnTo>
                    <a:pt x="6159" y="0"/>
                  </a:lnTo>
                  <a:lnTo>
                    <a:pt x="0" y="6156"/>
                  </a:lnTo>
                  <a:lnTo>
                    <a:pt x="0" y="21358"/>
                  </a:lnTo>
                  <a:lnTo>
                    <a:pt x="6159" y="27523"/>
                  </a:lnTo>
                  <a:lnTo>
                    <a:pt x="114924" y="27523"/>
                  </a:lnTo>
                  <a:lnTo>
                    <a:pt x="121083" y="21358"/>
                  </a:lnTo>
                  <a:lnTo>
                    <a:pt x="121083" y="13757"/>
                  </a:lnTo>
                  <a:lnTo>
                    <a:pt x="121083" y="6156"/>
                  </a:lnTo>
                  <a:lnTo>
                    <a:pt x="114924" y="0"/>
                  </a:lnTo>
                  <a:close/>
                </a:path>
              </a:pathLst>
            </a:custGeom>
            <a:solidFill>
              <a:srgbClr val="F5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63775" y="3192694"/>
              <a:ext cx="121285" cy="27940"/>
            </a:xfrm>
            <a:custGeom>
              <a:avLst/>
              <a:gdLst/>
              <a:ahLst/>
              <a:cxnLst/>
              <a:rect l="l" t="t" r="r" b="b"/>
              <a:pathLst>
                <a:path w="121285" h="27939">
                  <a:moveTo>
                    <a:pt x="66046" y="0"/>
                  </a:moveTo>
                  <a:lnTo>
                    <a:pt x="55037" y="0"/>
                  </a:lnTo>
                  <a:lnTo>
                    <a:pt x="55037" y="27523"/>
                  </a:lnTo>
                  <a:lnTo>
                    <a:pt x="66046" y="27523"/>
                  </a:lnTo>
                  <a:lnTo>
                    <a:pt x="66046" y="0"/>
                  </a:lnTo>
                  <a:close/>
                </a:path>
                <a:path w="121285" h="27939">
                  <a:moveTo>
                    <a:pt x="38526" y="0"/>
                  </a:moveTo>
                  <a:lnTo>
                    <a:pt x="27519" y="0"/>
                  </a:lnTo>
                  <a:lnTo>
                    <a:pt x="27519" y="27523"/>
                  </a:lnTo>
                  <a:lnTo>
                    <a:pt x="38526" y="27523"/>
                  </a:lnTo>
                  <a:lnTo>
                    <a:pt x="38526" y="0"/>
                  </a:lnTo>
                  <a:close/>
                </a:path>
                <a:path w="121285" h="27939">
                  <a:moveTo>
                    <a:pt x="93564" y="0"/>
                  </a:moveTo>
                  <a:lnTo>
                    <a:pt x="82556" y="0"/>
                  </a:lnTo>
                  <a:lnTo>
                    <a:pt x="82556" y="27523"/>
                  </a:lnTo>
                  <a:lnTo>
                    <a:pt x="93564" y="27523"/>
                  </a:lnTo>
                  <a:lnTo>
                    <a:pt x="93564" y="0"/>
                  </a:lnTo>
                  <a:close/>
                </a:path>
                <a:path w="121285" h="27939">
                  <a:moveTo>
                    <a:pt x="11008" y="274"/>
                  </a:moveTo>
                  <a:lnTo>
                    <a:pt x="4728" y="1551"/>
                  </a:lnTo>
                  <a:lnTo>
                    <a:pt x="0" y="7099"/>
                  </a:lnTo>
                  <a:lnTo>
                    <a:pt x="0" y="20417"/>
                  </a:lnTo>
                  <a:lnTo>
                    <a:pt x="4728" y="25971"/>
                  </a:lnTo>
                  <a:lnTo>
                    <a:pt x="11008" y="27242"/>
                  </a:lnTo>
                  <a:lnTo>
                    <a:pt x="11008" y="274"/>
                  </a:lnTo>
                  <a:close/>
                </a:path>
                <a:path w="121285" h="27939">
                  <a:moveTo>
                    <a:pt x="110075" y="274"/>
                  </a:moveTo>
                  <a:lnTo>
                    <a:pt x="110075" y="27236"/>
                  </a:lnTo>
                  <a:lnTo>
                    <a:pt x="116356" y="25965"/>
                  </a:lnTo>
                  <a:lnTo>
                    <a:pt x="121083" y="20411"/>
                  </a:lnTo>
                  <a:lnTo>
                    <a:pt x="121083" y="7092"/>
                  </a:lnTo>
                  <a:lnTo>
                    <a:pt x="116356" y="1551"/>
                  </a:lnTo>
                  <a:lnTo>
                    <a:pt x="110075" y="274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3566" y="313093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246" y="0"/>
                  </a:moveTo>
                  <a:lnTo>
                    <a:pt x="6704" y="0"/>
                  </a:lnTo>
                  <a:lnTo>
                    <a:pt x="0" y="6704"/>
                  </a:lnTo>
                  <a:lnTo>
                    <a:pt x="0" y="23248"/>
                  </a:lnTo>
                  <a:lnTo>
                    <a:pt x="6704" y="29952"/>
                  </a:lnTo>
                  <a:lnTo>
                    <a:pt x="23246" y="29952"/>
                  </a:lnTo>
                  <a:lnTo>
                    <a:pt x="29951" y="23248"/>
                  </a:lnTo>
                  <a:lnTo>
                    <a:pt x="29951" y="14973"/>
                  </a:lnTo>
                  <a:lnTo>
                    <a:pt x="29951" y="6704"/>
                  </a:lnTo>
                  <a:lnTo>
                    <a:pt x="23246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490687"/>
            <a:ext cx="63686" cy="6368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30752" y="3418353"/>
            <a:ext cx="187128" cy="1871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3837420"/>
            <a:ext cx="63686" cy="636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25249" y="3759584"/>
            <a:ext cx="198135" cy="19813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5191995" y="1936772"/>
            <a:ext cx="2345690" cy="205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Features</a:t>
            </a:r>
            <a:endParaRPr sz="1700">
              <a:latin typeface="Trebuchet MS"/>
              <a:cs typeface="Trebuchet MS"/>
            </a:endParaRPr>
          </a:p>
          <a:p>
            <a:pPr marL="382905" marR="5080" algn="just">
              <a:lnSpc>
                <a:spcPct val="146800"/>
              </a:lnSpc>
              <a:spcBef>
                <a:spcPts val="25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Auto-fetch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Confluence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Auto-fetch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PRs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AI-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powered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enhancem 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story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point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estimatio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99%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accuracy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proven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2433" y="6441488"/>
              <a:ext cx="6714490" cy="1288415"/>
            </a:xfrm>
            <a:custGeom>
              <a:avLst/>
              <a:gdLst/>
              <a:ahLst/>
              <a:cxnLst/>
              <a:rect l="l" t="t" r="r" b="b"/>
              <a:pathLst>
                <a:path w="6714490" h="1288415">
                  <a:moveTo>
                    <a:pt x="6714065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5"/>
                  </a:lnTo>
                  <a:lnTo>
                    <a:pt x="3336" y="25931"/>
                  </a:lnTo>
                  <a:lnTo>
                    <a:pt x="0" y="42458"/>
                  </a:lnTo>
                  <a:lnTo>
                    <a:pt x="0" y="1245424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0" y="1284545"/>
                  </a:lnTo>
                  <a:lnTo>
                    <a:pt x="42457" y="1287881"/>
                  </a:lnTo>
                  <a:lnTo>
                    <a:pt x="6714065" y="1287881"/>
                  </a:lnTo>
                  <a:lnTo>
                    <a:pt x="6714065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5357" y="6434413"/>
              <a:ext cx="6721475" cy="1302385"/>
            </a:xfrm>
            <a:custGeom>
              <a:avLst/>
              <a:gdLst/>
              <a:ahLst/>
              <a:cxnLst/>
              <a:rect l="l" t="t" r="r" b="b"/>
              <a:pathLst>
                <a:path w="6721475" h="1302384">
                  <a:moveTo>
                    <a:pt x="6721141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5"/>
                  </a:lnTo>
                  <a:lnTo>
                    <a:pt x="3336" y="25930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2"/>
                  </a:lnTo>
                  <a:lnTo>
                    <a:pt x="12435" y="1289598"/>
                  </a:lnTo>
                  <a:lnTo>
                    <a:pt x="25930" y="1298696"/>
                  </a:lnTo>
                  <a:lnTo>
                    <a:pt x="42457" y="1302033"/>
                  </a:lnTo>
                  <a:lnTo>
                    <a:pt x="6721141" y="1302033"/>
                  </a:lnTo>
                  <a:lnTo>
                    <a:pt x="6721141" y="1294956"/>
                  </a:lnTo>
                  <a:lnTo>
                    <a:pt x="42457" y="1294956"/>
                  </a:lnTo>
                  <a:lnTo>
                    <a:pt x="28685" y="1292176"/>
                  </a:lnTo>
                  <a:lnTo>
                    <a:pt x="17439" y="1284593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6" y="28685"/>
                  </a:lnTo>
                  <a:lnTo>
                    <a:pt x="17439" y="17438"/>
                  </a:lnTo>
                  <a:lnTo>
                    <a:pt x="28685" y="9855"/>
                  </a:lnTo>
                  <a:lnTo>
                    <a:pt x="42457" y="7075"/>
                  </a:lnTo>
                  <a:lnTo>
                    <a:pt x="6721141" y="7075"/>
                  </a:lnTo>
                  <a:lnTo>
                    <a:pt x="6721141" y="0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99183" y="5802856"/>
              <a:ext cx="12065" cy="141605"/>
            </a:xfrm>
            <a:custGeom>
              <a:avLst/>
              <a:gdLst/>
              <a:ahLst/>
              <a:cxnLst/>
              <a:rect l="l" t="t" r="r" b="b"/>
              <a:pathLst>
                <a:path w="12065" h="141604">
                  <a:moveTo>
                    <a:pt x="10425" y="0"/>
                  </a:moveTo>
                  <a:lnTo>
                    <a:pt x="1391" y="0"/>
                  </a:lnTo>
                  <a:lnTo>
                    <a:pt x="0" y="1391"/>
                  </a:lnTo>
                  <a:lnTo>
                    <a:pt x="0" y="140145"/>
                  </a:lnTo>
                  <a:lnTo>
                    <a:pt x="1380" y="141537"/>
                  </a:lnTo>
                  <a:lnTo>
                    <a:pt x="10414" y="141537"/>
                  </a:lnTo>
                  <a:lnTo>
                    <a:pt x="11806" y="140157"/>
                  </a:lnTo>
                  <a:lnTo>
                    <a:pt x="11806" y="3101"/>
                  </a:lnTo>
                  <a:lnTo>
                    <a:pt x="11806" y="139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667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87399" y="5920803"/>
              <a:ext cx="35560" cy="59055"/>
            </a:xfrm>
            <a:custGeom>
              <a:avLst/>
              <a:gdLst/>
              <a:ahLst/>
              <a:cxnLst/>
              <a:rect l="l" t="t" r="r" b="b"/>
              <a:pathLst>
                <a:path w="35559" h="59054">
                  <a:moveTo>
                    <a:pt x="35382" y="7912"/>
                  </a:moveTo>
                  <a:lnTo>
                    <a:pt x="27457" y="0"/>
                  </a:lnTo>
                  <a:lnTo>
                    <a:pt x="7912" y="0"/>
                  </a:lnTo>
                  <a:lnTo>
                    <a:pt x="0" y="7912"/>
                  </a:lnTo>
                  <a:lnTo>
                    <a:pt x="0" y="27457"/>
                  </a:lnTo>
                  <a:lnTo>
                    <a:pt x="7912" y="35382"/>
                  </a:lnTo>
                  <a:lnTo>
                    <a:pt x="11176" y="35382"/>
                  </a:lnTo>
                  <a:lnTo>
                    <a:pt x="5892" y="40652"/>
                  </a:lnTo>
                  <a:lnTo>
                    <a:pt x="5892" y="53682"/>
                  </a:lnTo>
                  <a:lnTo>
                    <a:pt x="11176" y="58966"/>
                  </a:lnTo>
                  <a:lnTo>
                    <a:pt x="24206" y="58966"/>
                  </a:lnTo>
                  <a:lnTo>
                    <a:pt x="29476" y="53682"/>
                  </a:lnTo>
                  <a:lnTo>
                    <a:pt x="29476" y="47167"/>
                  </a:lnTo>
                  <a:lnTo>
                    <a:pt x="29476" y="40652"/>
                  </a:lnTo>
                  <a:lnTo>
                    <a:pt x="24206" y="35382"/>
                  </a:lnTo>
                  <a:lnTo>
                    <a:pt x="27457" y="35382"/>
                  </a:lnTo>
                  <a:lnTo>
                    <a:pt x="35382" y="27457"/>
                  </a:lnTo>
                  <a:lnTo>
                    <a:pt x="35382" y="17691"/>
                  </a:lnTo>
                  <a:lnTo>
                    <a:pt x="35382" y="7912"/>
                  </a:lnTo>
                  <a:close/>
                </a:path>
              </a:pathLst>
            </a:custGeom>
            <a:solidFill>
              <a:srgbClr val="F19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0763" y="5708505"/>
              <a:ext cx="401320" cy="421640"/>
            </a:xfrm>
            <a:custGeom>
              <a:avLst/>
              <a:gdLst/>
              <a:ahLst/>
              <a:cxnLst/>
              <a:rect l="l" t="t" r="r" b="b"/>
              <a:pathLst>
                <a:path w="401319" h="421639">
                  <a:moveTo>
                    <a:pt x="223586" y="398040"/>
                  </a:moveTo>
                  <a:lnTo>
                    <a:pt x="0" y="398040"/>
                  </a:lnTo>
                  <a:lnTo>
                    <a:pt x="0" y="421628"/>
                  </a:lnTo>
                  <a:lnTo>
                    <a:pt x="223586" y="421628"/>
                  </a:lnTo>
                  <a:lnTo>
                    <a:pt x="223586" y="398040"/>
                  </a:lnTo>
                  <a:close/>
                </a:path>
                <a:path w="401319" h="421639">
                  <a:moveTo>
                    <a:pt x="91637" y="141526"/>
                  </a:moveTo>
                  <a:lnTo>
                    <a:pt x="64806" y="141526"/>
                  </a:lnTo>
                  <a:lnTo>
                    <a:pt x="21004" y="398040"/>
                  </a:lnTo>
                  <a:lnTo>
                    <a:pt x="45016" y="398040"/>
                  </a:lnTo>
                  <a:lnTo>
                    <a:pt x="53097" y="350641"/>
                  </a:lnTo>
                  <a:lnTo>
                    <a:pt x="89859" y="330532"/>
                  </a:lnTo>
                  <a:lnTo>
                    <a:pt x="56517" y="330532"/>
                  </a:lnTo>
                  <a:lnTo>
                    <a:pt x="63131" y="291755"/>
                  </a:lnTo>
                  <a:lnTo>
                    <a:pt x="96559" y="291755"/>
                  </a:lnTo>
                  <a:lnTo>
                    <a:pt x="68792" y="276612"/>
                  </a:lnTo>
                  <a:lnTo>
                    <a:pt x="99214" y="256668"/>
                  </a:lnTo>
                  <a:lnTo>
                    <a:pt x="69117" y="256668"/>
                  </a:lnTo>
                  <a:lnTo>
                    <a:pt x="74713" y="223799"/>
                  </a:lnTo>
                  <a:lnTo>
                    <a:pt x="105724" y="223799"/>
                  </a:lnTo>
                  <a:lnTo>
                    <a:pt x="78688" y="205778"/>
                  </a:lnTo>
                  <a:lnTo>
                    <a:pt x="107400" y="182203"/>
                  </a:lnTo>
                  <a:lnTo>
                    <a:pt x="81806" y="182203"/>
                  </a:lnTo>
                  <a:lnTo>
                    <a:pt x="86083" y="157081"/>
                  </a:lnTo>
                  <a:lnTo>
                    <a:pt x="111012" y="157081"/>
                  </a:lnTo>
                  <a:lnTo>
                    <a:pt x="91637" y="141526"/>
                  </a:lnTo>
                  <a:close/>
                </a:path>
                <a:path w="401319" h="421639">
                  <a:moveTo>
                    <a:pt x="145464" y="318432"/>
                  </a:moveTo>
                  <a:lnTo>
                    <a:pt x="112040" y="318432"/>
                  </a:lnTo>
                  <a:lnTo>
                    <a:pt x="171080" y="350641"/>
                  </a:lnTo>
                  <a:lnTo>
                    <a:pt x="179182" y="398040"/>
                  </a:lnTo>
                  <a:lnTo>
                    <a:pt x="203064" y="398040"/>
                  </a:lnTo>
                  <a:lnTo>
                    <a:pt x="191540" y="330532"/>
                  </a:lnTo>
                  <a:lnTo>
                    <a:pt x="167648" y="330532"/>
                  </a:lnTo>
                  <a:lnTo>
                    <a:pt x="145464" y="318432"/>
                  </a:lnTo>
                  <a:close/>
                </a:path>
                <a:path w="401319" h="421639">
                  <a:moveTo>
                    <a:pt x="96559" y="291755"/>
                  </a:moveTo>
                  <a:lnTo>
                    <a:pt x="63131" y="291755"/>
                  </a:lnTo>
                  <a:lnTo>
                    <a:pt x="95328" y="309316"/>
                  </a:lnTo>
                  <a:lnTo>
                    <a:pt x="56420" y="330532"/>
                  </a:lnTo>
                  <a:lnTo>
                    <a:pt x="89859" y="330532"/>
                  </a:lnTo>
                  <a:lnTo>
                    <a:pt x="112040" y="318432"/>
                  </a:lnTo>
                  <a:lnTo>
                    <a:pt x="145464" y="318432"/>
                  </a:lnTo>
                  <a:lnTo>
                    <a:pt x="128752" y="309316"/>
                  </a:lnTo>
                  <a:lnTo>
                    <a:pt x="145471" y="300198"/>
                  </a:lnTo>
                  <a:lnTo>
                    <a:pt x="112040" y="300198"/>
                  </a:lnTo>
                  <a:lnTo>
                    <a:pt x="96559" y="291755"/>
                  </a:lnTo>
                  <a:close/>
                </a:path>
                <a:path w="401319" h="421639">
                  <a:moveTo>
                    <a:pt x="184920" y="291755"/>
                  </a:moveTo>
                  <a:lnTo>
                    <a:pt x="161026" y="291755"/>
                  </a:lnTo>
                  <a:lnTo>
                    <a:pt x="167648" y="330532"/>
                  </a:lnTo>
                  <a:lnTo>
                    <a:pt x="191540" y="330532"/>
                  </a:lnTo>
                  <a:lnTo>
                    <a:pt x="184920" y="291755"/>
                  </a:lnTo>
                  <a:close/>
                </a:path>
                <a:path w="401319" h="421639">
                  <a:moveTo>
                    <a:pt x="142422" y="248259"/>
                  </a:moveTo>
                  <a:lnTo>
                    <a:pt x="112040" y="248259"/>
                  </a:lnTo>
                  <a:lnTo>
                    <a:pt x="155288" y="276612"/>
                  </a:lnTo>
                  <a:lnTo>
                    <a:pt x="112040" y="300198"/>
                  </a:lnTo>
                  <a:lnTo>
                    <a:pt x="145471" y="300198"/>
                  </a:lnTo>
                  <a:lnTo>
                    <a:pt x="160954" y="291755"/>
                  </a:lnTo>
                  <a:lnTo>
                    <a:pt x="184920" y="291755"/>
                  </a:lnTo>
                  <a:lnTo>
                    <a:pt x="178930" y="256668"/>
                  </a:lnTo>
                  <a:lnTo>
                    <a:pt x="155041" y="256668"/>
                  </a:lnTo>
                  <a:lnTo>
                    <a:pt x="142422" y="248259"/>
                  </a:lnTo>
                  <a:close/>
                </a:path>
                <a:path w="401319" h="421639">
                  <a:moveTo>
                    <a:pt x="105724" y="223799"/>
                  </a:moveTo>
                  <a:lnTo>
                    <a:pt x="74713" y="223799"/>
                  </a:lnTo>
                  <a:lnTo>
                    <a:pt x="96720" y="238222"/>
                  </a:lnTo>
                  <a:lnTo>
                    <a:pt x="69072" y="256668"/>
                  </a:lnTo>
                  <a:lnTo>
                    <a:pt x="99214" y="256668"/>
                  </a:lnTo>
                  <a:lnTo>
                    <a:pt x="112040" y="248259"/>
                  </a:lnTo>
                  <a:lnTo>
                    <a:pt x="142422" y="248259"/>
                  </a:lnTo>
                  <a:lnTo>
                    <a:pt x="127360" y="238222"/>
                  </a:lnTo>
                  <a:lnTo>
                    <a:pt x="142951" y="228009"/>
                  </a:lnTo>
                  <a:lnTo>
                    <a:pt x="112040" y="228009"/>
                  </a:lnTo>
                  <a:lnTo>
                    <a:pt x="105724" y="223799"/>
                  </a:lnTo>
                  <a:close/>
                </a:path>
                <a:path w="401319" h="421639">
                  <a:moveTo>
                    <a:pt x="173319" y="223799"/>
                  </a:moveTo>
                  <a:lnTo>
                    <a:pt x="149419" y="223799"/>
                  </a:lnTo>
                  <a:lnTo>
                    <a:pt x="155041" y="256668"/>
                  </a:lnTo>
                  <a:lnTo>
                    <a:pt x="178930" y="256668"/>
                  </a:lnTo>
                  <a:lnTo>
                    <a:pt x="173319" y="223799"/>
                  </a:lnTo>
                  <a:close/>
                </a:path>
                <a:path w="401319" h="421639">
                  <a:moveTo>
                    <a:pt x="137557" y="178393"/>
                  </a:moveTo>
                  <a:lnTo>
                    <a:pt x="112040" y="178393"/>
                  </a:lnTo>
                  <a:lnTo>
                    <a:pt x="145393" y="205778"/>
                  </a:lnTo>
                  <a:lnTo>
                    <a:pt x="112040" y="228009"/>
                  </a:lnTo>
                  <a:lnTo>
                    <a:pt x="142951" y="228009"/>
                  </a:lnTo>
                  <a:lnTo>
                    <a:pt x="149378" y="223799"/>
                  </a:lnTo>
                  <a:lnTo>
                    <a:pt x="173319" y="223799"/>
                  </a:lnTo>
                  <a:lnTo>
                    <a:pt x="166218" y="182203"/>
                  </a:lnTo>
                  <a:lnTo>
                    <a:pt x="142303" y="182203"/>
                  </a:lnTo>
                  <a:lnTo>
                    <a:pt x="137557" y="178393"/>
                  </a:lnTo>
                  <a:close/>
                </a:path>
                <a:path w="401319" h="421639">
                  <a:moveTo>
                    <a:pt x="111012" y="157081"/>
                  </a:moveTo>
                  <a:lnTo>
                    <a:pt x="86083" y="157081"/>
                  </a:lnTo>
                  <a:lnTo>
                    <a:pt x="99405" y="168038"/>
                  </a:lnTo>
                  <a:lnTo>
                    <a:pt x="81768" y="182203"/>
                  </a:lnTo>
                  <a:lnTo>
                    <a:pt x="107400" y="182203"/>
                  </a:lnTo>
                  <a:lnTo>
                    <a:pt x="112040" y="178393"/>
                  </a:lnTo>
                  <a:lnTo>
                    <a:pt x="137557" y="178393"/>
                  </a:lnTo>
                  <a:lnTo>
                    <a:pt x="124659" y="168038"/>
                  </a:lnTo>
                  <a:lnTo>
                    <a:pt x="137005" y="157906"/>
                  </a:lnTo>
                  <a:lnTo>
                    <a:pt x="112040" y="157906"/>
                  </a:lnTo>
                  <a:lnTo>
                    <a:pt x="111012" y="157081"/>
                  </a:lnTo>
                  <a:close/>
                </a:path>
                <a:path w="401319" h="421639">
                  <a:moveTo>
                    <a:pt x="161930" y="157081"/>
                  </a:moveTo>
                  <a:lnTo>
                    <a:pt x="138011" y="157081"/>
                  </a:lnTo>
                  <a:lnTo>
                    <a:pt x="142303" y="182203"/>
                  </a:lnTo>
                  <a:lnTo>
                    <a:pt x="166218" y="182203"/>
                  </a:lnTo>
                  <a:lnTo>
                    <a:pt x="161930" y="157081"/>
                  </a:lnTo>
                  <a:close/>
                </a:path>
                <a:path w="401319" h="421639">
                  <a:moveTo>
                    <a:pt x="159274" y="141526"/>
                  </a:moveTo>
                  <a:lnTo>
                    <a:pt x="132455" y="141526"/>
                  </a:lnTo>
                  <a:lnTo>
                    <a:pt x="112040" y="157906"/>
                  </a:lnTo>
                  <a:lnTo>
                    <a:pt x="137005" y="157906"/>
                  </a:lnTo>
                  <a:lnTo>
                    <a:pt x="138011" y="157081"/>
                  </a:lnTo>
                  <a:lnTo>
                    <a:pt x="161930" y="157081"/>
                  </a:lnTo>
                  <a:lnTo>
                    <a:pt x="159274" y="141526"/>
                  </a:lnTo>
                  <a:close/>
                </a:path>
                <a:path w="401319" h="421639">
                  <a:moveTo>
                    <a:pt x="112654" y="0"/>
                  </a:moveTo>
                  <a:lnTo>
                    <a:pt x="111238" y="0"/>
                  </a:lnTo>
                  <a:lnTo>
                    <a:pt x="110483" y="165"/>
                  </a:lnTo>
                  <a:lnTo>
                    <a:pt x="106568" y="3892"/>
                  </a:lnTo>
                  <a:lnTo>
                    <a:pt x="41183" y="96108"/>
                  </a:lnTo>
                  <a:lnTo>
                    <a:pt x="41112" y="96273"/>
                  </a:lnTo>
                  <a:lnTo>
                    <a:pt x="37751" y="98348"/>
                  </a:lnTo>
                  <a:lnTo>
                    <a:pt x="35381" y="101898"/>
                  </a:lnTo>
                  <a:lnTo>
                    <a:pt x="35381" y="136241"/>
                  </a:lnTo>
                  <a:lnTo>
                    <a:pt x="40665" y="141526"/>
                  </a:lnTo>
                  <a:lnTo>
                    <a:pt x="395715" y="141526"/>
                  </a:lnTo>
                  <a:lnTo>
                    <a:pt x="400989" y="136241"/>
                  </a:lnTo>
                  <a:lnTo>
                    <a:pt x="400989" y="129731"/>
                  </a:lnTo>
                  <a:lnTo>
                    <a:pt x="163226" y="129731"/>
                  </a:lnTo>
                  <a:lnTo>
                    <a:pt x="163226" y="106144"/>
                  </a:lnTo>
                  <a:lnTo>
                    <a:pt x="400989" y="106144"/>
                  </a:lnTo>
                  <a:lnTo>
                    <a:pt x="400989" y="99634"/>
                  </a:lnTo>
                  <a:lnTo>
                    <a:pt x="395715" y="94350"/>
                  </a:lnTo>
                  <a:lnTo>
                    <a:pt x="56881" y="94350"/>
                  </a:lnTo>
                  <a:lnTo>
                    <a:pt x="106143" y="24908"/>
                  </a:lnTo>
                  <a:lnTo>
                    <a:pt x="117937" y="24908"/>
                  </a:lnTo>
                  <a:lnTo>
                    <a:pt x="117937" y="14730"/>
                  </a:lnTo>
                  <a:lnTo>
                    <a:pt x="148699" y="14730"/>
                  </a:lnTo>
                  <a:lnTo>
                    <a:pt x="114352" y="472"/>
                  </a:lnTo>
                  <a:lnTo>
                    <a:pt x="114167" y="472"/>
                  </a:lnTo>
                  <a:lnTo>
                    <a:pt x="112654" y="0"/>
                  </a:lnTo>
                  <a:close/>
                </a:path>
                <a:path w="401319" h="421639">
                  <a:moveTo>
                    <a:pt x="188700" y="106144"/>
                  </a:moveTo>
                  <a:lnTo>
                    <a:pt x="176906" y="106144"/>
                  </a:lnTo>
                  <a:lnTo>
                    <a:pt x="176906" y="129731"/>
                  </a:lnTo>
                  <a:lnTo>
                    <a:pt x="188700" y="129731"/>
                  </a:lnTo>
                  <a:lnTo>
                    <a:pt x="188700" y="106144"/>
                  </a:lnTo>
                  <a:close/>
                </a:path>
                <a:path w="401319" h="421639">
                  <a:moveTo>
                    <a:pt x="224081" y="106144"/>
                  </a:moveTo>
                  <a:lnTo>
                    <a:pt x="212287" y="106144"/>
                  </a:lnTo>
                  <a:lnTo>
                    <a:pt x="212287" y="129731"/>
                  </a:lnTo>
                  <a:lnTo>
                    <a:pt x="224081" y="129731"/>
                  </a:lnTo>
                  <a:lnTo>
                    <a:pt x="224081" y="106144"/>
                  </a:lnTo>
                  <a:close/>
                </a:path>
                <a:path w="401319" h="421639">
                  <a:moveTo>
                    <a:pt x="259463" y="106144"/>
                  </a:moveTo>
                  <a:lnTo>
                    <a:pt x="247669" y="106144"/>
                  </a:lnTo>
                  <a:lnTo>
                    <a:pt x="247669" y="129731"/>
                  </a:lnTo>
                  <a:lnTo>
                    <a:pt x="259463" y="129731"/>
                  </a:lnTo>
                  <a:lnTo>
                    <a:pt x="259463" y="106144"/>
                  </a:lnTo>
                  <a:close/>
                </a:path>
                <a:path w="401319" h="421639">
                  <a:moveTo>
                    <a:pt x="294844" y="106144"/>
                  </a:moveTo>
                  <a:lnTo>
                    <a:pt x="283050" y="106144"/>
                  </a:lnTo>
                  <a:lnTo>
                    <a:pt x="283050" y="129731"/>
                  </a:lnTo>
                  <a:lnTo>
                    <a:pt x="294844" y="129731"/>
                  </a:lnTo>
                  <a:lnTo>
                    <a:pt x="294844" y="106144"/>
                  </a:lnTo>
                  <a:close/>
                </a:path>
                <a:path w="401319" h="421639">
                  <a:moveTo>
                    <a:pt x="330226" y="106144"/>
                  </a:moveTo>
                  <a:lnTo>
                    <a:pt x="318431" y="106144"/>
                  </a:lnTo>
                  <a:lnTo>
                    <a:pt x="318431" y="129731"/>
                  </a:lnTo>
                  <a:lnTo>
                    <a:pt x="330226" y="129731"/>
                  </a:lnTo>
                  <a:lnTo>
                    <a:pt x="330226" y="106144"/>
                  </a:lnTo>
                  <a:close/>
                </a:path>
                <a:path w="401319" h="421639">
                  <a:moveTo>
                    <a:pt x="365607" y="106144"/>
                  </a:moveTo>
                  <a:lnTo>
                    <a:pt x="353813" y="106144"/>
                  </a:lnTo>
                  <a:lnTo>
                    <a:pt x="353813" y="129731"/>
                  </a:lnTo>
                  <a:lnTo>
                    <a:pt x="365607" y="129731"/>
                  </a:lnTo>
                  <a:lnTo>
                    <a:pt x="365607" y="106144"/>
                  </a:lnTo>
                  <a:close/>
                </a:path>
                <a:path w="401319" h="421639">
                  <a:moveTo>
                    <a:pt x="400989" y="106144"/>
                  </a:moveTo>
                  <a:lnTo>
                    <a:pt x="386553" y="106144"/>
                  </a:lnTo>
                  <a:lnTo>
                    <a:pt x="389194" y="108785"/>
                  </a:lnTo>
                  <a:lnTo>
                    <a:pt x="389194" y="127090"/>
                  </a:lnTo>
                  <a:lnTo>
                    <a:pt x="386553" y="129731"/>
                  </a:lnTo>
                  <a:lnTo>
                    <a:pt x="400989" y="129731"/>
                  </a:lnTo>
                  <a:lnTo>
                    <a:pt x="400989" y="106144"/>
                  </a:lnTo>
                  <a:close/>
                </a:path>
                <a:path w="401319" h="421639">
                  <a:moveTo>
                    <a:pt x="148035" y="70763"/>
                  </a:moveTo>
                  <a:lnTo>
                    <a:pt x="76046" y="70763"/>
                  </a:lnTo>
                  <a:lnTo>
                    <a:pt x="70762" y="76047"/>
                  </a:lnTo>
                  <a:lnTo>
                    <a:pt x="70762" y="94350"/>
                  </a:lnTo>
                  <a:lnTo>
                    <a:pt x="153319" y="94350"/>
                  </a:lnTo>
                  <a:lnTo>
                    <a:pt x="153319" y="76047"/>
                  </a:lnTo>
                  <a:lnTo>
                    <a:pt x="148035" y="70763"/>
                  </a:lnTo>
                  <a:close/>
                </a:path>
                <a:path w="401319" h="421639">
                  <a:moveTo>
                    <a:pt x="148699" y="14730"/>
                  </a:moveTo>
                  <a:lnTo>
                    <a:pt x="117937" y="14730"/>
                  </a:lnTo>
                  <a:lnTo>
                    <a:pt x="309740" y="94350"/>
                  </a:lnTo>
                  <a:lnTo>
                    <a:pt x="340497" y="94350"/>
                  </a:lnTo>
                  <a:lnTo>
                    <a:pt x="148699" y="14730"/>
                  </a:lnTo>
                  <a:close/>
                </a:path>
                <a:path w="401319" h="421639">
                  <a:moveTo>
                    <a:pt x="117937" y="24908"/>
                  </a:moveTo>
                  <a:lnTo>
                    <a:pt x="106143" y="24908"/>
                  </a:lnTo>
                  <a:lnTo>
                    <a:pt x="106143" y="70763"/>
                  </a:lnTo>
                  <a:lnTo>
                    <a:pt x="117937" y="70763"/>
                  </a:lnTo>
                  <a:lnTo>
                    <a:pt x="117937" y="24908"/>
                  </a:lnTo>
                  <a:close/>
                </a:path>
              </a:pathLst>
            </a:custGeom>
            <a:solidFill>
              <a:srgbClr val="BD2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6907" y="579106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175" y="0"/>
                  </a:moveTo>
                  <a:lnTo>
                    <a:pt x="35381" y="0"/>
                  </a:lnTo>
                  <a:lnTo>
                    <a:pt x="5283" y="0"/>
                  </a:lnTo>
                  <a:lnTo>
                    <a:pt x="0" y="5283"/>
                  </a:lnTo>
                  <a:lnTo>
                    <a:pt x="0" y="41890"/>
                  </a:lnTo>
                  <a:lnTo>
                    <a:pt x="5283" y="47174"/>
                  </a:lnTo>
                  <a:lnTo>
                    <a:pt x="47175" y="47174"/>
                  </a:lnTo>
                  <a:lnTo>
                    <a:pt x="47175" y="0"/>
                  </a:lnTo>
                  <a:close/>
                </a:path>
              </a:pathLst>
            </a:custGeom>
            <a:solidFill>
              <a:srgbClr val="4B5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10494" y="5791061"/>
              <a:ext cx="24130" cy="47625"/>
            </a:xfrm>
            <a:custGeom>
              <a:avLst/>
              <a:gdLst/>
              <a:ahLst/>
              <a:cxnLst/>
              <a:rect l="l" t="t" r="r" b="b"/>
              <a:pathLst>
                <a:path w="24130" h="47625">
                  <a:moveTo>
                    <a:pt x="23587" y="0"/>
                  </a:moveTo>
                  <a:lnTo>
                    <a:pt x="0" y="0"/>
                  </a:lnTo>
                  <a:lnTo>
                    <a:pt x="0" y="47175"/>
                  </a:lnTo>
                  <a:lnTo>
                    <a:pt x="23587" y="47175"/>
                  </a:lnTo>
                  <a:lnTo>
                    <a:pt x="23587" y="0"/>
                  </a:lnTo>
                  <a:close/>
                </a:path>
              </a:pathLst>
            </a:custGeom>
            <a:solidFill>
              <a:srgbClr val="CDD7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1422" y="5976619"/>
              <a:ext cx="167640" cy="53340"/>
            </a:xfrm>
            <a:custGeom>
              <a:avLst/>
              <a:gdLst/>
              <a:ahLst/>
              <a:cxnLst/>
              <a:rect l="l" t="t" r="r" b="b"/>
              <a:pathLst>
                <a:path w="167640" h="53339">
                  <a:moveTo>
                    <a:pt x="16732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9956" y="11430"/>
                  </a:lnTo>
                  <a:lnTo>
                    <a:pt x="9956" y="40640"/>
                  </a:lnTo>
                  <a:lnTo>
                    <a:pt x="0" y="40640"/>
                  </a:lnTo>
                  <a:lnTo>
                    <a:pt x="0" y="53340"/>
                  </a:lnTo>
                  <a:lnTo>
                    <a:pt x="167322" y="53340"/>
                  </a:lnTo>
                  <a:lnTo>
                    <a:pt x="167322" y="40640"/>
                  </a:lnTo>
                  <a:lnTo>
                    <a:pt x="157378" y="40640"/>
                  </a:lnTo>
                  <a:lnTo>
                    <a:pt x="157378" y="11430"/>
                  </a:lnTo>
                  <a:lnTo>
                    <a:pt x="167322" y="11430"/>
                  </a:lnTo>
                  <a:lnTo>
                    <a:pt x="167322" y="0"/>
                  </a:lnTo>
                  <a:close/>
                </a:path>
              </a:pathLst>
            </a:custGeom>
            <a:solidFill>
              <a:srgbClr val="667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397788" y="5650399"/>
            <a:ext cx="237617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30" dirty="0">
                <a:solidFill>
                  <a:srgbClr val="0052CC"/>
                </a:solidFill>
                <a:latin typeface="Trebuchet MS"/>
                <a:cs typeface="Trebuchet MS"/>
              </a:rPr>
              <a:t>Architecture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2657" y="7858195"/>
            <a:ext cx="406146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100%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Git-based</a:t>
            </a: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35" dirty="0">
                <a:solidFill>
                  <a:srgbClr val="1F2328"/>
                </a:solidFill>
                <a:latin typeface="Arial"/>
                <a:cs typeface="Arial"/>
              </a:rPr>
              <a:t>•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new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platforms</a:t>
            </a:r>
            <a:r>
              <a:rPr sz="155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35" dirty="0">
                <a:solidFill>
                  <a:srgbClr val="1F2328"/>
                </a:solidFill>
                <a:latin typeface="Arial"/>
                <a:cs typeface="Arial"/>
              </a:rPr>
              <a:t>•</a:t>
            </a:r>
            <a:r>
              <a:rPr sz="155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Secure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14" y="610642"/>
            <a:ext cx="424815" cy="424815"/>
            <a:chOff x="877814" y="610642"/>
            <a:chExt cx="424815" cy="424815"/>
          </a:xfrm>
        </p:grpSpPr>
        <p:sp>
          <p:nvSpPr>
            <p:cNvPr id="3" name="object 3"/>
            <p:cNvSpPr/>
            <p:nvPr/>
          </p:nvSpPr>
          <p:spPr>
            <a:xfrm>
              <a:off x="877814" y="61064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288" y="0"/>
                  </a:moveTo>
                  <a:lnTo>
                    <a:pt x="163612" y="5606"/>
                  </a:lnTo>
                  <a:lnTo>
                    <a:pt x="118929" y="21577"/>
                  </a:lnTo>
                  <a:lnTo>
                    <a:pt x="79512" y="46638"/>
                  </a:lnTo>
                  <a:lnTo>
                    <a:pt x="46637" y="79514"/>
                  </a:lnTo>
                  <a:lnTo>
                    <a:pt x="21577" y="118930"/>
                  </a:lnTo>
                  <a:lnTo>
                    <a:pt x="5606" y="163613"/>
                  </a:lnTo>
                  <a:lnTo>
                    <a:pt x="0" y="212288"/>
                  </a:lnTo>
                  <a:lnTo>
                    <a:pt x="5606" y="260964"/>
                  </a:lnTo>
                  <a:lnTo>
                    <a:pt x="21577" y="305648"/>
                  </a:lnTo>
                  <a:lnTo>
                    <a:pt x="46637" y="345064"/>
                  </a:lnTo>
                  <a:lnTo>
                    <a:pt x="79512" y="377939"/>
                  </a:lnTo>
                  <a:lnTo>
                    <a:pt x="118929" y="402999"/>
                  </a:lnTo>
                  <a:lnTo>
                    <a:pt x="163612" y="418969"/>
                  </a:lnTo>
                  <a:lnTo>
                    <a:pt x="212288" y="424576"/>
                  </a:lnTo>
                  <a:lnTo>
                    <a:pt x="260964" y="418969"/>
                  </a:lnTo>
                  <a:lnTo>
                    <a:pt x="305647" y="402999"/>
                  </a:lnTo>
                  <a:lnTo>
                    <a:pt x="345063" y="377939"/>
                  </a:lnTo>
                  <a:lnTo>
                    <a:pt x="377939" y="345064"/>
                  </a:lnTo>
                  <a:lnTo>
                    <a:pt x="402999" y="305648"/>
                  </a:lnTo>
                  <a:lnTo>
                    <a:pt x="418970" y="260964"/>
                  </a:lnTo>
                  <a:lnTo>
                    <a:pt x="424576" y="212288"/>
                  </a:lnTo>
                  <a:lnTo>
                    <a:pt x="418970" y="163613"/>
                  </a:lnTo>
                  <a:lnTo>
                    <a:pt x="402999" y="118930"/>
                  </a:lnTo>
                  <a:lnTo>
                    <a:pt x="377939" y="79514"/>
                  </a:lnTo>
                  <a:lnTo>
                    <a:pt x="345063" y="46638"/>
                  </a:lnTo>
                  <a:lnTo>
                    <a:pt x="305647" y="21577"/>
                  </a:lnTo>
                  <a:lnTo>
                    <a:pt x="260964" y="5606"/>
                  </a:lnTo>
                  <a:lnTo>
                    <a:pt x="212288" y="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0887" y="663717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5" y="0"/>
                  </a:moveTo>
                  <a:lnTo>
                    <a:pt x="108891" y="8116"/>
                  </a:lnTo>
                  <a:lnTo>
                    <a:pt x="65185" y="30719"/>
                  </a:lnTo>
                  <a:lnTo>
                    <a:pt x="30719" y="65184"/>
                  </a:lnTo>
                  <a:lnTo>
                    <a:pt x="8116" y="108890"/>
                  </a:lnTo>
                  <a:lnTo>
                    <a:pt x="0" y="159213"/>
                  </a:lnTo>
                  <a:lnTo>
                    <a:pt x="8116" y="209539"/>
                  </a:lnTo>
                  <a:lnTo>
                    <a:pt x="30719" y="253246"/>
                  </a:lnTo>
                  <a:lnTo>
                    <a:pt x="65185" y="287710"/>
                  </a:lnTo>
                  <a:lnTo>
                    <a:pt x="108891" y="310312"/>
                  </a:lnTo>
                  <a:lnTo>
                    <a:pt x="159215" y="318428"/>
                  </a:lnTo>
                  <a:lnTo>
                    <a:pt x="209540" y="310312"/>
                  </a:lnTo>
                  <a:lnTo>
                    <a:pt x="253246" y="287710"/>
                  </a:lnTo>
                  <a:lnTo>
                    <a:pt x="287712" y="253246"/>
                  </a:lnTo>
                  <a:lnTo>
                    <a:pt x="310315" y="209539"/>
                  </a:lnTo>
                  <a:lnTo>
                    <a:pt x="318432" y="159213"/>
                  </a:lnTo>
                  <a:lnTo>
                    <a:pt x="310315" y="108890"/>
                  </a:lnTo>
                  <a:lnTo>
                    <a:pt x="287712" y="65184"/>
                  </a:lnTo>
                  <a:lnTo>
                    <a:pt x="253246" y="30719"/>
                  </a:lnTo>
                  <a:lnTo>
                    <a:pt x="209540" y="8116"/>
                  </a:lnTo>
                  <a:lnTo>
                    <a:pt x="15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165" y="611190"/>
              <a:ext cx="329683" cy="4139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Key</a:t>
            </a:r>
            <a:r>
              <a:rPr spc="-204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585" y="1530558"/>
            <a:ext cx="219364" cy="219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011743"/>
            <a:ext cx="63686" cy="636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358483"/>
            <a:ext cx="63686" cy="636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705218"/>
            <a:ext cx="63686" cy="636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051958"/>
            <a:ext cx="63686" cy="636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398692"/>
            <a:ext cx="63686" cy="636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19602" y="1498044"/>
            <a:ext cx="2580005" cy="205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Smart</a:t>
            </a:r>
            <a:r>
              <a:rPr sz="1700" spc="-1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 Grooming</a:t>
            </a:r>
            <a:endParaRPr sz="1700">
              <a:latin typeface="Trebuchet MS"/>
              <a:cs typeface="Trebuchet MS"/>
            </a:endParaRPr>
          </a:p>
          <a:p>
            <a:pPr marL="111760">
              <a:lnSpc>
                <a:spcPct val="100000"/>
              </a:lnSpc>
              <a:spcBef>
                <a:spcPts val="112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Fetch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specs</a:t>
            </a:r>
            <a:endParaRPr sz="1550">
              <a:latin typeface="Arial"/>
              <a:cs typeface="Arial"/>
            </a:endParaRPr>
          </a:p>
          <a:p>
            <a:pPr marL="111760" marR="247015">
              <a:lnSpc>
                <a:spcPct val="146800"/>
              </a:lnSpc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Extract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GitHub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65" dirty="0">
                <a:solidFill>
                  <a:srgbClr val="1F2328"/>
                </a:solidFill>
                <a:latin typeface="Arial"/>
                <a:cs typeface="Arial"/>
              </a:rPr>
              <a:t>PR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context 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enhances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descriptions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Add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acceptance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criteria</a:t>
            </a:r>
            <a:endParaRPr sz="155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87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15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14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(87%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faster)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8977" y="1530558"/>
            <a:ext cx="219364" cy="21936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191995" y="1498044"/>
            <a:ext cx="234061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Story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Point</a:t>
            </a:r>
            <a:r>
              <a:rPr sz="1700" spc="-4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Estimatio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91320" y="1899976"/>
            <a:ext cx="23082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Team-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specific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methodolog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91320" y="2246715"/>
            <a:ext cx="23139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Analyze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complexity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unce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291320" y="2593449"/>
            <a:ext cx="23139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Detect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reference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implemen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7113" y="3051958"/>
            <a:ext cx="63686" cy="6368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3398692"/>
            <a:ext cx="63686" cy="6368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291320" y="2831219"/>
            <a:ext cx="2245995" cy="7194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Show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reasoning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time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10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14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(90%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fast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3193" y="5788113"/>
              <a:ext cx="354330" cy="271780"/>
            </a:xfrm>
            <a:custGeom>
              <a:avLst/>
              <a:gdLst/>
              <a:ahLst/>
              <a:cxnLst/>
              <a:rect l="l" t="t" r="r" b="b"/>
              <a:pathLst>
                <a:path w="354330" h="271779">
                  <a:moveTo>
                    <a:pt x="353809" y="247675"/>
                  </a:moveTo>
                  <a:lnTo>
                    <a:pt x="0" y="247675"/>
                  </a:lnTo>
                  <a:lnTo>
                    <a:pt x="0" y="271259"/>
                  </a:lnTo>
                  <a:lnTo>
                    <a:pt x="353809" y="271259"/>
                  </a:lnTo>
                  <a:lnTo>
                    <a:pt x="353809" y="247675"/>
                  </a:lnTo>
                  <a:close/>
                </a:path>
                <a:path w="354330" h="271779">
                  <a:moveTo>
                    <a:pt x="353809" y="165112"/>
                  </a:moveTo>
                  <a:lnTo>
                    <a:pt x="0" y="165112"/>
                  </a:lnTo>
                  <a:lnTo>
                    <a:pt x="0" y="188709"/>
                  </a:lnTo>
                  <a:lnTo>
                    <a:pt x="353809" y="188709"/>
                  </a:lnTo>
                  <a:lnTo>
                    <a:pt x="353809" y="165112"/>
                  </a:lnTo>
                  <a:close/>
                </a:path>
                <a:path w="354330" h="271779">
                  <a:moveTo>
                    <a:pt x="353809" y="82562"/>
                  </a:moveTo>
                  <a:lnTo>
                    <a:pt x="0" y="82562"/>
                  </a:lnTo>
                  <a:lnTo>
                    <a:pt x="0" y="106146"/>
                  </a:lnTo>
                  <a:lnTo>
                    <a:pt x="353809" y="106146"/>
                  </a:lnTo>
                  <a:lnTo>
                    <a:pt x="353809" y="82562"/>
                  </a:lnTo>
                  <a:close/>
                </a:path>
                <a:path w="354330" h="271779">
                  <a:moveTo>
                    <a:pt x="353809" y="0"/>
                  </a:moveTo>
                  <a:lnTo>
                    <a:pt x="0" y="0"/>
                  </a:lnTo>
                  <a:lnTo>
                    <a:pt x="0" y="23596"/>
                  </a:lnTo>
                  <a:lnTo>
                    <a:pt x="353809" y="23596"/>
                  </a:lnTo>
                  <a:lnTo>
                    <a:pt x="353809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9608" y="5705557"/>
              <a:ext cx="401320" cy="389255"/>
            </a:xfrm>
            <a:custGeom>
              <a:avLst/>
              <a:gdLst/>
              <a:ahLst/>
              <a:cxnLst/>
              <a:rect l="l" t="t" r="r" b="b"/>
              <a:pathLst>
                <a:path w="401319" h="389254">
                  <a:moveTo>
                    <a:pt x="30098" y="0"/>
                  </a:moveTo>
                  <a:lnTo>
                    <a:pt x="5283" y="0"/>
                  </a:lnTo>
                  <a:lnTo>
                    <a:pt x="0" y="5283"/>
                  </a:lnTo>
                  <a:lnTo>
                    <a:pt x="0" y="389195"/>
                  </a:lnTo>
                  <a:lnTo>
                    <a:pt x="35381" y="389195"/>
                  </a:lnTo>
                  <a:lnTo>
                    <a:pt x="35381" y="47175"/>
                  </a:lnTo>
                  <a:lnTo>
                    <a:pt x="400988" y="47175"/>
                  </a:lnTo>
                  <a:lnTo>
                    <a:pt x="400988" y="11793"/>
                  </a:lnTo>
                  <a:lnTo>
                    <a:pt x="35381" y="11793"/>
                  </a:lnTo>
                  <a:lnTo>
                    <a:pt x="35381" y="5283"/>
                  </a:lnTo>
                  <a:lnTo>
                    <a:pt x="30098" y="0"/>
                  </a:lnTo>
                  <a:close/>
                </a:path>
                <a:path w="401319" h="389254">
                  <a:moveTo>
                    <a:pt x="400988" y="47175"/>
                  </a:moveTo>
                  <a:lnTo>
                    <a:pt x="365607" y="47175"/>
                  </a:lnTo>
                  <a:lnTo>
                    <a:pt x="365607" y="389195"/>
                  </a:lnTo>
                  <a:lnTo>
                    <a:pt x="400988" y="389195"/>
                  </a:lnTo>
                  <a:lnTo>
                    <a:pt x="400988" y="47175"/>
                  </a:lnTo>
                  <a:close/>
                </a:path>
                <a:path w="401319" h="389254">
                  <a:moveTo>
                    <a:pt x="395704" y="0"/>
                  </a:moveTo>
                  <a:lnTo>
                    <a:pt x="370891" y="0"/>
                  </a:lnTo>
                  <a:lnTo>
                    <a:pt x="365607" y="5283"/>
                  </a:lnTo>
                  <a:lnTo>
                    <a:pt x="365607" y="11793"/>
                  </a:lnTo>
                  <a:lnTo>
                    <a:pt x="400988" y="11793"/>
                  </a:lnTo>
                  <a:lnTo>
                    <a:pt x="400988" y="5283"/>
                  </a:lnTo>
                  <a:lnTo>
                    <a:pt x="395704" y="0"/>
                  </a:lnTo>
                  <a:close/>
                </a:path>
              </a:pathLst>
            </a:custGeom>
            <a:solidFill>
              <a:srgbClr val="D5AB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2681" y="5770422"/>
              <a:ext cx="177165" cy="59055"/>
            </a:xfrm>
            <a:custGeom>
              <a:avLst/>
              <a:gdLst/>
              <a:ahLst/>
              <a:cxnLst/>
              <a:rect l="l" t="t" r="r" b="b"/>
              <a:pathLst>
                <a:path w="177165" h="59054">
                  <a:moveTo>
                    <a:pt x="27467" y="0"/>
                  </a:moveTo>
                  <a:lnTo>
                    <a:pt x="7913" y="0"/>
                  </a:lnTo>
                  <a:lnTo>
                    <a:pt x="0" y="7913"/>
                  </a:lnTo>
                  <a:lnTo>
                    <a:pt x="0" y="51056"/>
                  </a:lnTo>
                  <a:lnTo>
                    <a:pt x="7913" y="58968"/>
                  </a:lnTo>
                  <a:lnTo>
                    <a:pt x="27467" y="58968"/>
                  </a:lnTo>
                  <a:lnTo>
                    <a:pt x="35381" y="51056"/>
                  </a:lnTo>
                  <a:lnTo>
                    <a:pt x="35381" y="41278"/>
                  </a:lnTo>
                  <a:lnTo>
                    <a:pt x="176906" y="41278"/>
                  </a:lnTo>
                  <a:lnTo>
                    <a:pt x="176906" y="17691"/>
                  </a:lnTo>
                  <a:lnTo>
                    <a:pt x="35381" y="17691"/>
                  </a:lnTo>
                  <a:lnTo>
                    <a:pt x="35381" y="7913"/>
                  </a:lnTo>
                  <a:lnTo>
                    <a:pt x="27467" y="0"/>
                  </a:lnTo>
                  <a:close/>
                </a:path>
                <a:path w="177165" h="59054">
                  <a:moveTo>
                    <a:pt x="70762" y="41278"/>
                  </a:moveTo>
                  <a:lnTo>
                    <a:pt x="35381" y="41278"/>
                  </a:lnTo>
                  <a:lnTo>
                    <a:pt x="35381" y="51056"/>
                  </a:lnTo>
                  <a:lnTo>
                    <a:pt x="43294" y="58968"/>
                  </a:lnTo>
                  <a:lnTo>
                    <a:pt x="62848" y="58968"/>
                  </a:lnTo>
                  <a:lnTo>
                    <a:pt x="70762" y="51056"/>
                  </a:lnTo>
                  <a:lnTo>
                    <a:pt x="70762" y="41278"/>
                  </a:lnTo>
                  <a:close/>
                </a:path>
                <a:path w="177165" h="59054">
                  <a:moveTo>
                    <a:pt x="106144" y="41278"/>
                  </a:moveTo>
                  <a:lnTo>
                    <a:pt x="70762" y="41278"/>
                  </a:lnTo>
                  <a:lnTo>
                    <a:pt x="70762" y="51056"/>
                  </a:lnTo>
                  <a:lnTo>
                    <a:pt x="78675" y="58968"/>
                  </a:lnTo>
                  <a:lnTo>
                    <a:pt x="98230" y="58968"/>
                  </a:lnTo>
                  <a:lnTo>
                    <a:pt x="106144" y="51056"/>
                  </a:lnTo>
                  <a:lnTo>
                    <a:pt x="106144" y="41278"/>
                  </a:lnTo>
                  <a:close/>
                </a:path>
                <a:path w="177165" h="59054">
                  <a:moveTo>
                    <a:pt x="141525" y="41278"/>
                  </a:moveTo>
                  <a:lnTo>
                    <a:pt x="106144" y="41278"/>
                  </a:lnTo>
                  <a:lnTo>
                    <a:pt x="106144" y="51056"/>
                  </a:lnTo>
                  <a:lnTo>
                    <a:pt x="114057" y="58968"/>
                  </a:lnTo>
                  <a:lnTo>
                    <a:pt x="133611" y="58968"/>
                  </a:lnTo>
                  <a:lnTo>
                    <a:pt x="141525" y="51056"/>
                  </a:lnTo>
                  <a:lnTo>
                    <a:pt x="141525" y="41278"/>
                  </a:lnTo>
                  <a:close/>
                </a:path>
                <a:path w="177165" h="59054">
                  <a:moveTo>
                    <a:pt x="176906" y="41278"/>
                  </a:moveTo>
                  <a:lnTo>
                    <a:pt x="141525" y="41278"/>
                  </a:lnTo>
                  <a:lnTo>
                    <a:pt x="141525" y="51056"/>
                  </a:lnTo>
                  <a:lnTo>
                    <a:pt x="149438" y="58968"/>
                  </a:lnTo>
                  <a:lnTo>
                    <a:pt x="168981" y="58968"/>
                  </a:lnTo>
                  <a:lnTo>
                    <a:pt x="176906" y="51056"/>
                  </a:lnTo>
                  <a:lnTo>
                    <a:pt x="176906" y="41278"/>
                  </a:lnTo>
                  <a:close/>
                </a:path>
                <a:path w="177165" h="59054">
                  <a:moveTo>
                    <a:pt x="62848" y="0"/>
                  </a:moveTo>
                  <a:lnTo>
                    <a:pt x="43294" y="0"/>
                  </a:lnTo>
                  <a:lnTo>
                    <a:pt x="35381" y="7913"/>
                  </a:lnTo>
                  <a:lnTo>
                    <a:pt x="35381" y="17691"/>
                  </a:lnTo>
                  <a:lnTo>
                    <a:pt x="70762" y="17691"/>
                  </a:lnTo>
                  <a:lnTo>
                    <a:pt x="70762" y="7913"/>
                  </a:lnTo>
                  <a:lnTo>
                    <a:pt x="62848" y="0"/>
                  </a:lnTo>
                  <a:close/>
                </a:path>
                <a:path w="177165" h="59054">
                  <a:moveTo>
                    <a:pt x="98230" y="0"/>
                  </a:moveTo>
                  <a:lnTo>
                    <a:pt x="78675" y="0"/>
                  </a:lnTo>
                  <a:lnTo>
                    <a:pt x="70762" y="7913"/>
                  </a:lnTo>
                  <a:lnTo>
                    <a:pt x="70762" y="17691"/>
                  </a:lnTo>
                  <a:lnTo>
                    <a:pt x="106144" y="17691"/>
                  </a:lnTo>
                  <a:lnTo>
                    <a:pt x="106144" y="7913"/>
                  </a:lnTo>
                  <a:lnTo>
                    <a:pt x="98230" y="0"/>
                  </a:lnTo>
                  <a:close/>
                </a:path>
                <a:path w="177165" h="59054">
                  <a:moveTo>
                    <a:pt x="133611" y="0"/>
                  </a:moveTo>
                  <a:lnTo>
                    <a:pt x="114057" y="0"/>
                  </a:lnTo>
                  <a:lnTo>
                    <a:pt x="106144" y="7913"/>
                  </a:lnTo>
                  <a:lnTo>
                    <a:pt x="106144" y="17691"/>
                  </a:lnTo>
                  <a:lnTo>
                    <a:pt x="141525" y="17691"/>
                  </a:lnTo>
                  <a:lnTo>
                    <a:pt x="141525" y="7913"/>
                  </a:lnTo>
                  <a:lnTo>
                    <a:pt x="133611" y="0"/>
                  </a:lnTo>
                  <a:close/>
                </a:path>
                <a:path w="177165" h="59054">
                  <a:moveTo>
                    <a:pt x="168981" y="0"/>
                  </a:moveTo>
                  <a:lnTo>
                    <a:pt x="149438" y="0"/>
                  </a:lnTo>
                  <a:lnTo>
                    <a:pt x="141525" y="7913"/>
                  </a:lnTo>
                  <a:lnTo>
                    <a:pt x="141525" y="17691"/>
                  </a:lnTo>
                  <a:lnTo>
                    <a:pt x="176906" y="17691"/>
                  </a:lnTo>
                  <a:lnTo>
                    <a:pt x="176906" y="7913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2681" y="5852979"/>
              <a:ext cx="177165" cy="59055"/>
            </a:xfrm>
            <a:custGeom>
              <a:avLst/>
              <a:gdLst/>
              <a:ahLst/>
              <a:cxnLst/>
              <a:rect l="l" t="t" r="r" b="b"/>
              <a:pathLst>
                <a:path w="177165" h="59054">
                  <a:moveTo>
                    <a:pt x="27467" y="0"/>
                  </a:moveTo>
                  <a:lnTo>
                    <a:pt x="7913" y="0"/>
                  </a:lnTo>
                  <a:lnTo>
                    <a:pt x="0" y="7914"/>
                  </a:lnTo>
                  <a:lnTo>
                    <a:pt x="0" y="51055"/>
                  </a:lnTo>
                  <a:lnTo>
                    <a:pt x="7913" y="58969"/>
                  </a:lnTo>
                  <a:lnTo>
                    <a:pt x="27467" y="58969"/>
                  </a:lnTo>
                  <a:lnTo>
                    <a:pt x="35381" y="51055"/>
                  </a:lnTo>
                  <a:lnTo>
                    <a:pt x="35381" y="41278"/>
                  </a:lnTo>
                  <a:lnTo>
                    <a:pt x="176906" y="41278"/>
                  </a:lnTo>
                  <a:lnTo>
                    <a:pt x="176906" y="17691"/>
                  </a:lnTo>
                  <a:lnTo>
                    <a:pt x="35381" y="17691"/>
                  </a:lnTo>
                  <a:lnTo>
                    <a:pt x="35381" y="7914"/>
                  </a:lnTo>
                  <a:lnTo>
                    <a:pt x="27467" y="0"/>
                  </a:lnTo>
                  <a:close/>
                </a:path>
                <a:path w="177165" h="59054">
                  <a:moveTo>
                    <a:pt x="70762" y="41278"/>
                  </a:moveTo>
                  <a:lnTo>
                    <a:pt x="35381" y="41278"/>
                  </a:lnTo>
                  <a:lnTo>
                    <a:pt x="35381" y="51055"/>
                  </a:lnTo>
                  <a:lnTo>
                    <a:pt x="43294" y="58969"/>
                  </a:lnTo>
                  <a:lnTo>
                    <a:pt x="62848" y="58969"/>
                  </a:lnTo>
                  <a:lnTo>
                    <a:pt x="70762" y="51055"/>
                  </a:lnTo>
                  <a:lnTo>
                    <a:pt x="70762" y="41278"/>
                  </a:lnTo>
                  <a:close/>
                </a:path>
                <a:path w="177165" h="59054">
                  <a:moveTo>
                    <a:pt x="106144" y="41278"/>
                  </a:moveTo>
                  <a:lnTo>
                    <a:pt x="70762" y="41278"/>
                  </a:lnTo>
                  <a:lnTo>
                    <a:pt x="70762" y="51055"/>
                  </a:lnTo>
                  <a:lnTo>
                    <a:pt x="78675" y="58969"/>
                  </a:lnTo>
                  <a:lnTo>
                    <a:pt x="98230" y="58969"/>
                  </a:lnTo>
                  <a:lnTo>
                    <a:pt x="106144" y="51055"/>
                  </a:lnTo>
                  <a:lnTo>
                    <a:pt x="106144" y="41278"/>
                  </a:lnTo>
                  <a:close/>
                </a:path>
                <a:path w="177165" h="59054">
                  <a:moveTo>
                    <a:pt x="141525" y="41278"/>
                  </a:moveTo>
                  <a:lnTo>
                    <a:pt x="106144" y="41278"/>
                  </a:lnTo>
                  <a:lnTo>
                    <a:pt x="106144" y="51055"/>
                  </a:lnTo>
                  <a:lnTo>
                    <a:pt x="114057" y="58969"/>
                  </a:lnTo>
                  <a:lnTo>
                    <a:pt x="133611" y="58969"/>
                  </a:lnTo>
                  <a:lnTo>
                    <a:pt x="141525" y="51055"/>
                  </a:lnTo>
                  <a:lnTo>
                    <a:pt x="141525" y="41278"/>
                  </a:lnTo>
                  <a:close/>
                </a:path>
                <a:path w="177165" h="59054">
                  <a:moveTo>
                    <a:pt x="176906" y="41278"/>
                  </a:moveTo>
                  <a:lnTo>
                    <a:pt x="141525" y="41278"/>
                  </a:lnTo>
                  <a:lnTo>
                    <a:pt x="141525" y="51055"/>
                  </a:lnTo>
                  <a:lnTo>
                    <a:pt x="149438" y="58969"/>
                  </a:lnTo>
                  <a:lnTo>
                    <a:pt x="168981" y="58969"/>
                  </a:lnTo>
                  <a:lnTo>
                    <a:pt x="176906" y="51055"/>
                  </a:lnTo>
                  <a:lnTo>
                    <a:pt x="176906" y="41278"/>
                  </a:lnTo>
                  <a:close/>
                </a:path>
                <a:path w="177165" h="59054">
                  <a:moveTo>
                    <a:pt x="62848" y="0"/>
                  </a:moveTo>
                  <a:lnTo>
                    <a:pt x="43294" y="0"/>
                  </a:lnTo>
                  <a:lnTo>
                    <a:pt x="35381" y="7914"/>
                  </a:lnTo>
                  <a:lnTo>
                    <a:pt x="35381" y="17691"/>
                  </a:lnTo>
                  <a:lnTo>
                    <a:pt x="70762" y="17691"/>
                  </a:lnTo>
                  <a:lnTo>
                    <a:pt x="70762" y="7914"/>
                  </a:lnTo>
                  <a:lnTo>
                    <a:pt x="62848" y="0"/>
                  </a:lnTo>
                  <a:close/>
                </a:path>
                <a:path w="177165" h="59054">
                  <a:moveTo>
                    <a:pt x="98230" y="0"/>
                  </a:moveTo>
                  <a:lnTo>
                    <a:pt x="78675" y="0"/>
                  </a:lnTo>
                  <a:lnTo>
                    <a:pt x="70762" y="7914"/>
                  </a:lnTo>
                  <a:lnTo>
                    <a:pt x="70762" y="17691"/>
                  </a:lnTo>
                  <a:lnTo>
                    <a:pt x="106144" y="17691"/>
                  </a:lnTo>
                  <a:lnTo>
                    <a:pt x="106144" y="7914"/>
                  </a:lnTo>
                  <a:lnTo>
                    <a:pt x="98230" y="0"/>
                  </a:lnTo>
                  <a:close/>
                </a:path>
                <a:path w="177165" h="59054">
                  <a:moveTo>
                    <a:pt x="133611" y="0"/>
                  </a:moveTo>
                  <a:lnTo>
                    <a:pt x="114057" y="0"/>
                  </a:lnTo>
                  <a:lnTo>
                    <a:pt x="106144" y="7914"/>
                  </a:lnTo>
                  <a:lnTo>
                    <a:pt x="106144" y="17691"/>
                  </a:lnTo>
                  <a:lnTo>
                    <a:pt x="141525" y="17691"/>
                  </a:lnTo>
                  <a:lnTo>
                    <a:pt x="141525" y="7914"/>
                  </a:lnTo>
                  <a:lnTo>
                    <a:pt x="133611" y="0"/>
                  </a:lnTo>
                  <a:close/>
                </a:path>
                <a:path w="177165" h="59054">
                  <a:moveTo>
                    <a:pt x="168981" y="0"/>
                  </a:moveTo>
                  <a:lnTo>
                    <a:pt x="149438" y="0"/>
                  </a:lnTo>
                  <a:lnTo>
                    <a:pt x="141525" y="7914"/>
                  </a:lnTo>
                  <a:lnTo>
                    <a:pt x="141525" y="17691"/>
                  </a:lnTo>
                  <a:lnTo>
                    <a:pt x="176906" y="17691"/>
                  </a:lnTo>
                  <a:lnTo>
                    <a:pt x="176906" y="7914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BE1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2681" y="5935535"/>
              <a:ext cx="177165" cy="59055"/>
            </a:xfrm>
            <a:custGeom>
              <a:avLst/>
              <a:gdLst/>
              <a:ahLst/>
              <a:cxnLst/>
              <a:rect l="l" t="t" r="r" b="b"/>
              <a:pathLst>
                <a:path w="177165" h="59054">
                  <a:moveTo>
                    <a:pt x="27467" y="0"/>
                  </a:moveTo>
                  <a:lnTo>
                    <a:pt x="7913" y="0"/>
                  </a:lnTo>
                  <a:lnTo>
                    <a:pt x="0" y="7926"/>
                  </a:lnTo>
                  <a:lnTo>
                    <a:pt x="0" y="51043"/>
                  </a:lnTo>
                  <a:lnTo>
                    <a:pt x="7913" y="58968"/>
                  </a:lnTo>
                  <a:lnTo>
                    <a:pt x="27467" y="58968"/>
                  </a:lnTo>
                  <a:lnTo>
                    <a:pt x="35381" y="51043"/>
                  </a:lnTo>
                  <a:lnTo>
                    <a:pt x="35381" y="41278"/>
                  </a:lnTo>
                  <a:lnTo>
                    <a:pt x="176906" y="41278"/>
                  </a:lnTo>
                  <a:lnTo>
                    <a:pt x="176906" y="17691"/>
                  </a:lnTo>
                  <a:lnTo>
                    <a:pt x="35381" y="17691"/>
                  </a:lnTo>
                  <a:lnTo>
                    <a:pt x="35381" y="7926"/>
                  </a:lnTo>
                  <a:lnTo>
                    <a:pt x="27467" y="0"/>
                  </a:lnTo>
                  <a:close/>
                </a:path>
                <a:path w="177165" h="59054">
                  <a:moveTo>
                    <a:pt x="70762" y="41278"/>
                  </a:moveTo>
                  <a:lnTo>
                    <a:pt x="35381" y="41278"/>
                  </a:lnTo>
                  <a:lnTo>
                    <a:pt x="35381" y="51043"/>
                  </a:lnTo>
                  <a:lnTo>
                    <a:pt x="43294" y="58968"/>
                  </a:lnTo>
                  <a:lnTo>
                    <a:pt x="62848" y="58968"/>
                  </a:lnTo>
                  <a:lnTo>
                    <a:pt x="70762" y="51043"/>
                  </a:lnTo>
                  <a:lnTo>
                    <a:pt x="70762" y="41278"/>
                  </a:lnTo>
                  <a:close/>
                </a:path>
                <a:path w="177165" h="59054">
                  <a:moveTo>
                    <a:pt x="106144" y="41278"/>
                  </a:moveTo>
                  <a:lnTo>
                    <a:pt x="70762" y="41278"/>
                  </a:lnTo>
                  <a:lnTo>
                    <a:pt x="70762" y="51043"/>
                  </a:lnTo>
                  <a:lnTo>
                    <a:pt x="78675" y="58968"/>
                  </a:lnTo>
                  <a:lnTo>
                    <a:pt x="98230" y="58968"/>
                  </a:lnTo>
                  <a:lnTo>
                    <a:pt x="106144" y="51043"/>
                  </a:lnTo>
                  <a:lnTo>
                    <a:pt x="106144" y="41278"/>
                  </a:lnTo>
                  <a:close/>
                </a:path>
                <a:path w="177165" h="59054">
                  <a:moveTo>
                    <a:pt x="141525" y="41278"/>
                  </a:moveTo>
                  <a:lnTo>
                    <a:pt x="106144" y="41278"/>
                  </a:lnTo>
                  <a:lnTo>
                    <a:pt x="106144" y="51043"/>
                  </a:lnTo>
                  <a:lnTo>
                    <a:pt x="114057" y="58968"/>
                  </a:lnTo>
                  <a:lnTo>
                    <a:pt x="133611" y="58968"/>
                  </a:lnTo>
                  <a:lnTo>
                    <a:pt x="141525" y="51043"/>
                  </a:lnTo>
                  <a:lnTo>
                    <a:pt x="141525" y="41278"/>
                  </a:lnTo>
                  <a:close/>
                </a:path>
                <a:path w="177165" h="59054">
                  <a:moveTo>
                    <a:pt x="176906" y="41278"/>
                  </a:moveTo>
                  <a:lnTo>
                    <a:pt x="141525" y="41278"/>
                  </a:lnTo>
                  <a:lnTo>
                    <a:pt x="141525" y="51043"/>
                  </a:lnTo>
                  <a:lnTo>
                    <a:pt x="149438" y="58968"/>
                  </a:lnTo>
                  <a:lnTo>
                    <a:pt x="168981" y="58968"/>
                  </a:lnTo>
                  <a:lnTo>
                    <a:pt x="176906" y="51043"/>
                  </a:lnTo>
                  <a:lnTo>
                    <a:pt x="176906" y="41278"/>
                  </a:lnTo>
                  <a:close/>
                </a:path>
                <a:path w="177165" h="59054">
                  <a:moveTo>
                    <a:pt x="62848" y="0"/>
                  </a:moveTo>
                  <a:lnTo>
                    <a:pt x="43294" y="0"/>
                  </a:lnTo>
                  <a:lnTo>
                    <a:pt x="35381" y="7926"/>
                  </a:lnTo>
                  <a:lnTo>
                    <a:pt x="35381" y="17691"/>
                  </a:lnTo>
                  <a:lnTo>
                    <a:pt x="70762" y="17691"/>
                  </a:lnTo>
                  <a:lnTo>
                    <a:pt x="70762" y="7926"/>
                  </a:lnTo>
                  <a:lnTo>
                    <a:pt x="62848" y="0"/>
                  </a:lnTo>
                  <a:close/>
                </a:path>
                <a:path w="177165" h="59054">
                  <a:moveTo>
                    <a:pt x="98230" y="0"/>
                  </a:moveTo>
                  <a:lnTo>
                    <a:pt x="78675" y="0"/>
                  </a:lnTo>
                  <a:lnTo>
                    <a:pt x="70762" y="7926"/>
                  </a:lnTo>
                  <a:lnTo>
                    <a:pt x="70762" y="17691"/>
                  </a:lnTo>
                  <a:lnTo>
                    <a:pt x="106144" y="17691"/>
                  </a:lnTo>
                  <a:lnTo>
                    <a:pt x="106144" y="7926"/>
                  </a:lnTo>
                  <a:lnTo>
                    <a:pt x="98230" y="0"/>
                  </a:lnTo>
                  <a:close/>
                </a:path>
                <a:path w="177165" h="59054">
                  <a:moveTo>
                    <a:pt x="133611" y="0"/>
                  </a:moveTo>
                  <a:lnTo>
                    <a:pt x="114057" y="0"/>
                  </a:lnTo>
                  <a:lnTo>
                    <a:pt x="106144" y="7926"/>
                  </a:lnTo>
                  <a:lnTo>
                    <a:pt x="106144" y="17691"/>
                  </a:lnTo>
                  <a:lnTo>
                    <a:pt x="141525" y="17691"/>
                  </a:lnTo>
                  <a:lnTo>
                    <a:pt x="141525" y="7926"/>
                  </a:lnTo>
                  <a:lnTo>
                    <a:pt x="133611" y="0"/>
                  </a:lnTo>
                  <a:close/>
                </a:path>
                <a:path w="177165" h="59054">
                  <a:moveTo>
                    <a:pt x="168981" y="0"/>
                  </a:moveTo>
                  <a:lnTo>
                    <a:pt x="149438" y="0"/>
                  </a:lnTo>
                  <a:lnTo>
                    <a:pt x="141525" y="7926"/>
                  </a:lnTo>
                  <a:lnTo>
                    <a:pt x="141525" y="17691"/>
                  </a:lnTo>
                  <a:lnTo>
                    <a:pt x="176906" y="17691"/>
                  </a:lnTo>
                  <a:lnTo>
                    <a:pt x="176906" y="7926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2681" y="6018093"/>
              <a:ext cx="177165" cy="59055"/>
            </a:xfrm>
            <a:custGeom>
              <a:avLst/>
              <a:gdLst/>
              <a:ahLst/>
              <a:cxnLst/>
              <a:rect l="l" t="t" r="r" b="b"/>
              <a:pathLst>
                <a:path w="177165" h="59054">
                  <a:moveTo>
                    <a:pt x="27467" y="0"/>
                  </a:moveTo>
                  <a:lnTo>
                    <a:pt x="7913" y="0"/>
                  </a:lnTo>
                  <a:lnTo>
                    <a:pt x="0" y="7924"/>
                  </a:lnTo>
                  <a:lnTo>
                    <a:pt x="0" y="51042"/>
                  </a:lnTo>
                  <a:lnTo>
                    <a:pt x="7913" y="58968"/>
                  </a:lnTo>
                  <a:lnTo>
                    <a:pt x="27467" y="58968"/>
                  </a:lnTo>
                  <a:lnTo>
                    <a:pt x="35381" y="51042"/>
                  </a:lnTo>
                  <a:lnTo>
                    <a:pt x="35381" y="41277"/>
                  </a:lnTo>
                  <a:lnTo>
                    <a:pt x="176906" y="41277"/>
                  </a:lnTo>
                  <a:lnTo>
                    <a:pt x="176906" y="17689"/>
                  </a:lnTo>
                  <a:lnTo>
                    <a:pt x="35381" y="17689"/>
                  </a:lnTo>
                  <a:lnTo>
                    <a:pt x="35381" y="7924"/>
                  </a:lnTo>
                  <a:lnTo>
                    <a:pt x="27467" y="0"/>
                  </a:lnTo>
                  <a:close/>
                </a:path>
                <a:path w="177165" h="59054">
                  <a:moveTo>
                    <a:pt x="70762" y="41277"/>
                  </a:moveTo>
                  <a:lnTo>
                    <a:pt x="35381" y="41277"/>
                  </a:lnTo>
                  <a:lnTo>
                    <a:pt x="35381" y="51042"/>
                  </a:lnTo>
                  <a:lnTo>
                    <a:pt x="43294" y="58968"/>
                  </a:lnTo>
                  <a:lnTo>
                    <a:pt x="62848" y="58968"/>
                  </a:lnTo>
                  <a:lnTo>
                    <a:pt x="70762" y="51042"/>
                  </a:lnTo>
                  <a:lnTo>
                    <a:pt x="70762" y="41277"/>
                  </a:lnTo>
                  <a:close/>
                </a:path>
                <a:path w="177165" h="59054">
                  <a:moveTo>
                    <a:pt x="106144" y="41277"/>
                  </a:moveTo>
                  <a:lnTo>
                    <a:pt x="70762" y="41277"/>
                  </a:lnTo>
                  <a:lnTo>
                    <a:pt x="70762" y="51042"/>
                  </a:lnTo>
                  <a:lnTo>
                    <a:pt x="78675" y="58968"/>
                  </a:lnTo>
                  <a:lnTo>
                    <a:pt x="98230" y="58968"/>
                  </a:lnTo>
                  <a:lnTo>
                    <a:pt x="106144" y="51042"/>
                  </a:lnTo>
                  <a:lnTo>
                    <a:pt x="106144" y="41277"/>
                  </a:lnTo>
                  <a:close/>
                </a:path>
                <a:path w="177165" h="59054">
                  <a:moveTo>
                    <a:pt x="141525" y="41277"/>
                  </a:moveTo>
                  <a:lnTo>
                    <a:pt x="106144" y="41277"/>
                  </a:lnTo>
                  <a:lnTo>
                    <a:pt x="106144" y="51042"/>
                  </a:lnTo>
                  <a:lnTo>
                    <a:pt x="114057" y="58968"/>
                  </a:lnTo>
                  <a:lnTo>
                    <a:pt x="133611" y="58968"/>
                  </a:lnTo>
                  <a:lnTo>
                    <a:pt x="141525" y="51042"/>
                  </a:lnTo>
                  <a:lnTo>
                    <a:pt x="141525" y="41277"/>
                  </a:lnTo>
                  <a:close/>
                </a:path>
                <a:path w="177165" h="59054">
                  <a:moveTo>
                    <a:pt x="176906" y="41277"/>
                  </a:moveTo>
                  <a:lnTo>
                    <a:pt x="141525" y="41277"/>
                  </a:lnTo>
                  <a:lnTo>
                    <a:pt x="141525" y="51042"/>
                  </a:lnTo>
                  <a:lnTo>
                    <a:pt x="149438" y="58968"/>
                  </a:lnTo>
                  <a:lnTo>
                    <a:pt x="168981" y="58968"/>
                  </a:lnTo>
                  <a:lnTo>
                    <a:pt x="176906" y="51042"/>
                  </a:lnTo>
                  <a:lnTo>
                    <a:pt x="176906" y="41277"/>
                  </a:lnTo>
                  <a:close/>
                </a:path>
                <a:path w="177165" h="59054">
                  <a:moveTo>
                    <a:pt x="62848" y="0"/>
                  </a:moveTo>
                  <a:lnTo>
                    <a:pt x="43294" y="0"/>
                  </a:lnTo>
                  <a:lnTo>
                    <a:pt x="35381" y="7924"/>
                  </a:lnTo>
                  <a:lnTo>
                    <a:pt x="35381" y="17689"/>
                  </a:lnTo>
                  <a:lnTo>
                    <a:pt x="70762" y="17689"/>
                  </a:lnTo>
                  <a:lnTo>
                    <a:pt x="70762" y="7924"/>
                  </a:lnTo>
                  <a:lnTo>
                    <a:pt x="62848" y="0"/>
                  </a:lnTo>
                  <a:close/>
                </a:path>
                <a:path w="177165" h="59054">
                  <a:moveTo>
                    <a:pt x="98230" y="0"/>
                  </a:moveTo>
                  <a:lnTo>
                    <a:pt x="78675" y="0"/>
                  </a:lnTo>
                  <a:lnTo>
                    <a:pt x="70762" y="7924"/>
                  </a:lnTo>
                  <a:lnTo>
                    <a:pt x="70762" y="17689"/>
                  </a:lnTo>
                  <a:lnTo>
                    <a:pt x="106144" y="17689"/>
                  </a:lnTo>
                  <a:lnTo>
                    <a:pt x="106144" y="7924"/>
                  </a:lnTo>
                  <a:lnTo>
                    <a:pt x="98230" y="0"/>
                  </a:lnTo>
                  <a:close/>
                </a:path>
                <a:path w="177165" h="59054">
                  <a:moveTo>
                    <a:pt x="133611" y="0"/>
                  </a:moveTo>
                  <a:lnTo>
                    <a:pt x="114057" y="0"/>
                  </a:lnTo>
                  <a:lnTo>
                    <a:pt x="106144" y="7924"/>
                  </a:lnTo>
                  <a:lnTo>
                    <a:pt x="106144" y="17689"/>
                  </a:lnTo>
                  <a:lnTo>
                    <a:pt x="141525" y="17689"/>
                  </a:lnTo>
                  <a:lnTo>
                    <a:pt x="141525" y="7924"/>
                  </a:lnTo>
                  <a:lnTo>
                    <a:pt x="133611" y="0"/>
                  </a:lnTo>
                  <a:close/>
                </a:path>
                <a:path w="177165" h="59054">
                  <a:moveTo>
                    <a:pt x="168981" y="0"/>
                  </a:moveTo>
                  <a:lnTo>
                    <a:pt x="149438" y="0"/>
                  </a:lnTo>
                  <a:lnTo>
                    <a:pt x="141525" y="7924"/>
                  </a:lnTo>
                  <a:lnTo>
                    <a:pt x="141525" y="17689"/>
                  </a:lnTo>
                  <a:lnTo>
                    <a:pt x="176906" y="17689"/>
                  </a:lnTo>
                  <a:lnTo>
                    <a:pt x="176906" y="7924"/>
                  </a:lnTo>
                  <a:lnTo>
                    <a:pt x="168981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02143" y="5770422"/>
              <a:ext cx="35560" cy="59055"/>
            </a:xfrm>
            <a:custGeom>
              <a:avLst/>
              <a:gdLst/>
              <a:ahLst/>
              <a:cxnLst/>
              <a:rect l="l" t="t" r="r" b="b"/>
              <a:pathLst>
                <a:path w="35559" h="59054">
                  <a:moveTo>
                    <a:pt x="27456" y="0"/>
                  </a:moveTo>
                  <a:lnTo>
                    <a:pt x="7925" y="0"/>
                  </a:lnTo>
                  <a:lnTo>
                    <a:pt x="0" y="7913"/>
                  </a:lnTo>
                  <a:lnTo>
                    <a:pt x="0" y="51056"/>
                  </a:lnTo>
                  <a:lnTo>
                    <a:pt x="7925" y="58968"/>
                  </a:lnTo>
                  <a:lnTo>
                    <a:pt x="17691" y="58968"/>
                  </a:lnTo>
                  <a:lnTo>
                    <a:pt x="27456" y="58968"/>
                  </a:lnTo>
                  <a:lnTo>
                    <a:pt x="35381" y="51056"/>
                  </a:lnTo>
                  <a:lnTo>
                    <a:pt x="35381" y="7913"/>
                  </a:lnTo>
                  <a:lnTo>
                    <a:pt x="27456" y="0"/>
                  </a:lnTo>
                  <a:close/>
                </a:path>
              </a:pathLst>
            </a:custGeom>
            <a:solidFill>
              <a:srgbClr val="3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02143" y="5852979"/>
              <a:ext cx="35560" cy="59055"/>
            </a:xfrm>
            <a:custGeom>
              <a:avLst/>
              <a:gdLst/>
              <a:ahLst/>
              <a:cxnLst/>
              <a:rect l="l" t="t" r="r" b="b"/>
              <a:pathLst>
                <a:path w="35559" h="59054">
                  <a:moveTo>
                    <a:pt x="27456" y="0"/>
                  </a:moveTo>
                  <a:lnTo>
                    <a:pt x="7925" y="0"/>
                  </a:lnTo>
                  <a:lnTo>
                    <a:pt x="0" y="7914"/>
                  </a:lnTo>
                  <a:lnTo>
                    <a:pt x="0" y="51055"/>
                  </a:lnTo>
                  <a:lnTo>
                    <a:pt x="7925" y="58969"/>
                  </a:lnTo>
                  <a:lnTo>
                    <a:pt x="17691" y="58969"/>
                  </a:lnTo>
                  <a:lnTo>
                    <a:pt x="27456" y="58969"/>
                  </a:lnTo>
                  <a:lnTo>
                    <a:pt x="35381" y="51055"/>
                  </a:lnTo>
                  <a:lnTo>
                    <a:pt x="35381" y="7914"/>
                  </a:lnTo>
                  <a:lnTo>
                    <a:pt x="27456" y="0"/>
                  </a:lnTo>
                  <a:close/>
                </a:path>
              </a:pathLst>
            </a:custGeom>
            <a:solidFill>
              <a:srgbClr val="BE1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02143" y="5935535"/>
              <a:ext cx="35560" cy="59055"/>
            </a:xfrm>
            <a:custGeom>
              <a:avLst/>
              <a:gdLst/>
              <a:ahLst/>
              <a:cxnLst/>
              <a:rect l="l" t="t" r="r" b="b"/>
              <a:pathLst>
                <a:path w="35559" h="59054">
                  <a:moveTo>
                    <a:pt x="27456" y="0"/>
                  </a:moveTo>
                  <a:lnTo>
                    <a:pt x="7925" y="0"/>
                  </a:lnTo>
                  <a:lnTo>
                    <a:pt x="0" y="7926"/>
                  </a:lnTo>
                  <a:lnTo>
                    <a:pt x="0" y="51043"/>
                  </a:lnTo>
                  <a:lnTo>
                    <a:pt x="7925" y="58968"/>
                  </a:lnTo>
                  <a:lnTo>
                    <a:pt x="17691" y="58968"/>
                  </a:lnTo>
                  <a:lnTo>
                    <a:pt x="27456" y="58968"/>
                  </a:lnTo>
                  <a:lnTo>
                    <a:pt x="35381" y="51043"/>
                  </a:lnTo>
                  <a:lnTo>
                    <a:pt x="35381" y="7926"/>
                  </a:lnTo>
                  <a:lnTo>
                    <a:pt x="27456" y="0"/>
                  </a:lnTo>
                  <a:close/>
                </a:path>
              </a:pathLst>
            </a:custGeom>
            <a:solidFill>
              <a:srgbClr val="5C9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02143" y="6018093"/>
              <a:ext cx="35560" cy="59055"/>
            </a:xfrm>
            <a:custGeom>
              <a:avLst/>
              <a:gdLst/>
              <a:ahLst/>
              <a:cxnLst/>
              <a:rect l="l" t="t" r="r" b="b"/>
              <a:pathLst>
                <a:path w="35559" h="59054">
                  <a:moveTo>
                    <a:pt x="27456" y="0"/>
                  </a:moveTo>
                  <a:lnTo>
                    <a:pt x="7925" y="0"/>
                  </a:lnTo>
                  <a:lnTo>
                    <a:pt x="0" y="7924"/>
                  </a:lnTo>
                  <a:lnTo>
                    <a:pt x="0" y="51042"/>
                  </a:lnTo>
                  <a:lnTo>
                    <a:pt x="7925" y="58968"/>
                  </a:lnTo>
                  <a:lnTo>
                    <a:pt x="17691" y="58968"/>
                  </a:lnTo>
                  <a:lnTo>
                    <a:pt x="27456" y="58968"/>
                  </a:lnTo>
                  <a:lnTo>
                    <a:pt x="35381" y="51042"/>
                  </a:lnTo>
                  <a:lnTo>
                    <a:pt x="35381" y="7924"/>
                  </a:lnTo>
                  <a:lnTo>
                    <a:pt x="27456" y="0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7814" y="6094752"/>
              <a:ext cx="424815" cy="35560"/>
            </a:xfrm>
            <a:custGeom>
              <a:avLst/>
              <a:gdLst/>
              <a:ahLst/>
              <a:cxnLst/>
              <a:rect l="l" t="t" r="r" b="b"/>
              <a:pathLst>
                <a:path w="424815" h="35560">
                  <a:moveTo>
                    <a:pt x="419293" y="0"/>
                  </a:moveTo>
                  <a:lnTo>
                    <a:pt x="412782" y="0"/>
                  </a:lnTo>
                  <a:lnTo>
                    <a:pt x="5283" y="0"/>
                  </a:lnTo>
                  <a:lnTo>
                    <a:pt x="0" y="5283"/>
                  </a:lnTo>
                  <a:lnTo>
                    <a:pt x="0" y="30096"/>
                  </a:lnTo>
                  <a:lnTo>
                    <a:pt x="5283" y="35380"/>
                  </a:lnTo>
                  <a:lnTo>
                    <a:pt x="419293" y="35380"/>
                  </a:lnTo>
                  <a:lnTo>
                    <a:pt x="424576" y="30096"/>
                  </a:lnTo>
                  <a:lnTo>
                    <a:pt x="424576" y="5283"/>
                  </a:lnTo>
                  <a:lnTo>
                    <a:pt x="419293" y="0"/>
                  </a:lnTo>
                  <a:close/>
                </a:path>
              </a:pathLst>
            </a:custGeom>
            <a:solidFill>
              <a:srgbClr val="BF69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397788" y="5650399"/>
            <a:ext cx="464375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Estimation</a:t>
            </a:r>
            <a:r>
              <a:rPr sz="3350" spc="-229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0052CC"/>
                </a:solidFill>
                <a:latin typeface="Trebuchet MS"/>
                <a:cs typeface="Trebuchet MS"/>
              </a:rPr>
              <a:t>Methodology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35357" y="7106658"/>
            <a:ext cx="4355465" cy="2031364"/>
            <a:chOff x="835357" y="7106658"/>
            <a:chExt cx="4355465" cy="2031364"/>
          </a:xfrm>
        </p:grpSpPr>
        <p:sp>
          <p:nvSpPr>
            <p:cNvPr id="49" name="object 49"/>
            <p:cNvSpPr/>
            <p:nvPr/>
          </p:nvSpPr>
          <p:spPr>
            <a:xfrm>
              <a:off x="842433" y="7842590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5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6" y="25930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49"/>
                  </a:lnTo>
                  <a:lnTo>
                    <a:pt x="12435" y="1275445"/>
                  </a:lnTo>
                  <a:lnTo>
                    <a:pt x="25931" y="1284543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3"/>
                  </a:lnTo>
                  <a:lnTo>
                    <a:pt x="3847669" y="1275445"/>
                  </a:lnTo>
                  <a:lnTo>
                    <a:pt x="3856768" y="1261949"/>
                  </a:lnTo>
                  <a:lnTo>
                    <a:pt x="3860104" y="1245422"/>
                  </a:lnTo>
                  <a:lnTo>
                    <a:pt x="3860104" y="643940"/>
                  </a:lnTo>
                  <a:lnTo>
                    <a:pt x="3860104" y="42457"/>
                  </a:lnTo>
                  <a:lnTo>
                    <a:pt x="3856768" y="25930"/>
                  </a:lnTo>
                  <a:lnTo>
                    <a:pt x="3847669" y="12435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5357" y="7835514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4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7" y="25930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2"/>
                  </a:lnTo>
                  <a:lnTo>
                    <a:pt x="12435" y="1289598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2" y="1294956"/>
                  </a:lnTo>
                  <a:lnTo>
                    <a:pt x="42457" y="1294956"/>
                  </a:lnTo>
                  <a:lnTo>
                    <a:pt x="28685" y="1292176"/>
                  </a:lnTo>
                  <a:lnTo>
                    <a:pt x="17439" y="1284593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7"/>
                  </a:lnTo>
                  <a:lnTo>
                    <a:pt x="9857" y="28685"/>
                  </a:lnTo>
                  <a:lnTo>
                    <a:pt x="17439" y="17439"/>
                  </a:lnTo>
                  <a:lnTo>
                    <a:pt x="28686" y="9856"/>
                  </a:lnTo>
                  <a:lnTo>
                    <a:pt x="42458" y="7076"/>
                  </a:lnTo>
                  <a:lnTo>
                    <a:pt x="3853872" y="7076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4">
                  <a:moveTo>
                    <a:pt x="3853872" y="7076"/>
                  </a:moveTo>
                  <a:lnTo>
                    <a:pt x="3831798" y="7076"/>
                  </a:lnTo>
                  <a:lnTo>
                    <a:pt x="3845571" y="9856"/>
                  </a:lnTo>
                  <a:lnTo>
                    <a:pt x="3856818" y="17439"/>
                  </a:lnTo>
                  <a:lnTo>
                    <a:pt x="3864400" y="28685"/>
                  </a:lnTo>
                  <a:lnTo>
                    <a:pt x="3867181" y="42457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3"/>
                  </a:lnTo>
                  <a:lnTo>
                    <a:pt x="3845571" y="1292176"/>
                  </a:lnTo>
                  <a:lnTo>
                    <a:pt x="3831798" y="1294956"/>
                  </a:lnTo>
                  <a:lnTo>
                    <a:pt x="3853872" y="1294956"/>
                  </a:lnTo>
                  <a:lnTo>
                    <a:pt x="3861821" y="1289598"/>
                  </a:lnTo>
                  <a:lnTo>
                    <a:pt x="3870919" y="1276102"/>
                  </a:lnTo>
                  <a:lnTo>
                    <a:pt x="3874256" y="1259575"/>
                  </a:lnTo>
                  <a:lnTo>
                    <a:pt x="3874256" y="42457"/>
                  </a:lnTo>
                  <a:lnTo>
                    <a:pt x="3870919" y="25930"/>
                  </a:lnTo>
                  <a:lnTo>
                    <a:pt x="3861821" y="12435"/>
                  </a:lnTo>
                  <a:lnTo>
                    <a:pt x="3853872" y="7076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7113" y="7453395"/>
              <a:ext cx="63686" cy="6368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822657" y="6592958"/>
            <a:ext cx="2352040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5" dirty="0">
                <a:solidFill>
                  <a:srgbClr val="0747A6"/>
                </a:solidFill>
                <a:latin typeface="Trebuchet MS"/>
                <a:cs typeface="Trebuchet MS"/>
              </a:rPr>
              <a:t>Team</a:t>
            </a:r>
            <a:r>
              <a:rPr sz="1700" spc="-10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Linear</a:t>
            </a:r>
            <a:r>
              <a:rPr sz="1700" spc="-10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0747A6"/>
                </a:solidFill>
                <a:latin typeface="Trebuchet MS"/>
                <a:cs typeface="Trebuchet MS"/>
              </a:rPr>
              <a:t>Scale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0.5,</a:t>
            </a:r>
            <a:r>
              <a:rPr sz="1550" spc="-1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10" dirty="0">
                <a:solidFill>
                  <a:srgbClr val="1F2328"/>
                </a:solidFill>
                <a:latin typeface="Arial"/>
                <a:cs typeface="Arial"/>
              </a:rPr>
              <a:t>1,</a:t>
            </a:r>
            <a:r>
              <a:rPr sz="1550" spc="-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2,</a:t>
            </a:r>
            <a:r>
              <a:rPr sz="1550" spc="-1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3,</a:t>
            </a:r>
            <a:r>
              <a:rPr sz="1550" spc="-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4,</a:t>
            </a:r>
            <a:r>
              <a:rPr sz="1550" spc="-1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85" dirty="0">
                <a:solidFill>
                  <a:srgbClr val="1F2328"/>
                </a:solidFill>
                <a:latin typeface="Arial"/>
                <a:cs typeface="Arial"/>
              </a:rPr>
              <a:t>5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story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points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2657" y="7442110"/>
            <a:ext cx="82550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Formula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95050" y="6592958"/>
            <a:ext cx="2244090" cy="1012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Time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Mapping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SP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7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Focus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Hours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90" dirty="0">
                <a:solidFill>
                  <a:srgbClr val="1F2328"/>
                </a:solidFill>
                <a:latin typeface="Arial"/>
                <a:cs typeface="Arial"/>
              </a:rPr>
              <a:t>SP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80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Focus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Day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27113" y="7800133"/>
            <a:ext cx="64135" cy="410845"/>
            <a:chOff x="5127113" y="7800133"/>
            <a:chExt cx="64135" cy="410845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800133"/>
              <a:ext cx="63686" cy="636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146869"/>
              <a:ext cx="63686" cy="6368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291320" y="7579390"/>
            <a:ext cx="2306320" cy="7194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50%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Philosophy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Work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Sprint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90" dirty="0">
                <a:solidFill>
                  <a:srgbClr val="1F2328"/>
                </a:solidFill>
                <a:latin typeface="Arial"/>
                <a:cs typeface="Arial"/>
              </a:rPr>
              <a:t>6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points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(2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weeks</a:t>
            </a:r>
            <a:endParaRPr sz="15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95050" y="8482321"/>
            <a:ext cx="271843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Example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120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5" dirty="0">
                <a:solidFill>
                  <a:srgbClr val="1F2328"/>
                </a:solidFill>
                <a:latin typeface="Arial"/>
                <a:cs typeface="Arial"/>
              </a:rPr>
              <a:t>SP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focus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days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=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20" dirty="0">
                <a:solidFill>
                  <a:srgbClr val="1F2328"/>
                </a:solidFill>
                <a:latin typeface="Arial"/>
                <a:cs typeface="Arial"/>
              </a:rPr>
              <a:t>8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workin</a:t>
            </a:r>
            <a:endParaRPr sz="15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829" y="612640"/>
            <a:ext cx="422275" cy="422275"/>
            <a:chOff x="878829" y="612640"/>
            <a:chExt cx="422275" cy="422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091" y="842891"/>
              <a:ext cx="191582" cy="191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8829" y="61264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159216" y="0"/>
                  </a:moveTo>
                  <a:lnTo>
                    <a:pt x="108891" y="8116"/>
                  </a:lnTo>
                  <a:lnTo>
                    <a:pt x="65185" y="30717"/>
                  </a:lnTo>
                  <a:lnTo>
                    <a:pt x="30719" y="65182"/>
                  </a:lnTo>
                  <a:lnTo>
                    <a:pt x="8116" y="108888"/>
                  </a:lnTo>
                  <a:lnTo>
                    <a:pt x="0" y="159214"/>
                  </a:lnTo>
                  <a:lnTo>
                    <a:pt x="8116" y="209538"/>
                  </a:lnTo>
                  <a:lnTo>
                    <a:pt x="30719" y="253243"/>
                  </a:lnTo>
                  <a:lnTo>
                    <a:pt x="65185" y="287708"/>
                  </a:lnTo>
                  <a:lnTo>
                    <a:pt x="108891" y="310311"/>
                  </a:lnTo>
                  <a:lnTo>
                    <a:pt x="159216" y="318428"/>
                  </a:lnTo>
                  <a:lnTo>
                    <a:pt x="209540" y="310311"/>
                  </a:lnTo>
                  <a:lnTo>
                    <a:pt x="253246" y="287708"/>
                  </a:lnTo>
                  <a:lnTo>
                    <a:pt x="287712" y="253243"/>
                  </a:lnTo>
                  <a:lnTo>
                    <a:pt x="310315" y="209538"/>
                  </a:lnTo>
                  <a:lnTo>
                    <a:pt x="318432" y="159214"/>
                  </a:lnTo>
                  <a:lnTo>
                    <a:pt x="310315" y="108888"/>
                  </a:lnTo>
                  <a:lnTo>
                    <a:pt x="287712" y="65182"/>
                  </a:lnTo>
                  <a:lnTo>
                    <a:pt x="253246" y="30717"/>
                  </a:lnTo>
                  <a:lnTo>
                    <a:pt x="209540" y="8116"/>
                  </a:lnTo>
                  <a:lnTo>
                    <a:pt x="159216" y="0"/>
                  </a:lnTo>
                  <a:close/>
                </a:path>
              </a:pathLst>
            </a:custGeom>
            <a:solidFill>
              <a:srgbClr val="889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004" y="659810"/>
              <a:ext cx="224081" cy="22408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Reference</a:t>
            </a:r>
            <a:r>
              <a:rPr spc="-250" dirty="0"/>
              <a:t> </a:t>
            </a:r>
            <a:r>
              <a:rPr spc="-10" dirty="0"/>
              <a:t>Detection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4721" y="2422168"/>
            <a:ext cx="63686" cy="636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2768907"/>
            <a:ext cx="63686" cy="636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721" y="3115641"/>
            <a:ext cx="63686" cy="6369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9870" y="3844500"/>
            <a:ext cx="7277100" cy="6358255"/>
            <a:chOff x="279870" y="3844500"/>
            <a:chExt cx="7277100" cy="6358255"/>
          </a:xfrm>
        </p:grpSpPr>
        <p:sp>
          <p:nvSpPr>
            <p:cNvPr id="11" name="object 11"/>
            <p:cNvSpPr/>
            <p:nvPr/>
          </p:nvSpPr>
          <p:spPr>
            <a:xfrm>
              <a:off x="842433" y="3851573"/>
              <a:ext cx="3860165" cy="1256665"/>
            </a:xfrm>
            <a:custGeom>
              <a:avLst/>
              <a:gdLst/>
              <a:ahLst/>
              <a:cxnLst/>
              <a:rect l="l" t="t" r="r" b="b"/>
              <a:pathLst>
                <a:path w="3860165" h="125666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4"/>
                  </a:lnTo>
                  <a:lnTo>
                    <a:pt x="2142" y="1256038"/>
                  </a:lnTo>
                  <a:lnTo>
                    <a:pt x="3857961" y="1256038"/>
                  </a:lnTo>
                  <a:lnTo>
                    <a:pt x="3860104" y="1245424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5357" y="3844500"/>
              <a:ext cx="3874770" cy="1263650"/>
            </a:xfrm>
            <a:custGeom>
              <a:avLst/>
              <a:gdLst/>
              <a:ahLst/>
              <a:cxnLst/>
              <a:rect l="l" t="t" r="r" b="b"/>
              <a:pathLst>
                <a:path w="3874770" h="1263650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714" y="1263111"/>
                  </a:lnTo>
                  <a:lnTo>
                    <a:pt x="7790" y="1263111"/>
                  </a:lnTo>
                  <a:lnTo>
                    <a:pt x="7076" y="1259574"/>
                  </a:lnTo>
                  <a:lnTo>
                    <a:pt x="7076" y="42457"/>
                  </a:lnTo>
                  <a:lnTo>
                    <a:pt x="9857" y="28684"/>
                  </a:lnTo>
                  <a:lnTo>
                    <a:pt x="17439" y="17437"/>
                  </a:lnTo>
                  <a:lnTo>
                    <a:pt x="28686" y="9853"/>
                  </a:lnTo>
                  <a:lnTo>
                    <a:pt x="42458" y="7072"/>
                  </a:lnTo>
                  <a:lnTo>
                    <a:pt x="3853868" y="7072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263650">
                  <a:moveTo>
                    <a:pt x="3853868" y="7072"/>
                  </a:moveTo>
                  <a:lnTo>
                    <a:pt x="3831798" y="7072"/>
                  </a:lnTo>
                  <a:lnTo>
                    <a:pt x="3845571" y="9853"/>
                  </a:lnTo>
                  <a:lnTo>
                    <a:pt x="3856818" y="17437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4"/>
                  </a:lnTo>
                  <a:lnTo>
                    <a:pt x="3866466" y="1263111"/>
                  </a:lnTo>
                  <a:lnTo>
                    <a:pt x="3873542" y="1263111"/>
                  </a:lnTo>
                  <a:lnTo>
                    <a:pt x="3874256" y="1259574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8" y="7072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06153" y="8468896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37580" y="5705557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377400" y="0"/>
                  </a:moveTo>
                  <a:lnTo>
                    <a:pt x="47175" y="0"/>
                  </a:lnTo>
                  <a:lnTo>
                    <a:pt x="28813" y="3707"/>
                  </a:lnTo>
                  <a:lnTo>
                    <a:pt x="13817" y="13817"/>
                  </a:lnTo>
                  <a:lnTo>
                    <a:pt x="3707" y="28813"/>
                  </a:lnTo>
                  <a:lnTo>
                    <a:pt x="0" y="47175"/>
                  </a:lnTo>
                  <a:lnTo>
                    <a:pt x="0" y="377400"/>
                  </a:lnTo>
                  <a:lnTo>
                    <a:pt x="3707" y="395762"/>
                  </a:lnTo>
                  <a:lnTo>
                    <a:pt x="13817" y="410758"/>
                  </a:lnTo>
                  <a:lnTo>
                    <a:pt x="28813" y="420868"/>
                  </a:lnTo>
                  <a:lnTo>
                    <a:pt x="47175" y="424576"/>
                  </a:lnTo>
                  <a:lnTo>
                    <a:pt x="377400" y="424576"/>
                  </a:lnTo>
                  <a:lnTo>
                    <a:pt x="395762" y="420868"/>
                  </a:lnTo>
                  <a:lnTo>
                    <a:pt x="410758" y="410758"/>
                  </a:lnTo>
                  <a:lnTo>
                    <a:pt x="420868" y="395762"/>
                  </a:lnTo>
                  <a:lnTo>
                    <a:pt x="424576" y="377400"/>
                  </a:lnTo>
                  <a:lnTo>
                    <a:pt x="424576" y="47175"/>
                  </a:lnTo>
                  <a:lnTo>
                    <a:pt x="420868" y="28813"/>
                  </a:lnTo>
                  <a:lnTo>
                    <a:pt x="410758" y="13817"/>
                  </a:lnTo>
                  <a:lnTo>
                    <a:pt x="395762" y="3707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3B88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6639" y="5782830"/>
              <a:ext cx="180340" cy="269240"/>
            </a:xfrm>
            <a:custGeom>
              <a:avLst/>
              <a:gdLst/>
              <a:ahLst/>
              <a:cxnLst/>
              <a:rect l="l" t="t" r="r" b="b"/>
              <a:pathLst>
                <a:path w="180339" h="269239">
                  <a:moveTo>
                    <a:pt x="87392" y="0"/>
                  </a:moveTo>
                  <a:lnTo>
                    <a:pt x="57810" y="5245"/>
                  </a:lnTo>
                  <a:lnTo>
                    <a:pt x="32312" y="18925"/>
                  </a:lnTo>
                  <a:lnTo>
                    <a:pt x="14424" y="37952"/>
                  </a:lnTo>
                  <a:lnTo>
                    <a:pt x="7678" y="59239"/>
                  </a:lnTo>
                  <a:lnTo>
                    <a:pt x="9283" y="69173"/>
                  </a:lnTo>
                  <a:lnTo>
                    <a:pt x="13939" y="77840"/>
                  </a:lnTo>
                  <a:lnTo>
                    <a:pt x="21405" y="83970"/>
                  </a:lnTo>
                  <a:lnTo>
                    <a:pt x="31442" y="86295"/>
                  </a:lnTo>
                  <a:lnTo>
                    <a:pt x="45622" y="80696"/>
                  </a:lnTo>
                  <a:lnTo>
                    <a:pt x="55171" y="68379"/>
                  </a:lnTo>
                  <a:lnTo>
                    <a:pt x="66569" y="56063"/>
                  </a:lnTo>
                  <a:lnTo>
                    <a:pt x="86295" y="50464"/>
                  </a:lnTo>
                  <a:lnTo>
                    <a:pt x="97354" y="52338"/>
                  </a:lnTo>
                  <a:lnTo>
                    <a:pt x="105631" y="57504"/>
                  </a:lnTo>
                  <a:lnTo>
                    <a:pt x="110821" y="65277"/>
                  </a:lnTo>
                  <a:lnTo>
                    <a:pt x="112619" y="74973"/>
                  </a:lnTo>
                  <a:lnTo>
                    <a:pt x="104507" y="94984"/>
                  </a:lnTo>
                  <a:lnTo>
                    <a:pt x="86660" y="102311"/>
                  </a:lnTo>
                  <a:lnTo>
                    <a:pt x="68814" y="109225"/>
                  </a:lnTo>
                  <a:lnTo>
                    <a:pt x="60702" y="127996"/>
                  </a:lnTo>
                  <a:lnTo>
                    <a:pt x="70417" y="147859"/>
                  </a:lnTo>
                  <a:lnTo>
                    <a:pt x="91791" y="153321"/>
                  </a:lnTo>
                  <a:lnTo>
                    <a:pt x="113164" y="160291"/>
                  </a:lnTo>
                  <a:lnTo>
                    <a:pt x="122880" y="184678"/>
                  </a:lnTo>
                  <a:lnTo>
                    <a:pt x="120181" y="198172"/>
                  </a:lnTo>
                  <a:lnTo>
                    <a:pt x="112819" y="208955"/>
                  </a:lnTo>
                  <a:lnTo>
                    <a:pt x="101893" y="216103"/>
                  </a:lnTo>
                  <a:lnTo>
                    <a:pt x="88501" y="218691"/>
                  </a:lnTo>
                  <a:lnTo>
                    <a:pt x="65135" y="212005"/>
                  </a:lnTo>
                  <a:lnTo>
                    <a:pt x="52158" y="197297"/>
                  </a:lnTo>
                  <a:lnTo>
                    <a:pt x="42268" y="182589"/>
                  </a:lnTo>
                  <a:lnTo>
                    <a:pt x="28163" y="175903"/>
                  </a:lnTo>
                  <a:lnTo>
                    <a:pt x="18210" y="177726"/>
                  </a:lnTo>
                  <a:lnTo>
                    <a:pt x="9145" y="182804"/>
                  </a:lnTo>
                  <a:lnTo>
                    <a:pt x="2549" y="190556"/>
                  </a:lnTo>
                  <a:lnTo>
                    <a:pt x="0" y="200399"/>
                  </a:lnTo>
                  <a:lnTo>
                    <a:pt x="6101" y="223326"/>
                  </a:lnTo>
                  <a:lnTo>
                    <a:pt x="23583" y="245603"/>
                  </a:lnTo>
                  <a:lnTo>
                    <a:pt x="51213" y="262465"/>
                  </a:lnTo>
                  <a:lnTo>
                    <a:pt x="87758" y="269146"/>
                  </a:lnTo>
                  <a:lnTo>
                    <a:pt x="124062" y="262688"/>
                  </a:lnTo>
                  <a:lnTo>
                    <a:pt x="153303" y="245190"/>
                  </a:lnTo>
                  <a:lnTo>
                    <a:pt x="172807" y="219465"/>
                  </a:lnTo>
                  <a:lnTo>
                    <a:pt x="179903" y="188323"/>
                  </a:lnTo>
                  <a:lnTo>
                    <a:pt x="176635" y="167608"/>
                  </a:lnTo>
                  <a:lnTo>
                    <a:pt x="167471" y="149292"/>
                  </a:lnTo>
                  <a:lnTo>
                    <a:pt x="153372" y="134127"/>
                  </a:lnTo>
                  <a:lnTo>
                    <a:pt x="135298" y="122867"/>
                  </a:lnTo>
                  <a:lnTo>
                    <a:pt x="148470" y="111967"/>
                  </a:lnTo>
                  <a:lnTo>
                    <a:pt x="157833" y="98735"/>
                  </a:lnTo>
                  <a:lnTo>
                    <a:pt x="163422" y="83581"/>
                  </a:lnTo>
                  <a:lnTo>
                    <a:pt x="165277" y="66917"/>
                  </a:lnTo>
                  <a:lnTo>
                    <a:pt x="160515" y="44430"/>
                  </a:lnTo>
                  <a:lnTo>
                    <a:pt x="146086" y="22764"/>
                  </a:lnTo>
                  <a:lnTo>
                    <a:pt x="121782" y="6445"/>
                  </a:lnTo>
                  <a:lnTo>
                    <a:pt x="8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2657" y="1498044"/>
            <a:ext cx="2856865" cy="2240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The</a:t>
            </a:r>
            <a:r>
              <a:rPr sz="1700" spc="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Game</a:t>
            </a:r>
            <a:r>
              <a:rPr sz="1700" spc="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747A6"/>
                </a:solidFill>
                <a:latin typeface="Trebuchet MS"/>
                <a:cs typeface="Trebuchet MS"/>
              </a:rPr>
              <a:t>Changer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detects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references:</a:t>
            </a:r>
            <a:endParaRPr sz="1550">
              <a:latin typeface="Arial"/>
              <a:cs typeface="Arial"/>
            </a:endParaRPr>
          </a:p>
          <a:p>
            <a:pPr marL="408940" marR="5080">
              <a:lnSpc>
                <a:spcPct val="146800"/>
              </a:lnSpc>
              <a:spcBef>
                <a:spcPts val="500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"Follow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same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approach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as..."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"Similar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to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previous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ticket..." "We've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done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this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before..."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Impact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011743"/>
            <a:ext cx="63686" cy="6369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358483"/>
            <a:ext cx="63686" cy="636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2705218"/>
            <a:ext cx="63686" cy="636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27113" y="3964794"/>
            <a:ext cx="63686" cy="6368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7113" y="4311534"/>
            <a:ext cx="63686" cy="6368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895050" y="1498044"/>
            <a:ext cx="2680970" cy="2965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95" dirty="0">
                <a:solidFill>
                  <a:srgbClr val="0747A6"/>
                </a:solidFill>
                <a:latin typeface="Trebuchet MS"/>
                <a:cs typeface="Trebuchet MS"/>
              </a:rPr>
              <a:t>Why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0747A6"/>
                </a:solidFill>
                <a:latin typeface="Trebuchet MS"/>
                <a:cs typeface="Trebuchet MS"/>
              </a:rPr>
              <a:t>It</a:t>
            </a:r>
            <a:r>
              <a:rPr sz="1700" spc="-11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Works</a:t>
            </a:r>
            <a:endParaRPr sz="1700">
              <a:latin typeface="Trebuchet MS"/>
              <a:cs typeface="Trebuchet MS"/>
            </a:endParaRPr>
          </a:p>
          <a:p>
            <a:pPr marL="408940" marR="5080">
              <a:lnSpc>
                <a:spcPct val="146800"/>
              </a:lnSpc>
              <a:spcBef>
                <a:spcPts val="250"/>
              </a:spcBef>
            </a:pP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Complexity: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HIGH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MEDI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Uncertainty: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1.0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25" dirty="0">
                <a:solidFill>
                  <a:srgbClr val="1F2328"/>
                </a:solidFill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7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Copy-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paste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reuse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factor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Real</a:t>
            </a:r>
            <a:r>
              <a:rPr sz="1700" spc="-9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Example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Spring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Boot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upgrade: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370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First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time:</a:t>
            </a: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20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points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With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DM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adapter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ref: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poi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2657" y="5650399"/>
            <a:ext cx="1619885" cy="1261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-20" dirty="0">
                <a:solidFill>
                  <a:srgbClr val="0052CC"/>
                </a:solidFill>
                <a:latin typeface="Trebuchet MS"/>
                <a:cs typeface="Trebuchet MS"/>
              </a:rPr>
              <a:t>Part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650" spc="-10" dirty="0">
                <a:solidFill>
                  <a:srgbClr val="0052CC"/>
                </a:solidFill>
                <a:latin typeface="Trebuchet MS"/>
                <a:cs typeface="Trebuchet MS"/>
              </a:rPr>
              <a:t>Live</a:t>
            </a:r>
            <a:r>
              <a:rPr sz="2650" spc="-204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2650" spc="70" dirty="0">
                <a:solidFill>
                  <a:srgbClr val="0052CC"/>
                </a:solidFill>
                <a:latin typeface="Trebuchet MS"/>
                <a:cs typeface="Trebuchet MS"/>
              </a:rPr>
              <a:t>Demo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9642" y="610642"/>
            <a:ext cx="421005" cy="424815"/>
            <a:chOff x="879642" y="610642"/>
            <a:chExt cx="421005" cy="424815"/>
          </a:xfrm>
        </p:grpSpPr>
        <p:sp>
          <p:nvSpPr>
            <p:cNvPr id="3" name="object 3"/>
            <p:cNvSpPr/>
            <p:nvPr/>
          </p:nvSpPr>
          <p:spPr>
            <a:xfrm>
              <a:off x="899574" y="787552"/>
              <a:ext cx="401320" cy="248285"/>
            </a:xfrm>
            <a:custGeom>
              <a:avLst/>
              <a:gdLst/>
              <a:ahLst/>
              <a:cxnLst/>
              <a:rect l="l" t="t" r="r" b="b"/>
              <a:pathLst>
                <a:path w="401319" h="248284">
                  <a:moveTo>
                    <a:pt x="353813" y="0"/>
                  </a:moveTo>
                  <a:lnTo>
                    <a:pt x="47175" y="0"/>
                  </a:lnTo>
                  <a:lnTo>
                    <a:pt x="28858" y="3721"/>
                  </a:lnTo>
                  <a:lnTo>
                    <a:pt x="13857" y="13856"/>
                  </a:lnTo>
                  <a:lnTo>
                    <a:pt x="3722" y="28855"/>
                  </a:lnTo>
                  <a:lnTo>
                    <a:pt x="0" y="47171"/>
                  </a:lnTo>
                  <a:lnTo>
                    <a:pt x="0" y="200496"/>
                  </a:lnTo>
                  <a:lnTo>
                    <a:pt x="3722" y="218812"/>
                  </a:lnTo>
                  <a:lnTo>
                    <a:pt x="13857" y="233810"/>
                  </a:lnTo>
                  <a:lnTo>
                    <a:pt x="28858" y="243944"/>
                  </a:lnTo>
                  <a:lnTo>
                    <a:pt x="47175" y="247666"/>
                  </a:lnTo>
                  <a:lnTo>
                    <a:pt x="353813" y="247666"/>
                  </a:lnTo>
                  <a:lnTo>
                    <a:pt x="372130" y="243944"/>
                  </a:lnTo>
                  <a:lnTo>
                    <a:pt x="387131" y="233810"/>
                  </a:lnTo>
                  <a:lnTo>
                    <a:pt x="397266" y="218812"/>
                  </a:lnTo>
                  <a:lnTo>
                    <a:pt x="400989" y="200496"/>
                  </a:lnTo>
                  <a:lnTo>
                    <a:pt x="400989" y="47171"/>
                  </a:lnTo>
                  <a:lnTo>
                    <a:pt x="397266" y="28855"/>
                  </a:lnTo>
                  <a:lnTo>
                    <a:pt x="387131" y="13856"/>
                  </a:lnTo>
                  <a:lnTo>
                    <a:pt x="372130" y="3721"/>
                  </a:lnTo>
                  <a:lnTo>
                    <a:pt x="353813" y="0"/>
                  </a:lnTo>
                  <a:close/>
                </a:path>
              </a:pathLst>
            </a:custGeom>
            <a:solidFill>
              <a:srgbClr val="3F7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574" y="787553"/>
              <a:ext cx="401320" cy="82550"/>
            </a:xfrm>
            <a:custGeom>
              <a:avLst/>
              <a:gdLst/>
              <a:ahLst/>
              <a:cxnLst/>
              <a:rect l="l" t="t" r="r" b="b"/>
              <a:pathLst>
                <a:path w="401319" h="82550">
                  <a:moveTo>
                    <a:pt x="400988" y="0"/>
                  </a:moveTo>
                  <a:lnTo>
                    <a:pt x="0" y="0"/>
                  </a:lnTo>
                  <a:lnTo>
                    <a:pt x="0" y="82555"/>
                  </a:lnTo>
                  <a:lnTo>
                    <a:pt x="400988" y="82555"/>
                  </a:lnTo>
                  <a:lnTo>
                    <a:pt x="400988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574" y="787552"/>
              <a:ext cx="377825" cy="83185"/>
            </a:xfrm>
            <a:custGeom>
              <a:avLst/>
              <a:gdLst/>
              <a:ahLst/>
              <a:cxnLst/>
              <a:rect l="l" t="t" r="r" b="b"/>
              <a:pathLst>
                <a:path w="377825" h="83184">
                  <a:moveTo>
                    <a:pt x="47175" y="0"/>
                  </a:moveTo>
                  <a:lnTo>
                    <a:pt x="0" y="0"/>
                  </a:lnTo>
                  <a:lnTo>
                    <a:pt x="0" y="82556"/>
                  </a:lnTo>
                  <a:lnTo>
                    <a:pt x="47175" y="0"/>
                  </a:lnTo>
                  <a:close/>
                </a:path>
                <a:path w="377825" h="83184">
                  <a:moveTo>
                    <a:pt x="212288" y="0"/>
                  </a:moveTo>
                  <a:lnTo>
                    <a:pt x="129731" y="0"/>
                  </a:lnTo>
                  <a:lnTo>
                    <a:pt x="82556" y="82556"/>
                  </a:lnTo>
                  <a:lnTo>
                    <a:pt x="165112" y="82556"/>
                  </a:lnTo>
                  <a:lnTo>
                    <a:pt x="212288" y="0"/>
                  </a:lnTo>
                  <a:close/>
                </a:path>
                <a:path w="377825" h="83184">
                  <a:moveTo>
                    <a:pt x="377400" y="0"/>
                  </a:moveTo>
                  <a:lnTo>
                    <a:pt x="294844" y="0"/>
                  </a:lnTo>
                  <a:lnTo>
                    <a:pt x="247669" y="82556"/>
                  </a:lnTo>
                  <a:lnTo>
                    <a:pt x="330226" y="82556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642" y="610642"/>
              <a:ext cx="409575" cy="177165"/>
            </a:xfrm>
            <a:custGeom>
              <a:avLst/>
              <a:gdLst/>
              <a:ahLst/>
              <a:cxnLst/>
              <a:rect l="l" t="t" r="r" b="b"/>
              <a:pathLst>
                <a:path w="409575" h="177165">
                  <a:moveTo>
                    <a:pt x="389112" y="0"/>
                  </a:moveTo>
                  <a:lnTo>
                    <a:pt x="0" y="96790"/>
                  </a:lnTo>
                  <a:lnTo>
                    <a:pt x="19931" y="176909"/>
                  </a:lnTo>
                  <a:lnTo>
                    <a:pt x="409044" y="80106"/>
                  </a:lnTo>
                  <a:lnTo>
                    <a:pt x="389112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642" y="627708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20">
                  <a:moveTo>
                    <a:pt x="0" y="79724"/>
                  </a:moveTo>
                  <a:lnTo>
                    <a:pt x="19931" y="159843"/>
                  </a:lnTo>
                  <a:lnTo>
                    <a:pt x="65715" y="148451"/>
                  </a:lnTo>
                  <a:lnTo>
                    <a:pt x="0" y="79724"/>
                  </a:lnTo>
                  <a:close/>
                </a:path>
                <a:path w="386715" h="160020">
                  <a:moveTo>
                    <a:pt x="160230" y="39862"/>
                  </a:moveTo>
                  <a:lnTo>
                    <a:pt x="80115" y="59796"/>
                  </a:lnTo>
                  <a:lnTo>
                    <a:pt x="145830" y="128530"/>
                  </a:lnTo>
                  <a:lnTo>
                    <a:pt x="225945" y="108596"/>
                  </a:lnTo>
                  <a:lnTo>
                    <a:pt x="160230" y="39862"/>
                  </a:lnTo>
                  <a:close/>
                </a:path>
                <a:path w="386715" h="160020">
                  <a:moveTo>
                    <a:pt x="320461" y="0"/>
                  </a:moveTo>
                  <a:lnTo>
                    <a:pt x="240345" y="19933"/>
                  </a:lnTo>
                  <a:lnTo>
                    <a:pt x="306060" y="88654"/>
                  </a:lnTo>
                  <a:lnTo>
                    <a:pt x="386175" y="68733"/>
                  </a:lnTo>
                  <a:lnTo>
                    <a:pt x="320461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90" dirty="0"/>
              <a:t>Demo</a:t>
            </a:r>
            <a:r>
              <a:rPr spc="-290" dirty="0"/>
              <a:t> </a:t>
            </a:r>
            <a:r>
              <a:rPr spc="-110" dirty="0"/>
              <a:t>#1:</a:t>
            </a:r>
            <a:r>
              <a:rPr spc="-285" dirty="0"/>
              <a:t> </a:t>
            </a:r>
            <a:r>
              <a:rPr spc="80" dirty="0"/>
              <a:t>Basic</a:t>
            </a:r>
            <a:r>
              <a:rPr spc="-285" dirty="0"/>
              <a:t> </a:t>
            </a:r>
            <a:r>
              <a:rPr spc="-65" dirty="0"/>
              <a:t>Ticket</a:t>
            </a:r>
            <a:r>
              <a:rPr spc="-290" dirty="0"/>
              <a:t> </a:t>
            </a:r>
            <a:r>
              <a:rPr spc="-10" dirty="0"/>
              <a:t>Grooming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22" y="2422168"/>
            <a:ext cx="63686" cy="63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2768907"/>
            <a:ext cx="63686" cy="636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21" y="3115641"/>
            <a:ext cx="63686" cy="6369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79870" y="3844500"/>
            <a:ext cx="7277100" cy="6358255"/>
            <a:chOff x="279870" y="3844500"/>
            <a:chExt cx="7277100" cy="6358255"/>
          </a:xfrm>
        </p:grpSpPr>
        <p:sp>
          <p:nvSpPr>
            <p:cNvPr id="13" name="object 13"/>
            <p:cNvSpPr/>
            <p:nvPr/>
          </p:nvSpPr>
          <p:spPr>
            <a:xfrm>
              <a:off x="842433" y="3851573"/>
              <a:ext cx="3860165" cy="1256665"/>
            </a:xfrm>
            <a:custGeom>
              <a:avLst/>
              <a:gdLst/>
              <a:ahLst/>
              <a:cxnLst/>
              <a:rect l="l" t="t" r="r" b="b"/>
              <a:pathLst>
                <a:path w="3860165" h="125666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4"/>
                  </a:lnTo>
                  <a:lnTo>
                    <a:pt x="2142" y="1256038"/>
                  </a:lnTo>
                  <a:lnTo>
                    <a:pt x="3857961" y="1256038"/>
                  </a:lnTo>
                  <a:lnTo>
                    <a:pt x="3860104" y="1245424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357" y="3844500"/>
              <a:ext cx="3874770" cy="1263650"/>
            </a:xfrm>
            <a:custGeom>
              <a:avLst/>
              <a:gdLst/>
              <a:ahLst/>
              <a:cxnLst/>
              <a:rect l="l" t="t" r="r" b="b"/>
              <a:pathLst>
                <a:path w="3874770" h="1263650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29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714" y="1263111"/>
                  </a:lnTo>
                  <a:lnTo>
                    <a:pt x="7790" y="1263111"/>
                  </a:lnTo>
                  <a:lnTo>
                    <a:pt x="7076" y="1259574"/>
                  </a:lnTo>
                  <a:lnTo>
                    <a:pt x="7076" y="42457"/>
                  </a:lnTo>
                  <a:lnTo>
                    <a:pt x="9857" y="28684"/>
                  </a:lnTo>
                  <a:lnTo>
                    <a:pt x="17439" y="17437"/>
                  </a:lnTo>
                  <a:lnTo>
                    <a:pt x="28686" y="9853"/>
                  </a:lnTo>
                  <a:lnTo>
                    <a:pt x="42458" y="7072"/>
                  </a:lnTo>
                  <a:lnTo>
                    <a:pt x="3853868" y="7072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263650">
                  <a:moveTo>
                    <a:pt x="3853868" y="7072"/>
                  </a:moveTo>
                  <a:lnTo>
                    <a:pt x="3831798" y="7072"/>
                  </a:lnTo>
                  <a:lnTo>
                    <a:pt x="3845571" y="9853"/>
                  </a:lnTo>
                  <a:lnTo>
                    <a:pt x="3856818" y="17437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4"/>
                  </a:lnTo>
                  <a:lnTo>
                    <a:pt x="3866466" y="1263111"/>
                  </a:lnTo>
                  <a:lnTo>
                    <a:pt x="3873542" y="1263111"/>
                  </a:lnTo>
                  <a:lnTo>
                    <a:pt x="3874256" y="1259574"/>
                  </a:lnTo>
                  <a:lnTo>
                    <a:pt x="3874256" y="42457"/>
                  </a:lnTo>
                  <a:lnTo>
                    <a:pt x="3870919" y="25929"/>
                  </a:lnTo>
                  <a:lnTo>
                    <a:pt x="3861821" y="12434"/>
                  </a:lnTo>
                  <a:lnTo>
                    <a:pt x="3853868" y="7072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6153" y="8468896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9574" y="5882464"/>
              <a:ext cx="401320" cy="248285"/>
            </a:xfrm>
            <a:custGeom>
              <a:avLst/>
              <a:gdLst/>
              <a:ahLst/>
              <a:cxnLst/>
              <a:rect l="l" t="t" r="r" b="b"/>
              <a:pathLst>
                <a:path w="401319" h="248285">
                  <a:moveTo>
                    <a:pt x="353813" y="0"/>
                  </a:moveTo>
                  <a:lnTo>
                    <a:pt x="47175" y="0"/>
                  </a:lnTo>
                  <a:lnTo>
                    <a:pt x="28858" y="3722"/>
                  </a:lnTo>
                  <a:lnTo>
                    <a:pt x="13857" y="13857"/>
                  </a:lnTo>
                  <a:lnTo>
                    <a:pt x="3722" y="28857"/>
                  </a:lnTo>
                  <a:lnTo>
                    <a:pt x="0" y="47174"/>
                  </a:lnTo>
                  <a:lnTo>
                    <a:pt x="0" y="200493"/>
                  </a:lnTo>
                  <a:lnTo>
                    <a:pt x="3722" y="218810"/>
                  </a:lnTo>
                  <a:lnTo>
                    <a:pt x="13857" y="233811"/>
                  </a:lnTo>
                  <a:lnTo>
                    <a:pt x="28858" y="243946"/>
                  </a:lnTo>
                  <a:lnTo>
                    <a:pt x="47175" y="247669"/>
                  </a:lnTo>
                  <a:lnTo>
                    <a:pt x="353813" y="247669"/>
                  </a:lnTo>
                  <a:lnTo>
                    <a:pt x="372130" y="243946"/>
                  </a:lnTo>
                  <a:lnTo>
                    <a:pt x="387131" y="233811"/>
                  </a:lnTo>
                  <a:lnTo>
                    <a:pt x="397266" y="218810"/>
                  </a:lnTo>
                  <a:lnTo>
                    <a:pt x="400989" y="200493"/>
                  </a:lnTo>
                  <a:lnTo>
                    <a:pt x="400989" y="47174"/>
                  </a:lnTo>
                  <a:lnTo>
                    <a:pt x="397266" y="28857"/>
                  </a:lnTo>
                  <a:lnTo>
                    <a:pt x="387131" y="13857"/>
                  </a:lnTo>
                  <a:lnTo>
                    <a:pt x="372130" y="3722"/>
                  </a:lnTo>
                  <a:lnTo>
                    <a:pt x="353813" y="0"/>
                  </a:lnTo>
                  <a:close/>
                </a:path>
              </a:pathLst>
            </a:custGeom>
            <a:solidFill>
              <a:srgbClr val="3F7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9574" y="5882464"/>
              <a:ext cx="401320" cy="82550"/>
            </a:xfrm>
            <a:custGeom>
              <a:avLst/>
              <a:gdLst/>
              <a:ahLst/>
              <a:cxnLst/>
              <a:rect l="l" t="t" r="r" b="b"/>
              <a:pathLst>
                <a:path w="401319" h="82550">
                  <a:moveTo>
                    <a:pt x="400988" y="0"/>
                  </a:moveTo>
                  <a:lnTo>
                    <a:pt x="0" y="0"/>
                  </a:lnTo>
                  <a:lnTo>
                    <a:pt x="0" y="82556"/>
                  </a:lnTo>
                  <a:lnTo>
                    <a:pt x="400988" y="82556"/>
                  </a:lnTo>
                  <a:lnTo>
                    <a:pt x="400988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9574" y="5882464"/>
              <a:ext cx="377825" cy="82550"/>
            </a:xfrm>
            <a:custGeom>
              <a:avLst/>
              <a:gdLst/>
              <a:ahLst/>
              <a:cxnLst/>
              <a:rect l="l" t="t" r="r" b="b"/>
              <a:pathLst>
                <a:path w="377825" h="82550">
                  <a:moveTo>
                    <a:pt x="47175" y="0"/>
                  </a:moveTo>
                  <a:lnTo>
                    <a:pt x="0" y="0"/>
                  </a:lnTo>
                  <a:lnTo>
                    <a:pt x="0" y="82555"/>
                  </a:lnTo>
                  <a:lnTo>
                    <a:pt x="47175" y="0"/>
                  </a:lnTo>
                  <a:close/>
                </a:path>
                <a:path w="377825" h="82550">
                  <a:moveTo>
                    <a:pt x="212288" y="0"/>
                  </a:moveTo>
                  <a:lnTo>
                    <a:pt x="129731" y="0"/>
                  </a:lnTo>
                  <a:lnTo>
                    <a:pt x="82556" y="82555"/>
                  </a:lnTo>
                  <a:lnTo>
                    <a:pt x="165112" y="82555"/>
                  </a:lnTo>
                  <a:lnTo>
                    <a:pt x="212288" y="0"/>
                  </a:lnTo>
                  <a:close/>
                </a:path>
                <a:path w="377825" h="82550">
                  <a:moveTo>
                    <a:pt x="377400" y="0"/>
                  </a:moveTo>
                  <a:lnTo>
                    <a:pt x="294844" y="0"/>
                  </a:lnTo>
                  <a:lnTo>
                    <a:pt x="247669" y="82555"/>
                  </a:lnTo>
                  <a:lnTo>
                    <a:pt x="330226" y="82555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9642" y="5705557"/>
              <a:ext cx="409575" cy="177165"/>
            </a:xfrm>
            <a:custGeom>
              <a:avLst/>
              <a:gdLst/>
              <a:ahLst/>
              <a:cxnLst/>
              <a:rect l="l" t="t" r="r" b="b"/>
              <a:pathLst>
                <a:path w="409575" h="177164">
                  <a:moveTo>
                    <a:pt x="389112" y="0"/>
                  </a:moveTo>
                  <a:lnTo>
                    <a:pt x="0" y="96791"/>
                  </a:lnTo>
                  <a:lnTo>
                    <a:pt x="19931" y="176907"/>
                  </a:lnTo>
                  <a:lnTo>
                    <a:pt x="409044" y="80102"/>
                  </a:lnTo>
                  <a:lnTo>
                    <a:pt x="389112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9642" y="5722622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20">
                  <a:moveTo>
                    <a:pt x="0" y="79726"/>
                  </a:moveTo>
                  <a:lnTo>
                    <a:pt x="19931" y="159842"/>
                  </a:lnTo>
                  <a:lnTo>
                    <a:pt x="65715" y="148449"/>
                  </a:lnTo>
                  <a:lnTo>
                    <a:pt x="0" y="79726"/>
                  </a:lnTo>
                  <a:close/>
                </a:path>
                <a:path w="386715" h="160020">
                  <a:moveTo>
                    <a:pt x="160230" y="39862"/>
                  </a:moveTo>
                  <a:lnTo>
                    <a:pt x="80115" y="59795"/>
                  </a:lnTo>
                  <a:lnTo>
                    <a:pt x="145830" y="128529"/>
                  </a:lnTo>
                  <a:lnTo>
                    <a:pt x="225945" y="108597"/>
                  </a:lnTo>
                  <a:lnTo>
                    <a:pt x="160230" y="39862"/>
                  </a:lnTo>
                  <a:close/>
                </a:path>
                <a:path w="386715" h="160020">
                  <a:moveTo>
                    <a:pt x="320461" y="0"/>
                  </a:moveTo>
                  <a:lnTo>
                    <a:pt x="240345" y="19932"/>
                  </a:lnTo>
                  <a:lnTo>
                    <a:pt x="306060" y="88653"/>
                  </a:lnTo>
                  <a:lnTo>
                    <a:pt x="386175" y="68734"/>
                  </a:lnTo>
                  <a:lnTo>
                    <a:pt x="320461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2657" y="1498044"/>
            <a:ext cx="3533140" cy="17691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Starting</a:t>
            </a: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Point</a:t>
            </a:r>
            <a:endParaRPr sz="1700">
              <a:latin typeface="Trebuchet MS"/>
              <a:cs typeface="Trebuchet MS"/>
            </a:endParaRPr>
          </a:p>
          <a:p>
            <a:pPr marL="408940" marR="5080" indent="-396875">
              <a:lnSpc>
                <a:spcPts val="3229"/>
              </a:lnSpc>
              <a:spcBef>
                <a:spcPts val="85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RVV-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1234:</a:t>
            </a:r>
            <a:r>
              <a:rPr sz="1550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"Update</a:t>
            </a:r>
            <a:r>
              <a:rPr sz="1550" spc="-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user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authentication" 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Vague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description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35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context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acceptance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criteria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2657" y="3451093"/>
            <a:ext cx="105219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Command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3594" y="1542745"/>
            <a:ext cx="203834" cy="20108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895050" y="1498044"/>
            <a:ext cx="2533015" cy="205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Magic</a:t>
            </a:r>
            <a:r>
              <a:rPr sz="1700" spc="-12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Happens</a:t>
            </a:r>
            <a:endParaRPr sz="1700">
              <a:latin typeface="Trebuchet MS"/>
              <a:cs typeface="Trebuchet MS"/>
            </a:endParaRPr>
          </a:p>
          <a:p>
            <a:pPr marL="406400" indent="-26289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406400" algn="l"/>
              </a:tabLst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Finds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Confluence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spec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Analyzes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requirements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65" dirty="0">
                <a:solidFill>
                  <a:srgbClr val="1F2328"/>
                </a:solidFill>
                <a:latin typeface="Arial"/>
                <a:cs typeface="Arial"/>
              </a:rPr>
              <a:t>AI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enhances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description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Adds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acceptance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criteria</a:t>
            </a:r>
            <a:endParaRPr sz="1550">
              <a:latin typeface="Arial"/>
              <a:cs typeface="Arial"/>
            </a:endParaRPr>
          </a:p>
          <a:p>
            <a:pPr marL="406400" indent="-262890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06400" algn="l"/>
              </a:tabLst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Updates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JIRA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5050" y="3734144"/>
            <a:ext cx="1443990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Result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Time: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6283" y="4170009"/>
            <a:ext cx="166025" cy="19813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7788" y="5650399"/>
            <a:ext cx="444055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90" dirty="0">
                <a:solidFill>
                  <a:srgbClr val="0052CC"/>
                </a:solidFill>
                <a:latin typeface="Trebuchet MS"/>
                <a:cs typeface="Trebuchet MS"/>
              </a:rPr>
              <a:t>Demo</a:t>
            </a:r>
            <a:r>
              <a:rPr sz="3350" spc="-28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#2:</a:t>
            </a:r>
            <a:r>
              <a:rPr sz="3350" spc="-27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90" dirty="0">
                <a:solidFill>
                  <a:srgbClr val="0052CC"/>
                </a:solidFill>
                <a:latin typeface="Trebuchet MS"/>
                <a:cs typeface="Trebuchet MS"/>
              </a:rPr>
              <a:t>AI</a:t>
            </a:r>
            <a:r>
              <a:rPr sz="3350" spc="-28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0052CC"/>
                </a:solidFill>
                <a:latin typeface="Trebuchet MS"/>
                <a:cs typeface="Trebuchet MS"/>
              </a:rPr>
              <a:t>Estimation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5357" y="7517081"/>
            <a:ext cx="3874770" cy="2378075"/>
            <a:chOff x="835357" y="7517081"/>
            <a:chExt cx="3874770" cy="2378075"/>
          </a:xfrm>
        </p:grpSpPr>
        <p:sp>
          <p:nvSpPr>
            <p:cNvPr id="38" name="object 38"/>
            <p:cNvSpPr/>
            <p:nvPr/>
          </p:nvSpPr>
          <p:spPr>
            <a:xfrm>
              <a:off x="842433" y="8599751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5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6" y="25930"/>
                  </a:lnTo>
                  <a:lnTo>
                    <a:pt x="0" y="42457"/>
                  </a:lnTo>
                  <a:lnTo>
                    <a:pt x="0" y="1245421"/>
                  </a:lnTo>
                  <a:lnTo>
                    <a:pt x="3336" y="1261948"/>
                  </a:lnTo>
                  <a:lnTo>
                    <a:pt x="12435" y="1275444"/>
                  </a:lnTo>
                  <a:lnTo>
                    <a:pt x="25931" y="1284543"/>
                  </a:lnTo>
                  <a:lnTo>
                    <a:pt x="42458" y="1287880"/>
                  </a:lnTo>
                  <a:lnTo>
                    <a:pt x="3817646" y="1287880"/>
                  </a:lnTo>
                  <a:lnTo>
                    <a:pt x="3834173" y="1284543"/>
                  </a:lnTo>
                  <a:lnTo>
                    <a:pt x="3847669" y="1275444"/>
                  </a:lnTo>
                  <a:lnTo>
                    <a:pt x="3856768" y="1261949"/>
                  </a:lnTo>
                  <a:lnTo>
                    <a:pt x="3860104" y="1245422"/>
                  </a:lnTo>
                  <a:lnTo>
                    <a:pt x="3860104" y="643939"/>
                  </a:lnTo>
                  <a:lnTo>
                    <a:pt x="3860104" y="42457"/>
                  </a:lnTo>
                  <a:lnTo>
                    <a:pt x="3856768" y="25930"/>
                  </a:lnTo>
                  <a:lnTo>
                    <a:pt x="3847669" y="12435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357" y="8592673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4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7" y="25931"/>
                  </a:lnTo>
                  <a:lnTo>
                    <a:pt x="0" y="42458"/>
                  </a:lnTo>
                  <a:lnTo>
                    <a:pt x="0" y="1259575"/>
                  </a:lnTo>
                  <a:lnTo>
                    <a:pt x="3336" y="1276102"/>
                  </a:lnTo>
                  <a:lnTo>
                    <a:pt x="12435" y="1289598"/>
                  </a:lnTo>
                  <a:lnTo>
                    <a:pt x="25931" y="1298697"/>
                  </a:lnTo>
                  <a:lnTo>
                    <a:pt x="42457" y="1302034"/>
                  </a:lnTo>
                  <a:lnTo>
                    <a:pt x="3831798" y="1302034"/>
                  </a:lnTo>
                  <a:lnTo>
                    <a:pt x="3848325" y="1298697"/>
                  </a:lnTo>
                  <a:lnTo>
                    <a:pt x="3853873" y="1294957"/>
                  </a:lnTo>
                  <a:lnTo>
                    <a:pt x="42457" y="1294957"/>
                  </a:lnTo>
                  <a:lnTo>
                    <a:pt x="28685" y="1292176"/>
                  </a:lnTo>
                  <a:lnTo>
                    <a:pt x="17439" y="1284594"/>
                  </a:lnTo>
                  <a:lnTo>
                    <a:pt x="9856" y="1273347"/>
                  </a:lnTo>
                  <a:lnTo>
                    <a:pt x="7076" y="1259575"/>
                  </a:lnTo>
                  <a:lnTo>
                    <a:pt x="7076" y="42458"/>
                  </a:lnTo>
                  <a:lnTo>
                    <a:pt x="9857" y="28686"/>
                  </a:lnTo>
                  <a:lnTo>
                    <a:pt x="17439" y="17440"/>
                  </a:lnTo>
                  <a:lnTo>
                    <a:pt x="28686" y="9858"/>
                  </a:lnTo>
                  <a:lnTo>
                    <a:pt x="42458" y="7077"/>
                  </a:lnTo>
                  <a:lnTo>
                    <a:pt x="3853874" y="7077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4">
                  <a:moveTo>
                    <a:pt x="3853874" y="7077"/>
                  </a:moveTo>
                  <a:lnTo>
                    <a:pt x="3831798" y="7077"/>
                  </a:lnTo>
                  <a:lnTo>
                    <a:pt x="3845571" y="9858"/>
                  </a:lnTo>
                  <a:lnTo>
                    <a:pt x="3856818" y="17440"/>
                  </a:lnTo>
                  <a:lnTo>
                    <a:pt x="3864400" y="28686"/>
                  </a:lnTo>
                  <a:lnTo>
                    <a:pt x="3867181" y="42458"/>
                  </a:lnTo>
                  <a:lnTo>
                    <a:pt x="3867181" y="1259575"/>
                  </a:lnTo>
                  <a:lnTo>
                    <a:pt x="3864400" y="1273347"/>
                  </a:lnTo>
                  <a:lnTo>
                    <a:pt x="3856818" y="1284594"/>
                  </a:lnTo>
                  <a:lnTo>
                    <a:pt x="3845571" y="1292176"/>
                  </a:lnTo>
                  <a:lnTo>
                    <a:pt x="3831798" y="1294957"/>
                  </a:lnTo>
                  <a:lnTo>
                    <a:pt x="3853873" y="1294957"/>
                  </a:lnTo>
                  <a:lnTo>
                    <a:pt x="3861821" y="1289598"/>
                  </a:lnTo>
                  <a:lnTo>
                    <a:pt x="3870919" y="1276102"/>
                  </a:lnTo>
                  <a:lnTo>
                    <a:pt x="3874256" y="1259575"/>
                  </a:lnTo>
                  <a:lnTo>
                    <a:pt x="3874256" y="42458"/>
                  </a:lnTo>
                  <a:lnTo>
                    <a:pt x="3870919" y="25931"/>
                  </a:lnTo>
                  <a:lnTo>
                    <a:pt x="3861821" y="12435"/>
                  </a:lnTo>
                  <a:lnTo>
                    <a:pt x="3853874" y="7077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7517081"/>
              <a:ext cx="63686" cy="6368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721" y="7863819"/>
              <a:ext cx="63686" cy="6368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22657" y="6592958"/>
            <a:ext cx="3450590" cy="1422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Starting</a:t>
            </a:r>
            <a:r>
              <a:rPr sz="1700" spc="8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Point</a:t>
            </a:r>
            <a:endParaRPr sz="1700">
              <a:latin typeface="Trebuchet MS"/>
              <a:cs typeface="Trebuchet MS"/>
            </a:endParaRPr>
          </a:p>
          <a:p>
            <a:pPr marL="408940" marR="5080" indent="-396875">
              <a:lnSpc>
                <a:spcPts val="3229"/>
              </a:lnSpc>
              <a:spcBef>
                <a:spcPts val="85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RVV-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1235: "Migrate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Spring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Boot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3.2"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No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story</a:t>
            </a:r>
            <a:r>
              <a:rPr sz="1550" spc="-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points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535"/>
              </a:spcBef>
            </a:pP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Unknown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complexity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2657" y="8199271"/>
            <a:ext cx="105219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Command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07750" y="6986362"/>
            <a:ext cx="2649220" cy="1302385"/>
            <a:chOff x="4907750" y="6986362"/>
            <a:chExt cx="2649220" cy="1302385"/>
          </a:xfrm>
        </p:grpSpPr>
        <p:sp>
          <p:nvSpPr>
            <p:cNvPr id="45" name="object 45"/>
            <p:cNvSpPr/>
            <p:nvPr/>
          </p:nvSpPr>
          <p:spPr>
            <a:xfrm>
              <a:off x="4914825" y="6993437"/>
              <a:ext cx="2642235" cy="1288415"/>
            </a:xfrm>
            <a:custGeom>
              <a:avLst/>
              <a:gdLst/>
              <a:ahLst/>
              <a:cxnLst/>
              <a:rect l="l" t="t" r="r" b="b"/>
              <a:pathLst>
                <a:path w="2642234" h="1288415">
                  <a:moveTo>
                    <a:pt x="2641674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6" y="25931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25931" y="1284543"/>
                  </a:lnTo>
                  <a:lnTo>
                    <a:pt x="2641674" y="1287881"/>
                  </a:lnTo>
                  <a:lnTo>
                    <a:pt x="2641674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7750" y="6986362"/>
              <a:ext cx="2649220" cy="1302385"/>
            </a:xfrm>
            <a:custGeom>
              <a:avLst/>
              <a:gdLst/>
              <a:ahLst/>
              <a:cxnLst/>
              <a:rect l="l" t="t" r="r" b="b"/>
              <a:pathLst>
                <a:path w="2649220" h="1302384">
                  <a:moveTo>
                    <a:pt x="2648749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5"/>
                  </a:lnTo>
                  <a:lnTo>
                    <a:pt x="3336" y="25930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3336" y="1276101"/>
                  </a:lnTo>
                  <a:lnTo>
                    <a:pt x="12435" y="1289597"/>
                  </a:lnTo>
                  <a:lnTo>
                    <a:pt x="25930" y="1298696"/>
                  </a:lnTo>
                  <a:lnTo>
                    <a:pt x="42457" y="1302033"/>
                  </a:lnTo>
                  <a:lnTo>
                    <a:pt x="2648749" y="1302033"/>
                  </a:lnTo>
                  <a:lnTo>
                    <a:pt x="2648749" y="1294956"/>
                  </a:lnTo>
                  <a:lnTo>
                    <a:pt x="42457" y="1294956"/>
                  </a:lnTo>
                  <a:lnTo>
                    <a:pt x="28684" y="1292176"/>
                  </a:lnTo>
                  <a:lnTo>
                    <a:pt x="17438" y="1284593"/>
                  </a:lnTo>
                  <a:lnTo>
                    <a:pt x="9855" y="1273346"/>
                  </a:lnTo>
                  <a:lnTo>
                    <a:pt x="7075" y="1259574"/>
                  </a:lnTo>
                  <a:lnTo>
                    <a:pt x="7075" y="42457"/>
                  </a:lnTo>
                  <a:lnTo>
                    <a:pt x="9855" y="28684"/>
                  </a:lnTo>
                  <a:lnTo>
                    <a:pt x="17438" y="17438"/>
                  </a:lnTo>
                  <a:lnTo>
                    <a:pt x="28684" y="9855"/>
                  </a:lnTo>
                  <a:lnTo>
                    <a:pt x="42457" y="7075"/>
                  </a:lnTo>
                  <a:lnTo>
                    <a:pt x="2648749" y="7075"/>
                  </a:lnTo>
                  <a:lnTo>
                    <a:pt x="2648749" y="0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95050" y="6592958"/>
            <a:ext cx="111633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1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Analysis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95050" y="8350704"/>
            <a:ext cx="2671445" cy="620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Time:</a:t>
            </a:r>
            <a:r>
              <a:rPr sz="1550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10" dirty="0">
                <a:solidFill>
                  <a:srgbClr val="1F2328"/>
                </a:solidFill>
                <a:latin typeface="Arial"/>
                <a:cs typeface="Arial"/>
              </a:rPr>
              <a:t>~8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working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days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(4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focus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days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+</a:t>
            </a:r>
            <a:r>
              <a:rPr sz="1550" spc="-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50%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philosoph</a:t>
            </a:r>
            <a:endParaRPr sz="1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9458" y="9864317"/>
            <a:ext cx="24295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9642" y="610642"/>
            <a:ext cx="421005" cy="424815"/>
            <a:chOff x="879642" y="610642"/>
            <a:chExt cx="421005" cy="424815"/>
          </a:xfrm>
        </p:grpSpPr>
        <p:sp>
          <p:nvSpPr>
            <p:cNvPr id="3" name="object 3"/>
            <p:cNvSpPr/>
            <p:nvPr/>
          </p:nvSpPr>
          <p:spPr>
            <a:xfrm>
              <a:off x="899574" y="787552"/>
              <a:ext cx="401320" cy="248285"/>
            </a:xfrm>
            <a:custGeom>
              <a:avLst/>
              <a:gdLst/>
              <a:ahLst/>
              <a:cxnLst/>
              <a:rect l="l" t="t" r="r" b="b"/>
              <a:pathLst>
                <a:path w="401319" h="248284">
                  <a:moveTo>
                    <a:pt x="353813" y="0"/>
                  </a:moveTo>
                  <a:lnTo>
                    <a:pt x="47175" y="0"/>
                  </a:lnTo>
                  <a:lnTo>
                    <a:pt x="28858" y="3721"/>
                  </a:lnTo>
                  <a:lnTo>
                    <a:pt x="13857" y="13856"/>
                  </a:lnTo>
                  <a:lnTo>
                    <a:pt x="3722" y="28855"/>
                  </a:lnTo>
                  <a:lnTo>
                    <a:pt x="0" y="47171"/>
                  </a:lnTo>
                  <a:lnTo>
                    <a:pt x="0" y="200496"/>
                  </a:lnTo>
                  <a:lnTo>
                    <a:pt x="3722" y="218812"/>
                  </a:lnTo>
                  <a:lnTo>
                    <a:pt x="13857" y="233810"/>
                  </a:lnTo>
                  <a:lnTo>
                    <a:pt x="28858" y="243944"/>
                  </a:lnTo>
                  <a:lnTo>
                    <a:pt x="47175" y="247666"/>
                  </a:lnTo>
                  <a:lnTo>
                    <a:pt x="353813" y="247666"/>
                  </a:lnTo>
                  <a:lnTo>
                    <a:pt x="372130" y="243944"/>
                  </a:lnTo>
                  <a:lnTo>
                    <a:pt x="387131" y="233810"/>
                  </a:lnTo>
                  <a:lnTo>
                    <a:pt x="397266" y="218812"/>
                  </a:lnTo>
                  <a:lnTo>
                    <a:pt x="400989" y="200496"/>
                  </a:lnTo>
                  <a:lnTo>
                    <a:pt x="400989" y="47171"/>
                  </a:lnTo>
                  <a:lnTo>
                    <a:pt x="397266" y="28855"/>
                  </a:lnTo>
                  <a:lnTo>
                    <a:pt x="387131" y="13856"/>
                  </a:lnTo>
                  <a:lnTo>
                    <a:pt x="372130" y="3721"/>
                  </a:lnTo>
                  <a:lnTo>
                    <a:pt x="353813" y="0"/>
                  </a:lnTo>
                  <a:close/>
                </a:path>
              </a:pathLst>
            </a:custGeom>
            <a:solidFill>
              <a:srgbClr val="3F7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574" y="787553"/>
              <a:ext cx="401320" cy="82550"/>
            </a:xfrm>
            <a:custGeom>
              <a:avLst/>
              <a:gdLst/>
              <a:ahLst/>
              <a:cxnLst/>
              <a:rect l="l" t="t" r="r" b="b"/>
              <a:pathLst>
                <a:path w="401319" h="82550">
                  <a:moveTo>
                    <a:pt x="400988" y="0"/>
                  </a:moveTo>
                  <a:lnTo>
                    <a:pt x="0" y="0"/>
                  </a:lnTo>
                  <a:lnTo>
                    <a:pt x="0" y="82555"/>
                  </a:lnTo>
                  <a:lnTo>
                    <a:pt x="400988" y="82555"/>
                  </a:lnTo>
                  <a:lnTo>
                    <a:pt x="400988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574" y="787552"/>
              <a:ext cx="377825" cy="83185"/>
            </a:xfrm>
            <a:custGeom>
              <a:avLst/>
              <a:gdLst/>
              <a:ahLst/>
              <a:cxnLst/>
              <a:rect l="l" t="t" r="r" b="b"/>
              <a:pathLst>
                <a:path w="377825" h="83184">
                  <a:moveTo>
                    <a:pt x="47175" y="0"/>
                  </a:moveTo>
                  <a:lnTo>
                    <a:pt x="0" y="0"/>
                  </a:lnTo>
                  <a:lnTo>
                    <a:pt x="0" y="82556"/>
                  </a:lnTo>
                  <a:lnTo>
                    <a:pt x="47175" y="0"/>
                  </a:lnTo>
                  <a:close/>
                </a:path>
                <a:path w="377825" h="83184">
                  <a:moveTo>
                    <a:pt x="212288" y="0"/>
                  </a:moveTo>
                  <a:lnTo>
                    <a:pt x="129731" y="0"/>
                  </a:lnTo>
                  <a:lnTo>
                    <a:pt x="82556" y="82556"/>
                  </a:lnTo>
                  <a:lnTo>
                    <a:pt x="165112" y="82556"/>
                  </a:lnTo>
                  <a:lnTo>
                    <a:pt x="212288" y="0"/>
                  </a:lnTo>
                  <a:close/>
                </a:path>
                <a:path w="377825" h="83184">
                  <a:moveTo>
                    <a:pt x="377400" y="0"/>
                  </a:moveTo>
                  <a:lnTo>
                    <a:pt x="294844" y="0"/>
                  </a:lnTo>
                  <a:lnTo>
                    <a:pt x="247669" y="82556"/>
                  </a:lnTo>
                  <a:lnTo>
                    <a:pt x="330226" y="82556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642" y="610642"/>
              <a:ext cx="409575" cy="177165"/>
            </a:xfrm>
            <a:custGeom>
              <a:avLst/>
              <a:gdLst/>
              <a:ahLst/>
              <a:cxnLst/>
              <a:rect l="l" t="t" r="r" b="b"/>
              <a:pathLst>
                <a:path w="409575" h="177165">
                  <a:moveTo>
                    <a:pt x="389112" y="0"/>
                  </a:moveTo>
                  <a:lnTo>
                    <a:pt x="0" y="96790"/>
                  </a:lnTo>
                  <a:lnTo>
                    <a:pt x="19931" y="176909"/>
                  </a:lnTo>
                  <a:lnTo>
                    <a:pt x="409044" y="80106"/>
                  </a:lnTo>
                  <a:lnTo>
                    <a:pt x="389112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642" y="627708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20">
                  <a:moveTo>
                    <a:pt x="0" y="79724"/>
                  </a:moveTo>
                  <a:lnTo>
                    <a:pt x="19931" y="159843"/>
                  </a:lnTo>
                  <a:lnTo>
                    <a:pt x="65715" y="148451"/>
                  </a:lnTo>
                  <a:lnTo>
                    <a:pt x="0" y="79724"/>
                  </a:lnTo>
                  <a:close/>
                </a:path>
                <a:path w="386715" h="160020">
                  <a:moveTo>
                    <a:pt x="160230" y="39862"/>
                  </a:moveTo>
                  <a:lnTo>
                    <a:pt x="80115" y="59796"/>
                  </a:lnTo>
                  <a:lnTo>
                    <a:pt x="145830" y="128530"/>
                  </a:lnTo>
                  <a:lnTo>
                    <a:pt x="225945" y="108596"/>
                  </a:lnTo>
                  <a:lnTo>
                    <a:pt x="160230" y="39862"/>
                  </a:lnTo>
                  <a:close/>
                </a:path>
                <a:path w="386715" h="160020">
                  <a:moveTo>
                    <a:pt x="320461" y="0"/>
                  </a:moveTo>
                  <a:lnTo>
                    <a:pt x="240345" y="19933"/>
                  </a:lnTo>
                  <a:lnTo>
                    <a:pt x="306060" y="88654"/>
                  </a:lnTo>
                  <a:lnTo>
                    <a:pt x="386175" y="68733"/>
                  </a:lnTo>
                  <a:lnTo>
                    <a:pt x="320461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90" dirty="0"/>
              <a:t>Demo</a:t>
            </a:r>
            <a:r>
              <a:rPr spc="-290" dirty="0"/>
              <a:t> </a:t>
            </a:r>
            <a:r>
              <a:rPr spc="55" dirty="0"/>
              <a:t>#3:</a:t>
            </a:r>
            <a:r>
              <a:rPr spc="-285" dirty="0"/>
              <a:t> </a:t>
            </a:r>
            <a:r>
              <a:rPr spc="-30" dirty="0"/>
              <a:t>Reference</a:t>
            </a:r>
            <a:r>
              <a:rPr spc="-290" dirty="0"/>
              <a:t> </a:t>
            </a:r>
            <a:r>
              <a:rPr spc="-10" dirty="0"/>
              <a:t>Detection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35357" y="3448229"/>
            <a:ext cx="3874770" cy="1302385"/>
            <a:chOff x="835357" y="3448229"/>
            <a:chExt cx="3874770" cy="1302385"/>
          </a:xfrm>
        </p:grpSpPr>
        <p:sp>
          <p:nvSpPr>
            <p:cNvPr id="10" name="object 10"/>
            <p:cNvSpPr/>
            <p:nvPr/>
          </p:nvSpPr>
          <p:spPr>
            <a:xfrm>
              <a:off x="842433" y="3455302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4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4"/>
                  </a:lnTo>
                  <a:lnTo>
                    <a:pt x="25931" y="1284545"/>
                  </a:lnTo>
                  <a:lnTo>
                    <a:pt x="3817646" y="1287882"/>
                  </a:lnTo>
                  <a:lnTo>
                    <a:pt x="3834173" y="1284546"/>
                  </a:lnTo>
                  <a:lnTo>
                    <a:pt x="3847669" y="1275447"/>
                  </a:lnTo>
                  <a:lnTo>
                    <a:pt x="3856768" y="1261951"/>
                  </a:lnTo>
                  <a:lnTo>
                    <a:pt x="3860104" y="1245424"/>
                  </a:lnTo>
                  <a:lnTo>
                    <a:pt x="3860104" y="643943"/>
                  </a:lnTo>
                  <a:lnTo>
                    <a:pt x="3860104" y="42457"/>
                  </a:lnTo>
                  <a:lnTo>
                    <a:pt x="3856768" y="25932"/>
                  </a:lnTo>
                  <a:lnTo>
                    <a:pt x="3847669" y="12436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5357" y="3448229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5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4"/>
                  </a:lnTo>
                  <a:lnTo>
                    <a:pt x="3337" y="25930"/>
                  </a:lnTo>
                  <a:lnTo>
                    <a:pt x="0" y="42458"/>
                  </a:lnTo>
                  <a:lnTo>
                    <a:pt x="0" y="1259574"/>
                  </a:lnTo>
                  <a:lnTo>
                    <a:pt x="3336" y="1276101"/>
                  </a:lnTo>
                  <a:lnTo>
                    <a:pt x="12435" y="1289596"/>
                  </a:lnTo>
                  <a:lnTo>
                    <a:pt x="25931" y="1298695"/>
                  </a:lnTo>
                  <a:lnTo>
                    <a:pt x="42457" y="1302031"/>
                  </a:lnTo>
                  <a:lnTo>
                    <a:pt x="3831798" y="1302031"/>
                  </a:lnTo>
                  <a:lnTo>
                    <a:pt x="3848325" y="1298695"/>
                  </a:lnTo>
                  <a:lnTo>
                    <a:pt x="3853870" y="1294956"/>
                  </a:lnTo>
                  <a:lnTo>
                    <a:pt x="42457" y="1294956"/>
                  </a:lnTo>
                  <a:lnTo>
                    <a:pt x="28685" y="1292176"/>
                  </a:lnTo>
                  <a:lnTo>
                    <a:pt x="17439" y="1284593"/>
                  </a:lnTo>
                  <a:lnTo>
                    <a:pt x="9856" y="1273346"/>
                  </a:lnTo>
                  <a:lnTo>
                    <a:pt x="7076" y="1259574"/>
                  </a:lnTo>
                  <a:lnTo>
                    <a:pt x="7076" y="42458"/>
                  </a:lnTo>
                  <a:lnTo>
                    <a:pt x="9857" y="28686"/>
                  </a:lnTo>
                  <a:lnTo>
                    <a:pt x="17439" y="17438"/>
                  </a:lnTo>
                  <a:lnTo>
                    <a:pt x="28686" y="9854"/>
                  </a:lnTo>
                  <a:lnTo>
                    <a:pt x="42458" y="7073"/>
                  </a:lnTo>
                  <a:lnTo>
                    <a:pt x="3853869" y="7073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5">
                  <a:moveTo>
                    <a:pt x="3853869" y="7073"/>
                  </a:moveTo>
                  <a:lnTo>
                    <a:pt x="3831798" y="7073"/>
                  </a:lnTo>
                  <a:lnTo>
                    <a:pt x="3845571" y="9854"/>
                  </a:lnTo>
                  <a:lnTo>
                    <a:pt x="3856818" y="17438"/>
                  </a:lnTo>
                  <a:lnTo>
                    <a:pt x="3864400" y="28686"/>
                  </a:lnTo>
                  <a:lnTo>
                    <a:pt x="3867181" y="42458"/>
                  </a:lnTo>
                  <a:lnTo>
                    <a:pt x="3867181" y="1259574"/>
                  </a:lnTo>
                  <a:lnTo>
                    <a:pt x="3864400" y="1273346"/>
                  </a:lnTo>
                  <a:lnTo>
                    <a:pt x="3856818" y="1284593"/>
                  </a:lnTo>
                  <a:lnTo>
                    <a:pt x="3845571" y="1292176"/>
                  </a:lnTo>
                  <a:lnTo>
                    <a:pt x="3831798" y="1294956"/>
                  </a:lnTo>
                  <a:lnTo>
                    <a:pt x="3853870" y="1294956"/>
                  </a:lnTo>
                  <a:lnTo>
                    <a:pt x="3861821" y="1289596"/>
                  </a:lnTo>
                  <a:lnTo>
                    <a:pt x="3870919" y="1276101"/>
                  </a:lnTo>
                  <a:lnTo>
                    <a:pt x="3874256" y="1259574"/>
                  </a:lnTo>
                  <a:lnTo>
                    <a:pt x="3874256" y="42458"/>
                  </a:lnTo>
                  <a:lnTo>
                    <a:pt x="3870919" y="25930"/>
                  </a:lnTo>
                  <a:lnTo>
                    <a:pt x="3861821" y="12434"/>
                  </a:lnTo>
                  <a:lnTo>
                    <a:pt x="3853869" y="7073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2657" y="1498044"/>
            <a:ext cx="3450590" cy="1372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90" dirty="0">
                <a:solidFill>
                  <a:srgbClr val="0747A6"/>
                </a:solidFill>
                <a:latin typeface="Trebuchet MS"/>
                <a:cs typeface="Trebuchet MS"/>
              </a:rPr>
              <a:t>Same</a:t>
            </a:r>
            <a:r>
              <a:rPr sz="1700" spc="-1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</a:t>
            </a:r>
            <a:r>
              <a:rPr sz="1700" spc="-1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195" dirty="0">
                <a:solidFill>
                  <a:srgbClr val="0747A6"/>
                </a:solidFill>
                <a:latin typeface="Trebuchet MS"/>
                <a:cs typeface="Trebuchet MS"/>
              </a:rPr>
              <a:t>+</a:t>
            </a:r>
            <a:r>
              <a:rPr sz="1700" spc="-1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Context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RVV-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1235: "Migrate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to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Spring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Boot</a:t>
            </a:r>
            <a:r>
              <a:rPr sz="1550" spc="-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3.2"</a:t>
            </a:r>
            <a:endParaRPr sz="1550">
              <a:latin typeface="Arial"/>
              <a:cs typeface="Arial"/>
            </a:endParaRPr>
          </a:p>
          <a:p>
            <a:pPr marL="12700" marR="164465">
              <a:lnSpc>
                <a:spcPct val="125800"/>
              </a:lnSpc>
              <a:spcBef>
                <a:spcPts val="89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Added: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"Follow 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same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approach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as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 DM adapter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migration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(RVV-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1100)"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657" y="3054823"/>
            <a:ext cx="105219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Command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7750" y="1891450"/>
            <a:ext cx="2649220" cy="1302385"/>
            <a:chOff x="4907750" y="1891450"/>
            <a:chExt cx="2649220" cy="1302385"/>
          </a:xfrm>
        </p:grpSpPr>
        <p:sp>
          <p:nvSpPr>
            <p:cNvPr id="15" name="object 15"/>
            <p:cNvSpPr/>
            <p:nvPr/>
          </p:nvSpPr>
          <p:spPr>
            <a:xfrm>
              <a:off x="4914825" y="1898524"/>
              <a:ext cx="2642235" cy="1288415"/>
            </a:xfrm>
            <a:custGeom>
              <a:avLst/>
              <a:gdLst/>
              <a:ahLst/>
              <a:cxnLst/>
              <a:rect l="l" t="t" r="r" b="b"/>
              <a:pathLst>
                <a:path w="2642234" h="1288414">
                  <a:moveTo>
                    <a:pt x="2641674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6"/>
                  </a:lnTo>
                  <a:lnTo>
                    <a:pt x="3336" y="25932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3336" y="1261950"/>
                  </a:lnTo>
                  <a:lnTo>
                    <a:pt x="12435" y="1275446"/>
                  </a:lnTo>
                  <a:lnTo>
                    <a:pt x="25931" y="1284544"/>
                  </a:lnTo>
                  <a:lnTo>
                    <a:pt x="42458" y="1287880"/>
                  </a:lnTo>
                  <a:lnTo>
                    <a:pt x="2641674" y="1287880"/>
                  </a:lnTo>
                  <a:lnTo>
                    <a:pt x="2641674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7750" y="1891450"/>
              <a:ext cx="2649220" cy="1302385"/>
            </a:xfrm>
            <a:custGeom>
              <a:avLst/>
              <a:gdLst/>
              <a:ahLst/>
              <a:cxnLst/>
              <a:rect l="l" t="t" r="r" b="b"/>
              <a:pathLst>
                <a:path w="2649220" h="1302385">
                  <a:moveTo>
                    <a:pt x="2648749" y="0"/>
                  </a:moveTo>
                  <a:lnTo>
                    <a:pt x="42457" y="0"/>
                  </a:lnTo>
                  <a:lnTo>
                    <a:pt x="25930" y="3336"/>
                  </a:lnTo>
                  <a:lnTo>
                    <a:pt x="12435" y="12434"/>
                  </a:lnTo>
                  <a:lnTo>
                    <a:pt x="3336" y="25929"/>
                  </a:lnTo>
                  <a:lnTo>
                    <a:pt x="0" y="42457"/>
                  </a:lnTo>
                  <a:lnTo>
                    <a:pt x="0" y="1259575"/>
                  </a:lnTo>
                  <a:lnTo>
                    <a:pt x="3336" y="1276100"/>
                  </a:lnTo>
                  <a:lnTo>
                    <a:pt x="12435" y="1289596"/>
                  </a:lnTo>
                  <a:lnTo>
                    <a:pt x="25930" y="1298696"/>
                  </a:lnTo>
                  <a:lnTo>
                    <a:pt x="42457" y="1302033"/>
                  </a:lnTo>
                  <a:lnTo>
                    <a:pt x="2648749" y="1302033"/>
                  </a:lnTo>
                  <a:lnTo>
                    <a:pt x="2648749" y="1294954"/>
                  </a:lnTo>
                  <a:lnTo>
                    <a:pt x="42457" y="1294954"/>
                  </a:lnTo>
                  <a:lnTo>
                    <a:pt x="28684" y="1292174"/>
                  </a:lnTo>
                  <a:lnTo>
                    <a:pt x="17438" y="1284592"/>
                  </a:lnTo>
                  <a:lnTo>
                    <a:pt x="9855" y="1273347"/>
                  </a:lnTo>
                  <a:lnTo>
                    <a:pt x="7075" y="1259575"/>
                  </a:lnTo>
                  <a:lnTo>
                    <a:pt x="7075" y="42457"/>
                  </a:lnTo>
                  <a:lnTo>
                    <a:pt x="9855" y="28685"/>
                  </a:lnTo>
                  <a:lnTo>
                    <a:pt x="17438" y="17438"/>
                  </a:lnTo>
                  <a:lnTo>
                    <a:pt x="28684" y="9854"/>
                  </a:lnTo>
                  <a:lnTo>
                    <a:pt x="42457" y="7073"/>
                  </a:lnTo>
                  <a:lnTo>
                    <a:pt x="2648749" y="7073"/>
                  </a:lnTo>
                  <a:lnTo>
                    <a:pt x="2648749" y="0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95050" y="1498044"/>
            <a:ext cx="111633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60" dirty="0">
                <a:solidFill>
                  <a:srgbClr val="0747A6"/>
                </a:solidFill>
                <a:latin typeface="Trebuchet MS"/>
                <a:cs typeface="Trebuchet MS"/>
              </a:rPr>
              <a:t>AI</a:t>
            </a:r>
            <a:r>
              <a:rPr sz="1700" spc="-1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747A6"/>
                </a:solidFill>
                <a:latin typeface="Trebuchet MS"/>
                <a:cs typeface="Trebuchet MS"/>
              </a:rPr>
              <a:t>Analysis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5050" y="3315229"/>
            <a:ext cx="26333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50%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reduction: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20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14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points!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458" y="162751"/>
            <a:ext cx="22987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9870" y="5107613"/>
            <a:ext cx="7277100" cy="5095240"/>
            <a:chOff x="279870" y="5107613"/>
            <a:chExt cx="7277100" cy="509524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70" y="5107613"/>
              <a:ext cx="6566428" cy="20216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9870" y="5107613"/>
              <a:ext cx="6961505" cy="3361690"/>
            </a:xfrm>
            <a:custGeom>
              <a:avLst/>
              <a:gdLst/>
              <a:ahLst/>
              <a:cxnLst/>
              <a:rect l="l" t="t" r="r" b="b"/>
              <a:pathLst>
                <a:path w="6961505" h="3361690">
                  <a:moveTo>
                    <a:pt x="6961275" y="0"/>
                  </a:moveTo>
                  <a:lnTo>
                    <a:pt x="6566429" y="0"/>
                  </a:lnTo>
                  <a:lnTo>
                    <a:pt x="0" y="2021661"/>
                  </a:lnTo>
                  <a:lnTo>
                    <a:pt x="3879379" y="3361282"/>
                  </a:lnTo>
                  <a:lnTo>
                    <a:pt x="696127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36402" y="5107613"/>
              <a:ext cx="20320" cy="24765"/>
            </a:xfrm>
            <a:custGeom>
              <a:avLst/>
              <a:gdLst/>
              <a:ahLst/>
              <a:cxnLst/>
              <a:rect l="l" t="t" r="r" b="b"/>
              <a:pathLst>
                <a:path w="20320" h="24764">
                  <a:moveTo>
                    <a:pt x="20096" y="0"/>
                  </a:moveTo>
                  <a:lnTo>
                    <a:pt x="0" y="0"/>
                  </a:lnTo>
                  <a:lnTo>
                    <a:pt x="20096" y="24624"/>
                  </a:lnTo>
                  <a:lnTo>
                    <a:pt x="200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9249" y="5107613"/>
              <a:ext cx="3397249" cy="336128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59249" y="7711542"/>
              <a:ext cx="3397250" cy="1614805"/>
            </a:xfrm>
            <a:custGeom>
              <a:avLst/>
              <a:gdLst/>
              <a:ahLst/>
              <a:cxnLst/>
              <a:rect l="l" t="t" r="r" b="b"/>
              <a:pathLst>
                <a:path w="3397250" h="1614804">
                  <a:moveTo>
                    <a:pt x="3397249" y="0"/>
                  </a:moveTo>
                  <a:lnTo>
                    <a:pt x="0" y="757353"/>
                  </a:lnTo>
                  <a:lnTo>
                    <a:pt x="6341" y="759165"/>
                  </a:lnTo>
                  <a:lnTo>
                    <a:pt x="3397249" y="1614612"/>
                  </a:lnTo>
                  <a:lnTo>
                    <a:pt x="339724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870" y="7129274"/>
              <a:ext cx="3879379" cy="30732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9870" y="5107613"/>
              <a:ext cx="2134235" cy="2021839"/>
            </a:xfrm>
            <a:custGeom>
              <a:avLst/>
              <a:gdLst/>
              <a:ahLst/>
              <a:cxnLst/>
              <a:rect l="l" t="t" r="r" b="b"/>
              <a:pathLst>
                <a:path w="2134235" h="2021840">
                  <a:moveTo>
                    <a:pt x="2134046" y="0"/>
                  </a:moveTo>
                  <a:lnTo>
                    <a:pt x="0" y="0"/>
                  </a:lnTo>
                  <a:lnTo>
                    <a:pt x="0" y="2021661"/>
                  </a:lnTo>
                  <a:lnTo>
                    <a:pt x="213404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6153" y="8468895"/>
              <a:ext cx="4650740" cy="1734185"/>
            </a:xfrm>
            <a:custGeom>
              <a:avLst/>
              <a:gdLst/>
              <a:ahLst/>
              <a:cxnLst/>
              <a:rect l="l" t="t" r="r" b="b"/>
              <a:pathLst>
                <a:path w="4650740" h="1734184">
                  <a:moveTo>
                    <a:pt x="1253096" y="0"/>
                  </a:moveTo>
                  <a:lnTo>
                    <a:pt x="0" y="1733629"/>
                  </a:lnTo>
                  <a:lnTo>
                    <a:pt x="4650346" y="1733629"/>
                  </a:lnTo>
                  <a:lnTo>
                    <a:pt x="4650346" y="857259"/>
                  </a:lnTo>
                  <a:lnTo>
                    <a:pt x="1259437" y="1812"/>
                  </a:lnTo>
                  <a:lnTo>
                    <a:pt x="125309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870" y="7129274"/>
              <a:ext cx="1566545" cy="3073400"/>
            </a:xfrm>
            <a:custGeom>
              <a:avLst/>
              <a:gdLst/>
              <a:ahLst/>
              <a:cxnLst/>
              <a:rect l="l" t="t" r="r" b="b"/>
              <a:pathLst>
                <a:path w="1566545" h="3073400">
                  <a:moveTo>
                    <a:pt x="0" y="0"/>
                  </a:moveTo>
                  <a:lnTo>
                    <a:pt x="0" y="3073250"/>
                  </a:lnTo>
                  <a:lnTo>
                    <a:pt x="1566023" y="307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9574" y="5882464"/>
              <a:ext cx="401320" cy="248285"/>
            </a:xfrm>
            <a:custGeom>
              <a:avLst/>
              <a:gdLst/>
              <a:ahLst/>
              <a:cxnLst/>
              <a:rect l="l" t="t" r="r" b="b"/>
              <a:pathLst>
                <a:path w="401319" h="248285">
                  <a:moveTo>
                    <a:pt x="353813" y="0"/>
                  </a:moveTo>
                  <a:lnTo>
                    <a:pt x="47175" y="0"/>
                  </a:lnTo>
                  <a:lnTo>
                    <a:pt x="28858" y="3722"/>
                  </a:lnTo>
                  <a:lnTo>
                    <a:pt x="13857" y="13857"/>
                  </a:lnTo>
                  <a:lnTo>
                    <a:pt x="3722" y="28857"/>
                  </a:lnTo>
                  <a:lnTo>
                    <a:pt x="0" y="47174"/>
                  </a:lnTo>
                  <a:lnTo>
                    <a:pt x="0" y="200493"/>
                  </a:lnTo>
                  <a:lnTo>
                    <a:pt x="3722" y="218810"/>
                  </a:lnTo>
                  <a:lnTo>
                    <a:pt x="13857" y="233811"/>
                  </a:lnTo>
                  <a:lnTo>
                    <a:pt x="28858" y="243946"/>
                  </a:lnTo>
                  <a:lnTo>
                    <a:pt x="47175" y="247669"/>
                  </a:lnTo>
                  <a:lnTo>
                    <a:pt x="353813" y="247669"/>
                  </a:lnTo>
                  <a:lnTo>
                    <a:pt x="372130" y="243946"/>
                  </a:lnTo>
                  <a:lnTo>
                    <a:pt x="387131" y="233811"/>
                  </a:lnTo>
                  <a:lnTo>
                    <a:pt x="397266" y="218810"/>
                  </a:lnTo>
                  <a:lnTo>
                    <a:pt x="400989" y="200493"/>
                  </a:lnTo>
                  <a:lnTo>
                    <a:pt x="400989" y="47174"/>
                  </a:lnTo>
                  <a:lnTo>
                    <a:pt x="397266" y="28857"/>
                  </a:lnTo>
                  <a:lnTo>
                    <a:pt x="387131" y="13857"/>
                  </a:lnTo>
                  <a:lnTo>
                    <a:pt x="372130" y="3722"/>
                  </a:lnTo>
                  <a:lnTo>
                    <a:pt x="353813" y="0"/>
                  </a:lnTo>
                  <a:close/>
                </a:path>
              </a:pathLst>
            </a:custGeom>
            <a:solidFill>
              <a:srgbClr val="3F7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9574" y="5882463"/>
              <a:ext cx="401320" cy="82550"/>
            </a:xfrm>
            <a:custGeom>
              <a:avLst/>
              <a:gdLst/>
              <a:ahLst/>
              <a:cxnLst/>
              <a:rect l="l" t="t" r="r" b="b"/>
              <a:pathLst>
                <a:path w="401319" h="82550">
                  <a:moveTo>
                    <a:pt x="400988" y="0"/>
                  </a:moveTo>
                  <a:lnTo>
                    <a:pt x="0" y="0"/>
                  </a:lnTo>
                  <a:lnTo>
                    <a:pt x="0" y="82556"/>
                  </a:lnTo>
                  <a:lnTo>
                    <a:pt x="400988" y="82556"/>
                  </a:lnTo>
                  <a:lnTo>
                    <a:pt x="400988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574" y="5882464"/>
              <a:ext cx="377825" cy="82550"/>
            </a:xfrm>
            <a:custGeom>
              <a:avLst/>
              <a:gdLst/>
              <a:ahLst/>
              <a:cxnLst/>
              <a:rect l="l" t="t" r="r" b="b"/>
              <a:pathLst>
                <a:path w="377825" h="82550">
                  <a:moveTo>
                    <a:pt x="47175" y="0"/>
                  </a:moveTo>
                  <a:lnTo>
                    <a:pt x="0" y="0"/>
                  </a:lnTo>
                  <a:lnTo>
                    <a:pt x="0" y="82555"/>
                  </a:lnTo>
                  <a:lnTo>
                    <a:pt x="47175" y="0"/>
                  </a:lnTo>
                  <a:close/>
                </a:path>
                <a:path w="377825" h="82550">
                  <a:moveTo>
                    <a:pt x="212288" y="0"/>
                  </a:moveTo>
                  <a:lnTo>
                    <a:pt x="129731" y="0"/>
                  </a:lnTo>
                  <a:lnTo>
                    <a:pt x="82556" y="82555"/>
                  </a:lnTo>
                  <a:lnTo>
                    <a:pt x="165112" y="82555"/>
                  </a:lnTo>
                  <a:lnTo>
                    <a:pt x="212288" y="0"/>
                  </a:lnTo>
                  <a:close/>
                </a:path>
                <a:path w="377825" h="82550">
                  <a:moveTo>
                    <a:pt x="377400" y="0"/>
                  </a:moveTo>
                  <a:lnTo>
                    <a:pt x="294844" y="0"/>
                  </a:lnTo>
                  <a:lnTo>
                    <a:pt x="247669" y="82555"/>
                  </a:lnTo>
                  <a:lnTo>
                    <a:pt x="330226" y="82555"/>
                  </a:lnTo>
                  <a:lnTo>
                    <a:pt x="377400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9642" y="5705557"/>
              <a:ext cx="409575" cy="177165"/>
            </a:xfrm>
            <a:custGeom>
              <a:avLst/>
              <a:gdLst/>
              <a:ahLst/>
              <a:cxnLst/>
              <a:rect l="l" t="t" r="r" b="b"/>
              <a:pathLst>
                <a:path w="409575" h="177164">
                  <a:moveTo>
                    <a:pt x="389112" y="0"/>
                  </a:moveTo>
                  <a:lnTo>
                    <a:pt x="0" y="96791"/>
                  </a:lnTo>
                  <a:lnTo>
                    <a:pt x="19931" y="176907"/>
                  </a:lnTo>
                  <a:lnTo>
                    <a:pt x="409044" y="80102"/>
                  </a:lnTo>
                  <a:lnTo>
                    <a:pt x="389112" y="0"/>
                  </a:lnTo>
                  <a:close/>
                </a:path>
              </a:pathLst>
            </a:custGeom>
            <a:solidFill>
              <a:srgbClr val="CCD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9642" y="5722622"/>
              <a:ext cx="386715" cy="160020"/>
            </a:xfrm>
            <a:custGeom>
              <a:avLst/>
              <a:gdLst/>
              <a:ahLst/>
              <a:cxnLst/>
              <a:rect l="l" t="t" r="r" b="b"/>
              <a:pathLst>
                <a:path w="386715" h="160020">
                  <a:moveTo>
                    <a:pt x="0" y="79726"/>
                  </a:moveTo>
                  <a:lnTo>
                    <a:pt x="19931" y="159842"/>
                  </a:lnTo>
                  <a:lnTo>
                    <a:pt x="65715" y="148449"/>
                  </a:lnTo>
                  <a:lnTo>
                    <a:pt x="0" y="79726"/>
                  </a:lnTo>
                  <a:close/>
                </a:path>
                <a:path w="386715" h="160020">
                  <a:moveTo>
                    <a:pt x="160230" y="39862"/>
                  </a:moveTo>
                  <a:lnTo>
                    <a:pt x="80115" y="59795"/>
                  </a:lnTo>
                  <a:lnTo>
                    <a:pt x="145830" y="128529"/>
                  </a:lnTo>
                  <a:lnTo>
                    <a:pt x="225945" y="108597"/>
                  </a:lnTo>
                  <a:lnTo>
                    <a:pt x="160230" y="39862"/>
                  </a:lnTo>
                  <a:close/>
                </a:path>
                <a:path w="386715" h="160020">
                  <a:moveTo>
                    <a:pt x="320461" y="0"/>
                  </a:moveTo>
                  <a:lnTo>
                    <a:pt x="240345" y="19932"/>
                  </a:lnTo>
                  <a:lnTo>
                    <a:pt x="306060" y="88653"/>
                  </a:lnTo>
                  <a:lnTo>
                    <a:pt x="386175" y="68734"/>
                  </a:lnTo>
                  <a:lnTo>
                    <a:pt x="320461" y="0"/>
                  </a:lnTo>
                  <a:close/>
                </a:path>
              </a:pathLst>
            </a:custGeom>
            <a:solidFill>
              <a:srgbClr val="292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397788" y="5650399"/>
            <a:ext cx="526669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spc="90" dirty="0">
                <a:solidFill>
                  <a:srgbClr val="0052CC"/>
                </a:solidFill>
                <a:latin typeface="Trebuchet MS"/>
                <a:cs typeface="Trebuchet MS"/>
              </a:rPr>
              <a:t>Demo</a:t>
            </a:r>
            <a:r>
              <a:rPr sz="3350" spc="-250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85" dirty="0">
                <a:solidFill>
                  <a:srgbClr val="0052CC"/>
                </a:solidFill>
                <a:latin typeface="Trebuchet MS"/>
                <a:cs typeface="Trebuchet MS"/>
              </a:rPr>
              <a:t>#4:</a:t>
            </a:r>
            <a:r>
              <a:rPr sz="3350" spc="-24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0052CC"/>
                </a:solidFill>
                <a:latin typeface="Trebuchet MS"/>
                <a:cs typeface="Trebuchet MS"/>
              </a:rPr>
              <a:t>Batch</a:t>
            </a:r>
            <a:r>
              <a:rPr sz="3350" spc="-245" dirty="0">
                <a:solidFill>
                  <a:srgbClr val="0052CC"/>
                </a:solidFill>
                <a:latin typeface="Trebuchet MS"/>
                <a:cs typeface="Trebuchet MS"/>
              </a:rPr>
              <a:t> </a:t>
            </a:r>
            <a:r>
              <a:rPr sz="3350" spc="70" dirty="0">
                <a:solidFill>
                  <a:srgbClr val="0052CC"/>
                </a:solidFill>
                <a:latin typeface="Trebuchet MS"/>
                <a:cs typeface="Trebuchet MS"/>
              </a:rPr>
              <a:t>Processing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5357" y="6986362"/>
            <a:ext cx="3874770" cy="2385060"/>
            <a:chOff x="835357" y="6986362"/>
            <a:chExt cx="3874770" cy="2385060"/>
          </a:xfrm>
        </p:grpSpPr>
        <p:sp>
          <p:nvSpPr>
            <p:cNvPr id="37" name="object 37"/>
            <p:cNvSpPr/>
            <p:nvPr/>
          </p:nvSpPr>
          <p:spPr>
            <a:xfrm>
              <a:off x="842433" y="6993437"/>
              <a:ext cx="3860165" cy="1288415"/>
            </a:xfrm>
            <a:custGeom>
              <a:avLst/>
              <a:gdLst/>
              <a:ahLst/>
              <a:cxnLst/>
              <a:rect l="l" t="t" r="r" b="b"/>
              <a:pathLst>
                <a:path w="3860165" h="1288415">
                  <a:moveTo>
                    <a:pt x="3817646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6" y="25931"/>
                  </a:lnTo>
                  <a:lnTo>
                    <a:pt x="0" y="42457"/>
                  </a:lnTo>
                  <a:lnTo>
                    <a:pt x="0" y="1245422"/>
                  </a:lnTo>
                  <a:lnTo>
                    <a:pt x="25931" y="1284543"/>
                  </a:lnTo>
                  <a:lnTo>
                    <a:pt x="3817646" y="1287881"/>
                  </a:lnTo>
                  <a:lnTo>
                    <a:pt x="3834173" y="1284545"/>
                  </a:lnTo>
                  <a:lnTo>
                    <a:pt x="3847669" y="1275445"/>
                  </a:lnTo>
                  <a:lnTo>
                    <a:pt x="3856768" y="1261950"/>
                  </a:lnTo>
                  <a:lnTo>
                    <a:pt x="3860104" y="1245424"/>
                  </a:lnTo>
                  <a:lnTo>
                    <a:pt x="3860104" y="643940"/>
                  </a:lnTo>
                  <a:lnTo>
                    <a:pt x="3860104" y="42457"/>
                  </a:lnTo>
                  <a:lnTo>
                    <a:pt x="3856768" y="25931"/>
                  </a:lnTo>
                  <a:lnTo>
                    <a:pt x="3847669" y="12435"/>
                  </a:lnTo>
                  <a:lnTo>
                    <a:pt x="3834173" y="3336"/>
                  </a:lnTo>
                  <a:lnTo>
                    <a:pt x="3817646" y="0"/>
                  </a:lnTo>
                  <a:close/>
                </a:path>
              </a:pathLst>
            </a:custGeom>
            <a:solidFill>
              <a:srgbClr val="F6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357" y="6986362"/>
              <a:ext cx="3874770" cy="1302385"/>
            </a:xfrm>
            <a:custGeom>
              <a:avLst/>
              <a:gdLst/>
              <a:ahLst/>
              <a:cxnLst/>
              <a:rect l="l" t="t" r="r" b="b"/>
              <a:pathLst>
                <a:path w="3874770" h="1302384">
                  <a:moveTo>
                    <a:pt x="3831798" y="0"/>
                  </a:moveTo>
                  <a:lnTo>
                    <a:pt x="42458" y="0"/>
                  </a:lnTo>
                  <a:lnTo>
                    <a:pt x="25931" y="3336"/>
                  </a:lnTo>
                  <a:lnTo>
                    <a:pt x="12435" y="12435"/>
                  </a:lnTo>
                  <a:lnTo>
                    <a:pt x="3337" y="25930"/>
                  </a:lnTo>
                  <a:lnTo>
                    <a:pt x="0" y="42457"/>
                  </a:lnTo>
                  <a:lnTo>
                    <a:pt x="0" y="1259574"/>
                  </a:lnTo>
                  <a:lnTo>
                    <a:pt x="3336" y="1276101"/>
                  </a:lnTo>
                  <a:lnTo>
                    <a:pt x="12435" y="1289597"/>
                  </a:lnTo>
                  <a:lnTo>
                    <a:pt x="25931" y="1298696"/>
                  </a:lnTo>
                  <a:lnTo>
                    <a:pt x="42457" y="1302033"/>
                  </a:lnTo>
                  <a:lnTo>
                    <a:pt x="3831798" y="1302033"/>
                  </a:lnTo>
                  <a:lnTo>
                    <a:pt x="3848325" y="1298696"/>
                  </a:lnTo>
                  <a:lnTo>
                    <a:pt x="3853872" y="1294956"/>
                  </a:lnTo>
                  <a:lnTo>
                    <a:pt x="42457" y="1294956"/>
                  </a:lnTo>
                  <a:lnTo>
                    <a:pt x="28685" y="1292176"/>
                  </a:lnTo>
                  <a:lnTo>
                    <a:pt x="17439" y="1284593"/>
                  </a:lnTo>
                  <a:lnTo>
                    <a:pt x="9856" y="1273346"/>
                  </a:lnTo>
                  <a:lnTo>
                    <a:pt x="7076" y="1259574"/>
                  </a:lnTo>
                  <a:lnTo>
                    <a:pt x="7076" y="42457"/>
                  </a:lnTo>
                  <a:lnTo>
                    <a:pt x="9857" y="28684"/>
                  </a:lnTo>
                  <a:lnTo>
                    <a:pt x="17439" y="17438"/>
                  </a:lnTo>
                  <a:lnTo>
                    <a:pt x="28686" y="9855"/>
                  </a:lnTo>
                  <a:lnTo>
                    <a:pt x="42458" y="7075"/>
                  </a:lnTo>
                  <a:lnTo>
                    <a:pt x="3853870" y="7075"/>
                  </a:lnTo>
                  <a:lnTo>
                    <a:pt x="3848325" y="3336"/>
                  </a:lnTo>
                  <a:lnTo>
                    <a:pt x="3831798" y="0"/>
                  </a:lnTo>
                  <a:close/>
                </a:path>
                <a:path w="3874770" h="1302384">
                  <a:moveTo>
                    <a:pt x="3853870" y="7075"/>
                  </a:moveTo>
                  <a:lnTo>
                    <a:pt x="3831798" y="7075"/>
                  </a:lnTo>
                  <a:lnTo>
                    <a:pt x="3845571" y="9855"/>
                  </a:lnTo>
                  <a:lnTo>
                    <a:pt x="3856818" y="17438"/>
                  </a:lnTo>
                  <a:lnTo>
                    <a:pt x="3864400" y="28684"/>
                  </a:lnTo>
                  <a:lnTo>
                    <a:pt x="3867181" y="42457"/>
                  </a:lnTo>
                  <a:lnTo>
                    <a:pt x="3867181" y="1259574"/>
                  </a:lnTo>
                  <a:lnTo>
                    <a:pt x="3864400" y="1273346"/>
                  </a:lnTo>
                  <a:lnTo>
                    <a:pt x="3856818" y="1284593"/>
                  </a:lnTo>
                  <a:lnTo>
                    <a:pt x="3845571" y="1292176"/>
                  </a:lnTo>
                  <a:lnTo>
                    <a:pt x="3831798" y="1294956"/>
                  </a:lnTo>
                  <a:lnTo>
                    <a:pt x="3853872" y="1294956"/>
                  </a:lnTo>
                  <a:lnTo>
                    <a:pt x="3861821" y="1289597"/>
                  </a:lnTo>
                  <a:lnTo>
                    <a:pt x="3870919" y="1276101"/>
                  </a:lnTo>
                  <a:lnTo>
                    <a:pt x="3874256" y="1259574"/>
                  </a:lnTo>
                  <a:lnTo>
                    <a:pt x="3874256" y="42457"/>
                  </a:lnTo>
                  <a:lnTo>
                    <a:pt x="3870919" y="25930"/>
                  </a:lnTo>
                  <a:lnTo>
                    <a:pt x="3861821" y="12435"/>
                  </a:lnTo>
                  <a:lnTo>
                    <a:pt x="3853870" y="7075"/>
                  </a:lnTo>
                  <a:close/>
                </a:path>
              </a:pathLst>
            </a:custGeom>
            <a:solidFill>
              <a:srgbClr val="D1D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1" y="8960641"/>
              <a:ext cx="63686" cy="636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722" y="9307377"/>
              <a:ext cx="63686" cy="6368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22657" y="6592958"/>
            <a:ext cx="230187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Groom</a:t>
            </a:r>
            <a:r>
              <a:rPr sz="1700" spc="-30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747A6"/>
                </a:solidFill>
                <a:latin typeface="Trebuchet MS"/>
                <a:cs typeface="Trebuchet MS"/>
              </a:rPr>
              <a:t>Multiple</a:t>
            </a:r>
            <a:r>
              <a:rPr sz="1700" spc="-25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Tickets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2657" y="8446940"/>
            <a:ext cx="3856354" cy="1012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35" dirty="0">
                <a:solidFill>
                  <a:srgbClr val="0747A6"/>
                </a:solidFill>
                <a:latin typeface="Trebuchet MS"/>
                <a:cs typeface="Trebuchet MS"/>
              </a:rPr>
              <a:t>Results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RVV-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1200:</a:t>
            </a:r>
            <a:r>
              <a:rPr sz="155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1F2328"/>
                </a:solidFill>
                <a:latin typeface="Arial"/>
                <a:cs typeface="Arial"/>
              </a:rPr>
              <a:t>API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endpoint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1F2328"/>
                </a:solidFill>
                <a:latin typeface="Arial"/>
                <a:cs typeface="Arial"/>
              </a:rPr>
              <a:t>pts</a:t>
            </a:r>
            <a:endParaRPr sz="155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869"/>
              </a:spcBef>
            </a:pP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RVV-1201: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Payment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1F2328"/>
                </a:solidFill>
                <a:latin typeface="Arial"/>
                <a:cs typeface="Arial"/>
              </a:rPr>
              <a:t>integration</a:t>
            </a:r>
            <a:r>
              <a:rPr sz="1550" spc="-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45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1550" spc="-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120" dirty="0">
                <a:solidFill>
                  <a:srgbClr val="1F2328"/>
                </a:solidFill>
                <a:latin typeface="Arial"/>
                <a:cs typeface="Arial"/>
              </a:rPr>
              <a:t>4</a:t>
            </a:r>
            <a:r>
              <a:rPr sz="1550" spc="-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35" dirty="0">
                <a:solidFill>
                  <a:srgbClr val="1F2328"/>
                </a:solidFill>
                <a:latin typeface="Arial"/>
                <a:cs typeface="Arial"/>
              </a:rPr>
              <a:t>pts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54722" y="7106658"/>
            <a:ext cx="4136390" cy="2908935"/>
            <a:chOff x="1054722" y="7106658"/>
            <a:chExt cx="4136390" cy="2908935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2851" y="9528596"/>
              <a:ext cx="198152" cy="19077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722" y="9951318"/>
              <a:ext cx="63686" cy="636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106658"/>
              <a:ext cx="63686" cy="63686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895050" y="6592958"/>
            <a:ext cx="2125345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Time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0747A6"/>
                </a:solidFill>
                <a:latin typeface="Trebuchet MS"/>
                <a:cs typeface="Trebuchet MS"/>
              </a:rPr>
              <a:t>Saved</a:t>
            </a:r>
            <a:endParaRPr sz="1700">
              <a:latin typeface="Trebuchet MS"/>
              <a:cs typeface="Trebuchet MS"/>
            </a:endParaRPr>
          </a:p>
          <a:p>
            <a:pPr marL="40894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Manual: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75</a:t>
            </a:r>
            <a:r>
              <a:rPr sz="1550" spc="-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27113" y="7400322"/>
            <a:ext cx="463550" cy="760730"/>
            <a:chOff x="5127113" y="7400322"/>
            <a:chExt cx="463550" cy="760730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9846" y="7400322"/>
              <a:ext cx="70762" cy="707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7750598"/>
              <a:ext cx="63686" cy="636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7113" y="8097335"/>
              <a:ext cx="63686" cy="6368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291320" y="7183120"/>
            <a:ext cx="2298065" cy="10661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965"/>
              </a:spcBef>
            </a:pP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tickets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×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25</a:t>
            </a:r>
            <a:r>
              <a:rPr sz="1550" spc="-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min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1F2328"/>
                </a:solidFill>
                <a:latin typeface="Arial"/>
                <a:cs typeface="Arial"/>
              </a:rPr>
              <a:t>eac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Automated:</a:t>
            </a:r>
            <a:r>
              <a:rPr sz="155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60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r>
              <a:rPr sz="155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Savings: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F2328"/>
                </a:solidFill>
                <a:latin typeface="Arial"/>
                <a:cs typeface="Arial"/>
              </a:rPr>
              <a:t>72</a:t>
            </a:r>
            <a:r>
              <a:rPr sz="1550" spc="-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1F2328"/>
                </a:solidFill>
                <a:latin typeface="Arial"/>
                <a:cs typeface="Arial"/>
              </a:rPr>
              <a:t>minutes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28594" y="8468512"/>
            <a:ext cx="220168" cy="217067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191995" y="8432788"/>
            <a:ext cx="118618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295" dirty="0">
                <a:solidFill>
                  <a:srgbClr val="0747A6"/>
                </a:solidFill>
                <a:latin typeface="Trebuchet MS"/>
                <a:cs typeface="Trebuchet MS"/>
              </a:rPr>
              <a:t>96%</a:t>
            </a:r>
            <a:r>
              <a:rPr sz="1700" spc="-114" dirty="0">
                <a:solidFill>
                  <a:srgbClr val="0747A6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747A6"/>
                </a:solidFill>
                <a:latin typeface="Trebuchet MS"/>
                <a:cs typeface="Trebuchet MS"/>
              </a:rPr>
              <a:t>faster!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458" y="4769404"/>
            <a:ext cx="242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Stream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Team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27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October</a:t>
            </a:r>
            <a:r>
              <a:rPr sz="1000" spc="-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666666"/>
                </a:solidFill>
                <a:latin typeface="Trebuchet MS"/>
                <a:cs typeface="Trebuchet MS"/>
              </a:rPr>
              <a:t>2025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JIRA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Copilot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Assistant </a:t>
            </a:r>
            <a:r>
              <a:rPr sz="1000" spc="10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4058" y="9793554"/>
            <a:ext cx="402018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Racing</a:t>
            </a:r>
            <a:r>
              <a:rPr sz="1000" spc="-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666666"/>
                </a:solidFill>
                <a:latin typeface="Trebuchet MS"/>
                <a:cs typeface="Trebuchet MS"/>
              </a:rPr>
              <a:t>l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1000" spc="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325" spc="-1342" baseline="-12544" dirty="0">
                <a:solidFill>
                  <a:srgbClr val="1F2328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sz="1000" spc="-180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325" spc="-1312" baseline="-12544" dirty="0">
                <a:solidFill>
                  <a:srgbClr val="1F2328"/>
                </a:solidFill>
                <a:latin typeface="Arial"/>
                <a:cs typeface="Arial"/>
              </a:rPr>
              <a:t>V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000" spc="-49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2325" spc="-780" baseline="-12544" dirty="0">
                <a:solidFill>
                  <a:srgbClr val="1F2328"/>
                </a:solidFill>
                <a:latin typeface="Arial"/>
                <a:cs typeface="Arial"/>
              </a:rPr>
              <a:t>V</a:t>
            </a:r>
            <a:r>
              <a:rPr sz="1000" spc="-335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325" spc="-67" baseline="-12544"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z="1000" spc="-520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325" spc="-525" baseline="-12544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000" spc="-26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325" spc="-975" baseline="-12544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1000" spc="-665" dirty="0">
                <a:solidFill>
                  <a:srgbClr val="666666"/>
                </a:solidFill>
                <a:latin typeface="Trebuchet MS"/>
                <a:cs typeface="Trebuchet MS"/>
              </a:rPr>
              <a:t>m</a:t>
            </a:r>
            <a:r>
              <a:rPr sz="2325" spc="-104" baseline="-12544" dirty="0">
                <a:solidFill>
                  <a:srgbClr val="1F2328"/>
                </a:solidFill>
                <a:latin typeface="Arial"/>
                <a:cs typeface="Arial"/>
              </a:rPr>
              <a:t>0</a:t>
            </a:r>
            <a:r>
              <a:rPr sz="1000" spc="-360" dirty="0">
                <a:solidFill>
                  <a:srgbClr val="666666"/>
                </a:solidFill>
                <a:latin typeface="Trebuchet MS"/>
                <a:cs typeface="Trebuchet MS"/>
              </a:rPr>
              <a:t>|</a:t>
            </a:r>
            <a:r>
              <a:rPr sz="2325" spc="-750" baseline="-12544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1000" spc="-21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2325" spc="-284" baseline="-12544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000" spc="-20" dirty="0">
                <a:solidFill>
                  <a:srgbClr val="666666"/>
                </a:solidFill>
                <a:latin typeface="Trebuchet MS"/>
                <a:cs typeface="Trebuchet MS"/>
              </a:rPr>
              <a:t>c</a:t>
            </a:r>
            <a:r>
              <a:rPr sz="1000" spc="-390" dirty="0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sz="2325" spc="-1192" baseline="-12544" dirty="0">
                <a:solidFill>
                  <a:srgbClr val="1F2328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000" spc="-385" dirty="0">
                <a:solidFill>
                  <a:srgbClr val="666666"/>
                </a:solidFill>
                <a:latin typeface="Trebuchet MS"/>
                <a:cs typeface="Trebuchet MS"/>
              </a:rPr>
              <a:t>b</a:t>
            </a:r>
            <a:r>
              <a:rPr sz="2325" spc="-660" baseline="-12544" dirty="0">
                <a:solidFill>
                  <a:srgbClr val="1F2328"/>
                </a:solidFill>
                <a:latin typeface="Arial"/>
                <a:cs typeface="Arial"/>
              </a:rPr>
              <a:t>a</a:t>
            </a:r>
            <a:r>
              <a:rPr sz="1000" spc="-155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2325" spc="-465" baseline="-12544" dirty="0">
                <a:solidFill>
                  <a:srgbClr val="1F2328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2325" spc="-877" baseline="-12544" dirty="0">
                <a:solidFill>
                  <a:srgbClr val="1F2328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325" spc="-1245" baseline="-12544" dirty="0">
                <a:solidFill>
                  <a:srgbClr val="1F2328"/>
                </a:solidFill>
                <a:latin typeface="Arial"/>
                <a:cs typeface="Arial"/>
              </a:rPr>
              <a:t>b</a:t>
            </a:r>
            <a:r>
              <a:rPr sz="1000" spc="-25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1000" spc="-32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325" spc="-750" baseline="-12544" dirty="0">
                <a:solidFill>
                  <a:srgbClr val="1F2328"/>
                </a:solidFill>
                <a:latin typeface="Arial"/>
                <a:cs typeface="Arial"/>
              </a:rPr>
              <a:t>a</a:t>
            </a:r>
            <a:r>
              <a:rPr sz="1000" spc="-135" dirty="0">
                <a:solidFill>
                  <a:srgbClr val="666666"/>
                </a:solidFill>
                <a:latin typeface="Trebuchet MS"/>
                <a:cs typeface="Trebuchet MS"/>
              </a:rPr>
              <a:t>5</a:t>
            </a:r>
            <a:r>
              <a:rPr sz="2325" spc="30" baseline="-12544" dirty="0">
                <a:solidFill>
                  <a:srgbClr val="1F2328"/>
                </a:solidFill>
                <a:latin typeface="Arial"/>
                <a:cs typeface="Arial"/>
              </a:rPr>
              <a:t>s</a:t>
            </a:r>
            <a:r>
              <a:rPr sz="2325" baseline="-12544" dirty="0">
                <a:solidFill>
                  <a:srgbClr val="1F2328"/>
                </a:solidFill>
                <a:latin typeface="Arial"/>
                <a:cs typeface="Arial"/>
              </a:rPr>
              <a:t>e</a:t>
            </a:r>
            <a:r>
              <a:rPr sz="2325" spc="52" baseline="-1254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325" spc="-30" baseline="-12544" dirty="0">
                <a:solidFill>
                  <a:srgbClr val="1F2328"/>
                </a:solidFill>
                <a:latin typeface="Arial"/>
                <a:cs typeface="Arial"/>
              </a:rPr>
              <a:t>update</a:t>
            </a:r>
            <a:r>
              <a:rPr sz="2325" spc="60" baseline="-1254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325" spc="-217" baseline="-12544" dirty="0">
                <a:solidFill>
                  <a:srgbClr val="1F2328"/>
                </a:solidFill>
                <a:latin typeface="Arial"/>
                <a:cs typeface="Arial"/>
              </a:rPr>
              <a:t>→</a:t>
            </a:r>
            <a:r>
              <a:rPr sz="2325" spc="60" baseline="-1254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325" spc="75" baseline="-12544" dirty="0">
                <a:solidFill>
                  <a:srgbClr val="1F2328"/>
                </a:solidFill>
                <a:latin typeface="Arial"/>
                <a:cs typeface="Arial"/>
              </a:rPr>
              <a:t>2</a:t>
            </a:r>
            <a:r>
              <a:rPr sz="2325" spc="30" baseline="-1254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325" spc="44" baseline="-12544" dirty="0">
                <a:solidFill>
                  <a:srgbClr val="1F2328"/>
                </a:solidFill>
                <a:latin typeface="Arial"/>
                <a:cs typeface="Arial"/>
              </a:rPr>
              <a:t>pts</a:t>
            </a:r>
            <a:endParaRPr sz="2325" baseline="-1254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96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2787</Words>
  <Application>Microsoft Macintosh PowerPoint</Application>
  <PresentationFormat>Custom</PresentationFormat>
  <Paragraphs>642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Office Theme</vt:lpstr>
      <vt:lpstr>JIRA Copilot Assistant</vt:lpstr>
      <vt:lpstr>Quick Stats</vt:lpstr>
      <vt:lpstr>The Pain We Experienced</vt:lpstr>
      <vt:lpstr>What We Wanted</vt:lpstr>
      <vt:lpstr>JIRA Copilot Assistant</vt:lpstr>
      <vt:lpstr>Key Features</vt:lpstr>
      <vt:lpstr>Reference Detection</vt:lpstr>
      <vt:lpstr>Demo #1: Basic Ticket Grooming</vt:lpstr>
      <vt:lpstr>Demo #3: Reference Detection</vt:lpstr>
      <vt:lpstr>Part</vt:lpstr>
      <vt:lpstr>Time Savings Breakdown</vt:lpstr>
      <vt:lpstr>Quality Improvements</vt:lpstr>
      <vt:lpstr>For Developers</vt:lpstr>
      <vt:lpstr>For Engineering Managers</vt:lpstr>
      <vt:lpstr>Quick Start (5 Minutes)</vt:lpstr>
      <vt:lpstr>Training &amp; Support</vt:lpstr>
      <vt:lpstr>Roadmap</vt:lpstr>
      <vt:lpstr>Common Questions</vt:lpstr>
      <vt:lpstr>Success Stories</vt:lpstr>
      <vt:lpstr>Your Next Steps</vt:lpstr>
      <vt:lpstr>Resources</vt:lpstr>
      <vt:lpstr>Thank You!</vt:lpstr>
      <vt:lpstr>Detailed Metrics</vt:lpstr>
      <vt:lpstr>Keyword Detection Arrays</vt:lpstr>
      <vt:lpstr>Technical Architecture Details</vt:lpstr>
      <vt:lpstr>Let's Transform JIRA Together!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JIRA Copilot Assistant</dc:title>
  <dc:creator>Andy Mo</dc:creator>
  <cp:lastModifiedBy>Andy Mo</cp:lastModifiedBy>
  <cp:revision>1</cp:revision>
  <dcterms:created xsi:type="dcterms:W3CDTF">2025-10-15T11:20:56Z</dcterms:created>
  <dcterms:modified xsi:type="dcterms:W3CDTF">2025-10-15T11:31:20Z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2025-10-15T00:00:00Z</vt:filetime>
  </property>
  <property fmtid="{D5CDD505-2E9C-101B-9397-08002B2CF9AE}" pid="3" name="Creator">
    <vt:lpwstr>Safari</vt:lpwstr>
  </property>
  <property fmtid="{D5CDD505-2E9C-101B-9397-08002B2CF9AE}" pid="4" name="LastSaved">
    <vt:filetime>2025-10-15T00:00:00Z</vt:filetime>
  </property>
  <property fmtid="{D5CDD505-2E9C-101B-9397-08002B2CF9AE}" pid="5" name="Producer">
    <vt:lpwstr>macOS Version 15.6.1 (Build 24G90) Quartz PDFContext</vt:lpwstr>
  </property>
  <property fmtid="{D5CDD505-2E9C-101B-9397-08002B2CF9AE}" pid="6" name="MSIP_Label_8a3facf6-98cf-4b46-bb87-4909d89df549_Enabled">
    <vt:lpwstr>true</vt:lpwstr>
  </property>
  <property fmtid="{D5CDD505-2E9C-101B-9397-08002B2CF9AE}" pid="7" name="MSIP_Label_8a3facf6-98cf-4b46-bb87-4909d89df549_SetDate">
    <vt:lpwstr>2025-10-15T11:31:20Z</vt:lpwstr>
  </property>
  <property fmtid="{D5CDD505-2E9C-101B-9397-08002B2CF9AE}" pid="8" name="MSIP_Label_8a3facf6-98cf-4b46-bb87-4909d89df549_Method">
    <vt:lpwstr>Privileged</vt:lpwstr>
  </property>
  <property fmtid="{D5CDD505-2E9C-101B-9397-08002B2CF9AE}" pid="9" name="MSIP_Label_8a3facf6-98cf-4b46-bb87-4909d89df549_Name">
    <vt:lpwstr>Internal - Employee</vt:lpwstr>
  </property>
  <property fmtid="{D5CDD505-2E9C-101B-9397-08002B2CF9AE}" pid="10" name="MSIP_Label_8a3facf6-98cf-4b46-bb87-4909d89df549_SiteId">
    <vt:lpwstr>384e568c-2d81-43b9-9824-c8b1bc776a50</vt:lpwstr>
  </property>
  <property fmtid="{D5CDD505-2E9C-101B-9397-08002B2CF9AE}" pid="11" name="MSIP_Label_8a3facf6-98cf-4b46-bb87-4909d89df549_ActionId">
    <vt:lpwstr>bb9a53a2-62cc-48e7-bfda-cc5a421d45be</vt:lpwstr>
  </property>
  <property fmtid="{D5CDD505-2E9C-101B-9397-08002B2CF9AE}" pid="12" name="MSIP_Label_8a3facf6-98cf-4b46-bb87-4909d89df549_ContentBits">
    <vt:lpwstr>0</vt:lpwstr>
  </property>
  <property fmtid="{D5CDD505-2E9C-101B-9397-08002B2CF9AE}" pid="13" name="MSIP_Label_8a3facf6-98cf-4b46-bb87-4909d89df549_Tag">
    <vt:lpwstr>50, 0, 1, 1</vt:lpwstr>
  </property>
</Properties>
</file>