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3" r:id="rId6"/>
    <p:sldId id="262" r:id="rId7"/>
    <p:sldId id="274" r:id="rId8"/>
    <p:sldId id="276" r:id="rId9"/>
    <p:sldId id="264" r:id="rId10"/>
    <p:sldId id="275" r:id="rId11"/>
    <p:sldId id="272" r:id="rId12"/>
    <p:sldId id="263" r:id="rId13"/>
    <p:sldId id="278" r:id="rId14"/>
    <p:sldId id="265" r:id="rId15"/>
    <p:sldId id="287" r:id="rId16"/>
    <p:sldId id="280" r:id="rId17"/>
    <p:sldId id="279" r:id="rId18"/>
    <p:sldId id="266" r:id="rId19"/>
    <p:sldId id="268" r:id="rId20"/>
    <p:sldId id="282" r:id="rId21"/>
    <p:sldId id="283" r:id="rId22"/>
    <p:sldId id="284" r:id="rId23"/>
    <p:sldId id="285" r:id="rId24"/>
    <p:sldId id="286" r:id="rId25"/>
    <p:sldId id="269" r:id="rId26"/>
    <p:sldId id="267" r:id="rId27"/>
    <p:sldId id="281"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7"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A79D-9514-4091-8310-0016B998E56E}"/>
              </a:ext>
            </a:extLst>
          </p:cNvPr>
          <p:cNvSpPr>
            <a:spLocks noGrp="1"/>
          </p:cNvSpPr>
          <p:nvPr>
            <p:ph type="title"/>
          </p:nvPr>
        </p:nvSpPr>
        <p:spPr/>
        <p:txBody>
          <a:bodyPr/>
          <a:lstStyle/>
          <a:p>
            <a:r>
              <a:rPr lang="en-GB" dirty="0"/>
              <a:t>Problems faced undertaking project</a:t>
            </a:r>
          </a:p>
        </p:txBody>
      </p:sp>
      <p:sp>
        <p:nvSpPr>
          <p:cNvPr id="3" name="Content Placeholder 2">
            <a:extLst>
              <a:ext uri="{FF2B5EF4-FFF2-40B4-BE49-F238E27FC236}">
                <a16:creationId xmlns:a16="http://schemas.microsoft.com/office/drawing/2014/main" id="{02E460E8-DD4D-418C-8744-2B41DDB4E420}"/>
              </a:ext>
            </a:extLst>
          </p:cNvPr>
          <p:cNvSpPr>
            <a:spLocks noGrp="1"/>
          </p:cNvSpPr>
          <p:nvPr>
            <p:ph idx="1"/>
          </p:nvPr>
        </p:nvSpPr>
        <p:spPr/>
        <p:txBody>
          <a:bodyPr>
            <a:normAutofit fontScale="92500" lnSpcReduction="10000"/>
          </a:bodyPr>
          <a:lstStyle/>
          <a:p>
            <a:r>
              <a:rPr lang="en-GB" dirty="0"/>
              <a:t>Ambiguity:</a:t>
            </a:r>
          </a:p>
          <a:p>
            <a:r>
              <a:rPr lang="en-GB" dirty="0"/>
              <a:t>The sources did not state whether the numbers given for the parameters were the casinos attempt to manipulate that parameter solely or in combination with other parameters. Furthermore, the values given were informed decisions at most, reducing the reliability of my results as the real values of these parameters are unclear.</a:t>
            </a:r>
          </a:p>
          <a:p>
            <a:r>
              <a:rPr lang="en-GB" dirty="0"/>
              <a:t>Furthermore, different sources suggested different betting strategies given a true count/running count. </a:t>
            </a:r>
          </a:p>
          <a:p>
            <a:r>
              <a:rPr lang="en-GB" dirty="0"/>
              <a:t>Haigh, J. (2010) stated that Double after splitting (DAS), surrender and re-splits was not an option in most casinos but is included in the Basic Strategy.</a:t>
            </a:r>
          </a:p>
          <a:p>
            <a:r>
              <a:rPr lang="en-GB" dirty="0" err="1"/>
              <a:t>Inherant</a:t>
            </a:r>
            <a:r>
              <a:rPr lang="en-GB" dirty="0"/>
              <a:t>:</a:t>
            </a:r>
          </a:p>
          <a:p>
            <a:r>
              <a:rPr lang="en-GB" dirty="0"/>
              <a:t>Doesn’t account for human interpretation of the parameters, even within the same casino, different dealers will have different guesses. For example, if the reshuffle rate is supposed to be 30%, one dealer may constantly reshuffle at 25% whilst another at 35%. Therefore this is not accounted for in my results. </a:t>
            </a:r>
          </a:p>
          <a:p>
            <a:r>
              <a:rPr lang="en-GB" dirty="0"/>
              <a:t>More aggressive betting strategies are more likely to be flagged by casino’s and more stricter parameters imposed.</a:t>
            </a:r>
          </a:p>
          <a:p>
            <a:endParaRPr lang="en-GB" dirty="0"/>
          </a:p>
          <a:p>
            <a:endParaRPr lang="en-GB" dirty="0"/>
          </a:p>
        </p:txBody>
      </p:sp>
    </p:spTree>
    <p:extLst>
      <p:ext uri="{BB962C8B-B14F-4D97-AF65-F5344CB8AC3E}">
        <p14:creationId xmlns:p14="http://schemas.microsoft.com/office/powerpoint/2010/main" val="57827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7924-EE9E-44A3-A50E-6A084882AA68}"/>
              </a:ext>
            </a:extLst>
          </p:cNvPr>
          <p:cNvSpPr>
            <a:spLocks noGrp="1"/>
          </p:cNvSpPr>
          <p:nvPr>
            <p:ph type="title"/>
          </p:nvPr>
        </p:nvSpPr>
        <p:spPr/>
        <p:txBody>
          <a:bodyPr/>
          <a:lstStyle/>
          <a:p>
            <a:r>
              <a:rPr lang="en-GB" dirty="0"/>
              <a:t>How I solved them</a:t>
            </a:r>
          </a:p>
        </p:txBody>
      </p:sp>
      <p:sp>
        <p:nvSpPr>
          <p:cNvPr id="3" name="Content Placeholder 2">
            <a:extLst>
              <a:ext uri="{FF2B5EF4-FFF2-40B4-BE49-F238E27FC236}">
                <a16:creationId xmlns:a16="http://schemas.microsoft.com/office/drawing/2014/main" id="{EDBBA1F0-6282-4F1B-81F3-8DF0DBEA2573}"/>
              </a:ext>
            </a:extLst>
          </p:cNvPr>
          <p:cNvSpPr>
            <a:spLocks noGrp="1"/>
          </p:cNvSpPr>
          <p:nvPr>
            <p:ph idx="1"/>
          </p:nvPr>
        </p:nvSpPr>
        <p:spPr/>
        <p:txBody>
          <a:bodyPr>
            <a:normAutofit lnSpcReduction="10000"/>
          </a:bodyPr>
          <a:lstStyle/>
          <a:p>
            <a:r>
              <a:rPr lang="en-GB" dirty="0"/>
              <a:t>When calculating true count, the deck size given were rounded to provide a less accurate result to simulate a human guess. </a:t>
            </a:r>
          </a:p>
          <a:p>
            <a:endParaRPr lang="en-GB" dirty="0">
              <a:ea typeface="Calibri" panose="020F0502020204030204" pitchFamily="34" charset="0"/>
              <a:cs typeface="Times New Roman" panose="02020603050405020304" pitchFamily="18" charset="0"/>
            </a:endParaRPr>
          </a:p>
          <a:p>
            <a:r>
              <a:rPr lang="en-GB" dirty="0"/>
              <a:t>The betting strategy was selected by the most popular given the method. (if 2 sources advocated 1-5 betting units and 1 advocated 1-16, then the former was selected).</a:t>
            </a:r>
          </a:p>
          <a:p>
            <a:endParaRPr lang="en-GB" dirty="0"/>
          </a:p>
          <a:p>
            <a:r>
              <a:rPr lang="en-GB" dirty="0"/>
              <a:t>Double after splitting (DAS), surrender and re-splits not considered, to make the results relevant to the majority of casinos.</a:t>
            </a:r>
          </a:p>
          <a:p>
            <a:endParaRPr lang="en-GB" dirty="0"/>
          </a:p>
          <a:p>
            <a:r>
              <a:rPr lang="en-GB" dirty="0"/>
              <a:t>Human error ignored for dealing.</a:t>
            </a:r>
          </a:p>
          <a:p>
            <a:endParaRPr lang="en-GB" dirty="0"/>
          </a:p>
          <a:p>
            <a:r>
              <a:rPr lang="en-GB" dirty="0"/>
              <a:t>The casino’s action to card counting not taken in account. </a:t>
            </a:r>
          </a:p>
          <a:p>
            <a:endParaRPr lang="en-GB" dirty="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2726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7924-EE9E-44A3-A50E-6A084882AA68}"/>
              </a:ext>
            </a:extLst>
          </p:cNvPr>
          <p:cNvSpPr>
            <a:spLocks noGrp="1"/>
          </p:cNvSpPr>
          <p:nvPr>
            <p:ph type="title"/>
          </p:nvPr>
        </p:nvSpPr>
        <p:spPr/>
        <p:txBody>
          <a:bodyPr/>
          <a:lstStyle/>
          <a:p>
            <a:r>
              <a:rPr lang="en-GB" dirty="0"/>
              <a:t>How I solved them</a:t>
            </a:r>
          </a:p>
        </p:txBody>
      </p:sp>
      <p:sp>
        <p:nvSpPr>
          <p:cNvPr id="3" name="Content Placeholder 2">
            <a:extLst>
              <a:ext uri="{FF2B5EF4-FFF2-40B4-BE49-F238E27FC236}">
                <a16:creationId xmlns:a16="http://schemas.microsoft.com/office/drawing/2014/main" id="{EDBBA1F0-6282-4F1B-81F3-8DF0DBEA2573}"/>
              </a:ext>
            </a:extLst>
          </p:cNvPr>
          <p:cNvSpPr>
            <a:spLocks noGrp="1"/>
          </p:cNvSpPr>
          <p:nvPr>
            <p:ph idx="1"/>
          </p:nvPr>
        </p:nvSpPr>
        <p:spPr/>
        <p:txBody>
          <a:bodyPr>
            <a:normAutofit fontScale="92500"/>
          </a:bodyPr>
          <a:lstStyle/>
          <a:p>
            <a:r>
              <a:rPr lang="en-GB" dirty="0"/>
              <a:t>When calculating true count, the deck size given were rounded to provide a less accurate result to simulate a human guess. However, this could have been implemented better by adding a random percentage from 0-10% to deviate guess, as </a:t>
            </a:r>
            <a:r>
              <a:rPr lang="en-GB" dirty="0">
                <a:effectLst/>
                <a:ea typeface="Calibri" panose="020F0502020204030204" pitchFamily="34" charset="0"/>
                <a:cs typeface="Times New Roman" panose="02020603050405020304" pitchFamily="18" charset="0"/>
              </a:rPr>
              <a:t>Vancura, O. and Fuchs, K. (1998) established the </a:t>
            </a:r>
            <a:r>
              <a:rPr lang="en-GB" dirty="0">
                <a:ea typeface="Calibri" panose="020F0502020204030204" pitchFamily="34" charset="0"/>
                <a:cs typeface="Times New Roman" panose="02020603050405020304" pitchFamily="18" charset="0"/>
              </a:rPr>
              <a:t>human inaccuracy at that level.</a:t>
            </a:r>
          </a:p>
          <a:p>
            <a:r>
              <a:rPr lang="en-GB" dirty="0"/>
              <a:t>To solve the betting spread variation problem, the betting strategy was selected by the most popular given the method. (if 2 sources advocated 1-5 betting units and 1 advocated 1-16, then the former was selected).</a:t>
            </a:r>
          </a:p>
          <a:p>
            <a:r>
              <a:rPr lang="en-GB" dirty="0"/>
              <a:t>Double after splitting (DAS), surrender and re-splits not considered, to make the results relevant to the majority of casinos.</a:t>
            </a:r>
          </a:p>
          <a:p>
            <a:r>
              <a:rPr lang="en-GB" dirty="0"/>
              <a:t>In terms of the human discrepancy when dealing, compared to a computer, the results should still provide an accurate representation at that value unless the dealer is significantly different. Moreover, this error, if known, can just be accounted for and compared to a more similar parameter combination. (if aiming for 0.9 penetration but uses 0.80, then the comparison would be made to the 0.8).</a:t>
            </a:r>
          </a:p>
          <a:p>
            <a:r>
              <a:rPr lang="en-GB" dirty="0"/>
              <a:t>The casino’s response to more aggressive betting strategies will not be accounted in my project as the level at which this occurs would be incredibly unclear and dependant on the casino or even staff operating on a particular day. Thereby, not factoring this as a variable. </a:t>
            </a:r>
          </a:p>
          <a:p>
            <a:endParaRPr lang="en-GB" dirty="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06310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188F-6DAC-41E4-AF2C-4A7E2D04161F}"/>
              </a:ext>
            </a:extLst>
          </p:cNvPr>
          <p:cNvSpPr>
            <a:spLocks noGrp="1"/>
          </p:cNvSpPr>
          <p:nvPr>
            <p:ph type="title"/>
          </p:nvPr>
        </p:nvSpPr>
        <p:spPr/>
        <p:txBody>
          <a:bodyPr/>
          <a:lstStyle/>
          <a:p>
            <a:r>
              <a:rPr lang="en-GB" dirty="0"/>
              <a:t>Implementation issues</a:t>
            </a:r>
          </a:p>
        </p:txBody>
      </p:sp>
      <p:sp>
        <p:nvSpPr>
          <p:cNvPr id="3" name="Content Placeholder 2">
            <a:extLst>
              <a:ext uri="{FF2B5EF4-FFF2-40B4-BE49-F238E27FC236}">
                <a16:creationId xmlns:a16="http://schemas.microsoft.com/office/drawing/2014/main" id="{247A71E4-70AB-40B5-A885-C00E46F96AFC}"/>
              </a:ext>
            </a:extLst>
          </p:cNvPr>
          <p:cNvSpPr>
            <a:spLocks noGrp="1"/>
          </p:cNvSpPr>
          <p:nvPr>
            <p:ph idx="1"/>
          </p:nvPr>
        </p:nvSpPr>
        <p:spPr/>
        <p:txBody>
          <a:bodyPr/>
          <a:lstStyle/>
          <a:p>
            <a:r>
              <a:rPr lang="en-GB" dirty="0"/>
              <a:t>Penetration and reshuffle rate</a:t>
            </a:r>
          </a:p>
          <a:p>
            <a:endParaRPr lang="en-GB" dirty="0"/>
          </a:p>
          <a:p>
            <a:endParaRPr lang="en-GB" dirty="0"/>
          </a:p>
          <a:p>
            <a:r>
              <a:rPr lang="en-GB" dirty="0"/>
              <a:t>Methods could bet after remaining betting units were below 0</a:t>
            </a:r>
          </a:p>
          <a:p>
            <a:endParaRPr lang="en-GB" dirty="0"/>
          </a:p>
          <a:p>
            <a:endParaRPr lang="en-GB" dirty="0"/>
          </a:p>
          <a:p>
            <a:r>
              <a:rPr lang="en-GB" dirty="0"/>
              <a:t>Input for deck size</a:t>
            </a:r>
          </a:p>
          <a:p>
            <a:endParaRPr lang="en-GB" dirty="0"/>
          </a:p>
          <a:p>
            <a:endParaRPr lang="en-GB" dirty="0"/>
          </a:p>
        </p:txBody>
      </p:sp>
    </p:spTree>
    <p:extLst>
      <p:ext uri="{BB962C8B-B14F-4D97-AF65-F5344CB8AC3E}">
        <p14:creationId xmlns:p14="http://schemas.microsoft.com/office/powerpoint/2010/main" val="17300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65C4-3343-43CF-BF99-F40627B3A92A}"/>
              </a:ext>
            </a:extLst>
          </p:cNvPr>
          <p:cNvSpPr>
            <a:spLocks noGrp="1"/>
          </p:cNvSpPr>
          <p:nvPr>
            <p:ph type="title"/>
          </p:nvPr>
        </p:nvSpPr>
        <p:spPr/>
        <p:txBody>
          <a:bodyPr/>
          <a:lstStyle/>
          <a:p>
            <a:r>
              <a:rPr lang="en-GB" dirty="0"/>
              <a:t>Implementation issues</a:t>
            </a:r>
          </a:p>
        </p:txBody>
      </p:sp>
      <p:sp>
        <p:nvSpPr>
          <p:cNvPr id="3" name="Content Placeholder 2">
            <a:extLst>
              <a:ext uri="{FF2B5EF4-FFF2-40B4-BE49-F238E27FC236}">
                <a16:creationId xmlns:a16="http://schemas.microsoft.com/office/drawing/2014/main" id="{30DF2F86-8F63-4611-90B5-2C15333C56E7}"/>
              </a:ext>
            </a:extLst>
          </p:cNvPr>
          <p:cNvSpPr>
            <a:spLocks noGrp="1"/>
          </p:cNvSpPr>
          <p:nvPr>
            <p:ph idx="1"/>
          </p:nvPr>
        </p:nvSpPr>
        <p:spPr/>
        <p:txBody>
          <a:bodyPr>
            <a:normAutofit lnSpcReduction="10000"/>
          </a:bodyPr>
          <a:lstStyle/>
          <a:p>
            <a:r>
              <a:rPr lang="en-GB" dirty="0"/>
              <a:t>Penetration and reshuffle rate, though planned to be a part of the simulation class which would have allowed it to be easily entered as input alongside the other parameters. They are handled by the Deck class which led to the addition possibility of human error on my part as I had to go into code to change manually. This was unable to be remedied due to progressing to data collection to follow the Gannt chart plan.</a:t>
            </a:r>
          </a:p>
          <a:p>
            <a:r>
              <a:rPr lang="en-GB" dirty="0"/>
              <a:t>A bug was found during testing where methods could bet after remaining betting units were below 0, this was easily by adding a test harness to make sure a method could not bet with units it didn’t have</a:t>
            </a:r>
          </a:p>
          <a:p>
            <a:r>
              <a:rPr lang="en-GB" dirty="0"/>
              <a:t>Despite utilizing unit testing, following the data collection, analysis and evaluation, I found that the deck size did not change with the input, which rendered the 2/3 of my data inaccurate, as meant so many inaccuracies, such as shuffle rate constantly being wrong and inaccurate betting as the running count doesn’t reflect the game. As I had began collection on shoe size=2 which was also used for testing, the results were as expected which made it difficult to detect further on as I had misplaced confidence the program worked as intended with input. This was solved through debugging and the results recollected, however, it set me back nearly 2 weeks which was not accounted for in the plan which hindered the report as it was at the final stage. </a:t>
            </a:r>
          </a:p>
        </p:txBody>
      </p:sp>
    </p:spTree>
    <p:extLst>
      <p:ext uri="{BB962C8B-B14F-4D97-AF65-F5344CB8AC3E}">
        <p14:creationId xmlns:p14="http://schemas.microsoft.com/office/powerpoint/2010/main" val="214954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45A2-78F9-47B1-B118-5A7E7359BC24}"/>
              </a:ext>
            </a:extLst>
          </p:cNvPr>
          <p:cNvSpPr>
            <a:spLocks noGrp="1"/>
          </p:cNvSpPr>
          <p:nvPr>
            <p:ph type="title"/>
          </p:nvPr>
        </p:nvSpPr>
        <p:spPr/>
        <p:txBody>
          <a:bodyPr/>
          <a:lstStyle/>
          <a:p>
            <a:r>
              <a:rPr lang="en-GB" dirty="0"/>
              <a:t>Lessons I have learned</a:t>
            </a:r>
          </a:p>
        </p:txBody>
      </p:sp>
      <p:sp>
        <p:nvSpPr>
          <p:cNvPr id="3" name="Content Placeholder 2">
            <a:extLst>
              <a:ext uri="{FF2B5EF4-FFF2-40B4-BE49-F238E27FC236}">
                <a16:creationId xmlns:a16="http://schemas.microsoft.com/office/drawing/2014/main" id="{6172ED16-24F7-4623-B729-220871FA6F9D}"/>
              </a:ext>
            </a:extLst>
          </p:cNvPr>
          <p:cNvSpPr>
            <a:spLocks noGrp="1"/>
          </p:cNvSpPr>
          <p:nvPr>
            <p:ph idx="1"/>
          </p:nvPr>
        </p:nvSpPr>
        <p:spPr>
          <a:xfrm>
            <a:off x="1066800" y="1864311"/>
            <a:ext cx="10058400" cy="4088433"/>
          </a:xfrm>
        </p:spPr>
        <p:txBody>
          <a:bodyPr/>
          <a:lstStyle/>
          <a:p>
            <a:pPr marL="0" indent="0">
              <a:buNone/>
            </a:pPr>
            <a:endParaRPr lang="en-GB" dirty="0"/>
          </a:p>
          <a:p>
            <a:r>
              <a:rPr lang="en-GB" dirty="0"/>
              <a:t>More thorough testing, much of my work was made redundant due to nature of the error which was realised incredibly late into the project. Despite appropriate time allocation to the report, the bug meant I had to restart a massive section with incredibly little time as it did not reflect my project goals.</a:t>
            </a:r>
          </a:p>
          <a:p>
            <a:endParaRPr lang="en-GB" dirty="0"/>
          </a:p>
          <a:p>
            <a:r>
              <a:rPr lang="en-GB" dirty="0"/>
              <a:t>Working solo iteratively, using trello. Prior to this project, I had worked using an iterative approach as a team for software engineering, however, the dynamic was different working alone and it taught me how to manage various aspects of the project by managing my focus on a weekly basis. Furthermore, it taught me the importance of splitting the project into manageable tasks as it seemed overwhelming as a whole. In addition, it allowed me to stay on track, up to the error stated previously.</a:t>
            </a:r>
          </a:p>
          <a:p>
            <a:endParaRPr lang="en-GB" dirty="0"/>
          </a:p>
        </p:txBody>
      </p:sp>
    </p:spTree>
    <p:extLst>
      <p:ext uri="{BB962C8B-B14F-4D97-AF65-F5344CB8AC3E}">
        <p14:creationId xmlns:p14="http://schemas.microsoft.com/office/powerpoint/2010/main" val="67184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D3AF-33A0-44FA-A57E-E96FDB9C0556}"/>
              </a:ext>
            </a:extLst>
          </p:cNvPr>
          <p:cNvSpPr>
            <a:spLocks noGrp="1"/>
          </p:cNvSpPr>
          <p:nvPr>
            <p:ph type="title"/>
          </p:nvPr>
        </p:nvSpPr>
        <p:spPr>
          <a:xfrm>
            <a:off x="1066800" y="642594"/>
            <a:ext cx="10058400" cy="1371600"/>
          </a:xfrm>
        </p:spPr>
        <p:txBody>
          <a:bodyPr anchor="ctr">
            <a:normAutofit/>
          </a:bodyPr>
          <a:lstStyle/>
          <a:p>
            <a:r>
              <a:rPr lang="en-GB" dirty="0"/>
              <a:t>Results-parameters</a:t>
            </a:r>
          </a:p>
        </p:txBody>
      </p:sp>
      <p:sp>
        <p:nvSpPr>
          <p:cNvPr id="3" name="Content Placeholder 2">
            <a:extLst>
              <a:ext uri="{FF2B5EF4-FFF2-40B4-BE49-F238E27FC236}">
                <a16:creationId xmlns:a16="http://schemas.microsoft.com/office/drawing/2014/main" id="{F6226572-8AE2-4156-848C-B7BC3F170360}"/>
              </a:ext>
            </a:extLst>
          </p:cNvPr>
          <p:cNvSpPr>
            <a:spLocks noGrp="1"/>
          </p:cNvSpPr>
          <p:nvPr>
            <p:ph sz="half" idx="1"/>
          </p:nvPr>
        </p:nvSpPr>
        <p:spPr>
          <a:xfrm>
            <a:off x="1066800" y="2103120"/>
            <a:ext cx="4663440" cy="3749040"/>
          </a:xfrm>
        </p:spPr>
        <p:txBody>
          <a:bodyPr>
            <a:normAutofit/>
          </a:bodyPr>
          <a:lstStyle/>
          <a:p>
            <a:pPr marL="0" indent="0">
              <a:buNone/>
            </a:pPr>
            <a:r>
              <a:rPr lang="en-GB" dirty="0"/>
              <a:t>As there was only 2 events of instances bust rate for a singular method, both for the zen 2.</a:t>
            </a:r>
          </a:p>
          <a:p>
            <a:pPr marL="0" indent="0">
              <a:buNone/>
            </a:pPr>
            <a:r>
              <a:rPr lang="en-GB" dirty="0"/>
              <a:t>Parameters:</a:t>
            </a:r>
          </a:p>
          <a:p>
            <a:r>
              <a:rPr lang="en-GB" dirty="0"/>
              <a:t>Number of players</a:t>
            </a:r>
          </a:p>
          <a:p>
            <a:r>
              <a:rPr lang="en-GB" dirty="0"/>
              <a:t>Shoe size</a:t>
            </a:r>
          </a:p>
          <a:p>
            <a:r>
              <a:rPr lang="en-GB" dirty="0"/>
              <a:t>Minimum betting value</a:t>
            </a:r>
          </a:p>
          <a:p>
            <a:r>
              <a:rPr lang="en-GB" dirty="0"/>
              <a:t>Penetration </a:t>
            </a:r>
          </a:p>
          <a:p>
            <a:r>
              <a:rPr lang="en-GB" dirty="0"/>
              <a:t>Shuffle rate</a:t>
            </a:r>
          </a:p>
          <a:p>
            <a:endParaRPr lang="en-GB" dirty="0"/>
          </a:p>
          <a:p>
            <a:endParaRPr lang="en-GB" dirty="0"/>
          </a:p>
        </p:txBody>
      </p:sp>
      <p:pic>
        <p:nvPicPr>
          <p:cNvPr id="4" name="Picture 3" descr="Table&#10;&#10;Description automatically generated">
            <a:extLst>
              <a:ext uri="{FF2B5EF4-FFF2-40B4-BE49-F238E27FC236}">
                <a16:creationId xmlns:a16="http://schemas.microsoft.com/office/drawing/2014/main" id="{95675A7F-E0D4-4FF5-BA56-50265324E442}"/>
              </a:ext>
            </a:extLst>
          </p:cNvPr>
          <p:cNvPicPr>
            <a:picLocks noChangeAspect="1"/>
          </p:cNvPicPr>
          <p:nvPr/>
        </p:nvPicPr>
        <p:blipFill>
          <a:blip r:embed="rId2"/>
          <a:stretch>
            <a:fillRect/>
          </a:stretch>
        </p:blipFill>
        <p:spPr>
          <a:xfrm>
            <a:off x="6461760" y="3125259"/>
            <a:ext cx="4663440" cy="1704762"/>
          </a:xfrm>
          <a:prstGeom prst="rect">
            <a:avLst/>
          </a:prstGeom>
          <a:noFill/>
        </p:spPr>
      </p:pic>
      <p:sp>
        <p:nvSpPr>
          <p:cNvPr id="6" name="TextBox 5">
            <a:extLst>
              <a:ext uri="{FF2B5EF4-FFF2-40B4-BE49-F238E27FC236}">
                <a16:creationId xmlns:a16="http://schemas.microsoft.com/office/drawing/2014/main" id="{BE6E4A8B-14DA-49EA-B60D-82838EC0B656}"/>
              </a:ext>
            </a:extLst>
          </p:cNvPr>
          <p:cNvSpPr txBox="1"/>
          <p:nvPr/>
        </p:nvSpPr>
        <p:spPr>
          <a:xfrm>
            <a:off x="6889071" y="4953740"/>
            <a:ext cx="2974019" cy="369332"/>
          </a:xfrm>
          <a:prstGeom prst="rect">
            <a:avLst/>
          </a:prstGeom>
          <a:noFill/>
        </p:spPr>
        <p:txBody>
          <a:bodyPr wrap="square" rtlCol="0">
            <a:spAutoFit/>
          </a:bodyPr>
          <a:lstStyle/>
          <a:p>
            <a:r>
              <a:rPr lang="en-GB" dirty="0"/>
              <a:t>Table 1- Shoe size data</a:t>
            </a:r>
          </a:p>
        </p:txBody>
      </p:sp>
    </p:spTree>
    <p:extLst>
      <p:ext uri="{BB962C8B-B14F-4D97-AF65-F5344CB8AC3E}">
        <p14:creationId xmlns:p14="http://schemas.microsoft.com/office/powerpoint/2010/main" val="17267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FB08-87C6-4877-90AF-750DF4C37252}"/>
              </a:ext>
            </a:extLst>
          </p:cNvPr>
          <p:cNvSpPr>
            <a:spLocks noGrp="1"/>
          </p:cNvSpPr>
          <p:nvPr>
            <p:ph type="title"/>
          </p:nvPr>
        </p:nvSpPr>
        <p:spPr/>
        <p:txBody>
          <a:bodyPr>
            <a:normAutofit/>
          </a:bodyPr>
          <a:lstStyle/>
          <a:p>
            <a:r>
              <a:rPr lang="en-GB" dirty="0"/>
              <a:t>Results- parameters</a:t>
            </a:r>
            <a:br>
              <a:rPr lang="en-GB" dirty="0"/>
            </a:br>
            <a:endParaRPr lang="en-GB" dirty="0"/>
          </a:p>
        </p:txBody>
      </p:sp>
      <p:sp>
        <p:nvSpPr>
          <p:cNvPr id="3" name="Content Placeholder 2">
            <a:extLst>
              <a:ext uri="{FF2B5EF4-FFF2-40B4-BE49-F238E27FC236}">
                <a16:creationId xmlns:a16="http://schemas.microsoft.com/office/drawing/2014/main" id="{FA5833DF-8726-45AD-AC21-31A10A4DA39F}"/>
              </a:ext>
            </a:extLst>
          </p:cNvPr>
          <p:cNvSpPr>
            <a:spLocks noGrp="1"/>
          </p:cNvSpPr>
          <p:nvPr>
            <p:ph idx="1"/>
          </p:nvPr>
        </p:nvSpPr>
        <p:spPr/>
        <p:txBody>
          <a:bodyPr/>
          <a:lstStyle/>
          <a:p>
            <a:r>
              <a:rPr lang="en-GB" dirty="0"/>
              <a:t>For number of players, the average yield was 12x higher with 2 players than 4, which indicates the significant effect it has on a methods performance through effectively doubling its reshuffle rate, clearing the running/true count and their respective ability to capitalize on a good betting scenario.</a:t>
            </a:r>
          </a:p>
          <a:p>
            <a:r>
              <a:rPr lang="en-GB" dirty="0"/>
              <a:t>For shoe size, as shown by the table 1, the as the deck number increases, the average yield decreases, shown by the loss of 9 betting units from shoe size 2 to 6. However, despite following the trend, shoe size 4 suggests that it may have picked up the noise in the data caused by the manipulation of other parameters. </a:t>
            </a:r>
          </a:p>
          <a:p>
            <a:r>
              <a:rPr lang="en-GB" dirty="0"/>
              <a:t>The results from the minimum betting value data suggests that casino tables with a higher minimum bet in comparison to ones budget will reduce your net yield, assuming betting strategies are based off the minimum bet. This result is likely the case as none of the methods were able to gain an edge over the house, therefore, as the odds are in the house favour, if one bets more, one loses more, in this case the results showed one loses 3 times more betting units, which was consistent with value change from 1 to 3. </a:t>
            </a:r>
          </a:p>
          <a:p>
            <a:r>
              <a:rPr lang="en-GB" dirty="0"/>
              <a:t>  </a:t>
            </a:r>
          </a:p>
        </p:txBody>
      </p:sp>
    </p:spTree>
    <p:extLst>
      <p:ext uri="{BB962C8B-B14F-4D97-AF65-F5344CB8AC3E}">
        <p14:creationId xmlns:p14="http://schemas.microsoft.com/office/powerpoint/2010/main" val="61815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29C1-9005-4832-A0F0-5F61AFB6B875}"/>
              </a:ext>
            </a:extLst>
          </p:cNvPr>
          <p:cNvSpPr>
            <a:spLocks noGrp="1"/>
          </p:cNvSpPr>
          <p:nvPr>
            <p:ph type="title"/>
          </p:nvPr>
        </p:nvSpPr>
        <p:spPr/>
        <p:txBody>
          <a:bodyPr/>
          <a:lstStyle/>
          <a:p>
            <a:r>
              <a:rPr lang="en-GB" dirty="0"/>
              <a:t>Results- parameters</a:t>
            </a:r>
          </a:p>
        </p:txBody>
      </p:sp>
      <p:sp>
        <p:nvSpPr>
          <p:cNvPr id="3" name="Content Placeholder 2">
            <a:extLst>
              <a:ext uri="{FF2B5EF4-FFF2-40B4-BE49-F238E27FC236}">
                <a16:creationId xmlns:a16="http://schemas.microsoft.com/office/drawing/2014/main" id="{DA07C9CF-C3D7-490A-8113-A826E28BEA2D}"/>
              </a:ext>
            </a:extLst>
          </p:cNvPr>
          <p:cNvSpPr>
            <a:spLocks noGrp="1"/>
          </p:cNvSpPr>
          <p:nvPr>
            <p:ph idx="1"/>
          </p:nvPr>
        </p:nvSpPr>
        <p:spPr/>
        <p:txBody>
          <a:bodyPr/>
          <a:lstStyle/>
          <a:p>
            <a:r>
              <a:rPr lang="en-GB" dirty="0"/>
              <a:t>The data heavily suggests penetration effects a methods performance incredibly important. An increase in penetration from 10 to 20%  dropped the average yield by 8.5 betting units. Making it statically the second most important parameter, with first being the number of players.</a:t>
            </a:r>
          </a:p>
          <a:p>
            <a:endParaRPr lang="en-GB" dirty="0"/>
          </a:p>
          <a:p>
            <a:r>
              <a:rPr lang="en-GB" dirty="0"/>
              <a:t>Considering the analysed data shows that the higher shuffle rate correlates to a higher the yield, the values selected for this parameter, or the parameter itself, is overshadowed by the effect of the other parameters.</a:t>
            </a:r>
          </a:p>
        </p:txBody>
      </p:sp>
    </p:spTree>
    <p:extLst>
      <p:ext uri="{BB962C8B-B14F-4D97-AF65-F5344CB8AC3E}">
        <p14:creationId xmlns:p14="http://schemas.microsoft.com/office/powerpoint/2010/main" val="379626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3-A5E0-41B3-827B-05A653A6DE52}"/>
              </a:ext>
            </a:extLst>
          </p:cNvPr>
          <p:cNvSpPr>
            <a:spLocks noGrp="1"/>
          </p:cNvSpPr>
          <p:nvPr>
            <p:ph type="title"/>
          </p:nvPr>
        </p:nvSpPr>
        <p:spPr>
          <a:xfrm>
            <a:off x="1066800" y="642594"/>
            <a:ext cx="10058400" cy="1371600"/>
          </a:xfrm>
        </p:spPr>
        <p:txBody>
          <a:bodyPr anchor="ctr">
            <a:normAutofit/>
          </a:bodyPr>
          <a:lstStyle/>
          <a:p>
            <a:r>
              <a:rPr lang="en-GB" dirty="0"/>
              <a:t>Results- Methods</a:t>
            </a:r>
          </a:p>
        </p:txBody>
      </p:sp>
      <p:pic>
        <p:nvPicPr>
          <p:cNvPr id="4" name="Picture 3">
            <a:extLst>
              <a:ext uri="{FF2B5EF4-FFF2-40B4-BE49-F238E27FC236}">
                <a16:creationId xmlns:a16="http://schemas.microsoft.com/office/drawing/2014/main" id="{1BAF205E-E4C7-4E4F-A356-70C7503F7D5B}"/>
              </a:ext>
            </a:extLst>
          </p:cNvPr>
          <p:cNvPicPr>
            <a:picLocks noChangeAspect="1"/>
          </p:cNvPicPr>
          <p:nvPr/>
        </p:nvPicPr>
        <p:blipFill>
          <a:blip r:embed="rId2"/>
          <a:stretch>
            <a:fillRect/>
          </a:stretch>
        </p:blipFill>
        <p:spPr>
          <a:xfrm>
            <a:off x="6432884" y="2181727"/>
            <a:ext cx="4692316" cy="3107506"/>
          </a:xfrm>
          <a:prstGeom prst="rect">
            <a:avLst/>
          </a:prstGeom>
          <a:noFill/>
        </p:spPr>
      </p:pic>
      <p:pic>
        <p:nvPicPr>
          <p:cNvPr id="6" name="Picture 5">
            <a:extLst>
              <a:ext uri="{FF2B5EF4-FFF2-40B4-BE49-F238E27FC236}">
                <a16:creationId xmlns:a16="http://schemas.microsoft.com/office/drawing/2014/main" id="{3028D749-D19B-4CE7-BBAB-811B75ED99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7937" y="2181727"/>
            <a:ext cx="5502441" cy="3107506"/>
          </a:xfrm>
          <a:prstGeom prst="rect">
            <a:avLst/>
          </a:prstGeom>
          <a:noFill/>
        </p:spPr>
      </p:pic>
    </p:spTree>
    <p:extLst>
      <p:ext uri="{BB962C8B-B14F-4D97-AF65-F5344CB8AC3E}">
        <p14:creationId xmlns:p14="http://schemas.microsoft.com/office/powerpoint/2010/main" val="33948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3A19-A42D-4D1D-AE62-F2F30427D2B2}"/>
              </a:ext>
            </a:extLst>
          </p:cNvPr>
          <p:cNvSpPr>
            <a:spLocks noGrp="1"/>
          </p:cNvSpPr>
          <p:nvPr>
            <p:ph type="title"/>
          </p:nvPr>
        </p:nvSpPr>
        <p:spPr/>
        <p:txBody>
          <a:bodyPr/>
          <a:lstStyle/>
          <a:p>
            <a:r>
              <a:rPr lang="en-GB" dirty="0"/>
              <a:t>Motivation for choosing project</a:t>
            </a:r>
          </a:p>
        </p:txBody>
      </p:sp>
      <p:sp>
        <p:nvSpPr>
          <p:cNvPr id="3" name="Content Placeholder 2">
            <a:extLst>
              <a:ext uri="{FF2B5EF4-FFF2-40B4-BE49-F238E27FC236}">
                <a16:creationId xmlns:a16="http://schemas.microsoft.com/office/drawing/2014/main" id="{550D5216-471E-45FC-9819-D1FB02AA8037}"/>
              </a:ext>
            </a:extLst>
          </p:cNvPr>
          <p:cNvSpPr>
            <a:spLocks noGrp="1"/>
          </p:cNvSpPr>
          <p:nvPr>
            <p:ph idx="1"/>
          </p:nvPr>
        </p:nvSpPr>
        <p:spPr/>
        <p:txBody>
          <a:bodyPr/>
          <a:lstStyle/>
          <a:p>
            <a:r>
              <a:rPr lang="en-GB" sz="1800" dirty="0"/>
              <a:t>Ensure a unique approach to current literature</a:t>
            </a:r>
          </a:p>
          <a:p>
            <a:endParaRPr lang="en-GB" sz="1800" dirty="0"/>
          </a:p>
          <a:p>
            <a:endParaRPr lang="en-GB" sz="1800" dirty="0"/>
          </a:p>
          <a:p>
            <a:r>
              <a:rPr lang="en-GB" sz="1800" dirty="0"/>
              <a:t>Real world application</a:t>
            </a:r>
          </a:p>
          <a:p>
            <a:endParaRPr lang="en-GB" sz="1800" dirty="0"/>
          </a:p>
          <a:p>
            <a:endParaRPr lang="en-GB" sz="1800" dirty="0"/>
          </a:p>
          <a:p>
            <a:r>
              <a:rPr lang="en-GB" sz="1800" dirty="0"/>
              <a:t>Literature review</a:t>
            </a:r>
          </a:p>
          <a:p>
            <a:endParaRPr lang="en-GB" dirty="0"/>
          </a:p>
        </p:txBody>
      </p:sp>
      <p:pic>
        <p:nvPicPr>
          <p:cNvPr id="4" name="Picture 3">
            <a:extLst>
              <a:ext uri="{FF2B5EF4-FFF2-40B4-BE49-F238E27FC236}">
                <a16:creationId xmlns:a16="http://schemas.microsoft.com/office/drawing/2014/main" id="{F4490E59-28AA-4CFF-81FA-5725BC5C50D0}"/>
              </a:ext>
            </a:extLst>
          </p:cNvPr>
          <p:cNvPicPr>
            <a:picLocks noChangeAspect="1"/>
          </p:cNvPicPr>
          <p:nvPr/>
        </p:nvPicPr>
        <p:blipFill>
          <a:blip r:embed="rId2"/>
          <a:stretch>
            <a:fillRect/>
          </a:stretch>
        </p:blipFill>
        <p:spPr>
          <a:xfrm>
            <a:off x="6809173" y="2014195"/>
            <a:ext cx="4714043" cy="4201212"/>
          </a:xfrm>
          <a:prstGeom prst="rect">
            <a:avLst/>
          </a:prstGeom>
        </p:spPr>
      </p:pic>
    </p:spTree>
    <p:extLst>
      <p:ext uri="{BB962C8B-B14F-4D97-AF65-F5344CB8AC3E}">
        <p14:creationId xmlns:p14="http://schemas.microsoft.com/office/powerpoint/2010/main" val="291481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0589-015B-4C80-886E-10B7B5E78605}"/>
              </a:ext>
            </a:extLst>
          </p:cNvPr>
          <p:cNvSpPr>
            <a:spLocks noGrp="1"/>
          </p:cNvSpPr>
          <p:nvPr>
            <p:ph type="title"/>
          </p:nvPr>
        </p:nvSpPr>
        <p:spPr/>
        <p:txBody>
          <a:bodyPr/>
          <a:lstStyle/>
          <a:p>
            <a:r>
              <a:rPr lang="en-GB" dirty="0"/>
              <a:t>Results- Methods</a:t>
            </a:r>
          </a:p>
        </p:txBody>
      </p:sp>
      <p:sp>
        <p:nvSpPr>
          <p:cNvPr id="3" name="Content Placeholder 2">
            <a:extLst>
              <a:ext uri="{FF2B5EF4-FFF2-40B4-BE49-F238E27FC236}">
                <a16:creationId xmlns:a16="http://schemas.microsoft.com/office/drawing/2014/main" id="{AD52637C-238F-462A-93DC-0719C729364C}"/>
              </a:ext>
            </a:extLst>
          </p:cNvPr>
          <p:cNvSpPr>
            <a:spLocks noGrp="1"/>
          </p:cNvSpPr>
          <p:nvPr>
            <p:ph idx="1"/>
          </p:nvPr>
        </p:nvSpPr>
        <p:spPr/>
        <p:txBody>
          <a:bodyPr/>
          <a:lstStyle/>
          <a:p>
            <a:r>
              <a:rPr lang="en-GB" dirty="0"/>
              <a:t>Surprisingly there was a weak correlation between a methods betting correlation and its performance. The reason for this is either, the methods failed to capitalize fully despite acknowledging a good betting scenario or the amount gained can’t offset that lost from the potentially strict parameter values, to which I believe the latter, which is supported by the fact Hi-Lo, with the highest betting correlation of 90%, which utilizes an aggressive betting strategies has a high standard deviation for yield with respect to the others, meaning it has bet aggressively with a supposed high accuracy but performed 4</a:t>
            </a:r>
            <a:r>
              <a:rPr lang="en-GB" baseline="30000" dirty="0"/>
              <a:t>th</a:t>
            </a:r>
            <a:r>
              <a:rPr lang="en-GB" dirty="0"/>
              <a:t> compared to other methods for its average yield.</a:t>
            </a:r>
          </a:p>
          <a:p>
            <a:r>
              <a:rPr lang="en-GB" dirty="0"/>
              <a:t>By analysing the number of times a method bets above the average, it was made apparent that the reason for the lack of deviation for the higher level strategies (excluding Zen2) was due to conservative betting. This evident in the difference between Hi-Opt2’S 7 average bets above minimum bet per 100 rounds, compared to KO’s 23. This suggests that, assuming higher level methods are more accurate, the parameters were incredibly strict in terms of presenting good betting opportunities.</a:t>
            </a:r>
          </a:p>
        </p:txBody>
      </p:sp>
    </p:spTree>
    <p:extLst>
      <p:ext uri="{BB962C8B-B14F-4D97-AF65-F5344CB8AC3E}">
        <p14:creationId xmlns:p14="http://schemas.microsoft.com/office/powerpoint/2010/main" val="324854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B601-CA30-4FE5-9E1A-9D157E8AB9CC}"/>
              </a:ext>
            </a:extLst>
          </p:cNvPr>
          <p:cNvSpPr>
            <a:spLocks noGrp="1"/>
          </p:cNvSpPr>
          <p:nvPr>
            <p:ph type="title"/>
          </p:nvPr>
        </p:nvSpPr>
        <p:spPr/>
        <p:txBody>
          <a:bodyPr/>
          <a:lstStyle/>
          <a:p>
            <a:r>
              <a:rPr lang="en-GB" dirty="0"/>
              <a:t>Results- General outcome</a:t>
            </a:r>
          </a:p>
        </p:txBody>
      </p:sp>
      <p:sp>
        <p:nvSpPr>
          <p:cNvPr id="3" name="Content Placeholder 2">
            <a:extLst>
              <a:ext uri="{FF2B5EF4-FFF2-40B4-BE49-F238E27FC236}">
                <a16:creationId xmlns:a16="http://schemas.microsoft.com/office/drawing/2014/main" id="{9B244811-72B4-43AF-8424-490DE46A990F}"/>
              </a:ext>
            </a:extLst>
          </p:cNvPr>
          <p:cNvSpPr>
            <a:spLocks noGrp="1"/>
          </p:cNvSpPr>
          <p:nvPr>
            <p:ph idx="1"/>
          </p:nvPr>
        </p:nvSpPr>
        <p:spPr/>
        <p:txBody>
          <a:bodyPr/>
          <a:lstStyle/>
          <a:p>
            <a:r>
              <a:rPr lang="en-GB" dirty="0"/>
              <a:t>At a -1.9 AVG return Wong Halves performed the best across all simulations with a relatively low deviation from this performance. As Wong’s Halves is a level 3, it is unrealistic to expect a human player to replicate this strategy in a casino environment. Therefore, the best strategy in terms of its performance and trade off with complexity is KO count. It performed second best, though results do vary, its provides better overall performance and consistency than its level 1 balanced counter part, Hi-Lo.</a:t>
            </a:r>
          </a:p>
          <a:p>
            <a:r>
              <a:rPr lang="en-GB" dirty="0"/>
              <a:t>Despite this, no method was able to return a positive yield which further suggests the difficulty of the parameters on the methods. Therefore, given these parameters a casino is still able to maintain its ‘house edge’</a:t>
            </a:r>
          </a:p>
          <a:p>
            <a:r>
              <a:rPr lang="en-GB" dirty="0"/>
              <a:t>Moreover, the data suggests no addition benefit to using addition counts with a method, as those measured performed 3</a:t>
            </a:r>
            <a:r>
              <a:rPr lang="en-GB" baseline="30000" dirty="0"/>
              <a:t>rd</a:t>
            </a:r>
            <a:r>
              <a:rPr lang="en-GB" dirty="0"/>
              <a:t> and 4</a:t>
            </a:r>
            <a:r>
              <a:rPr lang="en-GB" baseline="30000" dirty="0"/>
              <a:t>th</a:t>
            </a:r>
            <a:r>
              <a:rPr lang="en-GB" dirty="0"/>
              <a:t> respectively, which considering the addition complexity is not worth it from a human aspect.</a:t>
            </a:r>
          </a:p>
        </p:txBody>
      </p:sp>
    </p:spTree>
    <p:extLst>
      <p:ext uri="{BB962C8B-B14F-4D97-AF65-F5344CB8AC3E}">
        <p14:creationId xmlns:p14="http://schemas.microsoft.com/office/powerpoint/2010/main" val="4180144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DB67-9D90-40C8-A50C-EED4D5148B6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D832DF8-D495-404F-9258-11767364E15E}"/>
              </a:ext>
            </a:extLst>
          </p:cNvPr>
          <p:cNvSpPr>
            <a:spLocks noGrp="1"/>
          </p:cNvSpPr>
          <p:nvPr>
            <p:ph idx="1"/>
          </p:nvPr>
        </p:nvSpPr>
        <p:spPr/>
        <p:txBody>
          <a:bodyPr/>
          <a:lstStyle/>
          <a:p>
            <a:r>
              <a:rPr lang="en-GB" dirty="0"/>
              <a:t>Across the combined simulations, KO count proved the most successful in terms of the important factors when betting at a casino, the return and its reliability. Whilst, its reliability is not as high as others, the rate of return solidifies its place as the most effective method given human capability.  Furthermore, as it is unbalanced, calculations are easier than balanced methods. </a:t>
            </a:r>
          </a:p>
          <a:p>
            <a:r>
              <a:rPr lang="en-GB" dirty="0"/>
              <a:t>Furthermore, the results concluded that ,despite the various attempts to calculate the effect of removal, the ‘house edge’ can’t be shifted to the player given the parameter combination at least 10% penetration, 20% reshuffle rate, 2 decks in shoe and 2 players at the table and minimum bet value of 1 (assuming 200 starting units), which was the most lenient parameter combination I simulated in terms of giving a player an edge. </a:t>
            </a:r>
          </a:p>
        </p:txBody>
      </p:sp>
    </p:spTree>
    <p:extLst>
      <p:ext uri="{BB962C8B-B14F-4D97-AF65-F5344CB8AC3E}">
        <p14:creationId xmlns:p14="http://schemas.microsoft.com/office/powerpoint/2010/main" val="147655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7875-5075-4A86-B214-A71691EFA564}"/>
              </a:ext>
            </a:extLst>
          </p:cNvPr>
          <p:cNvSpPr>
            <a:spLocks noGrp="1"/>
          </p:cNvSpPr>
          <p:nvPr>
            <p:ph type="title"/>
          </p:nvPr>
        </p:nvSpPr>
        <p:spPr>
          <a:xfrm>
            <a:off x="1066800" y="642594"/>
            <a:ext cx="10058400" cy="1371600"/>
          </a:xfrm>
        </p:spPr>
        <p:txBody>
          <a:bodyPr anchor="ctr">
            <a:normAutofit/>
          </a:bodyPr>
          <a:lstStyle/>
          <a:p>
            <a:r>
              <a:rPr lang="en-GB" dirty="0"/>
              <a:t>Going forward</a:t>
            </a:r>
          </a:p>
        </p:txBody>
      </p:sp>
      <p:sp>
        <p:nvSpPr>
          <p:cNvPr id="3" name="Content Placeholder 2">
            <a:extLst>
              <a:ext uri="{FF2B5EF4-FFF2-40B4-BE49-F238E27FC236}">
                <a16:creationId xmlns:a16="http://schemas.microsoft.com/office/drawing/2014/main" id="{6D51C482-BEAC-4EE9-8E50-AE6E7C0B637F}"/>
              </a:ext>
            </a:extLst>
          </p:cNvPr>
          <p:cNvSpPr>
            <a:spLocks noGrp="1"/>
          </p:cNvSpPr>
          <p:nvPr>
            <p:ph sz="half" idx="1"/>
          </p:nvPr>
        </p:nvSpPr>
        <p:spPr>
          <a:xfrm>
            <a:off x="1066800" y="2103120"/>
            <a:ext cx="4663440" cy="3749040"/>
          </a:xfrm>
        </p:spPr>
        <p:txBody>
          <a:bodyPr>
            <a:normAutofit fontScale="92500" lnSpcReduction="10000"/>
          </a:bodyPr>
          <a:lstStyle/>
          <a:p>
            <a:r>
              <a:rPr lang="en-GB" dirty="0"/>
              <a:t>Have a more accurate measurement formula for betting correlation, seen by Figure 1.</a:t>
            </a:r>
          </a:p>
          <a:p>
            <a:r>
              <a:rPr lang="en-GB" dirty="0"/>
              <a:t>More extensive range of values for the parameters.</a:t>
            </a:r>
          </a:p>
          <a:p>
            <a:r>
              <a:rPr lang="en-GB" dirty="0"/>
              <a:t>More simulations per combination to increase the accuracy of the project.</a:t>
            </a:r>
          </a:p>
          <a:p>
            <a:r>
              <a:rPr lang="en-GB" dirty="0"/>
              <a:t>Shift penetration and reshuffle rate to the Simulation class to be handled as input </a:t>
            </a:r>
          </a:p>
          <a:p>
            <a:r>
              <a:rPr lang="en-GB" dirty="0"/>
              <a:t>Analysis of a method given a certain parameter value</a:t>
            </a:r>
          </a:p>
        </p:txBody>
      </p:sp>
      <p:pic>
        <p:nvPicPr>
          <p:cNvPr id="5" name="Picture 4" descr="Graphical user interface, text, application, Word&#10;&#10;Description automatically generated">
            <a:extLst>
              <a:ext uri="{FF2B5EF4-FFF2-40B4-BE49-F238E27FC236}">
                <a16:creationId xmlns:a16="http://schemas.microsoft.com/office/drawing/2014/main" id="{268B8F60-62CE-4676-B247-6850C0630C15}"/>
              </a:ext>
            </a:extLst>
          </p:cNvPr>
          <p:cNvPicPr>
            <a:picLocks noChangeAspect="1"/>
          </p:cNvPicPr>
          <p:nvPr/>
        </p:nvPicPr>
        <p:blipFill rotWithShape="1">
          <a:blip r:embed="rId2"/>
          <a:srcRect l="41641" t="31945" r="42656" b="63611"/>
          <a:stretch/>
        </p:blipFill>
        <p:spPr>
          <a:xfrm>
            <a:off x="6461760" y="3606454"/>
            <a:ext cx="4663440" cy="742371"/>
          </a:xfrm>
          <a:prstGeom prst="rect">
            <a:avLst/>
          </a:prstGeom>
          <a:noFill/>
        </p:spPr>
      </p:pic>
      <p:sp>
        <p:nvSpPr>
          <p:cNvPr id="6" name="TextBox 5">
            <a:extLst>
              <a:ext uri="{FF2B5EF4-FFF2-40B4-BE49-F238E27FC236}">
                <a16:creationId xmlns:a16="http://schemas.microsoft.com/office/drawing/2014/main" id="{3B5A7863-6126-48F5-BF7E-204243EDAF35}"/>
              </a:ext>
            </a:extLst>
          </p:cNvPr>
          <p:cNvSpPr txBox="1"/>
          <p:nvPr/>
        </p:nvSpPr>
        <p:spPr>
          <a:xfrm>
            <a:off x="6995604" y="4456590"/>
            <a:ext cx="3915052" cy="646331"/>
          </a:xfrm>
          <a:prstGeom prst="rect">
            <a:avLst/>
          </a:prstGeom>
          <a:noFill/>
        </p:spPr>
        <p:txBody>
          <a:bodyPr wrap="square" rtlCol="0">
            <a:spAutoFit/>
          </a:bodyPr>
          <a:lstStyle/>
          <a:p>
            <a:r>
              <a:rPr lang="en-GB" dirty="0"/>
              <a:t>Figure 1- Haigh, J. (2010) Betting Correlation equation</a:t>
            </a:r>
          </a:p>
        </p:txBody>
      </p:sp>
    </p:spTree>
    <p:extLst>
      <p:ext uri="{BB962C8B-B14F-4D97-AF65-F5344CB8AC3E}">
        <p14:creationId xmlns:p14="http://schemas.microsoft.com/office/powerpoint/2010/main" val="89790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A4C0-9B73-49F8-8ABD-4B62B4546A23}"/>
              </a:ext>
            </a:extLst>
          </p:cNvPr>
          <p:cNvSpPr>
            <a:spLocks noGrp="1"/>
          </p:cNvSpPr>
          <p:nvPr>
            <p:ph type="title"/>
          </p:nvPr>
        </p:nvSpPr>
        <p:spPr/>
        <p:txBody>
          <a:bodyPr/>
          <a:lstStyle/>
          <a:p>
            <a:r>
              <a:rPr lang="en-GB" dirty="0"/>
              <a:t>Going forward</a:t>
            </a:r>
          </a:p>
        </p:txBody>
      </p:sp>
      <p:sp>
        <p:nvSpPr>
          <p:cNvPr id="3" name="Content Placeholder 2">
            <a:extLst>
              <a:ext uri="{FF2B5EF4-FFF2-40B4-BE49-F238E27FC236}">
                <a16:creationId xmlns:a16="http://schemas.microsoft.com/office/drawing/2014/main" id="{65D1F72C-FFE4-4FF9-BBBA-8395B469E51E}"/>
              </a:ext>
            </a:extLst>
          </p:cNvPr>
          <p:cNvSpPr>
            <a:spLocks noGrp="1"/>
          </p:cNvSpPr>
          <p:nvPr>
            <p:ph idx="1"/>
          </p:nvPr>
        </p:nvSpPr>
        <p:spPr/>
        <p:txBody>
          <a:bodyPr/>
          <a:lstStyle/>
          <a:p>
            <a:r>
              <a:rPr lang="en-GB" dirty="0"/>
              <a:t>Have a more accurate measurement formula for betting correlation, my measurement involved determining whether a instance was a good betting strategy depending on the optimal method which has a 100 betting correlation.</a:t>
            </a:r>
          </a:p>
          <a:p>
            <a:r>
              <a:rPr lang="en-GB" dirty="0"/>
              <a:t>More extensive range of values for the parameters to better model the effect of each parameter. </a:t>
            </a:r>
          </a:p>
          <a:p>
            <a:r>
              <a:rPr lang="en-GB" dirty="0"/>
              <a:t>More simulations per combination to increase the accuracy of the project (currently only 2 per combination).</a:t>
            </a:r>
          </a:p>
          <a:p>
            <a:r>
              <a:rPr lang="en-GB" dirty="0"/>
              <a:t>More simulations per combination to increase the accuracy of the project (currently only 2 per combination).</a:t>
            </a:r>
          </a:p>
          <a:p>
            <a:r>
              <a:rPr lang="en-GB" dirty="0"/>
              <a:t>Analysis of a method given a certain parameter value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465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FDAB-F160-462A-BAB4-A6C93221C373}"/>
              </a:ext>
            </a:extLst>
          </p:cNvPr>
          <p:cNvSpPr>
            <a:spLocks noGrp="1"/>
          </p:cNvSpPr>
          <p:nvPr>
            <p:ph type="title"/>
          </p:nvPr>
        </p:nvSpPr>
        <p:spPr/>
        <p:txBody>
          <a:bodyPr/>
          <a:lstStyle/>
          <a:p>
            <a:r>
              <a:rPr lang="en-GB" dirty="0"/>
              <a:t>Questions?</a:t>
            </a:r>
          </a:p>
        </p:txBody>
      </p:sp>
      <p:pic>
        <p:nvPicPr>
          <p:cNvPr id="4" name="Content Placeholder 3">
            <a:extLst>
              <a:ext uri="{FF2B5EF4-FFF2-40B4-BE49-F238E27FC236}">
                <a16:creationId xmlns:a16="http://schemas.microsoft.com/office/drawing/2014/main" id="{68E374BB-287D-4C0F-BBF0-86B7381F901E}"/>
              </a:ext>
            </a:extLst>
          </p:cNvPr>
          <p:cNvPicPr>
            <a:picLocks noGrp="1" noChangeAspect="1"/>
          </p:cNvPicPr>
          <p:nvPr>
            <p:ph idx="1"/>
          </p:nvPr>
        </p:nvPicPr>
        <p:blipFill>
          <a:blip r:embed="rId2"/>
          <a:stretch>
            <a:fillRect/>
          </a:stretch>
        </p:blipFill>
        <p:spPr>
          <a:xfrm>
            <a:off x="1066800" y="1756377"/>
            <a:ext cx="10058400" cy="4244373"/>
          </a:xfrm>
          <a:prstGeom prst="rect">
            <a:avLst/>
          </a:prstGeom>
        </p:spPr>
      </p:pic>
    </p:spTree>
    <p:extLst>
      <p:ext uri="{BB962C8B-B14F-4D97-AF65-F5344CB8AC3E}">
        <p14:creationId xmlns:p14="http://schemas.microsoft.com/office/powerpoint/2010/main" val="40448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2B49-BEDB-4EC1-878F-F3DBF35D7399}"/>
              </a:ext>
            </a:extLst>
          </p:cNvPr>
          <p:cNvSpPr>
            <a:spLocks noGrp="1"/>
          </p:cNvSpPr>
          <p:nvPr>
            <p:ph type="title"/>
          </p:nvPr>
        </p:nvSpPr>
        <p:spPr/>
        <p:txBody>
          <a:bodyPr/>
          <a:lstStyle/>
          <a:p>
            <a:r>
              <a:rPr lang="en-GB" dirty="0"/>
              <a:t>Motivation for choosing project</a:t>
            </a:r>
          </a:p>
        </p:txBody>
      </p:sp>
      <p:sp>
        <p:nvSpPr>
          <p:cNvPr id="3" name="Content Placeholder 2">
            <a:extLst>
              <a:ext uri="{FF2B5EF4-FFF2-40B4-BE49-F238E27FC236}">
                <a16:creationId xmlns:a16="http://schemas.microsoft.com/office/drawing/2014/main" id="{D2D6A548-5320-4C64-9E6C-5303D89352FF}"/>
              </a:ext>
            </a:extLst>
          </p:cNvPr>
          <p:cNvSpPr>
            <a:spLocks noGrp="1"/>
          </p:cNvSpPr>
          <p:nvPr>
            <p:ph idx="1"/>
          </p:nvPr>
        </p:nvSpPr>
        <p:spPr/>
        <p:txBody>
          <a:bodyPr>
            <a:normAutofit fontScale="92500"/>
          </a:bodyPr>
          <a:lstStyle/>
          <a:p>
            <a:r>
              <a:rPr lang="en-GB" dirty="0"/>
              <a:t>Ultimately , the aim was to provide unique aspect to the field that allows for the investigation and simulation of card counting methods. </a:t>
            </a:r>
          </a:p>
          <a:p>
            <a:r>
              <a:rPr lang="en-GB" dirty="0"/>
              <a:t>The implementation of the methods in a real world environment inspired me to revolve my research around a method’s performances in casinos. Therefore, basing my project on how well the card counting methods could adapt to a Casino’s Blackjack environment and shift the ‘house edge’, which is advantage the house has over the player.</a:t>
            </a:r>
          </a:p>
          <a:p>
            <a:r>
              <a:rPr lang="en-GB" dirty="0"/>
              <a:t>Literature- After completing my literature review I found that of the studies I explored, none took into considerations of measuring the parameters that effect the card counting methods in relation to another parameters, for example, the effect of Casino’s manipulating penetration with respect to the number of players in play on a method. An example of this absence can be shown by table 4.2 (wert and hammer), where other parameters don’t contribute to the performance of a method given different penetration values. Thereby, my project could produce a more accurate model of a methods performance with respect to multiple parameters in play, assuming the values picked for them are an accurate representation. Theoretically, the results would be able to provide better insight to a methods performance given the number of players, penetration, reshuffle rate, shoe size and minimum bet (parameters).</a:t>
            </a:r>
          </a:p>
        </p:txBody>
      </p:sp>
    </p:spTree>
    <p:extLst>
      <p:ext uri="{BB962C8B-B14F-4D97-AF65-F5344CB8AC3E}">
        <p14:creationId xmlns:p14="http://schemas.microsoft.com/office/powerpoint/2010/main" val="107323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4CB3-6667-4FE7-8967-C6AB1AA6CA6C}"/>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007C7E3F-CA37-4366-B4D8-EF29EFBA5F7E}"/>
              </a:ext>
            </a:extLst>
          </p:cNvPr>
          <p:cNvSpPr>
            <a:spLocks noGrp="1"/>
          </p:cNvSpPr>
          <p:nvPr>
            <p:ph idx="1"/>
          </p:nvPr>
        </p:nvSpPr>
        <p:spPr/>
        <p:txBody>
          <a:bodyPr>
            <a:normAutofit/>
          </a:bodyPr>
          <a:lstStyle/>
          <a:p>
            <a:r>
              <a:rPr lang="en-GB" dirty="0"/>
              <a:t>Establishing the key fundamentals of my project:</a:t>
            </a:r>
          </a:p>
          <a:p>
            <a:pPr marL="342900" indent="-342900">
              <a:buFont typeface="+mj-lt"/>
              <a:buAutoNum type="arabicPeriod"/>
            </a:pPr>
            <a:r>
              <a:rPr lang="en-GB" dirty="0"/>
              <a:t>What is Blackjack</a:t>
            </a:r>
          </a:p>
          <a:p>
            <a:pPr marL="342900" indent="-342900">
              <a:buFont typeface="+mj-lt"/>
              <a:buAutoNum type="arabicPeriod"/>
            </a:pPr>
            <a:r>
              <a:rPr lang="en-GB" dirty="0"/>
              <a:t>Casino rules</a:t>
            </a:r>
          </a:p>
          <a:p>
            <a:pPr marL="342900" indent="-342900">
              <a:buFont typeface="+mj-lt"/>
              <a:buAutoNum type="arabicPeriod"/>
            </a:pPr>
            <a:r>
              <a:rPr lang="en-GB" dirty="0"/>
              <a:t>Strategy</a:t>
            </a:r>
          </a:p>
          <a:p>
            <a:pPr marL="342900" indent="-342900">
              <a:buFont typeface="+mj-lt"/>
              <a:buAutoNum type="arabicPeriod"/>
            </a:pPr>
            <a:r>
              <a:rPr lang="en-GB" dirty="0"/>
              <a:t>Card counting methods</a:t>
            </a:r>
          </a:p>
          <a:p>
            <a:pPr marL="342900" indent="-342900">
              <a:buFont typeface="+mj-lt"/>
              <a:buAutoNum type="arabicPeriod"/>
            </a:pPr>
            <a:r>
              <a:rPr lang="en-GB" dirty="0"/>
              <a:t>What I was going to measure (parameters) and how</a:t>
            </a:r>
          </a:p>
          <a:p>
            <a:pPr marL="342900" indent="-342900">
              <a:buFont typeface="+mj-lt"/>
              <a:buAutoNum type="arabicPeriod"/>
            </a:pPr>
            <a:r>
              <a:rPr lang="en-GB" dirty="0"/>
              <a:t>How was I going to conduct my investigation (design and implementation)</a:t>
            </a:r>
          </a:p>
          <a:p>
            <a:pPr marL="342900" indent="-342900">
              <a:buFont typeface="+mj-lt"/>
              <a:buAutoNum type="arabicPeriod"/>
            </a:pPr>
            <a:r>
              <a:rPr lang="en-GB" dirty="0"/>
              <a:t>Outcome  (analysis, results and conclusion)</a:t>
            </a:r>
          </a:p>
          <a:p>
            <a:pPr marL="400050" indent="-400050">
              <a:buFont typeface="+mj-lt"/>
              <a:buAutoNum type="romanLcPeriod"/>
            </a:pPr>
            <a:endParaRPr lang="en-GB" dirty="0"/>
          </a:p>
        </p:txBody>
      </p:sp>
    </p:spTree>
    <p:extLst>
      <p:ext uri="{BB962C8B-B14F-4D97-AF65-F5344CB8AC3E}">
        <p14:creationId xmlns:p14="http://schemas.microsoft.com/office/powerpoint/2010/main" val="256135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414D-7277-464B-BB07-E3E5D4E6217F}"/>
              </a:ext>
            </a:extLst>
          </p:cNvPr>
          <p:cNvSpPr>
            <a:spLocks noGrp="1"/>
          </p:cNvSpPr>
          <p:nvPr>
            <p:ph type="title"/>
          </p:nvPr>
        </p:nvSpPr>
        <p:spPr>
          <a:xfrm>
            <a:off x="1066800" y="642594"/>
            <a:ext cx="10058400" cy="1371600"/>
          </a:xfrm>
        </p:spPr>
        <p:txBody>
          <a:bodyPr anchor="ctr">
            <a:normAutofit/>
          </a:bodyPr>
          <a:lstStyle/>
          <a:p>
            <a:r>
              <a:rPr lang="en-GB" dirty="0"/>
              <a:t>Methodology </a:t>
            </a:r>
          </a:p>
        </p:txBody>
      </p:sp>
      <p:pic>
        <p:nvPicPr>
          <p:cNvPr id="4" name="Picture 3">
            <a:extLst>
              <a:ext uri="{FF2B5EF4-FFF2-40B4-BE49-F238E27FC236}">
                <a16:creationId xmlns:a16="http://schemas.microsoft.com/office/drawing/2014/main" id="{255B8E4F-98DB-429C-A4D0-5EDE520A4744}"/>
              </a:ext>
            </a:extLst>
          </p:cNvPr>
          <p:cNvPicPr>
            <a:picLocks noChangeAspect="1"/>
          </p:cNvPicPr>
          <p:nvPr/>
        </p:nvPicPr>
        <p:blipFill>
          <a:blip r:embed="rId2"/>
          <a:stretch>
            <a:fillRect/>
          </a:stretch>
        </p:blipFill>
        <p:spPr>
          <a:xfrm>
            <a:off x="6755362" y="1748901"/>
            <a:ext cx="4927652" cy="4496484"/>
          </a:xfrm>
          <a:prstGeom prst="rect">
            <a:avLst/>
          </a:prstGeom>
          <a:noFill/>
        </p:spPr>
      </p:pic>
      <p:pic>
        <p:nvPicPr>
          <p:cNvPr id="7" name="Picture 6" descr="Graphical user interface, application&#10;&#10;Description automatically generated">
            <a:extLst>
              <a:ext uri="{FF2B5EF4-FFF2-40B4-BE49-F238E27FC236}">
                <a16:creationId xmlns:a16="http://schemas.microsoft.com/office/drawing/2014/main" id="{D95E2042-65FC-4CA0-8618-17132BF3790F}"/>
              </a:ext>
            </a:extLst>
          </p:cNvPr>
          <p:cNvPicPr/>
          <p:nvPr/>
        </p:nvPicPr>
        <p:blipFill rotWithShape="1">
          <a:blip r:embed="rId3"/>
          <a:srcRect l="31243" t="49872" r="28739" b="28147"/>
          <a:stretch/>
        </p:blipFill>
        <p:spPr bwMode="auto">
          <a:xfrm>
            <a:off x="973768" y="4725696"/>
            <a:ext cx="5534751" cy="1489710"/>
          </a:xfrm>
          <a:prstGeom prst="rect">
            <a:avLst/>
          </a:prstGeom>
          <a:ln>
            <a:noFill/>
          </a:ln>
          <a:extLst>
            <a:ext uri="{53640926-AAD7-44D8-BBD7-CCE9431645EC}">
              <a14:shadowObscured xmlns:a14="http://schemas.microsoft.com/office/drawing/2010/main"/>
            </a:ext>
          </a:extLst>
        </p:spPr>
      </p:pic>
      <p:pic>
        <p:nvPicPr>
          <p:cNvPr id="8" name="Picture 7" descr="Diagram&#10;&#10;Description automatically generated">
            <a:extLst>
              <a:ext uri="{FF2B5EF4-FFF2-40B4-BE49-F238E27FC236}">
                <a16:creationId xmlns:a16="http://schemas.microsoft.com/office/drawing/2014/main" id="{D9DCB22E-536C-46B3-B4FE-2D3D03733B5B}"/>
              </a:ext>
            </a:extLst>
          </p:cNvPr>
          <p:cNvPicPr>
            <a:picLocks noChangeAspect="1"/>
          </p:cNvPicPr>
          <p:nvPr/>
        </p:nvPicPr>
        <p:blipFill>
          <a:blip r:embed="rId4"/>
          <a:stretch>
            <a:fillRect/>
          </a:stretch>
        </p:blipFill>
        <p:spPr>
          <a:xfrm>
            <a:off x="973768" y="1748901"/>
            <a:ext cx="5534752" cy="2798943"/>
          </a:xfrm>
          <a:prstGeom prst="rect">
            <a:avLst/>
          </a:prstGeom>
        </p:spPr>
      </p:pic>
    </p:spTree>
    <p:extLst>
      <p:ext uri="{BB962C8B-B14F-4D97-AF65-F5344CB8AC3E}">
        <p14:creationId xmlns:p14="http://schemas.microsoft.com/office/powerpoint/2010/main" val="68760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4CB3-6667-4FE7-8967-C6AB1AA6CA6C}"/>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007C7E3F-CA37-4366-B4D8-EF29EFBA5F7E}"/>
              </a:ext>
            </a:extLst>
          </p:cNvPr>
          <p:cNvSpPr>
            <a:spLocks noGrp="1"/>
          </p:cNvSpPr>
          <p:nvPr>
            <p:ph idx="1"/>
          </p:nvPr>
        </p:nvSpPr>
        <p:spPr/>
        <p:txBody>
          <a:bodyPr>
            <a:normAutofit fontScale="92500" lnSpcReduction="20000"/>
          </a:bodyPr>
          <a:lstStyle/>
          <a:p>
            <a:r>
              <a:rPr lang="en-GB" dirty="0"/>
              <a:t>To begin the project, a firm understanding of: Casino’s Blackjack rules (which pertains to Blackjack rules and parameter additions), Blackjack strategy, and Blackjack card counting methods was needed and obtained through relevant literature. </a:t>
            </a:r>
          </a:p>
          <a:p>
            <a:r>
              <a:rPr lang="en-GB" dirty="0"/>
              <a:t>As card counting methods are defined by their level (including assigned card value), type (balanced or unbalanced) and the number of additional calculations(such as ace count). The selection of 6 methods were based on each one providing a different combination to understand of what aspect of a method makes it better than another. </a:t>
            </a:r>
          </a:p>
          <a:p>
            <a:r>
              <a:rPr lang="en-GB" dirty="0"/>
              <a:t>The parameters, which provided the core of the project were established in conjunction with the exploration of Casino Blackjack rules to provide the most accurate simulation of a real world Casino environment. Thereby accounting for , the number of players at a table, the dealers reshuffle rates and penetration, varying shoe sizes at different tables as well as minimum betting at different tables. Therefore, the data was collected by running multiple simulations of the game using multiple variations of these parameters. </a:t>
            </a:r>
          </a:p>
          <a:p>
            <a:r>
              <a:rPr lang="en-GB" dirty="0"/>
              <a:t>Analysing data:</a:t>
            </a:r>
          </a:p>
          <a:p>
            <a:r>
              <a:rPr lang="en-GB" dirty="0"/>
              <a:t>Given the human aspect of the project, the desirable traits of the methods, and therefore performance were measured by its yield and reliability, which was separated into bust rate and standard deviation of its yield (measuring consistency as it makes it more reliable when SD lower). </a:t>
            </a:r>
          </a:p>
          <a:p>
            <a:endParaRPr lang="en-GB" dirty="0"/>
          </a:p>
        </p:txBody>
      </p:sp>
    </p:spTree>
    <p:extLst>
      <p:ext uri="{BB962C8B-B14F-4D97-AF65-F5344CB8AC3E}">
        <p14:creationId xmlns:p14="http://schemas.microsoft.com/office/powerpoint/2010/main" val="26109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32EB-843A-44F4-A39F-23B2E8ED250A}"/>
              </a:ext>
            </a:extLst>
          </p:cNvPr>
          <p:cNvSpPr>
            <a:spLocks noGrp="1"/>
          </p:cNvSpPr>
          <p:nvPr>
            <p:ph type="title"/>
          </p:nvPr>
        </p:nvSpPr>
        <p:spPr/>
        <p:txBody>
          <a:bodyPr/>
          <a:lstStyle/>
          <a:p>
            <a:r>
              <a:rPr lang="en-GB" dirty="0"/>
              <a:t>Methodology 2</a:t>
            </a:r>
          </a:p>
        </p:txBody>
      </p:sp>
      <p:sp>
        <p:nvSpPr>
          <p:cNvPr id="3" name="Content Placeholder 2">
            <a:extLst>
              <a:ext uri="{FF2B5EF4-FFF2-40B4-BE49-F238E27FC236}">
                <a16:creationId xmlns:a16="http://schemas.microsoft.com/office/drawing/2014/main" id="{A22221D2-D764-4546-8284-4C98E8A4B8BC}"/>
              </a:ext>
            </a:extLst>
          </p:cNvPr>
          <p:cNvSpPr>
            <a:spLocks noGrp="1"/>
          </p:cNvSpPr>
          <p:nvPr>
            <p:ph idx="1"/>
          </p:nvPr>
        </p:nvSpPr>
        <p:spPr/>
        <p:txBody>
          <a:bodyPr>
            <a:normAutofit fontScale="92500"/>
          </a:bodyPr>
          <a:lstStyle/>
          <a:p>
            <a:r>
              <a:rPr lang="en-GB" dirty="0"/>
              <a:t>Design</a:t>
            </a:r>
          </a:p>
          <a:p>
            <a:r>
              <a:rPr lang="en-GB" dirty="0"/>
              <a:t>The design was split into design of the project itself and design of the implementation (code). Where designing the project  entailed establishing everything previously mentioned (such as the methods to be used and simulations run) to achieve the desired data as well as how it was to be analysed. The approach involved dividing each section of the project into manageable subsection which can be completed iteratively. Tools such as trello were used to manage the different aspects of the project throughout which had yet to be reviewed or completed.  Ultimately, the design produced MoSCoW requirement list , after a few updates, which solidified the fundamentals of the project. The analysis design involved data manipulation for: the performance of each method (to see which is better suited to a casino environment), the performance given a parameter (most meaningful parameter in respect to performance), and the methods type/level/ additional counts (type of method that performs better). Which lead to a suitable conclusion of an appropriate method to be used in specific scenarios after evaluation of the analysis.</a:t>
            </a:r>
          </a:p>
          <a:p>
            <a:r>
              <a:rPr lang="en-GB" dirty="0"/>
              <a:t>Also, through the MoSCoW requirement list, a UML diagram was  created to form the design of my implementation, ensuring it reflected the goals of the project and thereby collection of the appropriate data. </a:t>
            </a:r>
          </a:p>
          <a:p>
            <a:endParaRPr lang="en-GB" dirty="0"/>
          </a:p>
        </p:txBody>
      </p:sp>
    </p:spTree>
    <p:extLst>
      <p:ext uri="{BB962C8B-B14F-4D97-AF65-F5344CB8AC3E}">
        <p14:creationId xmlns:p14="http://schemas.microsoft.com/office/powerpoint/2010/main" val="235357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6929-FF7F-4740-9066-D9A5248A0C02}"/>
              </a:ext>
            </a:extLst>
          </p:cNvPr>
          <p:cNvSpPr>
            <a:spLocks noGrp="1"/>
          </p:cNvSpPr>
          <p:nvPr>
            <p:ph type="title"/>
          </p:nvPr>
        </p:nvSpPr>
        <p:spPr/>
        <p:txBody>
          <a:bodyPr/>
          <a:lstStyle/>
          <a:p>
            <a:r>
              <a:rPr lang="en-GB" dirty="0"/>
              <a:t>The implementation</a:t>
            </a:r>
          </a:p>
        </p:txBody>
      </p:sp>
      <p:sp>
        <p:nvSpPr>
          <p:cNvPr id="3" name="Content Placeholder 2">
            <a:extLst>
              <a:ext uri="{FF2B5EF4-FFF2-40B4-BE49-F238E27FC236}">
                <a16:creationId xmlns:a16="http://schemas.microsoft.com/office/drawing/2014/main" id="{0FFDF74C-BCE5-46E0-AD93-7CB1512BD0DF}"/>
              </a:ext>
            </a:extLst>
          </p:cNvPr>
          <p:cNvSpPr>
            <a:spLocks noGrp="1"/>
          </p:cNvSpPr>
          <p:nvPr>
            <p:ph idx="1"/>
          </p:nvPr>
        </p:nvSpPr>
        <p:spPr/>
        <p:txBody>
          <a:bodyPr/>
          <a:lstStyle/>
          <a:p>
            <a:pPr marL="0" indent="0">
              <a:buNone/>
            </a:pPr>
            <a:r>
              <a:rPr lang="en-GB" dirty="0"/>
              <a:t>Following the designs, were executed to form a program that can perform simulations that meet the described criteria shown by the MoSCoW diagram. Each method is run alongside itself (2 players of same method) each possible combination of parameters twice (in the same simulation) to double the data for a given combination to improve accuracy of data. </a:t>
            </a:r>
          </a:p>
          <a:p>
            <a:pPr marL="0" indent="0">
              <a:buNone/>
            </a:pPr>
            <a:r>
              <a:rPr lang="en-GB" dirty="0"/>
              <a:t>A demonstration will be shown following the presentation on:</a:t>
            </a:r>
          </a:p>
          <a:p>
            <a:r>
              <a:rPr lang="en-GB" dirty="0"/>
              <a:t>the input required for a simulation </a:t>
            </a:r>
          </a:p>
          <a:p>
            <a:r>
              <a:rPr lang="en-GB" dirty="0"/>
              <a:t>the program itself</a:t>
            </a:r>
          </a:p>
          <a:p>
            <a:r>
              <a:rPr lang="en-GB" dirty="0"/>
              <a:t>The results and data collection plan  </a:t>
            </a:r>
          </a:p>
        </p:txBody>
      </p:sp>
    </p:spTree>
    <p:extLst>
      <p:ext uri="{BB962C8B-B14F-4D97-AF65-F5344CB8AC3E}">
        <p14:creationId xmlns:p14="http://schemas.microsoft.com/office/powerpoint/2010/main" val="129288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2522-CF0B-4856-B927-22CA3DDE1842}"/>
              </a:ext>
            </a:extLst>
          </p:cNvPr>
          <p:cNvSpPr>
            <a:spLocks noGrp="1"/>
          </p:cNvSpPr>
          <p:nvPr>
            <p:ph type="title"/>
          </p:nvPr>
        </p:nvSpPr>
        <p:spPr/>
        <p:txBody>
          <a:bodyPr/>
          <a:lstStyle/>
          <a:p>
            <a:r>
              <a:rPr lang="en-GB" dirty="0"/>
              <a:t>Problems faced undertaking project</a:t>
            </a:r>
          </a:p>
        </p:txBody>
      </p:sp>
      <p:sp>
        <p:nvSpPr>
          <p:cNvPr id="3" name="Content Placeholder 2">
            <a:extLst>
              <a:ext uri="{FF2B5EF4-FFF2-40B4-BE49-F238E27FC236}">
                <a16:creationId xmlns:a16="http://schemas.microsoft.com/office/drawing/2014/main" id="{8F6CFD48-84AE-42D7-BD7C-12BA21DEA9E7}"/>
              </a:ext>
            </a:extLst>
          </p:cNvPr>
          <p:cNvSpPr>
            <a:spLocks noGrp="1"/>
          </p:cNvSpPr>
          <p:nvPr>
            <p:ph idx="1"/>
          </p:nvPr>
        </p:nvSpPr>
        <p:spPr/>
        <p:txBody>
          <a:bodyPr>
            <a:normAutofit/>
          </a:bodyPr>
          <a:lstStyle/>
          <a:p>
            <a:pPr marL="0" indent="0">
              <a:buNone/>
            </a:pPr>
            <a:r>
              <a:rPr lang="en-GB" dirty="0"/>
              <a:t>Ambiguity:</a:t>
            </a:r>
          </a:p>
          <a:p>
            <a:r>
              <a:rPr lang="en-GB" dirty="0"/>
              <a:t>Finding accurate figures for the parameters.</a:t>
            </a:r>
          </a:p>
          <a:p>
            <a:r>
              <a:rPr lang="en-GB" dirty="0"/>
              <a:t>Haigh, J. (2010) stated that Double after splitting (DAS), surrender and re-splits was not an option in most casinos but is included in the Basic Strategy.</a:t>
            </a:r>
          </a:p>
          <a:p>
            <a:r>
              <a:rPr lang="en-GB" dirty="0"/>
              <a:t>Different sources suggested different betting strategies for the same method.</a:t>
            </a:r>
          </a:p>
          <a:p>
            <a:pPr marL="0" indent="0">
              <a:buNone/>
            </a:pPr>
            <a:r>
              <a:rPr lang="en-GB" dirty="0"/>
              <a:t>Inherent:</a:t>
            </a:r>
          </a:p>
          <a:p>
            <a:r>
              <a:rPr lang="en-GB" dirty="0"/>
              <a:t>Doesn’t account for human interpretation of the parameters, even within the same casino, different dealers will have different guesses. </a:t>
            </a:r>
          </a:p>
          <a:p>
            <a:r>
              <a:rPr lang="en-GB" dirty="0"/>
              <a:t>More aggressive betting strategies are more likely to be flagged by casino’s and more stricter parameters imposed.</a:t>
            </a:r>
          </a:p>
        </p:txBody>
      </p:sp>
    </p:spTree>
    <p:extLst>
      <p:ext uri="{BB962C8B-B14F-4D97-AF65-F5344CB8AC3E}">
        <p14:creationId xmlns:p14="http://schemas.microsoft.com/office/powerpoint/2010/main" val="2431447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{72739474-C508-4B91-B566-CB15FD25DFCE}tf78438558_win32</Template>
  <TotalTime>0</TotalTime>
  <Words>3034</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Century Gothic</vt:lpstr>
      <vt:lpstr>Garamond</vt:lpstr>
      <vt:lpstr>SavonVTI</vt:lpstr>
      <vt:lpstr>Title Lorem Ipsum</vt:lpstr>
      <vt:lpstr>Motivation for choosing project</vt:lpstr>
      <vt:lpstr>Motivation for choosing project</vt:lpstr>
      <vt:lpstr>Methodology:</vt:lpstr>
      <vt:lpstr>Methodology </vt:lpstr>
      <vt:lpstr>Methodology:</vt:lpstr>
      <vt:lpstr>Methodology 2</vt:lpstr>
      <vt:lpstr>The implementation</vt:lpstr>
      <vt:lpstr>Problems faced undertaking project</vt:lpstr>
      <vt:lpstr>Problems faced undertaking project</vt:lpstr>
      <vt:lpstr>How I solved them</vt:lpstr>
      <vt:lpstr>How I solved them</vt:lpstr>
      <vt:lpstr>Implementation issues</vt:lpstr>
      <vt:lpstr>Implementation issues</vt:lpstr>
      <vt:lpstr>Lessons I have learned</vt:lpstr>
      <vt:lpstr>Results-parameters</vt:lpstr>
      <vt:lpstr>Results- parameters </vt:lpstr>
      <vt:lpstr>Results- parameters</vt:lpstr>
      <vt:lpstr>Results- Methods</vt:lpstr>
      <vt:lpstr>Results- Methods</vt:lpstr>
      <vt:lpstr>Results- General outcome</vt:lpstr>
      <vt:lpstr>Conclusion</vt:lpstr>
      <vt:lpstr>Going forward</vt:lpstr>
      <vt:lpstr>Going forward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Andrew Murray</dc:creator>
  <cp:lastModifiedBy>Andrew Murray</cp:lastModifiedBy>
  <cp:revision>61</cp:revision>
  <dcterms:created xsi:type="dcterms:W3CDTF">2021-06-16T16:26:41Z</dcterms:created>
  <dcterms:modified xsi:type="dcterms:W3CDTF">2021-06-17T10:20:42Z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