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73" r:id="rId6"/>
    <p:sldId id="274" r:id="rId7"/>
    <p:sldId id="276" r:id="rId8"/>
    <p:sldId id="272" r:id="rId9"/>
    <p:sldId id="263" r:id="rId10"/>
    <p:sldId id="265" r:id="rId11"/>
    <p:sldId id="280" r:id="rId12"/>
    <p:sldId id="266" r:id="rId13"/>
    <p:sldId id="268" r:id="rId14"/>
    <p:sldId id="284" r:id="rId15"/>
    <p:sldId id="269" r:id="rId16"/>
    <p:sldId id="267"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67"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Investigation and simulation of card counting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Andrew Murray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D3AF-33A0-44FA-A57E-E96FDB9C0556}"/>
              </a:ext>
            </a:extLst>
          </p:cNvPr>
          <p:cNvSpPr>
            <a:spLocks noGrp="1"/>
          </p:cNvSpPr>
          <p:nvPr>
            <p:ph type="title"/>
          </p:nvPr>
        </p:nvSpPr>
        <p:spPr>
          <a:xfrm>
            <a:off x="1066800" y="642594"/>
            <a:ext cx="10058400" cy="1371600"/>
          </a:xfrm>
        </p:spPr>
        <p:txBody>
          <a:bodyPr anchor="ctr">
            <a:normAutofit/>
          </a:bodyPr>
          <a:lstStyle/>
          <a:p>
            <a:r>
              <a:rPr lang="en-GB" dirty="0"/>
              <a:t>Results-parameters</a:t>
            </a:r>
          </a:p>
        </p:txBody>
      </p:sp>
      <p:sp>
        <p:nvSpPr>
          <p:cNvPr id="3" name="Content Placeholder 2">
            <a:extLst>
              <a:ext uri="{FF2B5EF4-FFF2-40B4-BE49-F238E27FC236}">
                <a16:creationId xmlns:a16="http://schemas.microsoft.com/office/drawing/2014/main" id="{F6226572-8AE2-4156-848C-B7BC3F170360}"/>
              </a:ext>
            </a:extLst>
          </p:cNvPr>
          <p:cNvSpPr>
            <a:spLocks noGrp="1"/>
          </p:cNvSpPr>
          <p:nvPr>
            <p:ph sz="half" idx="1"/>
          </p:nvPr>
        </p:nvSpPr>
        <p:spPr>
          <a:xfrm>
            <a:off x="1066800" y="2103120"/>
            <a:ext cx="4663440" cy="3749040"/>
          </a:xfrm>
        </p:spPr>
        <p:txBody>
          <a:bodyPr>
            <a:normAutofit/>
          </a:bodyPr>
          <a:lstStyle/>
          <a:p>
            <a:pPr marL="0" indent="0">
              <a:buNone/>
            </a:pPr>
            <a:r>
              <a:rPr lang="en-GB" dirty="0"/>
              <a:t>As there was only 2 events of instances bust rate for a singular method, both for the zen 2.</a:t>
            </a:r>
          </a:p>
          <a:p>
            <a:pPr marL="0" indent="0">
              <a:buNone/>
            </a:pPr>
            <a:r>
              <a:rPr lang="en-GB" dirty="0"/>
              <a:t>Parameters:</a:t>
            </a:r>
          </a:p>
          <a:p>
            <a:r>
              <a:rPr lang="en-GB" dirty="0"/>
              <a:t>Number of players</a:t>
            </a:r>
          </a:p>
          <a:p>
            <a:r>
              <a:rPr lang="en-GB" dirty="0"/>
              <a:t>Shoe size</a:t>
            </a:r>
          </a:p>
          <a:p>
            <a:r>
              <a:rPr lang="en-GB" dirty="0"/>
              <a:t>Minimum betting value</a:t>
            </a:r>
          </a:p>
          <a:p>
            <a:r>
              <a:rPr lang="en-GB" dirty="0"/>
              <a:t>Penetration </a:t>
            </a:r>
          </a:p>
          <a:p>
            <a:r>
              <a:rPr lang="en-GB" dirty="0"/>
              <a:t>Shuffle rate</a:t>
            </a:r>
          </a:p>
          <a:p>
            <a:endParaRPr lang="en-GB" dirty="0"/>
          </a:p>
          <a:p>
            <a:endParaRPr lang="en-GB" dirty="0"/>
          </a:p>
        </p:txBody>
      </p:sp>
      <p:pic>
        <p:nvPicPr>
          <p:cNvPr id="4" name="Picture 3" descr="Table&#10;&#10;Description automatically generated">
            <a:extLst>
              <a:ext uri="{FF2B5EF4-FFF2-40B4-BE49-F238E27FC236}">
                <a16:creationId xmlns:a16="http://schemas.microsoft.com/office/drawing/2014/main" id="{95675A7F-E0D4-4FF5-BA56-50265324E442}"/>
              </a:ext>
            </a:extLst>
          </p:cNvPr>
          <p:cNvPicPr>
            <a:picLocks noChangeAspect="1"/>
          </p:cNvPicPr>
          <p:nvPr/>
        </p:nvPicPr>
        <p:blipFill>
          <a:blip r:embed="rId2"/>
          <a:stretch>
            <a:fillRect/>
          </a:stretch>
        </p:blipFill>
        <p:spPr>
          <a:xfrm>
            <a:off x="6461760" y="3125259"/>
            <a:ext cx="4663440" cy="1704762"/>
          </a:xfrm>
          <a:prstGeom prst="rect">
            <a:avLst/>
          </a:prstGeom>
          <a:noFill/>
        </p:spPr>
      </p:pic>
      <p:sp>
        <p:nvSpPr>
          <p:cNvPr id="6" name="TextBox 5">
            <a:extLst>
              <a:ext uri="{FF2B5EF4-FFF2-40B4-BE49-F238E27FC236}">
                <a16:creationId xmlns:a16="http://schemas.microsoft.com/office/drawing/2014/main" id="{BE6E4A8B-14DA-49EA-B60D-82838EC0B656}"/>
              </a:ext>
            </a:extLst>
          </p:cNvPr>
          <p:cNvSpPr txBox="1"/>
          <p:nvPr/>
        </p:nvSpPr>
        <p:spPr>
          <a:xfrm>
            <a:off x="6889071" y="4953740"/>
            <a:ext cx="2974019" cy="369332"/>
          </a:xfrm>
          <a:prstGeom prst="rect">
            <a:avLst/>
          </a:prstGeom>
          <a:noFill/>
        </p:spPr>
        <p:txBody>
          <a:bodyPr wrap="square" rtlCol="0">
            <a:spAutoFit/>
          </a:bodyPr>
          <a:lstStyle/>
          <a:p>
            <a:r>
              <a:rPr lang="en-GB" dirty="0"/>
              <a:t>Table 1- Shoe size data</a:t>
            </a:r>
          </a:p>
        </p:txBody>
      </p:sp>
    </p:spTree>
    <p:extLst>
      <p:ext uri="{BB962C8B-B14F-4D97-AF65-F5344CB8AC3E}">
        <p14:creationId xmlns:p14="http://schemas.microsoft.com/office/powerpoint/2010/main" val="17267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593-A5E0-41B3-827B-05A653A6DE52}"/>
              </a:ext>
            </a:extLst>
          </p:cNvPr>
          <p:cNvSpPr>
            <a:spLocks noGrp="1"/>
          </p:cNvSpPr>
          <p:nvPr>
            <p:ph type="title"/>
          </p:nvPr>
        </p:nvSpPr>
        <p:spPr>
          <a:xfrm>
            <a:off x="1066800" y="642594"/>
            <a:ext cx="10058400" cy="1371600"/>
          </a:xfrm>
        </p:spPr>
        <p:txBody>
          <a:bodyPr anchor="ctr">
            <a:normAutofit/>
          </a:bodyPr>
          <a:lstStyle/>
          <a:p>
            <a:r>
              <a:rPr lang="en-GB" dirty="0"/>
              <a:t>Results- Methods</a:t>
            </a:r>
          </a:p>
        </p:txBody>
      </p:sp>
      <p:pic>
        <p:nvPicPr>
          <p:cNvPr id="4" name="Picture 3">
            <a:extLst>
              <a:ext uri="{FF2B5EF4-FFF2-40B4-BE49-F238E27FC236}">
                <a16:creationId xmlns:a16="http://schemas.microsoft.com/office/drawing/2014/main" id="{1BAF205E-E4C7-4E4F-A356-70C7503F7D5B}"/>
              </a:ext>
            </a:extLst>
          </p:cNvPr>
          <p:cNvPicPr>
            <a:picLocks noChangeAspect="1"/>
          </p:cNvPicPr>
          <p:nvPr/>
        </p:nvPicPr>
        <p:blipFill>
          <a:blip r:embed="rId2"/>
          <a:stretch>
            <a:fillRect/>
          </a:stretch>
        </p:blipFill>
        <p:spPr>
          <a:xfrm>
            <a:off x="6432884" y="2181727"/>
            <a:ext cx="4692316" cy="3107506"/>
          </a:xfrm>
          <a:prstGeom prst="rect">
            <a:avLst/>
          </a:prstGeom>
          <a:noFill/>
        </p:spPr>
      </p:pic>
      <p:pic>
        <p:nvPicPr>
          <p:cNvPr id="6" name="Picture 5">
            <a:extLst>
              <a:ext uri="{FF2B5EF4-FFF2-40B4-BE49-F238E27FC236}">
                <a16:creationId xmlns:a16="http://schemas.microsoft.com/office/drawing/2014/main" id="{3028D749-D19B-4CE7-BBAB-811B75ED99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7937" y="2181727"/>
            <a:ext cx="5502441" cy="3107506"/>
          </a:xfrm>
          <a:prstGeom prst="rect">
            <a:avLst/>
          </a:prstGeom>
          <a:noFill/>
        </p:spPr>
      </p:pic>
    </p:spTree>
    <p:extLst>
      <p:ext uri="{BB962C8B-B14F-4D97-AF65-F5344CB8AC3E}">
        <p14:creationId xmlns:p14="http://schemas.microsoft.com/office/powerpoint/2010/main" val="339486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DB67-9D90-40C8-A50C-EED4D5148B6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AD832DF8-D495-404F-9258-11767364E15E}"/>
              </a:ext>
            </a:extLst>
          </p:cNvPr>
          <p:cNvSpPr>
            <a:spLocks noGrp="1"/>
          </p:cNvSpPr>
          <p:nvPr>
            <p:ph idx="1"/>
          </p:nvPr>
        </p:nvSpPr>
        <p:spPr/>
        <p:txBody>
          <a:bodyPr/>
          <a:lstStyle/>
          <a:p>
            <a:r>
              <a:rPr lang="en-GB" dirty="0"/>
              <a:t>Across the combined simulations, KO count proved the most successful in terms of the important factors when betting at a casino, the return and its reliability. Whilst, its reliability is not as high as others, the rate of return solidifies its place as the most effective method given human capability.  Furthermore, as it is unbalanced, calculations are easier than balanced methods. </a:t>
            </a:r>
          </a:p>
          <a:p>
            <a:r>
              <a:rPr lang="en-GB" dirty="0"/>
              <a:t>Furthermore, the results concluded that ,despite the various attempts to calculate the effect of removal, the ‘house edge’ can’t be shifted to the player given the parameter combination at least 10% penetration, 20% reshuffle rate, 2 decks in shoe and 2 players at the table and minimum bet value of 1 (assuming 200 starting units), which was the most lenient parameter combination I simulated in terms of giving a player an edge. </a:t>
            </a:r>
          </a:p>
        </p:txBody>
      </p:sp>
    </p:spTree>
    <p:extLst>
      <p:ext uri="{BB962C8B-B14F-4D97-AF65-F5344CB8AC3E}">
        <p14:creationId xmlns:p14="http://schemas.microsoft.com/office/powerpoint/2010/main" val="147655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7875-5075-4A86-B214-A71691EFA564}"/>
              </a:ext>
            </a:extLst>
          </p:cNvPr>
          <p:cNvSpPr>
            <a:spLocks noGrp="1"/>
          </p:cNvSpPr>
          <p:nvPr>
            <p:ph type="title"/>
          </p:nvPr>
        </p:nvSpPr>
        <p:spPr>
          <a:xfrm>
            <a:off x="1066800" y="642594"/>
            <a:ext cx="10058400" cy="1371600"/>
          </a:xfrm>
        </p:spPr>
        <p:txBody>
          <a:bodyPr anchor="ctr">
            <a:normAutofit/>
          </a:bodyPr>
          <a:lstStyle/>
          <a:p>
            <a:r>
              <a:rPr lang="en-GB" dirty="0"/>
              <a:t>Going forward</a:t>
            </a:r>
          </a:p>
        </p:txBody>
      </p:sp>
      <p:sp>
        <p:nvSpPr>
          <p:cNvPr id="3" name="Content Placeholder 2">
            <a:extLst>
              <a:ext uri="{FF2B5EF4-FFF2-40B4-BE49-F238E27FC236}">
                <a16:creationId xmlns:a16="http://schemas.microsoft.com/office/drawing/2014/main" id="{6D51C482-BEAC-4EE9-8E50-AE6E7C0B637F}"/>
              </a:ext>
            </a:extLst>
          </p:cNvPr>
          <p:cNvSpPr>
            <a:spLocks noGrp="1"/>
          </p:cNvSpPr>
          <p:nvPr>
            <p:ph sz="half" idx="1"/>
          </p:nvPr>
        </p:nvSpPr>
        <p:spPr>
          <a:xfrm>
            <a:off x="1066800" y="2103120"/>
            <a:ext cx="4663440" cy="3749040"/>
          </a:xfrm>
        </p:spPr>
        <p:txBody>
          <a:bodyPr>
            <a:normAutofit fontScale="92500" lnSpcReduction="10000"/>
          </a:bodyPr>
          <a:lstStyle/>
          <a:p>
            <a:r>
              <a:rPr lang="en-GB" dirty="0"/>
              <a:t>Have a more accurate measurement formula for betting correlation, seen by Figure 1.</a:t>
            </a:r>
          </a:p>
          <a:p>
            <a:r>
              <a:rPr lang="en-GB" dirty="0"/>
              <a:t>More extensive range of values for the parameters.</a:t>
            </a:r>
          </a:p>
          <a:p>
            <a:r>
              <a:rPr lang="en-GB" dirty="0"/>
              <a:t>More simulations per combination to increase the accuracy of the project.</a:t>
            </a:r>
          </a:p>
          <a:p>
            <a:r>
              <a:rPr lang="en-GB" dirty="0"/>
              <a:t>Shift penetration and reshuffle rate to the Simulation class to be handled as input </a:t>
            </a:r>
          </a:p>
          <a:p>
            <a:r>
              <a:rPr lang="en-GB" dirty="0"/>
              <a:t>Analysis of a method given a certain parameter value</a:t>
            </a:r>
          </a:p>
        </p:txBody>
      </p:sp>
      <p:pic>
        <p:nvPicPr>
          <p:cNvPr id="5" name="Picture 4" descr="Graphical user interface, text, application, Word&#10;&#10;Description automatically generated">
            <a:extLst>
              <a:ext uri="{FF2B5EF4-FFF2-40B4-BE49-F238E27FC236}">
                <a16:creationId xmlns:a16="http://schemas.microsoft.com/office/drawing/2014/main" id="{268B8F60-62CE-4676-B247-6850C0630C15}"/>
              </a:ext>
            </a:extLst>
          </p:cNvPr>
          <p:cNvPicPr>
            <a:picLocks noChangeAspect="1"/>
          </p:cNvPicPr>
          <p:nvPr/>
        </p:nvPicPr>
        <p:blipFill rotWithShape="1">
          <a:blip r:embed="rId2"/>
          <a:srcRect l="41641" t="31945" r="42656" b="63611"/>
          <a:stretch/>
        </p:blipFill>
        <p:spPr>
          <a:xfrm>
            <a:off x="6461760" y="3606454"/>
            <a:ext cx="4663440" cy="742371"/>
          </a:xfrm>
          <a:prstGeom prst="rect">
            <a:avLst/>
          </a:prstGeom>
          <a:noFill/>
        </p:spPr>
      </p:pic>
      <p:sp>
        <p:nvSpPr>
          <p:cNvPr id="6" name="TextBox 5">
            <a:extLst>
              <a:ext uri="{FF2B5EF4-FFF2-40B4-BE49-F238E27FC236}">
                <a16:creationId xmlns:a16="http://schemas.microsoft.com/office/drawing/2014/main" id="{3B5A7863-6126-48F5-BF7E-204243EDAF35}"/>
              </a:ext>
            </a:extLst>
          </p:cNvPr>
          <p:cNvSpPr txBox="1"/>
          <p:nvPr/>
        </p:nvSpPr>
        <p:spPr>
          <a:xfrm>
            <a:off x="6995604" y="4456590"/>
            <a:ext cx="3915052" cy="646331"/>
          </a:xfrm>
          <a:prstGeom prst="rect">
            <a:avLst/>
          </a:prstGeom>
          <a:noFill/>
        </p:spPr>
        <p:txBody>
          <a:bodyPr wrap="square" rtlCol="0">
            <a:spAutoFit/>
          </a:bodyPr>
          <a:lstStyle/>
          <a:p>
            <a:r>
              <a:rPr lang="en-GB" dirty="0"/>
              <a:t>Figure 1- Haigh, J. (2010) Betting Correlation equation</a:t>
            </a:r>
          </a:p>
        </p:txBody>
      </p:sp>
    </p:spTree>
    <p:extLst>
      <p:ext uri="{BB962C8B-B14F-4D97-AF65-F5344CB8AC3E}">
        <p14:creationId xmlns:p14="http://schemas.microsoft.com/office/powerpoint/2010/main" val="89790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FDAB-F160-462A-BAB4-A6C93221C373}"/>
              </a:ext>
            </a:extLst>
          </p:cNvPr>
          <p:cNvSpPr>
            <a:spLocks noGrp="1"/>
          </p:cNvSpPr>
          <p:nvPr>
            <p:ph type="title"/>
          </p:nvPr>
        </p:nvSpPr>
        <p:spPr/>
        <p:txBody>
          <a:bodyPr/>
          <a:lstStyle/>
          <a:p>
            <a:r>
              <a:rPr lang="en-GB" dirty="0"/>
              <a:t>Questions?</a:t>
            </a:r>
          </a:p>
        </p:txBody>
      </p:sp>
      <p:pic>
        <p:nvPicPr>
          <p:cNvPr id="4" name="Content Placeholder 3">
            <a:extLst>
              <a:ext uri="{FF2B5EF4-FFF2-40B4-BE49-F238E27FC236}">
                <a16:creationId xmlns:a16="http://schemas.microsoft.com/office/drawing/2014/main" id="{68E374BB-287D-4C0F-BBF0-86B7381F901E}"/>
              </a:ext>
            </a:extLst>
          </p:cNvPr>
          <p:cNvPicPr>
            <a:picLocks noGrp="1" noChangeAspect="1"/>
          </p:cNvPicPr>
          <p:nvPr>
            <p:ph idx="1"/>
          </p:nvPr>
        </p:nvPicPr>
        <p:blipFill>
          <a:blip r:embed="rId2"/>
          <a:stretch>
            <a:fillRect/>
          </a:stretch>
        </p:blipFill>
        <p:spPr>
          <a:xfrm>
            <a:off x="1066800" y="1756377"/>
            <a:ext cx="10058400" cy="4244373"/>
          </a:xfrm>
          <a:prstGeom prst="rect">
            <a:avLst/>
          </a:prstGeom>
        </p:spPr>
      </p:pic>
    </p:spTree>
    <p:extLst>
      <p:ext uri="{BB962C8B-B14F-4D97-AF65-F5344CB8AC3E}">
        <p14:creationId xmlns:p14="http://schemas.microsoft.com/office/powerpoint/2010/main" val="404483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3A19-A42D-4D1D-AE62-F2F30427D2B2}"/>
              </a:ext>
            </a:extLst>
          </p:cNvPr>
          <p:cNvSpPr>
            <a:spLocks noGrp="1"/>
          </p:cNvSpPr>
          <p:nvPr>
            <p:ph type="title"/>
          </p:nvPr>
        </p:nvSpPr>
        <p:spPr/>
        <p:txBody>
          <a:bodyPr/>
          <a:lstStyle/>
          <a:p>
            <a:r>
              <a:rPr lang="en-GB" dirty="0"/>
              <a:t>Motivation for choosing project</a:t>
            </a:r>
          </a:p>
        </p:txBody>
      </p:sp>
      <p:sp>
        <p:nvSpPr>
          <p:cNvPr id="3" name="Content Placeholder 2">
            <a:extLst>
              <a:ext uri="{FF2B5EF4-FFF2-40B4-BE49-F238E27FC236}">
                <a16:creationId xmlns:a16="http://schemas.microsoft.com/office/drawing/2014/main" id="{550D5216-471E-45FC-9819-D1FB02AA8037}"/>
              </a:ext>
            </a:extLst>
          </p:cNvPr>
          <p:cNvSpPr>
            <a:spLocks noGrp="1"/>
          </p:cNvSpPr>
          <p:nvPr>
            <p:ph idx="1"/>
          </p:nvPr>
        </p:nvSpPr>
        <p:spPr/>
        <p:txBody>
          <a:bodyPr/>
          <a:lstStyle/>
          <a:p>
            <a:r>
              <a:rPr lang="en-GB" sz="1800" dirty="0"/>
              <a:t>Ensure a unique approach to current literature</a:t>
            </a:r>
          </a:p>
          <a:p>
            <a:endParaRPr lang="en-GB" sz="1800" dirty="0"/>
          </a:p>
          <a:p>
            <a:endParaRPr lang="en-GB" sz="1800" dirty="0"/>
          </a:p>
          <a:p>
            <a:r>
              <a:rPr lang="en-GB" sz="1800" dirty="0"/>
              <a:t>Real world application</a:t>
            </a:r>
          </a:p>
          <a:p>
            <a:endParaRPr lang="en-GB" sz="1800" dirty="0"/>
          </a:p>
          <a:p>
            <a:endParaRPr lang="en-GB" sz="1800" dirty="0"/>
          </a:p>
          <a:p>
            <a:r>
              <a:rPr lang="en-GB" sz="1800" dirty="0"/>
              <a:t>Literature review</a:t>
            </a:r>
          </a:p>
          <a:p>
            <a:endParaRPr lang="en-GB" dirty="0"/>
          </a:p>
        </p:txBody>
      </p:sp>
      <p:pic>
        <p:nvPicPr>
          <p:cNvPr id="4" name="Picture 3">
            <a:extLst>
              <a:ext uri="{FF2B5EF4-FFF2-40B4-BE49-F238E27FC236}">
                <a16:creationId xmlns:a16="http://schemas.microsoft.com/office/drawing/2014/main" id="{F4490E59-28AA-4CFF-81FA-5725BC5C50D0}"/>
              </a:ext>
            </a:extLst>
          </p:cNvPr>
          <p:cNvPicPr>
            <a:picLocks noChangeAspect="1"/>
          </p:cNvPicPr>
          <p:nvPr/>
        </p:nvPicPr>
        <p:blipFill>
          <a:blip r:embed="rId2"/>
          <a:stretch>
            <a:fillRect/>
          </a:stretch>
        </p:blipFill>
        <p:spPr>
          <a:xfrm>
            <a:off x="6809173" y="2014195"/>
            <a:ext cx="4714043" cy="4201212"/>
          </a:xfrm>
          <a:prstGeom prst="rect">
            <a:avLst/>
          </a:prstGeom>
        </p:spPr>
      </p:pic>
    </p:spTree>
    <p:extLst>
      <p:ext uri="{BB962C8B-B14F-4D97-AF65-F5344CB8AC3E}">
        <p14:creationId xmlns:p14="http://schemas.microsoft.com/office/powerpoint/2010/main" val="2914812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4CB3-6667-4FE7-8967-C6AB1AA6CA6C}"/>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007C7E3F-CA37-4366-B4D8-EF29EFBA5F7E}"/>
              </a:ext>
            </a:extLst>
          </p:cNvPr>
          <p:cNvSpPr>
            <a:spLocks noGrp="1"/>
          </p:cNvSpPr>
          <p:nvPr>
            <p:ph idx="1"/>
          </p:nvPr>
        </p:nvSpPr>
        <p:spPr/>
        <p:txBody>
          <a:bodyPr>
            <a:normAutofit/>
          </a:bodyPr>
          <a:lstStyle/>
          <a:p>
            <a:r>
              <a:rPr lang="en-GB" dirty="0"/>
              <a:t>Establishing the key fundamentals of my project:</a:t>
            </a:r>
          </a:p>
          <a:p>
            <a:pPr marL="342900" indent="-342900">
              <a:buFont typeface="+mj-lt"/>
              <a:buAutoNum type="arabicPeriod"/>
            </a:pPr>
            <a:r>
              <a:rPr lang="en-GB" dirty="0"/>
              <a:t>What is Blackjack</a:t>
            </a:r>
          </a:p>
          <a:p>
            <a:pPr marL="342900" indent="-342900">
              <a:buFont typeface="+mj-lt"/>
              <a:buAutoNum type="arabicPeriod"/>
            </a:pPr>
            <a:r>
              <a:rPr lang="en-GB" dirty="0"/>
              <a:t>Casino rules</a:t>
            </a:r>
          </a:p>
          <a:p>
            <a:pPr marL="342900" indent="-342900">
              <a:buFont typeface="+mj-lt"/>
              <a:buAutoNum type="arabicPeriod"/>
            </a:pPr>
            <a:r>
              <a:rPr lang="en-GB" dirty="0"/>
              <a:t>Strategy</a:t>
            </a:r>
          </a:p>
          <a:p>
            <a:pPr marL="342900" indent="-342900">
              <a:buFont typeface="+mj-lt"/>
              <a:buAutoNum type="arabicPeriod"/>
            </a:pPr>
            <a:r>
              <a:rPr lang="en-GB" dirty="0"/>
              <a:t>Card counting methods</a:t>
            </a:r>
          </a:p>
          <a:p>
            <a:pPr marL="342900" indent="-342900">
              <a:buFont typeface="+mj-lt"/>
              <a:buAutoNum type="arabicPeriod"/>
            </a:pPr>
            <a:r>
              <a:rPr lang="en-GB" dirty="0"/>
              <a:t>What I was going to measure (parameters) and how</a:t>
            </a:r>
          </a:p>
          <a:p>
            <a:pPr marL="342900" indent="-342900">
              <a:buFont typeface="+mj-lt"/>
              <a:buAutoNum type="arabicPeriod"/>
            </a:pPr>
            <a:r>
              <a:rPr lang="en-GB" dirty="0"/>
              <a:t>How was I going to conduct my investigation (design and implementation)</a:t>
            </a:r>
          </a:p>
          <a:p>
            <a:pPr marL="342900" indent="-342900">
              <a:buFont typeface="+mj-lt"/>
              <a:buAutoNum type="arabicPeriod"/>
            </a:pPr>
            <a:r>
              <a:rPr lang="en-GB" dirty="0"/>
              <a:t>Outcome  (analysis, results and conclusion)</a:t>
            </a:r>
          </a:p>
          <a:p>
            <a:pPr marL="400050" indent="-400050">
              <a:buFont typeface="+mj-lt"/>
              <a:buAutoNum type="romanLcPeriod"/>
            </a:pPr>
            <a:endParaRPr lang="en-GB" dirty="0"/>
          </a:p>
        </p:txBody>
      </p:sp>
    </p:spTree>
    <p:extLst>
      <p:ext uri="{BB962C8B-B14F-4D97-AF65-F5344CB8AC3E}">
        <p14:creationId xmlns:p14="http://schemas.microsoft.com/office/powerpoint/2010/main" val="2561352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414D-7277-464B-BB07-E3E5D4E6217F}"/>
              </a:ext>
            </a:extLst>
          </p:cNvPr>
          <p:cNvSpPr>
            <a:spLocks noGrp="1"/>
          </p:cNvSpPr>
          <p:nvPr>
            <p:ph type="title"/>
          </p:nvPr>
        </p:nvSpPr>
        <p:spPr>
          <a:xfrm>
            <a:off x="1066800" y="642594"/>
            <a:ext cx="10058400" cy="1371600"/>
          </a:xfrm>
        </p:spPr>
        <p:txBody>
          <a:bodyPr anchor="ctr">
            <a:normAutofit/>
          </a:bodyPr>
          <a:lstStyle/>
          <a:p>
            <a:r>
              <a:rPr lang="en-GB" dirty="0"/>
              <a:t>Methodology </a:t>
            </a:r>
          </a:p>
        </p:txBody>
      </p:sp>
      <p:pic>
        <p:nvPicPr>
          <p:cNvPr id="4" name="Picture 3">
            <a:extLst>
              <a:ext uri="{FF2B5EF4-FFF2-40B4-BE49-F238E27FC236}">
                <a16:creationId xmlns:a16="http://schemas.microsoft.com/office/drawing/2014/main" id="{255B8E4F-98DB-429C-A4D0-5EDE520A4744}"/>
              </a:ext>
            </a:extLst>
          </p:cNvPr>
          <p:cNvPicPr>
            <a:picLocks noChangeAspect="1"/>
          </p:cNvPicPr>
          <p:nvPr/>
        </p:nvPicPr>
        <p:blipFill>
          <a:blip r:embed="rId2"/>
          <a:stretch>
            <a:fillRect/>
          </a:stretch>
        </p:blipFill>
        <p:spPr>
          <a:xfrm>
            <a:off x="6755362" y="1748901"/>
            <a:ext cx="4927652" cy="4496484"/>
          </a:xfrm>
          <a:prstGeom prst="rect">
            <a:avLst/>
          </a:prstGeom>
          <a:noFill/>
        </p:spPr>
      </p:pic>
      <p:pic>
        <p:nvPicPr>
          <p:cNvPr id="7" name="Picture 6" descr="Graphical user interface, application&#10;&#10;Description automatically generated">
            <a:extLst>
              <a:ext uri="{FF2B5EF4-FFF2-40B4-BE49-F238E27FC236}">
                <a16:creationId xmlns:a16="http://schemas.microsoft.com/office/drawing/2014/main" id="{D95E2042-65FC-4CA0-8618-17132BF3790F}"/>
              </a:ext>
            </a:extLst>
          </p:cNvPr>
          <p:cNvPicPr/>
          <p:nvPr/>
        </p:nvPicPr>
        <p:blipFill rotWithShape="1">
          <a:blip r:embed="rId3"/>
          <a:srcRect l="31243" t="49872" r="28739" b="28147"/>
          <a:stretch/>
        </p:blipFill>
        <p:spPr bwMode="auto">
          <a:xfrm>
            <a:off x="973768" y="4725696"/>
            <a:ext cx="5534751" cy="1489710"/>
          </a:xfrm>
          <a:prstGeom prst="rect">
            <a:avLst/>
          </a:prstGeom>
          <a:ln>
            <a:noFill/>
          </a:ln>
          <a:extLst>
            <a:ext uri="{53640926-AAD7-44D8-BBD7-CCE9431645EC}">
              <a14:shadowObscured xmlns:a14="http://schemas.microsoft.com/office/drawing/2010/main"/>
            </a:ext>
          </a:extLst>
        </p:spPr>
      </p:pic>
      <p:pic>
        <p:nvPicPr>
          <p:cNvPr id="8" name="Picture 7" descr="Diagram&#10;&#10;Description automatically generated">
            <a:extLst>
              <a:ext uri="{FF2B5EF4-FFF2-40B4-BE49-F238E27FC236}">
                <a16:creationId xmlns:a16="http://schemas.microsoft.com/office/drawing/2014/main" id="{D9DCB22E-536C-46B3-B4FE-2D3D03733B5B}"/>
              </a:ext>
            </a:extLst>
          </p:cNvPr>
          <p:cNvPicPr>
            <a:picLocks noChangeAspect="1"/>
          </p:cNvPicPr>
          <p:nvPr/>
        </p:nvPicPr>
        <p:blipFill>
          <a:blip r:embed="rId4"/>
          <a:stretch>
            <a:fillRect/>
          </a:stretch>
        </p:blipFill>
        <p:spPr>
          <a:xfrm>
            <a:off x="973768" y="1748901"/>
            <a:ext cx="5534752" cy="2798943"/>
          </a:xfrm>
          <a:prstGeom prst="rect">
            <a:avLst/>
          </a:prstGeom>
        </p:spPr>
      </p:pic>
    </p:spTree>
    <p:extLst>
      <p:ext uri="{BB962C8B-B14F-4D97-AF65-F5344CB8AC3E}">
        <p14:creationId xmlns:p14="http://schemas.microsoft.com/office/powerpoint/2010/main" val="68760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6929-FF7F-4740-9066-D9A5248A0C02}"/>
              </a:ext>
            </a:extLst>
          </p:cNvPr>
          <p:cNvSpPr>
            <a:spLocks noGrp="1"/>
          </p:cNvSpPr>
          <p:nvPr>
            <p:ph type="title"/>
          </p:nvPr>
        </p:nvSpPr>
        <p:spPr/>
        <p:txBody>
          <a:bodyPr/>
          <a:lstStyle/>
          <a:p>
            <a:r>
              <a:rPr lang="en-GB" dirty="0"/>
              <a:t>The implementation</a:t>
            </a:r>
          </a:p>
        </p:txBody>
      </p:sp>
      <p:sp>
        <p:nvSpPr>
          <p:cNvPr id="3" name="Content Placeholder 2">
            <a:extLst>
              <a:ext uri="{FF2B5EF4-FFF2-40B4-BE49-F238E27FC236}">
                <a16:creationId xmlns:a16="http://schemas.microsoft.com/office/drawing/2014/main" id="{0FFDF74C-BCE5-46E0-AD93-7CB1512BD0DF}"/>
              </a:ext>
            </a:extLst>
          </p:cNvPr>
          <p:cNvSpPr>
            <a:spLocks noGrp="1"/>
          </p:cNvSpPr>
          <p:nvPr>
            <p:ph idx="1"/>
          </p:nvPr>
        </p:nvSpPr>
        <p:spPr/>
        <p:txBody>
          <a:bodyPr/>
          <a:lstStyle/>
          <a:p>
            <a:pPr marL="0" indent="0">
              <a:buNone/>
            </a:pPr>
            <a:r>
              <a:rPr lang="en-GB" dirty="0"/>
              <a:t>Following the designs, program was formed that can perform simulations that meet the described criteria shown by the MoSCoW diagram. Each method is run alongside itself (2 players of same method) each possible combination of parameters twice (in the same simulation) to double the data for a given combination to improve accuracy of data. </a:t>
            </a:r>
          </a:p>
          <a:p>
            <a:pPr marL="0" indent="0">
              <a:buNone/>
            </a:pPr>
            <a:r>
              <a:rPr lang="en-GB" dirty="0"/>
              <a:t>A demonstration will be shown following the presentation on:</a:t>
            </a:r>
          </a:p>
          <a:p>
            <a:r>
              <a:rPr lang="en-GB" dirty="0"/>
              <a:t>the input required for a simulation </a:t>
            </a:r>
          </a:p>
          <a:p>
            <a:r>
              <a:rPr lang="en-GB" dirty="0"/>
              <a:t>the program itself</a:t>
            </a:r>
          </a:p>
          <a:p>
            <a:r>
              <a:rPr lang="en-GB" dirty="0"/>
              <a:t>The results and data collection plan  </a:t>
            </a:r>
          </a:p>
        </p:txBody>
      </p:sp>
    </p:spTree>
    <p:extLst>
      <p:ext uri="{BB962C8B-B14F-4D97-AF65-F5344CB8AC3E}">
        <p14:creationId xmlns:p14="http://schemas.microsoft.com/office/powerpoint/2010/main" val="129288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2522-CF0B-4856-B927-22CA3DDE1842}"/>
              </a:ext>
            </a:extLst>
          </p:cNvPr>
          <p:cNvSpPr>
            <a:spLocks noGrp="1"/>
          </p:cNvSpPr>
          <p:nvPr>
            <p:ph type="title"/>
          </p:nvPr>
        </p:nvSpPr>
        <p:spPr/>
        <p:txBody>
          <a:bodyPr/>
          <a:lstStyle/>
          <a:p>
            <a:r>
              <a:rPr lang="en-GB" dirty="0"/>
              <a:t>Problems faced undertaking project</a:t>
            </a:r>
          </a:p>
        </p:txBody>
      </p:sp>
      <p:sp>
        <p:nvSpPr>
          <p:cNvPr id="3" name="Content Placeholder 2">
            <a:extLst>
              <a:ext uri="{FF2B5EF4-FFF2-40B4-BE49-F238E27FC236}">
                <a16:creationId xmlns:a16="http://schemas.microsoft.com/office/drawing/2014/main" id="{8F6CFD48-84AE-42D7-BD7C-12BA21DEA9E7}"/>
              </a:ext>
            </a:extLst>
          </p:cNvPr>
          <p:cNvSpPr>
            <a:spLocks noGrp="1"/>
          </p:cNvSpPr>
          <p:nvPr>
            <p:ph idx="1"/>
          </p:nvPr>
        </p:nvSpPr>
        <p:spPr/>
        <p:txBody>
          <a:bodyPr>
            <a:normAutofit/>
          </a:bodyPr>
          <a:lstStyle/>
          <a:p>
            <a:pPr marL="0" indent="0">
              <a:buNone/>
            </a:pPr>
            <a:r>
              <a:rPr lang="en-GB" dirty="0"/>
              <a:t>Ambiguity:</a:t>
            </a:r>
          </a:p>
          <a:p>
            <a:r>
              <a:rPr lang="en-GB" dirty="0"/>
              <a:t>Finding accurate figures for the parameters.</a:t>
            </a:r>
          </a:p>
          <a:p>
            <a:r>
              <a:rPr lang="en-GB" dirty="0"/>
              <a:t>Haigh, J. (2010) stated that Double after splitting (DAS), surrender and re-splits was not an option in most casinos but is included in the Basic Strategy.</a:t>
            </a:r>
          </a:p>
          <a:p>
            <a:r>
              <a:rPr lang="en-GB" dirty="0"/>
              <a:t>Different sources suggested different betting strategies for the same method.</a:t>
            </a:r>
          </a:p>
          <a:p>
            <a:pPr marL="0" indent="0">
              <a:buNone/>
            </a:pPr>
            <a:r>
              <a:rPr lang="en-GB" dirty="0"/>
              <a:t>Inherent:</a:t>
            </a:r>
          </a:p>
          <a:p>
            <a:r>
              <a:rPr lang="en-GB" dirty="0"/>
              <a:t>Doesn’t account for human interpretation of the parameters, even within the same casino, different dealers will have different guesses. </a:t>
            </a:r>
          </a:p>
          <a:p>
            <a:r>
              <a:rPr lang="en-GB" dirty="0"/>
              <a:t>More aggressive betting strategies are more likely to be flagged by casino’s and more stricter parameters imposed.</a:t>
            </a:r>
          </a:p>
        </p:txBody>
      </p:sp>
    </p:spTree>
    <p:extLst>
      <p:ext uri="{BB962C8B-B14F-4D97-AF65-F5344CB8AC3E}">
        <p14:creationId xmlns:p14="http://schemas.microsoft.com/office/powerpoint/2010/main" val="243144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7924-EE9E-44A3-A50E-6A084882AA68}"/>
              </a:ext>
            </a:extLst>
          </p:cNvPr>
          <p:cNvSpPr>
            <a:spLocks noGrp="1"/>
          </p:cNvSpPr>
          <p:nvPr>
            <p:ph type="title"/>
          </p:nvPr>
        </p:nvSpPr>
        <p:spPr/>
        <p:txBody>
          <a:bodyPr/>
          <a:lstStyle/>
          <a:p>
            <a:r>
              <a:rPr lang="en-GB" dirty="0"/>
              <a:t>How I solved them</a:t>
            </a:r>
          </a:p>
        </p:txBody>
      </p:sp>
      <p:sp>
        <p:nvSpPr>
          <p:cNvPr id="3" name="Content Placeholder 2">
            <a:extLst>
              <a:ext uri="{FF2B5EF4-FFF2-40B4-BE49-F238E27FC236}">
                <a16:creationId xmlns:a16="http://schemas.microsoft.com/office/drawing/2014/main" id="{EDBBA1F0-6282-4F1B-81F3-8DF0DBEA2573}"/>
              </a:ext>
            </a:extLst>
          </p:cNvPr>
          <p:cNvSpPr>
            <a:spLocks noGrp="1"/>
          </p:cNvSpPr>
          <p:nvPr>
            <p:ph idx="1"/>
          </p:nvPr>
        </p:nvSpPr>
        <p:spPr/>
        <p:txBody>
          <a:bodyPr>
            <a:normAutofit lnSpcReduction="10000"/>
          </a:bodyPr>
          <a:lstStyle/>
          <a:p>
            <a:r>
              <a:rPr lang="en-GB" dirty="0"/>
              <a:t>When calculating true count, the deck size given were rounded to provide a less accurate result to simulate a human guess. </a:t>
            </a:r>
          </a:p>
          <a:p>
            <a:endParaRPr lang="en-GB" dirty="0">
              <a:ea typeface="Calibri" panose="020F0502020204030204" pitchFamily="34" charset="0"/>
              <a:cs typeface="Times New Roman" panose="02020603050405020304" pitchFamily="18" charset="0"/>
            </a:endParaRPr>
          </a:p>
          <a:p>
            <a:r>
              <a:rPr lang="en-GB" dirty="0"/>
              <a:t>The betting strategy was selected by the most popular given the method. (if 2 sources advocated 1-5 betting units and 1 advocated 1-16, then the former was selected).</a:t>
            </a:r>
          </a:p>
          <a:p>
            <a:endParaRPr lang="en-GB" dirty="0"/>
          </a:p>
          <a:p>
            <a:r>
              <a:rPr lang="en-GB" dirty="0"/>
              <a:t>Double after splitting (DAS), surrender and re-splits not considered, to make the results relevant to the majority of casinos.</a:t>
            </a:r>
          </a:p>
          <a:p>
            <a:endParaRPr lang="en-GB" dirty="0"/>
          </a:p>
          <a:p>
            <a:r>
              <a:rPr lang="en-GB" dirty="0"/>
              <a:t>Human error ignored for dealing.</a:t>
            </a:r>
          </a:p>
          <a:p>
            <a:endParaRPr lang="en-GB" dirty="0"/>
          </a:p>
          <a:p>
            <a:r>
              <a:rPr lang="en-GB" dirty="0"/>
              <a:t>The casino’s action to card counting not taken in account. </a:t>
            </a:r>
          </a:p>
          <a:p>
            <a:endParaRPr lang="en-GB" dirty="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72726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188F-6DAC-41E4-AF2C-4A7E2D04161F}"/>
              </a:ext>
            </a:extLst>
          </p:cNvPr>
          <p:cNvSpPr>
            <a:spLocks noGrp="1"/>
          </p:cNvSpPr>
          <p:nvPr>
            <p:ph type="title"/>
          </p:nvPr>
        </p:nvSpPr>
        <p:spPr/>
        <p:txBody>
          <a:bodyPr/>
          <a:lstStyle/>
          <a:p>
            <a:r>
              <a:rPr lang="en-GB" dirty="0"/>
              <a:t>Implementation issues</a:t>
            </a:r>
          </a:p>
        </p:txBody>
      </p:sp>
      <p:sp>
        <p:nvSpPr>
          <p:cNvPr id="3" name="Content Placeholder 2">
            <a:extLst>
              <a:ext uri="{FF2B5EF4-FFF2-40B4-BE49-F238E27FC236}">
                <a16:creationId xmlns:a16="http://schemas.microsoft.com/office/drawing/2014/main" id="{247A71E4-70AB-40B5-A885-C00E46F96AFC}"/>
              </a:ext>
            </a:extLst>
          </p:cNvPr>
          <p:cNvSpPr>
            <a:spLocks noGrp="1"/>
          </p:cNvSpPr>
          <p:nvPr>
            <p:ph idx="1"/>
          </p:nvPr>
        </p:nvSpPr>
        <p:spPr/>
        <p:txBody>
          <a:bodyPr/>
          <a:lstStyle/>
          <a:p>
            <a:r>
              <a:rPr lang="en-GB" dirty="0"/>
              <a:t>Penetration and reshuffle rate</a:t>
            </a:r>
          </a:p>
          <a:p>
            <a:endParaRPr lang="en-GB" dirty="0"/>
          </a:p>
          <a:p>
            <a:endParaRPr lang="en-GB" dirty="0"/>
          </a:p>
          <a:p>
            <a:r>
              <a:rPr lang="en-GB" dirty="0"/>
              <a:t>Methods could bet after remaining betting units were below 0</a:t>
            </a:r>
          </a:p>
          <a:p>
            <a:endParaRPr lang="en-GB" dirty="0"/>
          </a:p>
          <a:p>
            <a:endParaRPr lang="en-GB" dirty="0"/>
          </a:p>
          <a:p>
            <a:r>
              <a:rPr lang="en-GB" dirty="0"/>
              <a:t>Input for deck size</a:t>
            </a:r>
          </a:p>
          <a:p>
            <a:endParaRPr lang="en-GB" dirty="0"/>
          </a:p>
          <a:p>
            <a:endParaRPr lang="en-GB" dirty="0"/>
          </a:p>
        </p:txBody>
      </p:sp>
    </p:spTree>
    <p:extLst>
      <p:ext uri="{BB962C8B-B14F-4D97-AF65-F5344CB8AC3E}">
        <p14:creationId xmlns:p14="http://schemas.microsoft.com/office/powerpoint/2010/main" val="17300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45A2-78F9-47B1-B118-5A7E7359BC24}"/>
              </a:ext>
            </a:extLst>
          </p:cNvPr>
          <p:cNvSpPr>
            <a:spLocks noGrp="1"/>
          </p:cNvSpPr>
          <p:nvPr>
            <p:ph type="title"/>
          </p:nvPr>
        </p:nvSpPr>
        <p:spPr/>
        <p:txBody>
          <a:bodyPr/>
          <a:lstStyle/>
          <a:p>
            <a:r>
              <a:rPr lang="en-GB" dirty="0"/>
              <a:t>Lessons I have learned</a:t>
            </a:r>
          </a:p>
        </p:txBody>
      </p:sp>
      <p:sp>
        <p:nvSpPr>
          <p:cNvPr id="3" name="Content Placeholder 2">
            <a:extLst>
              <a:ext uri="{FF2B5EF4-FFF2-40B4-BE49-F238E27FC236}">
                <a16:creationId xmlns:a16="http://schemas.microsoft.com/office/drawing/2014/main" id="{6172ED16-24F7-4623-B729-220871FA6F9D}"/>
              </a:ext>
            </a:extLst>
          </p:cNvPr>
          <p:cNvSpPr>
            <a:spLocks noGrp="1"/>
          </p:cNvSpPr>
          <p:nvPr>
            <p:ph idx="1"/>
          </p:nvPr>
        </p:nvSpPr>
        <p:spPr>
          <a:xfrm>
            <a:off x="1066800" y="1864311"/>
            <a:ext cx="10058400" cy="4088433"/>
          </a:xfrm>
        </p:spPr>
        <p:txBody>
          <a:bodyPr/>
          <a:lstStyle/>
          <a:p>
            <a:pPr marL="0" indent="0">
              <a:buNone/>
            </a:pPr>
            <a:endParaRPr lang="en-GB" dirty="0"/>
          </a:p>
          <a:p>
            <a:r>
              <a:rPr lang="en-GB" dirty="0"/>
              <a:t>More thorough testing, much of my work was made redundant due to nature of the error which was realised incredibly late into the project. Despite appropriate time allocation to the report, the bug meant I had to restart a massive section with incredibly little time as it did not reflect my project goals.</a:t>
            </a:r>
          </a:p>
          <a:p>
            <a:endParaRPr lang="en-GB" dirty="0"/>
          </a:p>
          <a:p>
            <a:r>
              <a:rPr lang="en-GB" dirty="0"/>
              <a:t>Working solo iteratively, using trello. Prior to this project, I had worked using an iterative approach as a team for software engineering, however, the dynamic was different working alone and it taught me how to manage various aspects of the project by managing my focus on a weekly basis. Furthermore, it taught me the importance of splitting the project into manageable tasks as it seemed overwhelming as a whole. In addition, it allowed me to stay on track, up to the error stated previously.</a:t>
            </a:r>
          </a:p>
          <a:p>
            <a:endParaRPr lang="en-GB" dirty="0"/>
          </a:p>
        </p:txBody>
      </p:sp>
    </p:spTree>
    <p:extLst>
      <p:ext uri="{BB962C8B-B14F-4D97-AF65-F5344CB8AC3E}">
        <p14:creationId xmlns:p14="http://schemas.microsoft.com/office/powerpoint/2010/main" val="671841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{72739474-C508-4B91-B566-CB15FD25DFCE}tf78438558_win32</Template>
  <TotalTime>0</TotalTime>
  <Words>812</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Garamond</vt:lpstr>
      <vt:lpstr>SavonVTI</vt:lpstr>
      <vt:lpstr>Investigation and simulation of card counting</vt:lpstr>
      <vt:lpstr>Motivation for choosing project</vt:lpstr>
      <vt:lpstr>Methodology:</vt:lpstr>
      <vt:lpstr>Methodology </vt:lpstr>
      <vt:lpstr>The implementation</vt:lpstr>
      <vt:lpstr>Problems faced undertaking project</vt:lpstr>
      <vt:lpstr>How I solved them</vt:lpstr>
      <vt:lpstr>Implementation issues</vt:lpstr>
      <vt:lpstr>Lessons I have learned</vt:lpstr>
      <vt:lpstr>Results-parameters</vt:lpstr>
      <vt:lpstr>Results- Methods</vt:lpstr>
      <vt:lpstr>Conclusion</vt:lpstr>
      <vt:lpstr>Going forward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Andrew Murray</dc:creator>
  <cp:lastModifiedBy>Andrew Murray</cp:lastModifiedBy>
  <cp:revision>65</cp:revision>
  <dcterms:created xsi:type="dcterms:W3CDTF">2021-06-16T16:26:41Z</dcterms:created>
  <dcterms:modified xsi:type="dcterms:W3CDTF">2021-06-17T14:01:26Z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