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1.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 id="412" r:id="rId163"/>
    <p:sldId id="413" r:id="rId164"/>
    <p:sldId id="414" r:id="rId165"/>
    <p:sldId id="415" r:id="rId166"/>
    <p:sldId id="416" r:id="rId167"/>
    <p:sldId id="417" r:id="rId168"/>
    <p:sldId id="418" r:id="rId169"/>
    <p:sldId id="419" r:id="rId170"/>
    <p:sldId id="420" r:id="rId171"/>
    <p:sldId id="421" r:id="rId172"/>
    <p:sldId id="422" r:id="rId173"/>
    <p:sldId id="423" r:id="rId174"/>
    <p:sldId id="424" r:id="rId175"/>
    <p:sldId id="425" r:id="rId176"/>
    <p:sldId id="426" r:id="rId177"/>
    <p:sldId id="427" r:id="rId178"/>
    <p:sldId id="428" r:id="rId179"/>
    <p:sldId id="429" r:id="rId180"/>
    <p:sldId id="430" r:id="rId181"/>
    <p:sldId id="431" r:id="rId182"/>
    <p:sldId id="432" r:id="rId183"/>
    <p:sldId id="433" r:id="rId184"/>
    <p:sldId id="434" r:id="rId185"/>
    <p:sldId id="435" r:id="rId186"/>
    <p:sldId id="436" r:id="rId187"/>
    <p:sldId id="437" r:id="rId188"/>
    <p:sldId id="438" r:id="rId189"/>
    <p:sldId id="439" r:id="rId190"/>
    <p:sldId id="440" r:id="rId191"/>
    <p:sldId id="441" r:id="rId192"/>
    <p:sldId id="442" r:id="rId193"/>
    <p:sldId id="443" r:id="rId194"/>
    <p:sldId id="444" r:id="rId195"/>
    <p:sldId id="445" r:id="rId196"/>
    <p:sldId id="446" r:id="rId197"/>
    <p:sldId id="447" r:id="rId198"/>
    <p:sldId id="448" r:id="rId199"/>
    <p:sldId id="449" r:id="rId200"/>
    <p:sldId id="450" r:id="rId201"/>
  </p:sldIdLst>
  <p:sldSz cy="5143500" cx="9144000"/>
  <p:notesSz cx="6858000" cy="9144000"/>
  <p:embeddedFontLst>
    <p:embeddedFont>
      <p:font typeface="Raleway"/>
      <p:regular r:id="rId202"/>
      <p:bold r:id="rId203"/>
      <p:italic r:id="rId204"/>
      <p:boldItalic r:id="rId205"/>
    </p:embeddedFont>
    <p:embeddedFont>
      <p:font typeface="Lato"/>
      <p:regular r:id="rId206"/>
      <p:bold r:id="rId207"/>
      <p:italic r:id="rId208"/>
      <p:boldItalic r:id="rId20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A7264D1-B1EF-4C3A-BF15-6B6D3457DED8}">
  <a:tblStyle styleId="{AA7264D1-B1EF-4C3A-BF15-6B6D3457DED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190" Type="http://schemas.openxmlformats.org/officeDocument/2006/relationships/slide" Target="slides/slide18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194" Type="http://schemas.openxmlformats.org/officeDocument/2006/relationships/slide" Target="slides/slide188.xml"/><Relationship Id="rId43" Type="http://schemas.openxmlformats.org/officeDocument/2006/relationships/slide" Target="slides/slide37.xml"/><Relationship Id="rId193" Type="http://schemas.openxmlformats.org/officeDocument/2006/relationships/slide" Target="slides/slide187.xml"/><Relationship Id="rId46" Type="http://schemas.openxmlformats.org/officeDocument/2006/relationships/slide" Target="slides/slide40.xml"/><Relationship Id="rId192" Type="http://schemas.openxmlformats.org/officeDocument/2006/relationships/slide" Target="slides/slide186.xml"/><Relationship Id="rId45" Type="http://schemas.openxmlformats.org/officeDocument/2006/relationships/slide" Target="slides/slide39.xml"/><Relationship Id="rId191" Type="http://schemas.openxmlformats.org/officeDocument/2006/relationships/slide" Target="slides/slide185.xml"/><Relationship Id="rId48" Type="http://schemas.openxmlformats.org/officeDocument/2006/relationships/slide" Target="slides/slide42.xml"/><Relationship Id="rId187" Type="http://schemas.openxmlformats.org/officeDocument/2006/relationships/slide" Target="slides/slide181.xml"/><Relationship Id="rId47" Type="http://schemas.openxmlformats.org/officeDocument/2006/relationships/slide" Target="slides/slide41.xml"/><Relationship Id="rId186" Type="http://schemas.openxmlformats.org/officeDocument/2006/relationships/slide" Target="slides/slide180.xml"/><Relationship Id="rId185" Type="http://schemas.openxmlformats.org/officeDocument/2006/relationships/slide" Target="slides/slide179.xml"/><Relationship Id="rId49" Type="http://schemas.openxmlformats.org/officeDocument/2006/relationships/slide" Target="slides/slide43.xml"/><Relationship Id="rId184" Type="http://schemas.openxmlformats.org/officeDocument/2006/relationships/slide" Target="slides/slide178.xml"/><Relationship Id="rId189" Type="http://schemas.openxmlformats.org/officeDocument/2006/relationships/slide" Target="slides/slide183.xml"/><Relationship Id="rId188" Type="http://schemas.openxmlformats.org/officeDocument/2006/relationships/slide" Target="slides/slide18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183" Type="http://schemas.openxmlformats.org/officeDocument/2006/relationships/slide" Target="slides/slide177.xml"/><Relationship Id="rId32" Type="http://schemas.openxmlformats.org/officeDocument/2006/relationships/slide" Target="slides/slide26.xml"/><Relationship Id="rId182" Type="http://schemas.openxmlformats.org/officeDocument/2006/relationships/slide" Target="slides/slide176.xml"/><Relationship Id="rId35" Type="http://schemas.openxmlformats.org/officeDocument/2006/relationships/slide" Target="slides/slide29.xml"/><Relationship Id="rId181" Type="http://schemas.openxmlformats.org/officeDocument/2006/relationships/slide" Target="slides/slide175.xml"/><Relationship Id="rId34" Type="http://schemas.openxmlformats.org/officeDocument/2006/relationships/slide" Target="slides/slide28.xml"/><Relationship Id="rId180" Type="http://schemas.openxmlformats.org/officeDocument/2006/relationships/slide" Target="slides/slide174.xml"/><Relationship Id="rId37" Type="http://schemas.openxmlformats.org/officeDocument/2006/relationships/slide" Target="slides/slide31.xml"/><Relationship Id="rId176" Type="http://schemas.openxmlformats.org/officeDocument/2006/relationships/slide" Target="slides/slide170.xml"/><Relationship Id="rId36" Type="http://schemas.openxmlformats.org/officeDocument/2006/relationships/slide" Target="slides/slide30.xml"/><Relationship Id="rId175" Type="http://schemas.openxmlformats.org/officeDocument/2006/relationships/slide" Target="slides/slide169.xml"/><Relationship Id="rId39" Type="http://schemas.openxmlformats.org/officeDocument/2006/relationships/slide" Target="slides/slide33.xml"/><Relationship Id="rId174" Type="http://schemas.openxmlformats.org/officeDocument/2006/relationships/slide" Target="slides/slide168.xml"/><Relationship Id="rId38" Type="http://schemas.openxmlformats.org/officeDocument/2006/relationships/slide" Target="slides/slide32.xml"/><Relationship Id="rId173" Type="http://schemas.openxmlformats.org/officeDocument/2006/relationships/slide" Target="slides/slide167.xml"/><Relationship Id="rId179" Type="http://schemas.openxmlformats.org/officeDocument/2006/relationships/slide" Target="slides/slide173.xml"/><Relationship Id="rId178" Type="http://schemas.openxmlformats.org/officeDocument/2006/relationships/slide" Target="slides/slide172.xml"/><Relationship Id="rId177" Type="http://schemas.openxmlformats.org/officeDocument/2006/relationships/slide" Target="slides/slide171.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98" Type="http://schemas.openxmlformats.org/officeDocument/2006/relationships/slide" Target="slides/slide192.xml"/><Relationship Id="rId14" Type="http://schemas.openxmlformats.org/officeDocument/2006/relationships/slide" Target="slides/slide8.xml"/><Relationship Id="rId197" Type="http://schemas.openxmlformats.org/officeDocument/2006/relationships/slide" Target="slides/slide191.xml"/><Relationship Id="rId17" Type="http://schemas.openxmlformats.org/officeDocument/2006/relationships/slide" Target="slides/slide11.xml"/><Relationship Id="rId196" Type="http://schemas.openxmlformats.org/officeDocument/2006/relationships/slide" Target="slides/slide190.xml"/><Relationship Id="rId16" Type="http://schemas.openxmlformats.org/officeDocument/2006/relationships/slide" Target="slides/slide10.xml"/><Relationship Id="rId195" Type="http://schemas.openxmlformats.org/officeDocument/2006/relationships/slide" Target="slides/slide189.xml"/><Relationship Id="rId19" Type="http://schemas.openxmlformats.org/officeDocument/2006/relationships/slide" Target="slides/slide13.xml"/><Relationship Id="rId18" Type="http://schemas.openxmlformats.org/officeDocument/2006/relationships/slide" Target="slides/slide12.xml"/><Relationship Id="rId199" Type="http://schemas.openxmlformats.org/officeDocument/2006/relationships/slide" Target="slides/slide193.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150" Type="http://schemas.openxmlformats.org/officeDocument/2006/relationships/slide" Target="slides/slide144.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3.xml"/><Relationship Id="rId4" Type="http://schemas.openxmlformats.org/officeDocument/2006/relationships/tableStyles" Target="tableStyles.xml"/><Relationship Id="rId148" Type="http://schemas.openxmlformats.org/officeDocument/2006/relationships/slide" Target="slides/slide142.xml"/><Relationship Id="rId9" Type="http://schemas.openxmlformats.org/officeDocument/2006/relationships/slide" Target="slides/slide3.xml"/><Relationship Id="rId143" Type="http://schemas.openxmlformats.org/officeDocument/2006/relationships/slide" Target="slides/slide137.xml"/><Relationship Id="rId142" Type="http://schemas.openxmlformats.org/officeDocument/2006/relationships/slide" Target="slides/slide136.xml"/><Relationship Id="rId141" Type="http://schemas.openxmlformats.org/officeDocument/2006/relationships/slide" Target="slides/slide135.xml"/><Relationship Id="rId140" Type="http://schemas.openxmlformats.org/officeDocument/2006/relationships/slide" Target="slides/slide134.xml"/><Relationship Id="rId5" Type="http://schemas.openxmlformats.org/officeDocument/2006/relationships/slideMaster" Target="slideMasters/slideMaster1.xml"/><Relationship Id="rId147" Type="http://schemas.openxmlformats.org/officeDocument/2006/relationships/slide" Target="slides/slide141.xml"/><Relationship Id="rId6" Type="http://schemas.openxmlformats.org/officeDocument/2006/relationships/notesMaster" Target="notesMasters/notesMaster1.xml"/><Relationship Id="rId146" Type="http://schemas.openxmlformats.org/officeDocument/2006/relationships/slide" Target="slides/slide140.xml"/><Relationship Id="rId7" Type="http://schemas.openxmlformats.org/officeDocument/2006/relationships/slide" Target="slides/slide1.xml"/><Relationship Id="rId145" Type="http://schemas.openxmlformats.org/officeDocument/2006/relationships/slide" Target="slides/slide139.xml"/><Relationship Id="rId8" Type="http://schemas.openxmlformats.org/officeDocument/2006/relationships/slide" Target="slides/slide2.xml"/><Relationship Id="rId144" Type="http://schemas.openxmlformats.org/officeDocument/2006/relationships/slide" Target="slides/slide138.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9" Type="http://schemas.openxmlformats.org/officeDocument/2006/relationships/slide" Target="slides/slide133.xml"/><Relationship Id="rId138" Type="http://schemas.openxmlformats.org/officeDocument/2006/relationships/slide" Target="slides/slide132.xml"/><Relationship Id="rId137" Type="http://schemas.openxmlformats.org/officeDocument/2006/relationships/slide" Target="slides/slide131.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6" Type="http://schemas.openxmlformats.org/officeDocument/2006/relationships/slide" Target="slides/slide130.xml"/><Relationship Id="rId135" Type="http://schemas.openxmlformats.org/officeDocument/2006/relationships/slide" Target="slides/slide129.xml"/><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172" Type="http://schemas.openxmlformats.org/officeDocument/2006/relationships/slide" Target="slides/slide166.xml"/><Relationship Id="rId65" Type="http://schemas.openxmlformats.org/officeDocument/2006/relationships/slide" Target="slides/slide59.xml"/><Relationship Id="rId171" Type="http://schemas.openxmlformats.org/officeDocument/2006/relationships/slide" Target="slides/slide165.xml"/><Relationship Id="rId68" Type="http://schemas.openxmlformats.org/officeDocument/2006/relationships/slide" Target="slides/slide62.xml"/><Relationship Id="rId170" Type="http://schemas.openxmlformats.org/officeDocument/2006/relationships/slide" Target="slides/slide164.xml"/><Relationship Id="rId67" Type="http://schemas.openxmlformats.org/officeDocument/2006/relationships/slide" Target="slides/slide61.xml"/><Relationship Id="rId60" Type="http://schemas.openxmlformats.org/officeDocument/2006/relationships/slide" Target="slides/slide54.xml"/><Relationship Id="rId165" Type="http://schemas.openxmlformats.org/officeDocument/2006/relationships/slide" Target="slides/slide159.xml"/><Relationship Id="rId69" Type="http://schemas.openxmlformats.org/officeDocument/2006/relationships/slide" Target="slides/slide63.xml"/><Relationship Id="rId164" Type="http://schemas.openxmlformats.org/officeDocument/2006/relationships/slide" Target="slides/slide158.xml"/><Relationship Id="rId163" Type="http://schemas.openxmlformats.org/officeDocument/2006/relationships/slide" Target="slides/slide157.xml"/><Relationship Id="rId162" Type="http://schemas.openxmlformats.org/officeDocument/2006/relationships/slide" Target="slides/slide156.xml"/><Relationship Id="rId169" Type="http://schemas.openxmlformats.org/officeDocument/2006/relationships/slide" Target="slides/slide163.xml"/><Relationship Id="rId168" Type="http://schemas.openxmlformats.org/officeDocument/2006/relationships/slide" Target="slides/slide162.xml"/><Relationship Id="rId167" Type="http://schemas.openxmlformats.org/officeDocument/2006/relationships/slide" Target="slides/slide161.xml"/><Relationship Id="rId166" Type="http://schemas.openxmlformats.org/officeDocument/2006/relationships/slide" Target="slides/slide160.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161" Type="http://schemas.openxmlformats.org/officeDocument/2006/relationships/slide" Target="slides/slide155.xml"/><Relationship Id="rId54" Type="http://schemas.openxmlformats.org/officeDocument/2006/relationships/slide" Target="slides/slide48.xml"/><Relationship Id="rId160" Type="http://schemas.openxmlformats.org/officeDocument/2006/relationships/slide" Target="slides/slide154.xml"/><Relationship Id="rId57" Type="http://schemas.openxmlformats.org/officeDocument/2006/relationships/slide" Target="slides/slide51.xml"/><Relationship Id="rId56" Type="http://schemas.openxmlformats.org/officeDocument/2006/relationships/slide" Target="slides/slide50.xml"/><Relationship Id="rId159" Type="http://schemas.openxmlformats.org/officeDocument/2006/relationships/slide" Target="slides/slide153.xml"/><Relationship Id="rId59" Type="http://schemas.openxmlformats.org/officeDocument/2006/relationships/slide" Target="slides/slide53.xml"/><Relationship Id="rId154" Type="http://schemas.openxmlformats.org/officeDocument/2006/relationships/slide" Target="slides/slide148.xml"/><Relationship Id="rId58" Type="http://schemas.openxmlformats.org/officeDocument/2006/relationships/slide" Target="slides/slide52.xml"/><Relationship Id="rId153" Type="http://schemas.openxmlformats.org/officeDocument/2006/relationships/slide" Target="slides/slide147.xml"/><Relationship Id="rId152" Type="http://schemas.openxmlformats.org/officeDocument/2006/relationships/slide" Target="slides/slide146.xml"/><Relationship Id="rId151" Type="http://schemas.openxmlformats.org/officeDocument/2006/relationships/slide" Target="slides/slide145.xml"/><Relationship Id="rId158" Type="http://schemas.openxmlformats.org/officeDocument/2006/relationships/slide" Target="slides/slide152.xml"/><Relationship Id="rId157" Type="http://schemas.openxmlformats.org/officeDocument/2006/relationships/slide" Target="slides/slide151.xml"/><Relationship Id="rId156" Type="http://schemas.openxmlformats.org/officeDocument/2006/relationships/slide" Target="slides/slide150.xml"/><Relationship Id="rId155" Type="http://schemas.openxmlformats.org/officeDocument/2006/relationships/slide" Target="slides/slide14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121" Type="http://schemas.openxmlformats.org/officeDocument/2006/relationships/slide" Target="slides/slide115.xml"/><Relationship Id="rId120" Type="http://schemas.openxmlformats.org/officeDocument/2006/relationships/slide" Target="slides/slide114.xml"/><Relationship Id="rId125" Type="http://schemas.openxmlformats.org/officeDocument/2006/relationships/slide" Target="slides/slide119.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99" Type="http://schemas.openxmlformats.org/officeDocument/2006/relationships/slide" Target="slides/slide93.xml"/><Relationship Id="rId98" Type="http://schemas.openxmlformats.org/officeDocument/2006/relationships/slide" Target="slides/slide92.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10" Type="http://schemas.openxmlformats.org/officeDocument/2006/relationships/slide" Target="slides/slide104.xml"/><Relationship Id="rId114" Type="http://schemas.openxmlformats.org/officeDocument/2006/relationships/slide" Target="slides/slide108.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206" Type="http://schemas.openxmlformats.org/officeDocument/2006/relationships/font" Target="fonts/Lato-regular.fntdata"/><Relationship Id="rId205" Type="http://schemas.openxmlformats.org/officeDocument/2006/relationships/font" Target="fonts/Raleway-boldItalic.fntdata"/><Relationship Id="rId204" Type="http://schemas.openxmlformats.org/officeDocument/2006/relationships/font" Target="fonts/Raleway-italic.fntdata"/><Relationship Id="rId203" Type="http://schemas.openxmlformats.org/officeDocument/2006/relationships/font" Target="fonts/Raleway-bold.fntdata"/><Relationship Id="rId209" Type="http://schemas.openxmlformats.org/officeDocument/2006/relationships/font" Target="fonts/Lato-boldItalic.fntdata"/><Relationship Id="rId208" Type="http://schemas.openxmlformats.org/officeDocument/2006/relationships/font" Target="fonts/Lato-italic.fntdata"/><Relationship Id="rId207" Type="http://schemas.openxmlformats.org/officeDocument/2006/relationships/font" Target="fonts/Lato-bold.fntdata"/><Relationship Id="rId202" Type="http://schemas.openxmlformats.org/officeDocument/2006/relationships/font" Target="fonts/Raleway-regular.fntdata"/><Relationship Id="rId201" Type="http://schemas.openxmlformats.org/officeDocument/2006/relationships/slide" Target="slides/slide195.xml"/><Relationship Id="rId200" Type="http://schemas.openxmlformats.org/officeDocument/2006/relationships/slide" Target="slides/slide19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www.plantuml.com/plantuml/uml/VOz12iCW44NtdcBm1act8GIoBkqLHAT1gauOTH5AxbxRZLBIk7F-__F-J34fJjax8LQbdsf1a5SA2y7iSap84buYa47uJhloW_8UrXNZdSbadM1OsNh5soYXKUUI9uyCGqHDmIYsq8soSTpOjF86VP5tqV3wOrvDr8KjiZOwnNM_kCj_N2ruVc5_XAnjzWzmmc2oTsy0" TargetMode="Externa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0710baa59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0710baa59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8078dfdb19_0_6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8078dfdb19_0_6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8078dfdb19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8078dfdb19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g8078dfdb19_0_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5" name="Google Shape;705;g8078dfdb19_0_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g8078dfdb19_0_6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2" name="Google Shape;712;g8078dfdb19_0_6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g8078dfdb19_0_6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9" name="Google Shape;719;g8078dfdb19_0_6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80710baa5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g80710baa5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80710baa59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80710baa59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5" name="Shape 735"/>
        <p:cNvGrpSpPr/>
        <p:nvPr/>
      </p:nvGrpSpPr>
      <p:grpSpPr>
        <a:xfrm>
          <a:off x="0" y="0"/>
          <a:ext cx="0" cy="0"/>
          <a:chOff x="0" y="0"/>
          <a:chExt cx="0" cy="0"/>
        </a:xfrm>
      </p:grpSpPr>
      <p:sp>
        <p:nvSpPr>
          <p:cNvPr id="736" name="Google Shape;736;g8078dfdb19_0_7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7" name="Google Shape;737;g8078dfdb19_0_7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8078dfdb19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8078dfdb19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860078339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860078339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0710baa59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0710baa59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860078339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860078339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860078339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860078339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860078339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860078339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g860078339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7" name="Google Shape;777;g860078339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g860078339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4" name="Google Shape;784;g860078339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860078339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860078339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860078339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860078339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860078339d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860078339d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0" name="Shape 810"/>
        <p:cNvGrpSpPr/>
        <p:nvPr/>
      </p:nvGrpSpPr>
      <p:grpSpPr>
        <a:xfrm>
          <a:off x="0" y="0"/>
          <a:ext cx="0" cy="0"/>
          <a:chOff x="0" y="0"/>
          <a:chExt cx="0" cy="0"/>
        </a:xfrm>
      </p:grpSpPr>
      <p:sp>
        <p:nvSpPr>
          <p:cNvPr id="811" name="Google Shape;811;g860078339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2" name="Google Shape;812;g860078339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8078dfdb19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8078dfdb19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0710baa59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0710baa59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g860078339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6" name="Google Shape;826;g860078339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860078339d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860078339d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g860078339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0" name="Google Shape;840;g860078339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860078339d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860078339d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80710baa5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4" name="Google Shape;854;g80710baa5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80710baa59_0_6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80710baa59_0_6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g80710baa59_0_8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5" name="Google Shape;865;g80710baa59_0_8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g860078339d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1" name="Google Shape;871;g860078339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6" name="Shape 876"/>
        <p:cNvGrpSpPr/>
        <p:nvPr/>
      </p:nvGrpSpPr>
      <p:grpSpPr>
        <a:xfrm>
          <a:off x="0" y="0"/>
          <a:ext cx="0" cy="0"/>
          <a:chOff x="0" y="0"/>
          <a:chExt cx="0" cy="0"/>
        </a:xfrm>
      </p:grpSpPr>
      <p:sp>
        <p:nvSpPr>
          <p:cNvPr id="877" name="Google Shape;877;g860078339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8" name="Google Shape;878;g860078339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2" name="Shape 882"/>
        <p:cNvGrpSpPr/>
        <p:nvPr/>
      </p:nvGrpSpPr>
      <p:grpSpPr>
        <a:xfrm>
          <a:off x="0" y="0"/>
          <a:ext cx="0" cy="0"/>
          <a:chOff x="0" y="0"/>
          <a:chExt cx="0" cy="0"/>
        </a:xfrm>
      </p:grpSpPr>
      <p:sp>
        <p:nvSpPr>
          <p:cNvPr id="883" name="Google Shape;883;g80710baa59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4" name="Google Shape;884;g80710baa59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80710baa59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0710baa59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860078339d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860078339d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860078339d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860078339d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0" name="Shape 900"/>
        <p:cNvGrpSpPr/>
        <p:nvPr/>
      </p:nvGrpSpPr>
      <p:grpSpPr>
        <a:xfrm>
          <a:off x="0" y="0"/>
          <a:ext cx="0" cy="0"/>
          <a:chOff x="0" y="0"/>
          <a:chExt cx="0" cy="0"/>
        </a:xfrm>
      </p:grpSpPr>
      <p:sp>
        <p:nvSpPr>
          <p:cNvPr id="901" name="Google Shape;901;g860078339d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2" name="Google Shape;902;g860078339d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860078339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860078339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3" name="Shape 913"/>
        <p:cNvGrpSpPr/>
        <p:nvPr/>
      </p:nvGrpSpPr>
      <p:grpSpPr>
        <a:xfrm>
          <a:off x="0" y="0"/>
          <a:ext cx="0" cy="0"/>
          <a:chOff x="0" y="0"/>
          <a:chExt cx="0" cy="0"/>
        </a:xfrm>
      </p:grpSpPr>
      <p:sp>
        <p:nvSpPr>
          <p:cNvPr id="914" name="Google Shape;914;g860078339d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5" name="Google Shape;915;g860078339d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g80710baa59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1" name="Google Shape;921;g80710baa59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860078339d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860078339d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80710baa59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80710baa59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860078339d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860078339d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g860078339d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5" name="Google Shape;945;g860078339d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80710baa59_0_5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80710baa59_0_5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860078339d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860078339d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6" name="Shape 956"/>
        <p:cNvGrpSpPr/>
        <p:nvPr/>
      </p:nvGrpSpPr>
      <p:grpSpPr>
        <a:xfrm>
          <a:off x="0" y="0"/>
          <a:ext cx="0" cy="0"/>
          <a:chOff x="0" y="0"/>
          <a:chExt cx="0" cy="0"/>
        </a:xfrm>
      </p:grpSpPr>
      <p:sp>
        <p:nvSpPr>
          <p:cNvPr id="957" name="Google Shape;957;g80710baa59_0_7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8" name="Google Shape;958;g80710baa59_0_7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860078339d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860078339d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860078339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860078339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860078339d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860078339d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2" name="Shape 982"/>
        <p:cNvGrpSpPr/>
        <p:nvPr/>
      </p:nvGrpSpPr>
      <p:grpSpPr>
        <a:xfrm>
          <a:off x="0" y="0"/>
          <a:ext cx="0" cy="0"/>
          <a:chOff x="0" y="0"/>
          <a:chExt cx="0" cy="0"/>
        </a:xfrm>
      </p:grpSpPr>
      <p:sp>
        <p:nvSpPr>
          <p:cNvPr id="983" name="Google Shape;983;g860078339d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4" name="Google Shape;984;g860078339d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80710baa59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0" name="Google Shape;990;g80710baa59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860078339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860078339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1" name="Shape 1001"/>
        <p:cNvGrpSpPr/>
        <p:nvPr/>
      </p:nvGrpSpPr>
      <p:grpSpPr>
        <a:xfrm>
          <a:off x="0" y="0"/>
          <a:ext cx="0" cy="0"/>
          <a:chOff x="0" y="0"/>
          <a:chExt cx="0" cy="0"/>
        </a:xfrm>
      </p:grpSpPr>
      <p:sp>
        <p:nvSpPr>
          <p:cNvPr id="1002" name="Google Shape;1002;g860078339d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3" name="Google Shape;1003;g860078339d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7" name="Shape 1007"/>
        <p:cNvGrpSpPr/>
        <p:nvPr/>
      </p:nvGrpSpPr>
      <p:grpSpPr>
        <a:xfrm>
          <a:off x="0" y="0"/>
          <a:ext cx="0" cy="0"/>
          <a:chOff x="0" y="0"/>
          <a:chExt cx="0" cy="0"/>
        </a:xfrm>
      </p:grpSpPr>
      <p:sp>
        <p:nvSpPr>
          <p:cNvPr id="1008" name="Google Shape;1008;g80710baa59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9" name="Google Shape;1009;g80710baa59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80710baa5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80710baa5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4" name="Shape 1014"/>
        <p:cNvGrpSpPr/>
        <p:nvPr/>
      </p:nvGrpSpPr>
      <p:grpSpPr>
        <a:xfrm>
          <a:off x="0" y="0"/>
          <a:ext cx="0" cy="0"/>
          <a:chOff x="0" y="0"/>
          <a:chExt cx="0" cy="0"/>
        </a:xfrm>
      </p:grpSpPr>
      <p:sp>
        <p:nvSpPr>
          <p:cNvPr id="1015" name="Google Shape;1015;g80710baa59_0_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6" name="Google Shape;1016;g80710baa59_0_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860078339d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860078339d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860078339d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860078339d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g80710baa59_0_8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4" name="Google Shape;1034;g80710baa59_0_8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8" name="Shape 1038"/>
        <p:cNvGrpSpPr/>
        <p:nvPr/>
      </p:nvGrpSpPr>
      <p:grpSpPr>
        <a:xfrm>
          <a:off x="0" y="0"/>
          <a:ext cx="0" cy="0"/>
          <a:chOff x="0" y="0"/>
          <a:chExt cx="0" cy="0"/>
        </a:xfrm>
      </p:grpSpPr>
      <p:sp>
        <p:nvSpPr>
          <p:cNvPr id="1039" name="Google Shape;1039;g80710baa59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0" name="Google Shape;1040;g80710baa59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860078339d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5" name="Google Shape;1045;g860078339d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860078339d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860078339d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6" name="Shape 1056"/>
        <p:cNvGrpSpPr/>
        <p:nvPr/>
      </p:nvGrpSpPr>
      <p:grpSpPr>
        <a:xfrm>
          <a:off x="0" y="0"/>
          <a:ext cx="0" cy="0"/>
          <a:chOff x="0" y="0"/>
          <a:chExt cx="0" cy="0"/>
        </a:xfrm>
      </p:grpSpPr>
      <p:sp>
        <p:nvSpPr>
          <p:cNvPr id="1057" name="Google Shape;1057;g80710baa59_0_8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8" name="Google Shape;1058;g80710baa59_0_8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g8078dfdb19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4" name="Google Shape;1064;g8078dfdb19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860078339d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9" name="Google Shape;1069;g860078339d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80710baa59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80710baa59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4" name="Shape 1074"/>
        <p:cNvGrpSpPr/>
        <p:nvPr/>
      </p:nvGrpSpPr>
      <p:grpSpPr>
        <a:xfrm>
          <a:off x="0" y="0"/>
          <a:ext cx="0" cy="0"/>
          <a:chOff x="0" y="0"/>
          <a:chExt cx="0" cy="0"/>
        </a:xfrm>
      </p:grpSpPr>
      <p:sp>
        <p:nvSpPr>
          <p:cNvPr id="1075" name="Google Shape;1075;g860078339d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6" name="Google Shape;1076;g860078339d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g860078339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3" name="Google Shape;1083;g860078339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860078339d_0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860078339d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860078339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860078339d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g8078dfdb19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2" name="Google Shape;1102;g8078dfdb19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6" name="Shape 1106"/>
        <p:cNvGrpSpPr/>
        <p:nvPr/>
      </p:nvGrpSpPr>
      <p:grpSpPr>
        <a:xfrm>
          <a:off x="0" y="0"/>
          <a:ext cx="0" cy="0"/>
          <a:chOff x="0" y="0"/>
          <a:chExt cx="0" cy="0"/>
        </a:xfrm>
      </p:grpSpPr>
      <p:sp>
        <p:nvSpPr>
          <p:cNvPr id="1107" name="Google Shape;1107;g8078dfdb1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8" name="Google Shape;1108;g8078dfdb1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1" name="Shape 1111"/>
        <p:cNvGrpSpPr/>
        <p:nvPr/>
      </p:nvGrpSpPr>
      <p:grpSpPr>
        <a:xfrm>
          <a:off x="0" y="0"/>
          <a:ext cx="0" cy="0"/>
          <a:chOff x="0" y="0"/>
          <a:chExt cx="0" cy="0"/>
        </a:xfrm>
      </p:grpSpPr>
      <p:sp>
        <p:nvSpPr>
          <p:cNvPr id="1112" name="Google Shape;1112;g860078339d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3" name="Google Shape;1113;g860078339d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g860078339d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0" name="Google Shape;1120;g860078339d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u="sng">
                <a:solidFill>
                  <a:schemeClr val="hlink"/>
                </a:solidFill>
                <a:hlinkClick r:id="rId2"/>
              </a:rPr>
              <a:t>http://www.plantuml.com/plantuml/uml/VOz12iCW44NtdcBm1act8GIoBkqLHAT1gauOTH5AxbxRZLBIk7F-__F-J34fJjax8LQbdsf1a5SA2y7iSap84buYa47uJhloW_8UrXNZdSbadM1OsNh5soYXKUUI9uyCGqHDmIYsq8soSTpOjF86VP5tqV3wOrvDr8KjiZOwnNM_kCj_N2ruVc5_XAnjzWzmmc2oTsy0</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4" name="Shape 1124"/>
        <p:cNvGrpSpPr/>
        <p:nvPr/>
      </p:nvGrpSpPr>
      <p:grpSpPr>
        <a:xfrm>
          <a:off x="0" y="0"/>
          <a:ext cx="0" cy="0"/>
          <a:chOff x="0" y="0"/>
          <a:chExt cx="0" cy="0"/>
        </a:xfrm>
      </p:grpSpPr>
      <p:sp>
        <p:nvSpPr>
          <p:cNvPr id="1125" name="Google Shape;1125;g860078339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6" name="Google Shape;1126;g860078339d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860078339d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3" name="Google Shape;1133;g860078339d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0710baa59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0710baa59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8" name="Shape 1138"/>
        <p:cNvGrpSpPr/>
        <p:nvPr/>
      </p:nvGrpSpPr>
      <p:grpSpPr>
        <a:xfrm>
          <a:off x="0" y="0"/>
          <a:ext cx="0" cy="0"/>
          <a:chOff x="0" y="0"/>
          <a:chExt cx="0" cy="0"/>
        </a:xfrm>
      </p:grpSpPr>
      <p:sp>
        <p:nvSpPr>
          <p:cNvPr id="1139" name="Google Shape;1139;g860078339d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0" name="Google Shape;1140;g860078339d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g860078339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7" name="Google Shape;1147;g860078339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2" name="Shape 1152"/>
        <p:cNvGrpSpPr/>
        <p:nvPr/>
      </p:nvGrpSpPr>
      <p:grpSpPr>
        <a:xfrm>
          <a:off x="0" y="0"/>
          <a:ext cx="0" cy="0"/>
          <a:chOff x="0" y="0"/>
          <a:chExt cx="0" cy="0"/>
        </a:xfrm>
      </p:grpSpPr>
      <p:sp>
        <p:nvSpPr>
          <p:cNvPr id="1153" name="Google Shape;1153;g80710baa59_0_8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4" name="Google Shape;1154;g80710baa59_0_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8" name="Shape 1158"/>
        <p:cNvGrpSpPr/>
        <p:nvPr/>
      </p:nvGrpSpPr>
      <p:grpSpPr>
        <a:xfrm>
          <a:off x="0" y="0"/>
          <a:ext cx="0" cy="0"/>
          <a:chOff x="0" y="0"/>
          <a:chExt cx="0" cy="0"/>
        </a:xfrm>
      </p:grpSpPr>
      <p:sp>
        <p:nvSpPr>
          <p:cNvPr id="1159" name="Google Shape;1159;g80710baa59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0" name="Google Shape;1160;g80710baa59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860078339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5" name="Google Shape;1165;g860078339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g860078339d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2" name="Google Shape;1172;g860078339d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g860078339d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8" name="Google Shape;1178;g860078339d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g860078339d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4" name="Google Shape;1184;g860078339d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80710baa59_0_8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9" name="Google Shape;1189;g80710baa59_0_8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4" name="Shape 1194"/>
        <p:cNvGrpSpPr/>
        <p:nvPr/>
      </p:nvGrpSpPr>
      <p:grpSpPr>
        <a:xfrm>
          <a:off x="0" y="0"/>
          <a:ext cx="0" cy="0"/>
          <a:chOff x="0" y="0"/>
          <a:chExt cx="0" cy="0"/>
        </a:xfrm>
      </p:grpSpPr>
      <p:sp>
        <p:nvSpPr>
          <p:cNvPr id="1195" name="Google Shape;1195;g860078339d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6" name="Google Shape;1196;g860078339d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80710baa59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80710baa59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860078339d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860078339d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8" name="Shape 1208"/>
        <p:cNvGrpSpPr/>
        <p:nvPr/>
      </p:nvGrpSpPr>
      <p:grpSpPr>
        <a:xfrm>
          <a:off x="0" y="0"/>
          <a:ext cx="0" cy="0"/>
          <a:chOff x="0" y="0"/>
          <a:chExt cx="0" cy="0"/>
        </a:xfrm>
      </p:grpSpPr>
      <p:sp>
        <p:nvSpPr>
          <p:cNvPr id="1209" name="Google Shape;1209;g860078339d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0" name="Google Shape;1210;g860078339d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4" name="Shape 1214"/>
        <p:cNvGrpSpPr/>
        <p:nvPr/>
      </p:nvGrpSpPr>
      <p:grpSpPr>
        <a:xfrm>
          <a:off x="0" y="0"/>
          <a:ext cx="0" cy="0"/>
          <a:chOff x="0" y="0"/>
          <a:chExt cx="0" cy="0"/>
        </a:xfrm>
      </p:grpSpPr>
      <p:sp>
        <p:nvSpPr>
          <p:cNvPr id="1215" name="Google Shape;1215;g860078339d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6" name="Google Shape;1216;g860078339d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g80710baa59_0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2" name="Google Shape;1222;g80710baa59_0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5" name="Shape 1225"/>
        <p:cNvGrpSpPr/>
        <p:nvPr/>
      </p:nvGrpSpPr>
      <p:grpSpPr>
        <a:xfrm>
          <a:off x="0" y="0"/>
          <a:ext cx="0" cy="0"/>
          <a:chOff x="0" y="0"/>
          <a:chExt cx="0" cy="0"/>
        </a:xfrm>
      </p:grpSpPr>
      <p:sp>
        <p:nvSpPr>
          <p:cNvPr id="1226" name="Google Shape;1226;g860078339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7" name="Google Shape;1227;g860078339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2" name="Shape 1232"/>
        <p:cNvGrpSpPr/>
        <p:nvPr/>
      </p:nvGrpSpPr>
      <p:grpSpPr>
        <a:xfrm>
          <a:off x="0" y="0"/>
          <a:ext cx="0" cy="0"/>
          <a:chOff x="0" y="0"/>
          <a:chExt cx="0" cy="0"/>
        </a:xfrm>
      </p:grpSpPr>
      <p:sp>
        <p:nvSpPr>
          <p:cNvPr id="1233" name="Google Shape;1233;g860078339d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4" name="Google Shape;1234;g860078339d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9" name="Shape 1239"/>
        <p:cNvGrpSpPr/>
        <p:nvPr/>
      </p:nvGrpSpPr>
      <p:grpSpPr>
        <a:xfrm>
          <a:off x="0" y="0"/>
          <a:ext cx="0" cy="0"/>
          <a:chOff x="0" y="0"/>
          <a:chExt cx="0" cy="0"/>
        </a:xfrm>
      </p:grpSpPr>
      <p:sp>
        <p:nvSpPr>
          <p:cNvPr id="1240" name="Google Shape;1240;g860078339d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1" name="Google Shape;1241;g860078339d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6" name="Shape 1246"/>
        <p:cNvGrpSpPr/>
        <p:nvPr/>
      </p:nvGrpSpPr>
      <p:grpSpPr>
        <a:xfrm>
          <a:off x="0" y="0"/>
          <a:ext cx="0" cy="0"/>
          <a:chOff x="0" y="0"/>
          <a:chExt cx="0" cy="0"/>
        </a:xfrm>
      </p:grpSpPr>
      <p:sp>
        <p:nvSpPr>
          <p:cNvPr id="1247" name="Google Shape;1247;g860078339d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8" name="Google Shape;1248;g860078339d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3" name="Shape 1253"/>
        <p:cNvGrpSpPr/>
        <p:nvPr/>
      </p:nvGrpSpPr>
      <p:grpSpPr>
        <a:xfrm>
          <a:off x="0" y="0"/>
          <a:ext cx="0" cy="0"/>
          <a:chOff x="0" y="0"/>
          <a:chExt cx="0" cy="0"/>
        </a:xfrm>
      </p:grpSpPr>
      <p:sp>
        <p:nvSpPr>
          <p:cNvPr id="1254" name="Google Shape;1254;g860078339d_0_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5" name="Google Shape;1255;g860078339d_0_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0" name="Shape 1260"/>
        <p:cNvGrpSpPr/>
        <p:nvPr/>
      </p:nvGrpSpPr>
      <p:grpSpPr>
        <a:xfrm>
          <a:off x="0" y="0"/>
          <a:ext cx="0" cy="0"/>
          <a:chOff x="0" y="0"/>
          <a:chExt cx="0" cy="0"/>
        </a:xfrm>
      </p:grpSpPr>
      <p:sp>
        <p:nvSpPr>
          <p:cNvPr id="1261" name="Google Shape;1261;g860078339d_0_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2" name="Google Shape;1262;g860078339d_0_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80710baa59_0_9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80710baa59_0_9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860078339d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9" name="Google Shape;1269;g860078339d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4" name="Shape 1274"/>
        <p:cNvGrpSpPr/>
        <p:nvPr/>
      </p:nvGrpSpPr>
      <p:grpSpPr>
        <a:xfrm>
          <a:off x="0" y="0"/>
          <a:ext cx="0" cy="0"/>
          <a:chOff x="0" y="0"/>
          <a:chExt cx="0" cy="0"/>
        </a:xfrm>
      </p:grpSpPr>
      <p:sp>
        <p:nvSpPr>
          <p:cNvPr id="1275" name="Google Shape;1275;g860078339d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6" name="Google Shape;1276;g860078339d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0" name="Shape 1280"/>
        <p:cNvGrpSpPr/>
        <p:nvPr/>
      </p:nvGrpSpPr>
      <p:grpSpPr>
        <a:xfrm>
          <a:off x="0" y="0"/>
          <a:ext cx="0" cy="0"/>
          <a:chOff x="0" y="0"/>
          <a:chExt cx="0" cy="0"/>
        </a:xfrm>
      </p:grpSpPr>
      <p:sp>
        <p:nvSpPr>
          <p:cNvPr id="1281" name="Google Shape;1281;g80710baa59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2" name="Google Shape;1282;g80710baa59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6" name="Shape 1286"/>
        <p:cNvGrpSpPr/>
        <p:nvPr/>
      </p:nvGrpSpPr>
      <p:grpSpPr>
        <a:xfrm>
          <a:off x="0" y="0"/>
          <a:ext cx="0" cy="0"/>
          <a:chOff x="0" y="0"/>
          <a:chExt cx="0" cy="0"/>
        </a:xfrm>
      </p:grpSpPr>
      <p:sp>
        <p:nvSpPr>
          <p:cNvPr id="1287" name="Google Shape;1287;g80710baa59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8" name="Google Shape;1288;g80710baa59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80710baa5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3" name="Google Shape;1293;g80710baa5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80710baa5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80710baa5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8078dfdb19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078dfdb19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80710baa59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80710baa59_0_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80710baa5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80710baa59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80710baa59_0_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0710baa59_0_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80710baa5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0710baa5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80710baa59_0_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0710baa59_0_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8078dfdb1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8078dfdb1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80710baa59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80710baa59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0710baa59_0_7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80710baa59_0_7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80710baa59_0_9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80710baa59_0_9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8078dfdb1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8078dfdb1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8078dfdb19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078dfdb19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80710baa59_0_9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0710baa59_0_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80710baa59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80710baa59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80710baa59_0_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80710baa59_0_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80710baa59_0_5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0710baa59_0_5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80710baa5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80710baa5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80710baa59_0_10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80710baa59_0_10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80710baa59_0_10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80710baa59_0_10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80710baa59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0710baa59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80710baa59_0_10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0710baa59_0_10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80710baa59_0_10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80710baa59_0_10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80710baa59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0710baa59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80710baa59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80710baa59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80710baa59_0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80710baa59_0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8078dfdb1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8078dfdb1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8078dfdb1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8078dfdb1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80710baa59_0_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0710baa59_0_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80710baa59_0_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80710baa59_0_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8078dfdb1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8078dfdb1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8078dfdb1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078dfdb1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80710baa59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80710baa59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8078dfdb19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8078dfdb19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80710baa59_0_5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80710baa59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8078dfdb1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8078dfdb1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8078dfdb19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8078dfdb19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8078dfdb19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8078dfdb1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80710baa59_0_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80710baa59_0_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8078dfdb1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8078dfdb1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8078dfdb1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8078dfdb1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8078dfdb1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8078dfdb1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8078dfdb1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8078dfdb1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80710baa59_0_6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80710baa59_0_6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8078dfdb19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8078dfdb19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0710baa59_0_9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80710baa59_0_9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8078dfdb1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8078dfdb1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8078dfdb19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8078dfdb1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80710baa5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80710baa5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8078dfdb1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8078dfdb1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8078dfdb1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8078dfdb1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8078dfdb1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8078dfdb1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8078dfdb19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8078dfdb19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8078dfdb19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8078dfdb19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8078dfdb19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8078dfdb19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8078dfdb19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8078dfdb19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80710baa5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80710baa5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8078dfdb1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8078dfdb1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80710baa59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80710baa59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8078dfdb19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078dfdb19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g8078dfdb19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8078dfdb19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8078dfdb19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8078dfdb19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8078dfdb19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8078dfdb19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8078dfdb19_0_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8078dfdb19_0_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80710baa59_0_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80710baa59_0_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8078dfdb19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8078dfdb19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8078dfdb19_0_5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8078dfdb19_0_5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80710baa59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0710baa59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8078dfdb19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8078dfdb19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8078dfdb19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8078dfdb19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8078dfdb19_0_5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8078dfdb19_0_5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8078dfdb19_0_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8078dfdb19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8078dfdb19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8078dfdb19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8078dfdb19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8078dfdb19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80710baa59_0_6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80710baa59_0_6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8078dfdb19_0_5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8078dfdb19_0_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8078dfdb19_0_5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8078dfdb19_0_5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8078dfdb19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8078dfdb19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80710baa5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0710baa5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80710baa5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80710baa5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8078dfdb19_0_6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8078dfdb19_0_6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8078dfdb19_0_6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8078dfdb19_0_6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g8078dfdb19_0_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6" name="Google Shape;646;g8078dfdb19_0_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g8078dfdb19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3" name="Google Shape;653;g8078dfdb19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8078dfdb1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8078dfdb1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80710baa59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80710baa59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g80710baa59_0_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3" name="Google Shape;673;g80710baa59_0_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8078dfdb19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8078dfdb19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8078dfdb19_0_6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8078dfdb19_0_6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docs.mongodb.com/manual/administration/install-on-linux/" TargetMode="External"/><Relationship Id="rId4" Type="http://schemas.openxmlformats.org/officeDocument/2006/relationships/hyperlink" Target="https://docs.mongodb.com/manual/tutorial/install-mongodb-on-os-x/" TargetMode="External"/><Relationship Id="rId5" Type="http://schemas.openxmlformats.org/officeDocument/2006/relationships/hyperlink" Target="https://docs.mongodb.com/manual/tutorial/install-mongodb-on-windows/"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0.xml"/><Relationship Id="rId3" Type="http://schemas.openxmlformats.org/officeDocument/2006/relationships/image" Target="../media/image29.png"/><Relationship Id="rId4" Type="http://schemas.openxmlformats.org/officeDocument/2006/relationships/hyperlink" Target="https://docs.mongodb.com/manual/reference/operator/update/set/"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1.xml"/><Relationship Id="rId3" Type="http://schemas.openxmlformats.org/officeDocument/2006/relationships/hyperlink" Target="https://docs.mongodb.com/manual/reference/operator/update/unset/" TargetMode="External"/><Relationship Id="rId4" Type="http://schemas.openxmlformats.org/officeDocument/2006/relationships/image" Target="../media/image25.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2.xml"/><Relationship Id="rId3" Type="http://schemas.openxmlformats.org/officeDocument/2006/relationships/hyperlink" Target="https://docs.mongodb.com/manual/reference/operator/update/rename/" TargetMode="External"/><Relationship Id="rId4" Type="http://schemas.openxmlformats.org/officeDocument/2006/relationships/image" Target="../media/image32.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3.xml"/><Relationship Id="rId3" Type="http://schemas.openxmlformats.org/officeDocument/2006/relationships/hyperlink" Target="https://docs.mongodb.com/manual/reference/operator/update/inc/" TargetMode="External"/><Relationship Id="rId4" Type="http://schemas.openxmlformats.org/officeDocument/2006/relationships/image" Target="../media/image27.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4.xml"/><Relationship Id="rId3" Type="http://schemas.openxmlformats.org/officeDocument/2006/relationships/hyperlink" Target="https://docs.mongodb.com/manual/reference/operator/update/currentDate/" TargetMode="External"/><Relationship Id="rId4" Type="http://schemas.openxmlformats.org/officeDocument/2006/relationships/image" Target="../media/image37.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hyperlink" Target="https://github.com/ProgrammerZamanNow/belajar-mongodb/blob/master/scripts/update-field.js"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hyperlink" Target="https://docs.mongodb.com/manual/reference/operator/update-array/#update-operators"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hyperlink" Target="https://docs.mongodb.com/manual/reference/operator/update/positional/" TargetMode="External"/><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hub.docker.com/_/mongo" TargetMode="External"/><Relationship Id="rId4" Type="http://schemas.openxmlformats.org/officeDocument/2006/relationships/hyperlink" Target="https://github.com/ProgrammerZamanNow/belajar-mongodb/blob/master/mongodb/docker-compose.yml" TargetMode="Externa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hyperlink" Target="https://docs.mongodb.com/manual/reference/operator/update/positional-all/" TargetMode="External"/><Relationship Id="rId4" Type="http://schemas.openxmlformats.org/officeDocument/2006/relationships/image" Target="../media/image35.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hyperlink" Target="https://docs.mongodb.com/manual/reference/operator/update/positional-filtered/" TargetMode="External"/><Relationship Id="rId4" Type="http://schemas.openxmlformats.org/officeDocument/2006/relationships/image" Target="../media/image3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3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hyperlink" Target="https://docs.mongodb.com/manual/reference/operator/update-array/#update-operators" TargetMode="Externa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4.xml"/><Relationship Id="rId3" Type="http://schemas.openxmlformats.org/officeDocument/2006/relationships/hyperlink" Target="https://docs.mongodb.com/manual/reference/operator/update/addToSet/" TargetMode="External"/><Relationship Id="rId4" Type="http://schemas.openxmlformats.org/officeDocument/2006/relationships/image" Target="../media/image36.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5.xml"/><Relationship Id="rId3" Type="http://schemas.openxmlformats.org/officeDocument/2006/relationships/hyperlink" Target="https://docs.mongodb.com/manual/reference/operator/update/pop/" TargetMode="External"/><Relationship Id="rId4" Type="http://schemas.openxmlformats.org/officeDocument/2006/relationships/image" Target="../media/image33.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6.xml"/><Relationship Id="rId3" Type="http://schemas.openxmlformats.org/officeDocument/2006/relationships/hyperlink" Target="https://docs.mongodb.com/manual/reference/operator/update/pull/" TargetMode="External"/><Relationship Id="rId4" Type="http://schemas.openxmlformats.org/officeDocument/2006/relationships/image" Target="../media/image34.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7.xml"/><Relationship Id="rId3" Type="http://schemas.openxmlformats.org/officeDocument/2006/relationships/hyperlink" Target="https://docs.mongodb.com/manual/reference/operator/update/push/" TargetMode="External"/><Relationship Id="rId4" Type="http://schemas.openxmlformats.org/officeDocument/2006/relationships/image" Target="../media/image39.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8.xml"/><Relationship Id="rId3" Type="http://schemas.openxmlformats.org/officeDocument/2006/relationships/hyperlink" Target="https://docs.mongodb.com/manual/reference/operator/update/pullAll/" TargetMode="External"/><Relationship Id="rId4" Type="http://schemas.openxmlformats.org/officeDocument/2006/relationships/image" Target="../media/image4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hyperlink" Target="https://docs.mongodb.com/manual/reference/operator/update-array/#update-operator-modifier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0.xml"/><Relationship Id="rId3" Type="http://schemas.openxmlformats.org/officeDocument/2006/relationships/image" Target="../media/image48.png"/><Relationship Id="rId4" Type="http://schemas.openxmlformats.org/officeDocument/2006/relationships/hyperlink" Target="https://docs.mongodb.com/manual/reference/operator/update/each/" TargetMode="Externa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1.xml"/><Relationship Id="rId3" Type="http://schemas.openxmlformats.org/officeDocument/2006/relationships/hyperlink" Target="https://docs.mongodb.com/manual/reference/operator/update/position/" TargetMode="External"/><Relationship Id="rId4" Type="http://schemas.openxmlformats.org/officeDocument/2006/relationships/image" Target="../media/image42.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2.xml"/><Relationship Id="rId3" Type="http://schemas.openxmlformats.org/officeDocument/2006/relationships/image" Target="../media/image50.png"/><Relationship Id="rId4" Type="http://schemas.openxmlformats.org/officeDocument/2006/relationships/hyperlink" Target="https://docs.mongodb.com/manual/reference/operator/update/slice/" TargetMode="Externa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3.xml"/><Relationship Id="rId3" Type="http://schemas.openxmlformats.org/officeDocument/2006/relationships/image" Target="../media/image40.png"/><Relationship Id="rId4" Type="http://schemas.openxmlformats.org/officeDocument/2006/relationships/hyperlink" Target="https://docs.mongodb.com/manual/reference/operator/update/sort/"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hyperlink" Target="https://github.com/ProgrammerZamanNow/belajar-mongodb/blob/master/scripts/update-array.js" TargetMode="Externa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hyperlink" Target="https://docs.mongodb.com/manual/reference/delete-methods/" TargetMode="Externa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hyperlink" Target="https://github.com/ProgrammerZamanNow/belajar-mongodb/blob/master/scripts/delete.js" TargetMode="Externa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hyperlink" Target="https://docs.mongodb.com/manual/core/bulk-write-operations/" TargetMode="Externa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hyperlink" Target="https://docs.mongodb.com/manual/reference/method/db.collection.bulkWrite/" TargetMode="Externa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3.xml"/><Relationship Id="rId3" Type="http://schemas.openxmlformats.org/officeDocument/2006/relationships/image" Target="../media/image43.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hyperlink" Target="https://github.com/ProgrammerZamanNow/belajar-mongodb/blob/master/scripts/bulk-write.js"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hyperlink" Target="http://json-schema.org/"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hyperlink" Target="https://docs.mongodb.com/manual/core/schema-validation/" TargetMode="External"/><Relationship Id="rId4" Type="http://schemas.openxmlformats.org/officeDocument/2006/relationships/image" Target="../media/image44.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hyperlink" Target="https://docs.mongodb.com/manual/reference/command/collMod/" TargetMode="External"/><Relationship Id="rId4"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hyperlink" Target="https://github.com/ProgrammerZamanNow/belajar-mongodb/blob/master/scripts/schema-validation.js" TargetMode="Externa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hyperlink" Target="https://docs.mongodb.com/manual/indexes/" TargetMode="Externa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hyperlink" Target="https://docs.mongodb.com/manual/reference/method/db.collection.createIndex/" TargetMode="Externa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docs.mongodb.com/manual/core/index-single/"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45.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hyperlink" Target="https://docs.mongodb.com/manual/core/index-compound/"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49.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hyperlink" Target="https://github.com/ProgrammerZamanNow/belajar-mongodb/blob/master/scripts/index.js" TargetMode="Externa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hyperlink" Target="https://docs.mongodb.com/manual/applications/index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mongodb.com/products/compass" TargetMode="External"/><Relationship Id="rId4" Type="http://schemas.openxmlformats.org/officeDocument/2006/relationships/hyperlink" Target="https://www.jetbrains.com/datagrip/" TargetMode="External"/><Relationship Id="rId5" Type="http://schemas.openxmlformats.org/officeDocument/2006/relationships/hyperlink" Target="https://marketplace.visualstudio.com/items?itemName=mongodb.mongodb-vscode" TargetMode="External"/><Relationship Id="rId6" Type="http://schemas.openxmlformats.org/officeDocument/2006/relationships/hyperlink" Target="https://robomongo.org/"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hyperlink" Target="https://docs.mongodb.com/manual/core/index-text/" TargetMode="Externa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46.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hyperlink" Target="https://github.com/ProgrammerZamanNow/belajar-mongodb/blob/master/scripts/index-text.js" TargetMode="Externa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hyperlink" Target="https://docs.mongodb.com/manual/core/index-wildcard/" TargetMode="Externa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47.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hyperlink" Target="https://github.com/ProgrammerZamanNow/belajar-mongodb/blob/master/scripts/index-wildcard.js" TargetMode="Externa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hyperlink" Target="https://docs.mongodb.com/manual/core/index-properties/"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hyperlink" Target="https://docs.mongodb.com/manual/core/index-ttl/" TargetMode="Externa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1.xml"/><Relationship Id="rId3" Type="http://schemas.openxmlformats.org/officeDocument/2006/relationships/image" Target="../media/image52.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hyperlink" Target="https://docs.mongodb.com/manual/core/index-unique/" TargetMode="Externa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53.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hyperlink" Target="https://github.com/ProgrammerZamanNow/belajar-mongodb/blob/master/scripts/index-properties.js" TargetMode="Externa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hyperlink" Target="https://docs.mongodb.com/manual/core/transactions/" TargetMode="Externa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55.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hyperlink" Target="https://docs.mongodb.com/manual/reference/method/Session/" TargetMode="Externa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hyperlink" Target="https://docs.mongodb.com/manual/core/read-preferenc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hyperlink" Target="https://docs.mongodb.com/manual/reference/read-concern/" TargetMode="Externa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hyperlink" Target="https://docs.mongodb.com/manual/reference/write-concern/" TargetMode="Externa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hyperlink" Target="https://github.com/ProgrammerZamanNow/belajar-mongodb/blob/master/scripts/transaction.js" TargetMode="Externa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hyperlink" Target="https://docs.mongodb.com/manual/tutorial/enable-authentication/" TargetMode="Externa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hyperlink" Target="https://github.com/ProgrammerZamanNow/belajar-mongodb/blob/master/scripts/security.js" TargetMode="Externa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hyperlink" Target="https://tools.ietf.org/html/rfc5802" TargetMode="External"/><Relationship Id="rId4" Type="http://schemas.openxmlformats.org/officeDocument/2006/relationships/hyperlink" Target="https://docs.mongodb.com/manual/core/authentication/" TargetMode="Externa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hyperlink" Target="https://docs.mongodb.com/manual/core/security-user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hyperlink" Target="https://docs.mongodb.com/manual/reference/method/js-user-management/" TargetMode="Externa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54.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hyperlink" Target="https://github.com/ProgrammerZamanNow/belajar-mongodb/blob/master/scripts/authentication.js" TargetMode="Externa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hyperlink" Target="https://docs.mongodb.com/manual/core/authorization/" TargetMode="Externa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hyperlink" Target="https://docs.mongodb.com/manual/reference/built-in-roles/" TargetMode="Externa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hyperlink" Target="https://docs.mongodb.com/manual/reference/built-in-roles/" TargetMode="Externa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hyperlink" Target="https://docs.mongodb.com/manual/reference/built-in-roles/" TargetMode="Externa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hyperlink" Target="https://docs.mongodb.com/manual/reference/built-in-roles/" TargetMode="Externa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hyperlink" Target="https://docs.mongodb.com/manual/reference/privilege-action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hyperlink" Target="https://docs.mongodb.com/manual/reference/method/js-role-management/" TargetMode="Externa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1.xml"/><Relationship Id="rId3" Type="http://schemas.openxmlformats.org/officeDocument/2006/relationships/image" Target="../media/image56.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hyperlink" Target="https://github.com/ProgrammerZamanNow/belajar-mongodb/blob/master/scripts/authorization.js" TargetMode="Externa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docs.mongodb.com/manual/reference/method/js-databas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docs.mongodb.com/manual/reference/method/js-databas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docs.mongodb.com/manual/reference/method/js-collec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github.com/ProgrammerZamanNow/belajar-mongodb/blob/master/scripts/collection.j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bsonspec.org/" TargetMode="External"/><Relationship Id="rId4" Type="http://schemas.openxmlformats.org/officeDocument/2006/relationships/hyperlink" Target="https://docs.mongodb.com/manual/reference/bson-type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developer.mozilla.org/en-US/docs/Web/JavaScript/Reference/Global_Objects/Dat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github.com/ProgrammerZamanNow/belajar-mongodb/blob/master/scripts/insert.js"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github.com/ProgrammerZamanNow/belajar-mongodb/blob/master/scripts/query.js"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docs.mongodb.com/manual/reference/operator/query-comparison/"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mongodb/mongo"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docs.mongodb.com/manual/reference/operator/query-comparison/"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github.com/ProgrammerZamanNow/belajar-mongodb/blob/master/scripts/query-comparison.j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docs.mongodb.com/manual/reference/operator/query-logical/"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hyperlink" Target="https://github.com/ProgrammerZamanNow/belajar-mongodb/blob/master/scripts/query-logical.js"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docs.mongodb.com/manual/reference/operator/query-elemen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9.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github.com/ProgrammerZamanNow/belajar-mongodb/blob/master/scripts/query-element.js"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hyperlink" Target="https://docs.mongodb.com/manual/reference/operator/query-evaluation/"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hyperlink" Target="https://docs.mongodb.com/manual/reference/operator/query/expr/" TargetMode="External"/><Relationship Id="rId4" Type="http://schemas.openxmlformats.org/officeDocument/2006/relationships/hyperlink" Target="https://docs.mongodb.com/manual/meta/aggregation-quick-reference/#aggregation-expressions" TargetMode="External"/><Relationship Id="rId5" Type="http://schemas.openxmlformats.org/officeDocument/2006/relationships/image" Target="../media/image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hyperlink" Target="http://json-schema.org/" TargetMode="External"/><Relationship Id="rId4" Type="http://schemas.openxmlformats.org/officeDocument/2006/relationships/hyperlink" Target="https://docs.mongodb.com/manual/reference/operator/query/jsonSchema/" TargetMode="External"/><Relationship Id="rId5" Type="http://schemas.openxmlformats.org/officeDocument/2006/relationships/image" Target="../media/image1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0.png"/><Relationship Id="rId4" Type="http://schemas.openxmlformats.org/officeDocument/2006/relationships/hyperlink" Target="https://docs.mongodb.com/manual/reference/operator/query/mod/"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hyperlink" Target="https://regexr.com/" TargetMode="External"/><Relationship Id="rId4" Type="http://schemas.openxmlformats.org/officeDocument/2006/relationships/hyperlink" Target="https://docs.mongodb.com/manual/reference/operator/query/regex/" TargetMode="External"/><Relationship Id="rId5" Type="http://schemas.openxmlformats.org/officeDocument/2006/relationships/image" Target="../media/image1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14.png"/><Relationship Id="rId4" Type="http://schemas.openxmlformats.org/officeDocument/2006/relationships/hyperlink" Target="https://docs.mongodb.com/manual/reference/operator/query/text/"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hyperlink" Target="https://docs.mongodb.com/manual/reference/operator/query/where/"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hyperlink" Target="https://github.com/ProgrammerZamanNow/belajar-mongodb/blob/master/scripts/query-evaluation.j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docs.mongodb.com/manual/reference/operator/query-array/"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hyperlink" Target="https://docs.mongodb.com/manual/reference/operator/query/all/" TargetMode="External"/><Relationship Id="rId4" Type="http://schemas.openxmlformats.org/officeDocument/2006/relationships/image" Target="../media/image1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docs.mongodb.com/manual/reference/operator/query/elemMatch/" TargetMode="External"/><Relationship Id="rId4" Type="http://schemas.openxmlformats.org/officeDocument/2006/relationships/image" Target="../media/image20.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hyperlink" Target="https://docs.mongodb.com/manual/reference/operator/query/size/" TargetMode="External"/><Relationship Id="rId4" Type="http://schemas.openxmlformats.org/officeDocument/2006/relationships/image" Target="../media/image2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github.com/ProgrammerZamanNow/belajar-mongodb/blob/master/scripts/query-array.js"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hyperlink" Target="https://docs.mongodb.com/manual/reference/operator/projection/"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hyperlink" Target="https://docs.mongodb.com/manual/reference/operator/projection/positional/" TargetMode="External"/><Relationship Id="rId4" Type="http://schemas.openxmlformats.org/officeDocument/2006/relationships/image" Target="../media/image1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18.png"/><Relationship Id="rId4" Type="http://schemas.openxmlformats.org/officeDocument/2006/relationships/hyperlink" Target="https://docs.mongodb.com/manual/reference/operator/projection/elemMatch/"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4.png"/><Relationship Id="rId4" Type="http://schemas.openxmlformats.org/officeDocument/2006/relationships/hyperlink" Target="https://docs.mongodb.com/manual/reference/operator/projection/meta/"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8.png"/><Relationship Id="rId4" Type="http://schemas.openxmlformats.org/officeDocument/2006/relationships/hyperlink" Target="https://docs.mongodb.com/manual/reference/operator/projection/slice/"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hyperlink" Target="https://github.com/ProgrammerZamanNow/belajar-mongodb/blob/master/scripts/query-projection.js"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hyperlink" Target="https://docs.mongodb.com/manual/reference/method/js-cursor/"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hyperlink" Target="https://github.com/ProgrammerZamanNow/belajar-mongodb/blob/master/scripts/query-modifier.j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hyperlink" Target="https://docs.mongodb.com/manual/reference/method/js-cursor/"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docs.mongodb.com/manual/reference/method/db.collection.updateOne/" TargetMode="External"/><Relationship Id="rId4" Type="http://schemas.openxmlformats.org/officeDocument/2006/relationships/image" Target="../media/image2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hyperlink" Target="https://docs.mongodb.com/manual/reference/method/db.collection.updateMany/" TargetMode="External"/><Relationship Id="rId4" Type="http://schemas.openxmlformats.org/officeDocument/2006/relationships/image" Target="../media/image26.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hyperlink" Target="https://docs.mongodb.com/manual/reference/method/db.collection.replaceOne/" TargetMode="External"/><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hyperlink" Target="https://github.com/ProgrammerZamanNow/belajar-mongodb/blob/master/scripts/update.js"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hyperlink" Target="https://docs.mongodb.com/manual/reference/operator/update-field/"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MongoDB Dasar</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MongoDB</a:t>
            </a:r>
            <a:endParaRPr/>
          </a:p>
        </p:txBody>
      </p:sp>
      <p:sp>
        <p:nvSpPr>
          <p:cNvPr id="140" name="Google Shape;140;p2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Linux : </a:t>
            </a:r>
            <a:r>
              <a:rPr lang="id" sz="1100" u="sng">
                <a:solidFill>
                  <a:schemeClr val="hlink"/>
                </a:solidFill>
                <a:latin typeface="Arial"/>
                <a:ea typeface="Arial"/>
                <a:cs typeface="Arial"/>
                <a:sym typeface="Arial"/>
                <a:hlinkClick r:id="rId3"/>
              </a:rPr>
              <a:t>https://docs.mongodb.com/manual/administration/install-on-linux/</a:t>
            </a:r>
            <a:endParaRPr/>
          </a:p>
          <a:p>
            <a:pPr indent="-311150" lvl="0" marL="457200" rtl="0" algn="l">
              <a:spcBef>
                <a:spcPts val="0"/>
              </a:spcBef>
              <a:spcAft>
                <a:spcPts val="0"/>
              </a:spcAft>
              <a:buSzPts val="1300"/>
              <a:buChar char="●"/>
            </a:pPr>
            <a:r>
              <a:rPr lang="id"/>
              <a:t>Mac : </a:t>
            </a:r>
            <a:r>
              <a:rPr lang="id" sz="1100" u="sng">
                <a:solidFill>
                  <a:schemeClr val="hlink"/>
                </a:solidFill>
                <a:latin typeface="Arial"/>
                <a:ea typeface="Arial"/>
                <a:cs typeface="Arial"/>
                <a:sym typeface="Arial"/>
                <a:hlinkClick r:id="rId4"/>
              </a:rPr>
              <a:t>https://docs.mongodb.com/manual/tutorial/install-mongodb-on-os-x/</a:t>
            </a:r>
            <a:endParaRPr/>
          </a:p>
          <a:p>
            <a:pPr indent="-311150" lvl="0" marL="457200" rtl="0" algn="l">
              <a:spcBef>
                <a:spcPts val="0"/>
              </a:spcBef>
              <a:spcAft>
                <a:spcPts val="0"/>
              </a:spcAft>
              <a:buSzPts val="1300"/>
              <a:buChar char="●"/>
            </a:pPr>
            <a:r>
              <a:rPr lang="id"/>
              <a:t>Windows : </a:t>
            </a:r>
            <a:r>
              <a:rPr lang="id" sz="1100" u="sng">
                <a:solidFill>
                  <a:schemeClr val="hlink"/>
                </a:solidFill>
                <a:latin typeface="Arial"/>
                <a:ea typeface="Arial"/>
                <a:cs typeface="Arial"/>
                <a:sym typeface="Arial"/>
                <a:hlinkClick r:id="rId5"/>
              </a:rPr>
              <a:t>https://docs.mongodb.com/manual/tutorial/install-mongodb-on-windows/</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1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$set Operator</a:t>
            </a:r>
            <a:endParaRPr/>
          </a:p>
        </p:txBody>
      </p:sp>
      <p:pic>
        <p:nvPicPr>
          <p:cNvPr id="694" name="Google Shape;694;p112"/>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695" name="Google Shape;695;p112"/>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https://docs.mongodb.com/manual/reference/operator/update/set/</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1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$unset Operator</a:t>
            </a:r>
            <a:endParaRPr/>
          </a:p>
        </p:txBody>
      </p:sp>
      <p:sp>
        <p:nvSpPr>
          <p:cNvPr id="701" name="Google Shape;701;p113"/>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https://docs.mongodb.com/manual/reference/operator/update/unset/</a:t>
            </a:r>
            <a:endParaRPr/>
          </a:p>
        </p:txBody>
      </p:sp>
      <p:pic>
        <p:nvPicPr>
          <p:cNvPr id="702" name="Google Shape;702;p113"/>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11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$rename Operator</a:t>
            </a:r>
            <a:endParaRPr/>
          </a:p>
        </p:txBody>
      </p:sp>
      <p:sp>
        <p:nvSpPr>
          <p:cNvPr id="708" name="Google Shape;708;p114"/>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https://docs.mongodb.com/manual/reference/operator/update/rename/</a:t>
            </a:r>
            <a:endParaRPr/>
          </a:p>
        </p:txBody>
      </p:sp>
      <p:pic>
        <p:nvPicPr>
          <p:cNvPr id="709" name="Google Shape;709;p114"/>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11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$incr Operator</a:t>
            </a:r>
            <a:endParaRPr/>
          </a:p>
        </p:txBody>
      </p:sp>
      <p:sp>
        <p:nvSpPr>
          <p:cNvPr id="715" name="Google Shape;715;p115"/>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https://docs.mongodb.com/manual/reference/operator/update/inc/</a:t>
            </a:r>
            <a:endParaRPr/>
          </a:p>
        </p:txBody>
      </p:sp>
      <p:pic>
        <p:nvPicPr>
          <p:cNvPr id="716" name="Google Shape;716;p115"/>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$currentDate Operator</a:t>
            </a:r>
            <a:endParaRPr/>
          </a:p>
        </p:txBody>
      </p:sp>
      <p:sp>
        <p:nvSpPr>
          <p:cNvPr id="722" name="Google Shape;722;p116"/>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https://docs.mongodb.com/manual/reference/operator/update/currentDate/</a:t>
            </a:r>
            <a:endParaRPr/>
          </a:p>
        </p:txBody>
      </p:sp>
      <p:pic>
        <p:nvPicPr>
          <p:cNvPr id="723" name="Google Shape;723;p116"/>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1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729" name="Google Shape;729;p1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https://github.com/ProgrammerZamanNow/belajar-mongodb/blob/master/scripts/update-field.js</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3" name="Shape 733"/>
        <p:cNvGrpSpPr/>
        <p:nvPr/>
      </p:nvGrpSpPr>
      <p:grpSpPr>
        <a:xfrm>
          <a:off x="0" y="0"/>
          <a:ext cx="0" cy="0"/>
          <a:chOff x="0" y="0"/>
          <a:chExt cx="0" cy="0"/>
        </a:xfrm>
      </p:grpSpPr>
      <p:sp>
        <p:nvSpPr>
          <p:cNvPr id="734" name="Google Shape;734;p11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Update Operator</a:t>
            </a:r>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8" name="Shape 738"/>
        <p:cNvGrpSpPr/>
        <p:nvPr/>
      </p:nvGrpSpPr>
      <p:grpSpPr>
        <a:xfrm>
          <a:off x="0" y="0"/>
          <a:ext cx="0" cy="0"/>
          <a:chOff x="0" y="0"/>
          <a:chExt cx="0" cy="0"/>
        </a:xfrm>
      </p:grpSpPr>
      <p:sp>
        <p:nvSpPr>
          <p:cNvPr id="739" name="Google Shape;739;p1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Update Operator</a:t>
            </a:r>
            <a:endParaRPr/>
          </a:p>
        </p:txBody>
      </p:sp>
      <p:sp>
        <p:nvSpPr>
          <p:cNvPr id="740" name="Google Shape;740;p1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saat kita mengubah field dengan tipe array, maka seluruh array akan diubah</a:t>
            </a:r>
            <a:endParaRPr/>
          </a:p>
          <a:p>
            <a:pPr indent="-311150" lvl="0" marL="457200" rtl="0" algn="l">
              <a:spcBef>
                <a:spcPts val="0"/>
              </a:spcBef>
              <a:spcAft>
                <a:spcPts val="0"/>
              </a:spcAft>
              <a:buSzPts val="1300"/>
              <a:buChar char="●"/>
            </a:pPr>
            <a:r>
              <a:rPr lang="id"/>
              <a:t>Kadang  kita ingin menambah, atau hanya mengubah data array tanpa harus mengubah seluruh field array</a:t>
            </a:r>
            <a:endParaRPr/>
          </a:p>
          <a:p>
            <a:pPr indent="-311150" lvl="0" marL="457200" rtl="0" algn="l">
              <a:spcBef>
                <a:spcPts val="0"/>
              </a:spcBef>
              <a:spcAft>
                <a:spcPts val="0"/>
              </a:spcAft>
              <a:buSzPts val="1300"/>
              <a:buChar char="●"/>
            </a:pPr>
            <a:r>
              <a:rPr lang="id"/>
              <a:t>Hal ini bisa dilakukan di MongoDB</a:t>
            </a:r>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1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Update Operator (1)</a:t>
            </a:r>
            <a:endParaRPr/>
          </a:p>
        </p:txBody>
      </p:sp>
      <p:graphicFrame>
        <p:nvGraphicFramePr>
          <p:cNvPr id="746" name="Google Shape;746;p120"/>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Mengupdate data array pertama sesuai kondisi query</a:t>
                      </a:r>
                      <a:endParaRPr/>
                    </a:p>
                  </a:txBody>
                  <a:tcPr marT="91425" marB="91425" marR="91425" marL="91425"/>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Mengupdate semua data array sesuai kondisi query</a:t>
                      </a:r>
                      <a:endParaRPr/>
                    </a:p>
                  </a:txBody>
                  <a:tcPr marT="91425" marB="91425" marR="91425" marL="91425"/>
                </a:tc>
              </a:tr>
              <a:tr h="381000">
                <a:tc>
                  <a:txBody>
                    <a:bodyPr/>
                    <a:lstStyle/>
                    <a:p>
                      <a:pPr indent="0" lvl="0" marL="0" rtl="0" algn="l">
                        <a:spcBef>
                          <a:spcPts val="0"/>
                        </a:spcBef>
                        <a:spcAft>
                          <a:spcPts val="0"/>
                        </a:spcAft>
                        <a:buNone/>
                      </a:pPr>
                      <a:r>
                        <a:rPr lang="id"/>
                        <a:t>$[&lt;identifier&gt;]</a:t>
                      </a:r>
                      <a:endParaRPr/>
                    </a:p>
                  </a:txBody>
                  <a:tcPr marT="91425" marB="91425" marR="91425" marL="91425"/>
                </a:tc>
                <a:tc>
                  <a:txBody>
                    <a:bodyPr/>
                    <a:lstStyle/>
                    <a:p>
                      <a:pPr indent="0" lvl="0" marL="0" rtl="0" algn="l">
                        <a:spcBef>
                          <a:spcPts val="0"/>
                        </a:spcBef>
                        <a:spcAft>
                          <a:spcPts val="0"/>
                        </a:spcAft>
                        <a:buNone/>
                      </a:pPr>
                      <a:r>
                        <a:rPr lang="id"/>
                        <a:t>Mengupdate semua data array yang sesuai kondisi arrayFilters</a:t>
                      </a:r>
                      <a:endParaRPr/>
                    </a:p>
                  </a:txBody>
                  <a:tcPr marT="91425" marB="91425" marR="91425" marL="91425"/>
                </a:tc>
              </a:tr>
              <a:tr h="381000">
                <a:tc>
                  <a:txBody>
                    <a:bodyPr/>
                    <a:lstStyle/>
                    <a:p>
                      <a:pPr indent="0" lvl="0" marL="0" rtl="0" algn="l">
                        <a:spcBef>
                          <a:spcPts val="0"/>
                        </a:spcBef>
                        <a:spcAft>
                          <a:spcPts val="0"/>
                        </a:spcAft>
                        <a:buNone/>
                      </a:pPr>
                      <a:r>
                        <a:rPr lang="id"/>
                        <a:t>&lt;index&gt;</a:t>
                      </a:r>
                      <a:endParaRPr/>
                    </a:p>
                  </a:txBody>
                  <a:tcPr marT="91425" marB="91425" marR="91425" marL="91425"/>
                </a:tc>
                <a:tc>
                  <a:txBody>
                    <a:bodyPr/>
                    <a:lstStyle/>
                    <a:p>
                      <a:pPr indent="0" lvl="0" marL="0" rtl="0" algn="l">
                        <a:spcBef>
                          <a:spcPts val="0"/>
                        </a:spcBef>
                        <a:spcAft>
                          <a:spcPts val="0"/>
                        </a:spcAft>
                        <a:buNone/>
                      </a:pPr>
                      <a:r>
                        <a:rPr lang="id"/>
                        <a:t>Mengupdate data array sesuai dengan nomor index</a:t>
                      </a:r>
                      <a:endParaRPr/>
                    </a:p>
                  </a:txBody>
                  <a:tcPr marT="91425" marB="91425" marR="91425" marL="91425"/>
                </a:tc>
              </a:tr>
            </a:tbl>
          </a:graphicData>
        </a:graphic>
      </p:graphicFrame>
      <p:sp>
        <p:nvSpPr>
          <p:cNvPr id="747" name="Google Shape;747;p120"/>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https://docs.mongodb.com/manual/reference/operator/update-array/#update-operators</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2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 Operator</a:t>
            </a:r>
            <a:endParaRPr/>
          </a:p>
        </p:txBody>
      </p:sp>
      <p:sp>
        <p:nvSpPr>
          <p:cNvPr id="753" name="Google Shape;753;p121"/>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https://docs.mongodb.com/manual/reference/operator/update/positional/</a:t>
            </a:r>
            <a:endParaRPr/>
          </a:p>
        </p:txBody>
      </p:sp>
      <p:pic>
        <p:nvPicPr>
          <p:cNvPr id="754" name="Google Shape;754;p121"/>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MongoDB Menggunakan Docker</a:t>
            </a:r>
            <a:endParaRPr/>
          </a:p>
        </p:txBody>
      </p:sp>
      <p:sp>
        <p:nvSpPr>
          <p:cNvPr id="146" name="Google Shape;146;p2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Docker Image : </a:t>
            </a:r>
            <a:r>
              <a:rPr lang="id" sz="1100" u="sng">
                <a:solidFill>
                  <a:schemeClr val="hlink"/>
                </a:solidFill>
                <a:latin typeface="Arial"/>
                <a:ea typeface="Arial"/>
                <a:cs typeface="Arial"/>
                <a:sym typeface="Arial"/>
                <a:hlinkClick r:id="rId3"/>
              </a:rPr>
              <a:t>https://hub.docker.com/_/mongo</a:t>
            </a:r>
            <a:endParaRPr/>
          </a:p>
          <a:p>
            <a:pPr indent="-311150" lvl="0" marL="457200" rtl="0" algn="l">
              <a:spcBef>
                <a:spcPts val="0"/>
              </a:spcBef>
              <a:spcAft>
                <a:spcPts val="0"/>
              </a:spcAft>
              <a:buSzPts val="1300"/>
              <a:buChar char="●"/>
            </a:pPr>
            <a:r>
              <a:rPr lang="id"/>
              <a:t>Docker Compose : </a:t>
            </a:r>
            <a:r>
              <a:rPr lang="id" sz="1100" u="sng">
                <a:solidFill>
                  <a:schemeClr val="hlink"/>
                </a:solidFill>
                <a:latin typeface="Arial"/>
                <a:ea typeface="Arial"/>
                <a:cs typeface="Arial"/>
                <a:sym typeface="Arial"/>
                <a:hlinkClick r:id="rId4"/>
              </a:rPr>
              <a:t>https://github.com/ProgrammerZamanNow/belajar-mongodb/blob/master/mongodb/docker-compose.yml</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2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 Operator</a:t>
            </a:r>
            <a:endParaRPr/>
          </a:p>
        </p:txBody>
      </p:sp>
      <p:sp>
        <p:nvSpPr>
          <p:cNvPr id="760" name="Google Shape;760;p122"/>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https://docs.mongodb.com/manual/reference/operator/update/positional-all/</a:t>
            </a:r>
            <a:endParaRPr/>
          </a:p>
        </p:txBody>
      </p:sp>
      <p:pic>
        <p:nvPicPr>
          <p:cNvPr id="761" name="Google Shape;761;p122"/>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12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$[&lt;identifier&gt;] Operator</a:t>
            </a:r>
            <a:endParaRPr/>
          </a:p>
        </p:txBody>
      </p:sp>
      <p:sp>
        <p:nvSpPr>
          <p:cNvPr id="767" name="Google Shape;767;p123"/>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https://docs.mongodb.com/manual/reference/operator/update/positional-filtered/</a:t>
            </a:r>
            <a:endParaRPr/>
          </a:p>
        </p:txBody>
      </p:sp>
      <p:pic>
        <p:nvPicPr>
          <p:cNvPr id="768" name="Google Shape;768;p123"/>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2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&lt;index&gt; Operator</a:t>
            </a:r>
            <a:endParaRPr/>
          </a:p>
        </p:txBody>
      </p:sp>
      <p:pic>
        <p:nvPicPr>
          <p:cNvPr id="774" name="Google Shape;774;p12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1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Update Operator (2)</a:t>
            </a:r>
            <a:endParaRPr/>
          </a:p>
        </p:txBody>
      </p:sp>
      <p:graphicFrame>
        <p:nvGraphicFramePr>
          <p:cNvPr id="780" name="Google Shape;780;p125"/>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$addToset</a:t>
                      </a:r>
                      <a:endParaRPr/>
                    </a:p>
                  </a:txBody>
                  <a:tcPr marT="91425" marB="91425" marR="91425" marL="91425"/>
                </a:tc>
                <a:tc>
                  <a:txBody>
                    <a:bodyPr/>
                    <a:lstStyle/>
                    <a:p>
                      <a:pPr indent="0" lvl="0" marL="0" rtl="0" algn="l">
                        <a:spcBef>
                          <a:spcPts val="0"/>
                        </a:spcBef>
                        <a:spcAft>
                          <a:spcPts val="0"/>
                        </a:spcAft>
                        <a:buNone/>
                      </a:pPr>
                      <a:r>
                        <a:rPr lang="id"/>
                        <a:t>Menambahkan value ke array, dihiraukan jika sudah ada</a:t>
                      </a:r>
                      <a:endParaRPr/>
                    </a:p>
                  </a:txBody>
                  <a:tcPr marT="91425" marB="91425" marR="91425" marL="91425"/>
                </a:tc>
              </a:tr>
              <a:tr h="381000">
                <a:tc>
                  <a:txBody>
                    <a:bodyPr/>
                    <a:lstStyle/>
                    <a:p>
                      <a:pPr indent="0" lvl="0" marL="0" rtl="0" algn="l">
                        <a:spcBef>
                          <a:spcPts val="0"/>
                        </a:spcBef>
                        <a:spcAft>
                          <a:spcPts val="0"/>
                        </a:spcAft>
                        <a:buNone/>
                      </a:pPr>
                      <a:r>
                        <a:rPr lang="id"/>
                        <a:t>$pop</a:t>
                      </a:r>
                      <a:endParaRPr/>
                    </a:p>
                  </a:txBody>
                  <a:tcPr marT="91425" marB="91425" marR="91425" marL="91425"/>
                </a:tc>
                <a:tc>
                  <a:txBody>
                    <a:bodyPr/>
                    <a:lstStyle/>
                    <a:p>
                      <a:pPr indent="0" lvl="0" marL="0" rtl="0" algn="l">
                        <a:spcBef>
                          <a:spcPts val="0"/>
                        </a:spcBef>
                        <a:spcAft>
                          <a:spcPts val="0"/>
                        </a:spcAft>
                        <a:buNone/>
                      </a:pPr>
                      <a:r>
                        <a:rPr lang="id"/>
                        <a:t>Menghapus element pertama (-1) atau terakhir (1) array</a:t>
                      </a:r>
                      <a:endParaRPr/>
                    </a:p>
                  </a:txBody>
                  <a:tcPr marT="91425" marB="91425" marR="91425" marL="91425"/>
                </a:tc>
              </a:tr>
              <a:tr h="381000">
                <a:tc>
                  <a:txBody>
                    <a:bodyPr/>
                    <a:lstStyle/>
                    <a:p>
                      <a:pPr indent="0" lvl="0" marL="0" rtl="0" algn="l">
                        <a:spcBef>
                          <a:spcPts val="0"/>
                        </a:spcBef>
                        <a:spcAft>
                          <a:spcPts val="0"/>
                        </a:spcAft>
                        <a:buNone/>
                      </a:pPr>
                      <a:r>
                        <a:rPr lang="id"/>
                        <a:t>$pull</a:t>
                      </a:r>
                      <a:endParaRPr/>
                    </a:p>
                  </a:txBody>
                  <a:tcPr marT="91425" marB="91425" marR="91425" marL="91425"/>
                </a:tc>
                <a:tc>
                  <a:txBody>
                    <a:bodyPr/>
                    <a:lstStyle/>
                    <a:p>
                      <a:pPr indent="0" lvl="0" marL="0" rtl="0" algn="l">
                        <a:spcBef>
                          <a:spcPts val="0"/>
                        </a:spcBef>
                        <a:spcAft>
                          <a:spcPts val="0"/>
                        </a:spcAft>
                        <a:buNone/>
                      </a:pPr>
                      <a:r>
                        <a:rPr lang="id"/>
                        <a:t>Menghapus semua element di array yang sesuai kondisi</a:t>
                      </a:r>
                      <a:endParaRPr/>
                    </a:p>
                  </a:txBody>
                  <a:tcPr marT="91425" marB="91425" marR="91425" marL="91425"/>
                </a:tc>
              </a:tr>
              <a:tr h="381000">
                <a:tc>
                  <a:txBody>
                    <a:bodyPr/>
                    <a:lstStyle/>
                    <a:p>
                      <a:pPr indent="0" lvl="0" marL="0" rtl="0" algn="l">
                        <a:spcBef>
                          <a:spcPts val="0"/>
                        </a:spcBef>
                        <a:spcAft>
                          <a:spcPts val="0"/>
                        </a:spcAft>
                        <a:buNone/>
                      </a:pPr>
                      <a:r>
                        <a:rPr lang="id"/>
                        <a:t>$push</a:t>
                      </a:r>
                      <a:endParaRPr/>
                    </a:p>
                  </a:txBody>
                  <a:tcPr marT="91425" marB="91425" marR="91425" marL="91425"/>
                </a:tc>
                <a:tc>
                  <a:txBody>
                    <a:bodyPr/>
                    <a:lstStyle/>
                    <a:p>
                      <a:pPr indent="0" lvl="0" marL="0" rtl="0" algn="l">
                        <a:spcBef>
                          <a:spcPts val="0"/>
                        </a:spcBef>
                        <a:spcAft>
                          <a:spcPts val="0"/>
                        </a:spcAft>
                        <a:buNone/>
                      </a:pPr>
                      <a:r>
                        <a:rPr lang="id"/>
                        <a:t>Menambahkan element ke array</a:t>
                      </a:r>
                      <a:endParaRPr/>
                    </a:p>
                  </a:txBody>
                  <a:tcPr marT="91425" marB="91425" marR="91425" marL="91425"/>
                </a:tc>
              </a:tr>
              <a:tr h="381000">
                <a:tc>
                  <a:txBody>
                    <a:bodyPr/>
                    <a:lstStyle/>
                    <a:p>
                      <a:pPr indent="0" lvl="0" marL="0" rtl="0" algn="l">
                        <a:spcBef>
                          <a:spcPts val="0"/>
                        </a:spcBef>
                        <a:spcAft>
                          <a:spcPts val="0"/>
                        </a:spcAft>
                        <a:buNone/>
                      </a:pPr>
                      <a:r>
                        <a:rPr lang="id"/>
                        <a:t>$pullAll</a:t>
                      </a:r>
                      <a:endParaRPr/>
                    </a:p>
                  </a:txBody>
                  <a:tcPr marT="91425" marB="91425" marR="91425" marL="91425"/>
                </a:tc>
                <a:tc>
                  <a:txBody>
                    <a:bodyPr/>
                    <a:lstStyle/>
                    <a:p>
                      <a:pPr indent="0" lvl="0" marL="0" rtl="0" algn="l">
                        <a:spcBef>
                          <a:spcPts val="0"/>
                        </a:spcBef>
                        <a:spcAft>
                          <a:spcPts val="0"/>
                        </a:spcAft>
                        <a:buNone/>
                      </a:pPr>
                      <a:r>
                        <a:rPr lang="id"/>
                        <a:t>Menghapus semua element di array</a:t>
                      </a:r>
                      <a:endParaRPr/>
                    </a:p>
                  </a:txBody>
                  <a:tcPr marT="91425" marB="91425" marR="91425" marL="91425"/>
                </a:tc>
              </a:tr>
            </a:tbl>
          </a:graphicData>
        </a:graphic>
      </p:graphicFrame>
      <p:sp>
        <p:nvSpPr>
          <p:cNvPr id="781" name="Google Shape;781;p125"/>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https://docs.mongodb.com/manual/reference/operator/update-array/#update-operators</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12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$addToSet Operator</a:t>
            </a:r>
            <a:endParaRPr/>
          </a:p>
        </p:txBody>
      </p:sp>
      <p:sp>
        <p:nvSpPr>
          <p:cNvPr id="787" name="Google Shape;787;p126"/>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https://docs.mongodb.com/manual/reference/operator/update/addToSet/</a:t>
            </a:r>
            <a:endParaRPr/>
          </a:p>
        </p:txBody>
      </p:sp>
      <p:pic>
        <p:nvPicPr>
          <p:cNvPr id="788" name="Google Shape;788;p126"/>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12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$pop Operator</a:t>
            </a:r>
            <a:endParaRPr/>
          </a:p>
        </p:txBody>
      </p:sp>
      <p:sp>
        <p:nvSpPr>
          <p:cNvPr id="794" name="Google Shape;794;p127"/>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https://docs.mongodb.com/manual/reference/operator/update/pop/</a:t>
            </a:r>
            <a:endParaRPr/>
          </a:p>
        </p:txBody>
      </p:sp>
      <p:pic>
        <p:nvPicPr>
          <p:cNvPr id="795" name="Google Shape;795;p127"/>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12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$pull Operator</a:t>
            </a:r>
            <a:endParaRPr/>
          </a:p>
        </p:txBody>
      </p:sp>
      <p:sp>
        <p:nvSpPr>
          <p:cNvPr id="801" name="Google Shape;801;p128"/>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https://docs.mongodb.com/manual/reference/operator/update/pull/</a:t>
            </a:r>
            <a:endParaRPr/>
          </a:p>
        </p:txBody>
      </p:sp>
      <p:pic>
        <p:nvPicPr>
          <p:cNvPr id="802" name="Google Shape;802;p128"/>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29"/>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$push Operator</a:t>
            </a:r>
            <a:endParaRPr/>
          </a:p>
        </p:txBody>
      </p:sp>
      <p:sp>
        <p:nvSpPr>
          <p:cNvPr id="808" name="Google Shape;808;p129"/>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https://docs.mongodb.com/manual/reference/operator/update/push/</a:t>
            </a:r>
            <a:endParaRPr/>
          </a:p>
        </p:txBody>
      </p:sp>
      <p:pic>
        <p:nvPicPr>
          <p:cNvPr id="809" name="Google Shape;809;p129"/>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130"/>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$pullAll Operator</a:t>
            </a:r>
            <a:endParaRPr/>
          </a:p>
        </p:txBody>
      </p:sp>
      <p:sp>
        <p:nvSpPr>
          <p:cNvPr id="815" name="Google Shape;815;p130"/>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https://docs.mongodb.com/manual/reference/operator/update/pullAll/</a:t>
            </a:r>
            <a:endParaRPr/>
          </a:p>
        </p:txBody>
      </p:sp>
      <p:pic>
        <p:nvPicPr>
          <p:cNvPr id="816" name="Google Shape;816;p130"/>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Update Operator Modifier</a:t>
            </a:r>
            <a:endParaRPr/>
          </a:p>
        </p:txBody>
      </p:sp>
      <p:graphicFrame>
        <p:nvGraphicFramePr>
          <p:cNvPr id="822" name="Google Shape;822;p131"/>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$each</a:t>
                      </a:r>
                      <a:endParaRPr/>
                    </a:p>
                  </a:txBody>
                  <a:tcPr marT="91425" marB="91425" marR="91425" marL="91425"/>
                </a:tc>
                <a:tc>
                  <a:txBody>
                    <a:bodyPr/>
                    <a:lstStyle/>
                    <a:p>
                      <a:pPr indent="0" lvl="0" marL="0" rtl="0" algn="l">
                        <a:spcBef>
                          <a:spcPts val="0"/>
                        </a:spcBef>
                        <a:spcAft>
                          <a:spcPts val="0"/>
                        </a:spcAft>
                        <a:buNone/>
                      </a:pPr>
                      <a:r>
                        <a:rPr lang="id"/>
                        <a:t>Digunakan di $addToSet dan $push, untuk menambahkan multiple element</a:t>
                      </a:r>
                      <a:endParaRPr/>
                    </a:p>
                  </a:txBody>
                  <a:tcPr marT="91425" marB="91425" marR="91425" marL="91425"/>
                </a:tc>
              </a:tr>
              <a:tr h="381000">
                <a:tc>
                  <a:txBody>
                    <a:bodyPr/>
                    <a:lstStyle/>
                    <a:p>
                      <a:pPr indent="0" lvl="0" marL="0" rtl="0" algn="l">
                        <a:spcBef>
                          <a:spcPts val="0"/>
                        </a:spcBef>
                        <a:spcAft>
                          <a:spcPts val="0"/>
                        </a:spcAft>
                        <a:buNone/>
                      </a:pPr>
                      <a:r>
                        <a:rPr lang="id"/>
                        <a:t>$position</a:t>
                      </a:r>
                      <a:endParaRPr/>
                    </a:p>
                  </a:txBody>
                  <a:tcPr marT="91425" marB="91425" marR="91425" marL="91425"/>
                </a:tc>
                <a:tc>
                  <a:txBody>
                    <a:bodyPr/>
                    <a:lstStyle/>
                    <a:p>
                      <a:pPr indent="0" lvl="0" marL="0" rtl="0" algn="l">
                        <a:spcBef>
                          <a:spcPts val="0"/>
                        </a:spcBef>
                        <a:spcAft>
                          <a:spcPts val="0"/>
                        </a:spcAft>
                        <a:buNone/>
                      </a:pPr>
                      <a:r>
                        <a:rPr lang="id"/>
                        <a:t>Digunakan di $push untuk mengubah posisi menambahkan data</a:t>
                      </a:r>
                      <a:endParaRPr/>
                    </a:p>
                  </a:txBody>
                  <a:tcPr marT="91425" marB="91425" marR="91425" marL="91425"/>
                </a:tc>
              </a:tr>
              <a:tr h="381000">
                <a:tc>
                  <a:txBody>
                    <a:bodyPr/>
                    <a:lstStyle/>
                    <a:p>
                      <a:pPr indent="0" lvl="0" marL="0" rtl="0" algn="l">
                        <a:spcBef>
                          <a:spcPts val="0"/>
                        </a:spcBef>
                        <a:spcAft>
                          <a:spcPts val="0"/>
                        </a:spcAft>
                        <a:buNone/>
                      </a:pPr>
                      <a:r>
                        <a:rPr lang="id"/>
                        <a:t>$slice</a:t>
                      </a:r>
                      <a:endParaRPr/>
                    </a:p>
                  </a:txBody>
                  <a:tcPr marT="91425" marB="91425" marR="91425" marL="91425"/>
                </a:tc>
                <a:tc>
                  <a:txBody>
                    <a:bodyPr/>
                    <a:lstStyle/>
                    <a:p>
                      <a:pPr indent="0" lvl="0" marL="0" rtl="0" algn="l">
                        <a:spcBef>
                          <a:spcPts val="0"/>
                        </a:spcBef>
                        <a:spcAft>
                          <a:spcPts val="0"/>
                        </a:spcAft>
                        <a:buNone/>
                      </a:pPr>
                      <a:r>
                        <a:rPr lang="id"/>
                        <a:t>Digunakan di $push untuk menentukan jumlah maksimal data array</a:t>
                      </a:r>
                      <a:endParaRPr/>
                    </a:p>
                  </a:txBody>
                  <a:tcPr marT="91425" marB="91425" marR="91425" marL="91425"/>
                </a:tc>
              </a:tr>
              <a:tr h="381000">
                <a:tc>
                  <a:txBody>
                    <a:bodyPr/>
                    <a:lstStyle/>
                    <a:p>
                      <a:pPr indent="0" lvl="0" marL="0" rtl="0" algn="l">
                        <a:spcBef>
                          <a:spcPts val="0"/>
                        </a:spcBef>
                        <a:spcAft>
                          <a:spcPts val="0"/>
                        </a:spcAft>
                        <a:buNone/>
                      </a:pPr>
                      <a:r>
                        <a:rPr lang="id"/>
                        <a:t>$sort</a:t>
                      </a:r>
                      <a:endParaRPr/>
                    </a:p>
                  </a:txBody>
                  <a:tcPr marT="91425" marB="91425" marR="91425" marL="91425"/>
                </a:tc>
                <a:tc>
                  <a:txBody>
                    <a:bodyPr/>
                    <a:lstStyle/>
                    <a:p>
                      <a:pPr indent="0" lvl="0" marL="0" rtl="0" algn="l">
                        <a:spcBef>
                          <a:spcPts val="0"/>
                        </a:spcBef>
                        <a:spcAft>
                          <a:spcPts val="0"/>
                        </a:spcAft>
                        <a:buNone/>
                      </a:pPr>
                      <a:r>
                        <a:rPr lang="id"/>
                        <a:t>Digunakan untuk mengurutkan array setelah operasi $push</a:t>
                      </a:r>
                      <a:endParaRPr/>
                    </a:p>
                  </a:txBody>
                  <a:tcPr marT="91425" marB="91425" marR="91425" marL="91425"/>
                </a:tc>
              </a:tr>
            </a:tbl>
          </a:graphicData>
        </a:graphic>
      </p:graphicFrame>
      <p:sp>
        <p:nvSpPr>
          <p:cNvPr id="823" name="Google Shape;823;p131"/>
          <p:cNvSpPr txBox="1"/>
          <p:nvPr/>
        </p:nvSpPr>
        <p:spPr>
          <a:xfrm>
            <a:off x="0" y="0"/>
            <a:ext cx="91440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https://docs.mongodb.com/manual/reference/operator/update-array/#update-operator-modifiers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MongoDB Client</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32"/>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$each Operator</a:t>
            </a:r>
            <a:endParaRPr/>
          </a:p>
        </p:txBody>
      </p:sp>
      <p:pic>
        <p:nvPicPr>
          <p:cNvPr id="829" name="Google Shape;829;p132"/>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830" name="Google Shape;830;p132"/>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https://docs.mongodb.com/manual/reference/operator/update/each/</a:t>
            </a:r>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133"/>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$position Operator</a:t>
            </a:r>
            <a:endParaRPr/>
          </a:p>
        </p:txBody>
      </p:sp>
      <p:sp>
        <p:nvSpPr>
          <p:cNvPr id="836" name="Google Shape;836;p133"/>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https://docs.mongodb.com/manual/reference/operator/update/position/</a:t>
            </a:r>
            <a:endParaRPr/>
          </a:p>
        </p:txBody>
      </p:sp>
      <p:pic>
        <p:nvPicPr>
          <p:cNvPr id="837" name="Google Shape;837;p133"/>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$slice Operator</a:t>
            </a:r>
            <a:endParaRPr/>
          </a:p>
        </p:txBody>
      </p:sp>
      <p:pic>
        <p:nvPicPr>
          <p:cNvPr id="843" name="Google Shape;843;p134"/>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844" name="Google Shape;844;p134"/>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https://docs.mongodb.com/manual/reference/operator/update/slice/</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3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$sort Operator</a:t>
            </a:r>
            <a:endParaRPr/>
          </a:p>
        </p:txBody>
      </p:sp>
      <p:pic>
        <p:nvPicPr>
          <p:cNvPr id="850" name="Google Shape;850;p135"/>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851" name="Google Shape;851;p135"/>
          <p:cNvSpPr txBox="1"/>
          <p:nvPr/>
        </p:nvSpPr>
        <p:spPr>
          <a:xfrm>
            <a:off x="0" y="0"/>
            <a:ext cx="91440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https://docs.mongodb.com/manual/reference/operator/update/sort/</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sp>
        <p:nvSpPr>
          <p:cNvPr id="856" name="Google Shape;856;p1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857" name="Google Shape;857;p13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https://github.com/ProgrammerZamanNow/belajar-mongodb/blob/master/scripts/update-array.js</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3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Delete</a:t>
            </a:r>
            <a:r>
              <a:rPr lang="id"/>
              <a:t> Document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Delete Document</a:t>
            </a:r>
            <a:endParaRPr/>
          </a:p>
        </p:txBody>
      </p:sp>
      <p:sp>
        <p:nvSpPr>
          <p:cNvPr id="868" name="Google Shape;868;p1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memiliki function yang bisa kita gunakan untuk menghapus document di collection secara permanen</a:t>
            </a:r>
            <a:endParaRPr/>
          </a:p>
          <a:p>
            <a:pPr indent="-311150" lvl="0" marL="457200" rtl="0" algn="l">
              <a:spcBef>
                <a:spcPts val="0"/>
              </a:spcBef>
              <a:spcAft>
                <a:spcPts val="0"/>
              </a:spcAft>
              <a:buSzPts val="1300"/>
              <a:buChar char="●"/>
            </a:pPr>
            <a:r>
              <a:rPr lang="id"/>
              <a:t>Document yang sudah kita hapus, tidak akan bisa dikembalikan lagi</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Delete Document Function</a:t>
            </a:r>
            <a:endParaRPr/>
          </a:p>
        </p:txBody>
      </p:sp>
      <p:graphicFrame>
        <p:nvGraphicFramePr>
          <p:cNvPr id="874" name="Google Shape;874;p139"/>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3437050"/>
                <a:gridCol w="380195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db.&lt;collection&gt;.deleteOne(query)</a:t>
                      </a:r>
                      <a:endParaRPr/>
                    </a:p>
                  </a:txBody>
                  <a:tcPr marT="91425" marB="91425" marR="91425" marL="91425"/>
                </a:tc>
                <a:tc>
                  <a:txBody>
                    <a:bodyPr/>
                    <a:lstStyle/>
                    <a:p>
                      <a:pPr indent="0" lvl="0" marL="0" rtl="0" algn="l">
                        <a:spcBef>
                          <a:spcPts val="0"/>
                        </a:spcBef>
                        <a:spcAft>
                          <a:spcPts val="0"/>
                        </a:spcAft>
                        <a:buNone/>
                      </a:pPr>
                      <a:r>
                        <a:rPr lang="id"/>
                        <a:t>Menghapus satu document yang sesuai dengan kondisi query</a:t>
                      </a:r>
                      <a:endParaRPr/>
                    </a:p>
                  </a:txBody>
                  <a:tcPr marT="91425" marB="91425" marR="91425" marL="91425"/>
                </a:tc>
              </a:tr>
              <a:tr h="381000">
                <a:tc>
                  <a:txBody>
                    <a:bodyPr/>
                    <a:lstStyle/>
                    <a:p>
                      <a:pPr indent="0" lvl="0" marL="0" rtl="0" algn="l">
                        <a:spcBef>
                          <a:spcPts val="0"/>
                        </a:spcBef>
                        <a:spcAft>
                          <a:spcPts val="0"/>
                        </a:spcAft>
                        <a:buNone/>
                      </a:pPr>
                      <a:r>
                        <a:rPr lang="id"/>
                        <a:t>db.&lt;collection&gt;.deleteMany(query)</a:t>
                      </a:r>
                      <a:endParaRPr/>
                    </a:p>
                  </a:txBody>
                  <a:tcPr marT="91425" marB="91425" marR="91425" marL="91425"/>
                </a:tc>
                <a:tc>
                  <a:txBody>
                    <a:bodyPr/>
                    <a:lstStyle/>
                    <a:p>
                      <a:pPr indent="0" lvl="0" marL="0" rtl="0" algn="l">
                        <a:spcBef>
                          <a:spcPts val="0"/>
                        </a:spcBef>
                        <a:spcAft>
                          <a:spcPts val="0"/>
                        </a:spcAft>
                        <a:buNone/>
                      </a:pPr>
                      <a:r>
                        <a:rPr lang="id"/>
                        <a:t>Menghapus banyak document yang sesuai dengan kondisi query</a:t>
                      </a:r>
                      <a:endParaRPr/>
                    </a:p>
                  </a:txBody>
                  <a:tcPr marT="91425" marB="91425" marR="91425" marL="91425"/>
                </a:tc>
              </a:tr>
            </a:tbl>
          </a:graphicData>
        </a:graphic>
      </p:graphicFrame>
      <p:sp>
        <p:nvSpPr>
          <p:cNvPr id="875" name="Google Shape;875;p139"/>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https://docs.mongodb.com/manual/reference/delete-methods/</a:t>
            </a:r>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9" name="Shape 879"/>
        <p:cNvGrpSpPr/>
        <p:nvPr/>
      </p:nvGrpSpPr>
      <p:grpSpPr>
        <a:xfrm>
          <a:off x="0" y="0"/>
          <a:ext cx="0" cy="0"/>
          <a:chOff x="0" y="0"/>
          <a:chExt cx="0" cy="0"/>
        </a:xfrm>
      </p:grpSpPr>
      <p:sp>
        <p:nvSpPr>
          <p:cNvPr id="880" name="Google Shape;880;p1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881" name="Google Shape;881;p1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https://github.com/ProgrammerZamanNow/belajar-mongodb/blob/master/scripts/delete.js</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5" name="Shape 885"/>
        <p:cNvGrpSpPr/>
        <p:nvPr/>
      </p:nvGrpSpPr>
      <p:grpSpPr>
        <a:xfrm>
          <a:off x="0" y="0"/>
          <a:ext cx="0" cy="0"/>
          <a:chOff x="0" y="0"/>
          <a:chExt cx="0" cy="0"/>
        </a:xfrm>
      </p:grpSpPr>
      <p:sp>
        <p:nvSpPr>
          <p:cNvPr id="886" name="Google Shape;886;p14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Bulk Write</a:t>
            </a:r>
            <a:r>
              <a:rPr lang="id"/>
              <a:t> Operations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Mongo Shell</a:t>
            </a:r>
            <a:endParaRPr/>
          </a:p>
        </p:txBody>
      </p:sp>
      <p:sp>
        <p:nvSpPr>
          <p:cNvPr id="157" name="Google Shape;157;p2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menyediakan aplikasi mongo </a:t>
            </a:r>
            <a:r>
              <a:rPr lang="id"/>
              <a:t>client</a:t>
            </a:r>
            <a:r>
              <a:rPr lang="id"/>
              <a:t> berupa command line interface untuk terkoneksi ke MongoDB Server dengan nama mongo shell.</a:t>
            </a:r>
            <a:endParaRPr/>
          </a:p>
          <a:p>
            <a:pPr indent="-311150" lvl="0" marL="457200" rtl="0" algn="l">
              <a:spcBef>
                <a:spcPts val="0"/>
              </a:spcBef>
              <a:spcAft>
                <a:spcPts val="0"/>
              </a:spcAft>
              <a:buSzPts val="1300"/>
              <a:buChar char="●"/>
            </a:pPr>
            <a:r>
              <a:rPr lang="id"/>
              <a:t>Mongo shell sangat bermanfaat saat kita tidak harus konek ke mongo server tanpa GUI</a:t>
            </a:r>
            <a:endParaRPr/>
          </a:p>
          <a:p>
            <a:pPr indent="-311150" lvl="0" marL="457200" rtl="0" algn="l">
              <a:spcBef>
                <a:spcPts val="0"/>
              </a:spcBef>
              <a:spcAft>
                <a:spcPts val="0"/>
              </a:spcAft>
              <a:buSzPts val="1300"/>
              <a:buChar char="●"/>
            </a:pPr>
            <a:r>
              <a:rPr lang="id"/>
              <a:t>Mongo shell menggunakan bahasa pemrograman JavaScript</a:t>
            </a:r>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Bulk Write Operation</a:t>
            </a:r>
            <a:endParaRPr/>
          </a:p>
        </p:txBody>
      </p:sp>
      <p:sp>
        <p:nvSpPr>
          <p:cNvPr id="892" name="Google Shape;892;p1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Komunikasi antara aplikasi dengan database biasanya dilakukan secara request-response</a:t>
            </a:r>
            <a:endParaRPr/>
          </a:p>
          <a:p>
            <a:pPr indent="-311150" lvl="0" marL="457200" rtl="0" algn="l">
              <a:spcBef>
                <a:spcPts val="0"/>
              </a:spcBef>
              <a:spcAft>
                <a:spcPts val="0"/>
              </a:spcAft>
              <a:buSzPts val="1300"/>
              <a:buChar char="●"/>
            </a:pPr>
            <a:r>
              <a:rPr lang="id"/>
              <a:t>Artinya tiap perintah yang ingin kita kirimkan dari aplikasi ke database, akan diresponse secara langsung oleh database</a:t>
            </a:r>
            <a:endParaRPr/>
          </a:p>
          <a:p>
            <a:pPr indent="-311150" lvl="0" marL="457200" rtl="0" algn="l">
              <a:spcBef>
                <a:spcPts val="0"/>
              </a:spcBef>
              <a:spcAft>
                <a:spcPts val="0"/>
              </a:spcAft>
              <a:buSzPts val="1300"/>
              <a:buChar char="●"/>
            </a:pPr>
            <a:r>
              <a:rPr lang="id"/>
              <a:t>Proses tersebut akan sangat lambat, jika kita menghadapi kasus harus memanipulasi data besar secara langsung. Misal upload data dari file dengan jumlah jutaan ke dalam database.</a:t>
            </a:r>
            <a:endParaRPr/>
          </a:p>
          <a:p>
            <a:pPr indent="-311150" lvl="0" marL="457200" rtl="0" algn="l">
              <a:spcBef>
                <a:spcPts val="0"/>
              </a:spcBef>
              <a:spcAft>
                <a:spcPts val="0"/>
              </a:spcAft>
              <a:buSzPts val="1300"/>
              <a:buChar char="●"/>
            </a:pPr>
            <a:r>
              <a:rPr lang="id"/>
              <a:t>MongoDB mendukung Bulk Write Operation, yaitu operasi bulk yang dalam satu request, kita bisa mengirim banyak perintah</a:t>
            </a:r>
            <a:endParaRPr/>
          </a:p>
          <a:p>
            <a:pPr indent="-311150" lvl="0" marL="457200" rtl="0" algn="l">
              <a:spcBef>
                <a:spcPts val="0"/>
              </a:spcBef>
              <a:spcAft>
                <a:spcPts val="0"/>
              </a:spcAft>
              <a:buSzPts val="1300"/>
              <a:buChar char="●"/>
            </a:pPr>
            <a:r>
              <a:rPr lang="id"/>
              <a:t>Fitur ini cocok pada kasus jika kita ingin melakukan operasi bulk atau batch secara banyak sekaligus</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1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Bulk Write Function</a:t>
            </a:r>
            <a:endParaRPr/>
          </a:p>
        </p:txBody>
      </p:sp>
      <p:graphicFrame>
        <p:nvGraphicFramePr>
          <p:cNvPr id="898" name="Google Shape;898;p143"/>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3437050"/>
                <a:gridCol w="380195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db.&lt;collection&gt;.insertMany()</a:t>
                      </a:r>
                      <a:endParaRPr/>
                    </a:p>
                  </a:txBody>
                  <a:tcPr marT="91425" marB="91425" marR="91425" marL="91425"/>
                </a:tc>
                <a:tc>
                  <a:txBody>
                    <a:bodyPr/>
                    <a:lstStyle/>
                    <a:p>
                      <a:pPr indent="0" lvl="0" marL="0" rtl="0" algn="l">
                        <a:spcBef>
                          <a:spcPts val="0"/>
                        </a:spcBef>
                        <a:spcAft>
                          <a:spcPts val="0"/>
                        </a:spcAft>
                        <a:buNone/>
                      </a:pPr>
                      <a:r>
                        <a:rPr lang="id"/>
                        <a:t>Insert document secara banyak sekaligus</a:t>
                      </a:r>
                      <a:endParaRPr/>
                    </a:p>
                  </a:txBody>
                  <a:tcPr marT="91425" marB="91425" marR="91425" marL="91425"/>
                </a:tc>
              </a:tr>
              <a:tr h="381000">
                <a:tc>
                  <a:txBody>
                    <a:bodyPr/>
                    <a:lstStyle/>
                    <a:p>
                      <a:pPr indent="0" lvl="0" marL="0" rtl="0" algn="l">
                        <a:spcBef>
                          <a:spcPts val="0"/>
                        </a:spcBef>
                        <a:spcAft>
                          <a:spcPts val="0"/>
                        </a:spcAft>
                        <a:buNone/>
                      </a:pPr>
                      <a:r>
                        <a:rPr lang="id"/>
                        <a:t>db.&lt;collection&gt;.updateMany()</a:t>
                      </a:r>
                      <a:endParaRPr/>
                    </a:p>
                  </a:txBody>
                  <a:tcPr marT="91425" marB="91425" marR="91425" marL="91425"/>
                </a:tc>
                <a:tc>
                  <a:txBody>
                    <a:bodyPr/>
                    <a:lstStyle/>
                    <a:p>
                      <a:pPr indent="0" lvl="0" marL="0" rtl="0" algn="l">
                        <a:spcBef>
                          <a:spcPts val="0"/>
                        </a:spcBef>
                        <a:spcAft>
                          <a:spcPts val="0"/>
                        </a:spcAft>
                        <a:buNone/>
                      </a:pPr>
                      <a:r>
                        <a:rPr lang="id"/>
                        <a:t>Update document secara banyak sekaligus</a:t>
                      </a:r>
                      <a:endParaRPr/>
                    </a:p>
                  </a:txBody>
                  <a:tcPr marT="91425" marB="91425" marR="91425" marL="91425"/>
                </a:tc>
              </a:tr>
              <a:tr h="381000">
                <a:tc>
                  <a:txBody>
                    <a:bodyPr/>
                    <a:lstStyle/>
                    <a:p>
                      <a:pPr indent="0" lvl="0" marL="0" rtl="0" algn="l">
                        <a:spcBef>
                          <a:spcPts val="0"/>
                        </a:spcBef>
                        <a:spcAft>
                          <a:spcPts val="0"/>
                        </a:spcAft>
                        <a:buNone/>
                      </a:pPr>
                      <a:r>
                        <a:rPr lang="id"/>
                        <a:t>db.&lt;collection&gt;.deleteMany()</a:t>
                      </a:r>
                      <a:endParaRPr/>
                    </a:p>
                  </a:txBody>
                  <a:tcPr marT="91425" marB="91425" marR="91425" marL="91425"/>
                </a:tc>
                <a:tc>
                  <a:txBody>
                    <a:bodyPr/>
                    <a:lstStyle/>
                    <a:p>
                      <a:pPr indent="0" lvl="0" marL="0" rtl="0" algn="l">
                        <a:spcBef>
                          <a:spcPts val="0"/>
                        </a:spcBef>
                        <a:spcAft>
                          <a:spcPts val="0"/>
                        </a:spcAft>
                        <a:buNone/>
                      </a:pPr>
                      <a:r>
                        <a:rPr lang="id"/>
                        <a:t>Delete document secara banyak sekaligus</a:t>
                      </a:r>
                      <a:endParaRPr/>
                    </a:p>
                  </a:txBody>
                  <a:tcPr marT="91425" marB="91425" marR="91425" marL="91425"/>
                </a:tc>
              </a:tr>
              <a:tr h="381000">
                <a:tc>
                  <a:txBody>
                    <a:bodyPr/>
                    <a:lstStyle/>
                    <a:p>
                      <a:pPr indent="0" lvl="0" marL="0" rtl="0" algn="l">
                        <a:spcBef>
                          <a:spcPts val="0"/>
                        </a:spcBef>
                        <a:spcAft>
                          <a:spcPts val="0"/>
                        </a:spcAft>
                        <a:buNone/>
                      </a:pPr>
                      <a:r>
                        <a:rPr lang="id"/>
                        <a:t>db.&lt;collection&gt;.bulkWrite()</a:t>
                      </a:r>
                      <a:endParaRPr/>
                    </a:p>
                  </a:txBody>
                  <a:tcPr marT="91425" marB="91425" marR="91425" marL="91425"/>
                </a:tc>
                <a:tc>
                  <a:txBody>
                    <a:bodyPr/>
                    <a:lstStyle/>
                    <a:p>
                      <a:pPr indent="0" lvl="0" marL="0" rtl="0" algn="l">
                        <a:spcBef>
                          <a:spcPts val="0"/>
                        </a:spcBef>
                        <a:spcAft>
                          <a:spcPts val="0"/>
                        </a:spcAft>
                        <a:buNone/>
                      </a:pPr>
                      <a:r>
                        <a:rPr lang="id"/>
                        <a:t>Melakukan operasi write (insert, update, delete) banyak secara sekaligus</a:t>
                      </a:r>
                      <a:endParaRPr/>
                    </a:p>
                  </a:txBody>
                  <a:tcPr marT="91425" marB="91425" marR="91425" marL="91425"/>
                </a:tc>
              </a:tr>
            </a:tbl>
          </a:graphicData>
        </a:graphic>
      </p:graphicFrame>
      <p:sp>
        <p:nvSpPr>
          <p:cNvPr id="899" name="Google Shape;899;p143"/>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https://docs.mongodb.com/manual/core/bulk-write-operations/</a:t>
            </a:r>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3" name="Shape 903"/>
        <p:cNvGrpSpPr/>
        <p:nvPr/>
      </p:nvGrpSpPr>
      <p:grpSpPr>
        <a:xfrm>
          <a:off x="0" y="0"/>
          <a:ext cx="0" cy="0"/>
          <a:chOff x="0" y="0"/>
          <a:chExt cx="0" cy="0"/>
        </a:xfrm>
      </p:grpSpPr>
      <p:sp>
        <p:nvSpPr>
          <p:cNvPr id="904" name="Google Shape;904;p1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Supported Bulk Write Operation</a:t>
            </a:r>
            <a:endParaRPr/>
          </a:p>
        </p:txBody>
      </p:sp>
      <p:sp>
        <p:nvSpPr>
          <p:cNvPr id="905" name="Google Shape;905;p1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insertOne</a:t>
            </a:r>
            <a:endParaRPr/>
          </a:p>
          <a:p>
            <a:pPr indent="-311150" lvl="0" marL="457200" rtl="0" algn="l">
              <a:spcBef>
                <a:spcPts val="0"/>
              </a:spcBef>
              <a:spcAft>
                <a:spcPts val="0"/>
              </a:spcAft>
              <a:buSzPts val="1300"/>
              <a:buChar char="●"/>
            </a:pPr>
            <a:r>
              <a:rPr lang="id"/>
              <a:t>updateOne</a:t>
            </a:r>
            <a:endParaRPr/>
          </a:p>
          <a:p>
            <a:pPr indent="-311150" lvl="0" marL="457200" rtl="0" algn="l">
              <a:spcBef>
                <a:spcPts val="0"/>
              </a:spcBef>
              <a:spcAft>
                <a:spcPts val="0"/>
              </a:spcAft>
              <a:buSzPts val="1300"/>
              <a:buChar char="●"/>
            </a:pPr>
            <a:r>
              <a:rPr lang="id"/>
              <a:t>updateMany</a:t>
            </a:r>
            <a:endParaRPr/>
          </a:p>
          <a:p>
            <a:pPr indent="-311150" lvl="0" marL="457200" rtl="0" algn="l">
              <a:spcBef>
                <a:spcPts val="0"/>
              </a:spcBef>
              <a:spcAft>
                <a:spcPts val="0"/>
              </a:spcAft>
              <a:buSzPts val="1300"/>
              <a:buChar char="●"/>
            </a:pPr>
            <a:r>
              <a:rPr lang="id"/>
              <a:t>replaceOne</a:t>
            </a:r>
            <a:endParaRPr/>
          </a:p>
          <a:p>
            <a:pPr indent="-311150" lvl="0" marL="457200" rtl="0" algn="l">
              <a:spcBef>
                <a:spcPts val="0"/>
              </a:spcBef>
              <a:spcAft>
                <a:spcPts val="0"/>
              </a:spcAft>
              <a:buSzPts val="1300"/>
              <a:buChar char="●"/>
            </a:pPr>
            <a:r>
              <a:rPr lang="id"/>
              <a:t>deleteOne</a:t>
            </a:r>
            <a:endParaRPr/>
          </a:p>
          <a:p>
            <a:pPr indent="-311150" lvl="0" marL="457200" rtl="0" algn="l">
              <a:spcBef>
                <a:spcPts val="0"/>
              </a:spcBef>
              <a:spcAft>
                <a:spcPts val="0"/>
              </a:spcAft>
              <a:buSzPts val="1300"/>
              <a:buChar char="●"/>
            </a:pPr>
            <a:r>
              <a:rPr lang="id"/>
              <a:t>deleteMany</a:t>
            </a:r>
            <a:endParaRPr/>
          </a:p>
        </p:txBody>
      </p:sp>
      <p:sp>
        <p:nvSpPr>
          <p:cNvPr id="906" name="Google Shape;906;p144"/>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https://docs.mongodb.com/manual/reference/method/db.collection.bulkWrite/</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14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bulkWrite() Function</a:t>
            </a:r>
            <a:endParaRPr/>
          </a:p>
        </p:txBody>
      </p:sp>
      <p:pic>
        <p:nvPicPr>
          <p:cNvPr id="912" name="Google Shape;912;p14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6" name="Shape 916"/>
        <p:cNvGrpSpPr/>
        <p:nvPr/>
      </p:nvGrpSpPr>
      <p:grpSpPr>
        <a:xfrm>
          <a:off x="0" y="0"/>
          <a:ext cx="0" cy="0"/>
          <a:chOff x="0" y="0"/>
          <a:chExt cx="0" cy="0"/>
        </a:xfrm>
      </p:grpSpPr>
      <p:sp>
        <p:nvSpPr>
          <p:cNvPr id="917" name="Google Shape;917;p1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918" name="Google Shape;918;p1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https://github.com/ProgrammerZamanNow/belajar-mongodb/blob/master/scripts/bulk-write.js</a:t>
            </a:r>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14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Schema Validation</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Schema Validation</a:t>
            </a:r>
            <a:endParaRPr/>
          </a:p>
        </p:txBody>
      </p:sp>
      <p:sp>
        <p:nvSpPr>
          <p:cNvPr id="929" name="Google Shape;929;p14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Relational DB, kita biasanya menambahkan constraint terhadap data yang ada di tabel</a:t>
            </a:r>
            <a:endParaRPr/>
          </a:p>
          <a:p>
            <a:pPr indent="-311150" lvl="0" marL="457200" rtl="0" algn="l">
              <a:spcBef>
                <a:spcPts val="0"/>
              </a:spcBef>
              <a:spcAft>
                <a:spcPts val="0"/>
              </a:spcAft>
              <a:buSzPts val="1300"/>
              <a:buChar char="●"/>
            </a:pPr>
            <a:r>
              <a:rPr lang="id"/>
              <a:t>Misal, maksimal karakter, Enum string, Not Null, dan lain-lain</a:t>
            </a:r>
            <a:endParaRPr/>
          </a:p>
          <a:p>
            <a:pPr indent="-311150" lvl="0" marL="457200" rtl="0" algn="l">
              <a:spcBef>
                <a:spcPts val="0"/>
              </a:spcBef>
              <a:spcAft>
                <a:spcPts val="0"/>
              </a:spcAft>
              <a:buSzPts val="1300"/>
              <a:buChar char="●"/>
            </a:pPr>
            <a:r>
              <a:rPr lang="id"/>
              <a:t>Di MongoDB, fitur untuk validasi data lebih canggih dibanding constraint di Relational DB</a:t>
            </a:r>
            <a:endParaRPr/>
          </a:p>
          <a:p>
            <a:pPr indent="-311150" lvl="0" marL="457200" rtl="0" algn="l">
              <a:spcBef>
                <a:spcPts val="0"/>
              </a:spcBef>
              <a:spcAft>
                <a:spcPts val="0"/>
              </a:spcAft>
              <a:buSzPts val="1300"/>
              <a:buChar char="●"/>
            </a:pPr>
            <a:r>
              <a:rPr lang="id"/>
              <a:t>MongoDB mendungkung Schema Validation menggunakan JSON Schema</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JSON Schema</a:t>
            </a:r>
            <a:endParaRPr/>
          </a:p>
        </p:txBody>
      </p:sp>
      <p:sp>
        <p:nvSpPr>
          <p:cNvPr id="935" name="Google Shape;935;p1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JSON Schema adalah standar resmi untuk memvalidasi data JSON</a:t>
            </a:r>
            <a:endParaRPr/>
          </a:p>
          <a:p>
            <a:pPr indent="-311150" lvl="0" marL="457200" rtl="0" algn="l">
              <a:spcBef>
                <a:spcPts val="0"/>
              </a:spcBef>
              <a:spcAft>
                <a:spcPts val="0"/>
              </a:spcAft>
              <a:buSzPts val="1300"/>
              <a:buChar char="●"/>
            </a:pPr>
            <a:r>
              <a:rPr lang="id"/>
              <a:t>Dengan menggunakan JSON Schema, kita bisa memberi batasan, data JSON apa yang valid, sehingga bisa dimasukkan ke dalam collection</a:t>
            </a:r>
            <a:endParaRPr/>
          </a:p>
          <a:p>
            <a:pPr indent="-311150" lvl="0" marL="457200" rtl="0" algn="l">
              <a:spcBef>
                <a:spcPts val="0"/>
              </a:spcBef>
              <a:spcAft>
                <a:spcPts val="0"/>
              </a:spcAft>
              <a:buSzPts val="1300"/>
              <a:buChar char="●"/>
            </a:pPr>
            <a:r>
              <a:rPr lang="id" u="sng">
                <a:solidFill>
                  <a:schemeClr val="hlink"/>
                </a:solidFill>
                <a:hlinkClick r:id="rId3"/>
              </a:rPr>
              <a:t>http://json-schema.org/</a:t>
            </a:r>
            <a:r>
              <a:rPr lang="id"/>
              <a:t> </a:t>
            </a:r>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Create Collection dengan Validator</a:t>
            </a:r>
            <a:endParaRPr/>
          </a:p>
        </p:txBody>
      </p:sp>
      <p:sp>
        <p:nvSpPr>
          <p:cNvPr id="941" name="Google Shape;941;p150"/>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https://docs.mongodb.com/manual/core/schema-validation/</a:t>
            </a:r>
            <a:endParaRPr/>
          </a:p>
        </p:txBody>
      </p:sp>
      <p:pic>
        <p:nvPicPr>
          <p:cNvPr id="942" name="Google Shape;942;p150"/>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Update Collection dengan Validator</a:t>
            </a:r>
            <a:endParaRPr/>
          </a:p>
        </p:txBody>
      </p:sp>
      <p:sp>
        <p:nvSpPr>
          <p:cNvPr id="948" name="Google Shape;948;p151"/>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https://docs.mongodb.com/manual/reference/command/collMod/</a:t>
            </a:r>
            <a:endParaRPr/>
          </a:p>
        </p:txBody>
      </p:sp>
      <p:pic>
        <p:nvPicPr>
          <p:cNvPr id="949" name="Google Shape;949;p151"/>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Menggunakan Mongo Shell</a:t>
            </a:r>
            <a:endParaRPr/>
          </a:p>
        </p:txBody>
      </p:sp>
      <p:sp>
        <p:nvSpPr>
          <p:cNvPr id="163" name="Google Shape;163;p2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id"/>
              <a:t>mongo --host localhost --port 27017</a:t>
            </a:r>
            <a:endParaRPr/>
          </a:p>
        </p:txBody>
      </p:sp>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955" name="Google Shape;955;p1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https://github.com/ProgrammerZamanNow/belajar-mongodb/blob/master/scripts/schema-validation.js</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9" name="Shape 959"/>
        <p:cNvGrpSpPr/>
        <p:nvPr/>
      </p:nvGrpSpPr>
      <p:grpSpPr>
        <a:xfrm>
          <a:off x="0" y="0"/>
          <a:ext cx="0" cy="0"/>
          <a:chOff x="0" y="0"/>
          <a:chExt cx="0" cy="0"/>
        </a:xfrm>
      </p:grpSpPr>
      <p:sp>
        <p:nvSpPr>
          <p:cNvPr id="960" name="Google Shape;960;p15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Indexes</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1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Indexes</a:t>
            </a:r>
            <a:endParaRPr/>
          </a:p>
        </p:txBody>
      </p:sp>
      <p:sp>
        <p:nvSpPr>
          <p:cNvPr id="966" name="Google Shape;966;p1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Index adalah fitur di MongoDB untuk mengefisienkan proses query. Tanpa Index, MongoDB harus melakukan proses query dengan cara collection scan (mencari keseluruh data dari awal sampai akhir)</a:t>
            </a:r>
            <a:endParaRPr/>
          </a:p>
          <a:p>
            <a:pPr indent="-311150" lvl="0" marL="457200" rtl="0" algn="l">
              <a:spcBef>
                <a:spcPts val="0"/>
              </a:spcBef>
              <a:spcAft>
                <a:spcPts val="0"/>
              </a:spcAft>
              <a:buSzPts val="1300"/>
              <a:buChar char="●"/>
            </a:pPr>
            <a:r>
              <a:rPr lang="id"/>
              <a:t>Jika terdapat Index pada collection MongoDB, MongoDB bisa menggunakan Index untuk mendapatkan data, tanpa harus melakukan pencarian keseluruh document</a:t>
            </a:r>
            <a:endParaRPr/>
          </a:p>
          <a:p>
            <a:pPr indent="-311150" lvl="0" marL="457200" rtl="0" algn="l">
              <a:spcBef>
                <a:spcPts val="0"/>
              </a:spcBef>
              <a:spcAft>
                <a:spcPts val="0"/>
              </a:spcAft>
              <a:buSzPts val="1300"/>
              <a:buChar char="●"/>
            </a:pPr>
            <a:r>
              <a:rPr lang="id"/>
              <a:t>Index adalah struktur data khusus yang menyimpan data dalam struktur yang mudah untuk dicari. </a:t>
            </a:r>
            <a:endParaRPr/>
          </a:p>
          <a:p>
            <a:pPr indent="-311150" lvl="0" marL="457200" rtl="0" algn="l">
              <a:spcBef>
                <a:spcPts val="0"/>
              </a:spcBef>
              <a:spcAft>
                <a:spcPts val="0"/>
              </a:spcAft>
              <a:buSzPts val="1300"/>
              <a:buChar char="●"/>
            </a:pPr>
            <a:r>
              <a:rPr lang="id"/>
              <a:t>Index menyimpan spesifik field, lalu mengurutkan data field tersebut. Hal ini tidak hanya mempermudah ketika proses pencarian, namun mempermudah ketika kita butuh melakukan pencarian dalam bentuk range document (seperti paging).</a:t>
            </a:r>
            <a:endParaRPr/>
          </a:p>
          <a:p>
            <a:pPr indent="-311150" lvl="0" marL="457200" rtl="0" algn="l">
              <a:spcBef>
                <a:spcPts val="0"/>
              </a:spcBef>
              <a:spcAft>
                <a:spcPts val="0"/>
              </a:spcAft>
              <a:buSzPts val="1300"/>
              <a:buChar char="●"/>
            </a:pPr>
            <a:r>
              <a:rPr lang="id"/>
              <a:t>Secara dasar, Index di MongoDB, cara kerjanya sama seperti Index di Relational DB</a:t>
            </a:r>
            <a:endParaRPr/>
          </a:p>
        </p:txBody>
      </p:sp>
      <p:sp>
        <p:nvSpPr>
          <p:cNvPr id="967" name="Google Shape;967;p154"/>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https://docs.mongodb.com/manual/indexes/</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1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Create Index Function</a:t>
            </a:r>
            <a:endParaRPr/>
          </a:p>
        </p:txBody>
      </p:sp>
      <p:graphicFrame>
        <p:nvGraphicFramePr>
          <p:cNvPr id="973" name="Google Shape;973;p155"/>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3437050"/>
                <a:gridCol w="380195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db.&lt;collection&gt;.createIndex()</a:t>
                      </a:r>
                      <a:endParaRPr/>
                    </a:p>
                  </a:txBody>
                  <a:tcPr marT="91425" marB="91425" marR="91425" marL="91425"/>
                </a:tc>
                <a:tc>
                  <a:txBody>
                    <a:bodyPr/>
                    <a:lstStyle/>
                    <a:p>
                      <a:pPr indent="0" lvl="0" marL="0" rtl="0" algn="l">
                        <a:spcBef>
                          <a:spcPts val="0"/>
                        </a:spcBef>
                        <a:spcAft>
                          <a:spcPts val="0"/>
                        </a:spcAft>
                        <a:buNone/>
                      </a:pPr>
                      <a:r>
                        <a:rPr lang="id"/>
                        <a:t>Membuat index di collection</a:t>
                      </a:r>
                      <a:endParaRPr/>
                    </a:p>
                  </a:txBody>
                  <a:tcPr marT="91425" marB="91425" marR="91425" marL="91425"/>
                </a:tc>
              </a:tr>
              <a:tr h="381000">
                <a:tc>
                  <a:txBody>
                    <a:bodyPr/>
                    <a:lstStyle/>
                    <a:p>
                      <a:pPr indent="0" lvl="0" marL="0" rtl="0" algn="l">
                        <a:spcBef>
                          <a:spcPts val="0"/>
                        </a:spcBef>
                        <a:spcAft>
                          <a:spcPts val="0"/>
                        </a:spcAft>
                        <a:buNone/>
                      </a:pPr>
                      <a:r>
                        <a:rPr lang="id"/>
                        <a:t>db.&lt;collection&gt;.getIndexes()</a:t>
                      </a:r>
                      <a:endParaRPr/>
                    </a:p>
                  </a:txBody>
                  <a:tcPr marT="91425" marB="91425" marR="91425" marL="91425"/>
                </a:tc>
                <a:tc>
                  <a:txBody>
                    <a:bodyPr/>
                    <a:lstStyle/>
                    <a:p>
                      <a:pPr indent="0" lvl="0" marL="0" rtl="0" algn="l">
                        <a:spcBef>
                          <a:spcPts val="0"/>
                        </a:spcBef>
                        <a:spcAft>
                          <a:spcPts val="0"/>
                        </a:spcAft>
                        <a:buNone/>
                      </a:pPr>
                      <a:r>
                        <a:rPr lang="id"/>
                        <a:t>Melihat semua index di collection</a:t>
                      </a:r>
                      <a:endParaRPr/>
                    </a:p>
                  </a:txBody>
                  <a:tcPr marT="91425" marB="91425" marR="91425" marL="91425"/>
                </a:tc>
              </a:tr>
              <a:tr h="381000">
                <a:tc>
                  <a:txBody>
                    <a:bodyPr/>
                    <a:lstStyle/>
                    <a:p>
                      <a:pPr indent="0" lvl="0" marL="0" rtl="0" algn="l">
                        <a:spcBef>
                          <a:spcPts val="0"/>
                        </a:spcBef>
                        <a:spcAft>
                          <a:spcPts val="0"/>
                        </a:spcAft>
                        <a:buNone/>
                      </a:pPr>
                      <a:r>
                        <a:rPr lang="id"/>
                        <a:t>db.&lt;collection&gt;.dropIndex()</a:t>
                      </a:r>
                      <a:endParaRPr/>
                    </a:p>
                  </a:txBody>
                  <a:tcPr marT="91425" marB="91425" marR="91425" marL="91425"/>
                </a:tc>
                <a:tc>
                  <a:txBody>
                    <a:bodyPr/>
                    <a:lstStyle/>
                    <a:p>
                      <a:pPr indent="0" lvl="0" marL="0" rtl="0" algn="l">
                        <a:spcBef>
                          <a:spcPts val="0"/>
                        </a:spcBef>
                        <a:spcAft>
                          <a:spcPts val="0"/>
                        </a:spcAft>
                        <a:buNone/>
                      </a:pPr>
                      <a:r>
                        <a:rPr lang="id"/>
                        <a:t>Menghapus index di collection</a:t>
                      </a:r>
                      <a:endParaRPr/>
                    </a:p>
                  </a:txBody>
                  <a:tcPr marT="91425" marB="91425" marR="91425" marL="91425"/>
                </a:tc>
              </a:tr>
            </a:tbl>
          </a:graphicData>
        </a:graphic>
      </p:graphicFrame>
      <p:sp>
        <p:nvSpPr>
          <p:cNvPr id="974" name="Google Shape;974;p155"/>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https://docs.mongodb.com/manual/reference/method/db.collection.createIndex/</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1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Single Field Index</a:t>
            </a:r>
            <a:endParaRPr/>
          </a:p>
        </p:txBody>
      </p:sp>
      <p:sp>
        <p:nvSpPr>
          <p:cNvPr id="980" name="Google Shape;980;p1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field _id di MongoDB sudah di index secara otomatis, jadi kita tidak perlu membuat index lagi secara manual untuk field _id</a:t>
            </a:r>
            <a:endParaRPr/>
          </a:p>
          <a:p>
            <a:pPr indent="-311150" lvl="0" marL="457200" rtl="0" algn="l">
              <a:spcBef>
                <a:spcPts val="0"/>
              </a:spcBef>
              <a:spcAft>
                <a:spcPts val="0"/>
              </a:spcAft>
              <a:buSzPts val="1300"/>
              <a:buChar char="●"/>
            </a:pPr>
            <a:r>
              <a:rPr lang="id"/>
              <a:t>MongoDB mendukung penuh pembuatan index di semua field yang ada di document. Dengan begitu, ini bisa mempercepat proses query di MongoDB untuk query terhadap field tersebut</a:t>
            </a:r>
            <a:endParaRPr/>
          </a:p>
        </p:txBody>
      </p:sp>
      <p:sp>
        <p:nvSpPr>
          <p:cNvPr id="981" name="Google Shape;981;p156"/>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https://docs.mongodb.com/manual/core/index-single/</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5" name="Shape 985"/>
        <p:cNvGrpSpPr/>
        <p:nvPr/>
      </p:nvGrpSpPr>
      <p:grpSpPr>
        <a:xfrm>
          <a:off x="0" y="0"/>
          <a:ext cx="0" cy="0"/>
          <a:chOff x="0" y="0"/>
          <a:chExt cx="0" cy="0"/>
        </a:xfrm>
      </p:grpSpPr>
      <p:sp>
        <p:nvSpPr>
          <p:cNvPr id="986" name="Google Shape;986;p1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Single Field Index</a:t>
            </a:r>
            <a:endParaRPr/>
          </a:p>
        </p:txBody>
      </p:sp>
      <p:pic>
        <p:nvPicPr>
          <p:cNvPr id="987" name="Google Shape;987;p15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1" name="Shape 991"/>
        <p:cNvGrpSpPr/>
        <p:nvPr/>
      </p:nvGrpSpPr>
      <p:grpSpPr>
        <a:xfrm>
          <a:off x="0" y="0"/>
          <a:ext cx="0" cy="0"/>
          <a:chOff x="0" y="0"/>
          <a:chExt cx="0" cy="0"/>
        </a:xfrm>
      </p:grpSpPr>
      <p:sp>
        <p:nvSpPr>
          <p:cNvPr id="992" name="Google Shape;992;p1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Compound Indexes</a:t>
            </a:r>
            <a:endParaRPr/>
          </a:p>
        </p:txBody>
      </p:sp>
      <p:sp>
        <p:nvSpPr>
          <p:cNvPr id="993" name="Google Shape;993;p15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butuh melakukan query terhadap lebih dari satu field, kita juga bisa membuat index terhadap lebih dari satu field, atau disebut Compound Index</a:t>
            </a:r>
            <a:endParaRPr/>
          </a:p>
          <a:p>
            <a:pPr indent="-311150" lvl="0" marL="457200" rtl="0" algn="l">
              <a:spcBef>
                <a:spcPts val="0"/>
              </a:spcBef>
              <a:spcAft>
                <a:spcPts val="0"/>
              </a:spcAft>
              <a:buSzPts val="1300"/>
              <a:buChar char="●"/>
            </a:pPr>
            <a:r>
              <a:rPr lang="id"/>
              <a:t>MongoDB membatasi pembuatan maksimal field yang bisa dibuat di compound index adalah 32 field</a:t>
            </a:r>
            <a:endParaRPr/>
          </a:p>
        </p:txBody>
      </p:sp>
      <p:sp>
        <p:nvSpPr>
          <p:cNvPr id="994" name="Google Shape;994;p158"/>
          <p:cNvSpPr txBox="1"/>
          <p:nvPr/>
        </p:nvSpPr>
        <p:spPr>
          <a:xfrm>
            <a:off x="0" y="0"/>
            <a:ext cx="9144000" cy="50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https://docs.mongodb.com/manual/core/index-compound/</a:t>
            </a:r>
            <a:endParaRPr/>
          </a:p>
        </p:txBody>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1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Compound Field Index</a:t>
            </a:r>
            <a:endParaRPr/>
          </a:p>
        </p:txBody>
      </p:sp>
      <p:pic>
        <p:nvPicPr>
          <p:cNvPr id="1000" name="Google Shape;1000;p159"/>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4" name="Shape 1004"/>
        <p:cNvGrpSpPr/>
        <p:nvPr/>
      </p:nvGrpSpPr>
      <p:grpSpPr>
        <a:xfrm>
          <a:off x="0" y="0"/>
          <a:ext cx="0" cy="0"/>
          <a:chOff x="0" y="0"/>
          <a:chExt cx="0" cy="0"/>
        </a:xfrm>
      </p:grpSpPr>
      <p:sp>
        <p:nvSpPr>
          <p:cNvPr id="1005" name="Google Shape;1005;p1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006" name="Google Shape;1006;p1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https://github.com/ProgrammerZamanNow/belajar-mongodb/blob/master/scripts/index.js</a:t>
            </a:r>
            <a:endParaRPr/>
          </a:p>
        </p:txBody>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0" name="Shape 1010"/>
        <p:cNvGrpSpPr/>
        <p:nvPr/>
      </p:nvGrpSpPr>
      <p:grpSpPr>
        <a:xfrm>
          <a:off x="0" y="0"/>
          <a:ext cx="0" cy="0"/>
          <a:chOff x="0" y="0"/>
          <a:chExt cx="0" cy="0"/>
        </a:xfrm>
      </p:grpSpPr>
      <p:sp>
        <p:nvSpPr>
          <p:cNvPr id="1011" name="Google Shape;1011;p1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Indexing Strategy</a:t>
            </a:r>
            <a:endParaRPr/>
          </a:p>
        </p:txBody>
      </p:sp>
      <p:sp>
        <p:nvSpPr>
          <p:cNvPr id="1012" name="Google Shape;1012;p16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Buat index untuk mendukung performa query</a:t>
            </a:r>
            <a:endParaRPr/>
          </a:p>
          <a:p>
            <a:pPr indent="-298450" lvl="1" marL="914400" rtl="0" algn="l">
              <a:spcBef>
                <a:spcPts val="0"/>
              </a:spcBef>
              <a:spcAft>
                <a:spcPts val="0"/>
              </a:spcAft>
              <a:buSzPts val="1100"/>
              <a:buChar char="○"/>
            </a:pPr>
            <a:r>
              <a:rPr lang="id"/>
              <a:t>Gunakan single index, jika kita hanya melakukan query terhadap satu field saja</a:t>
            </a:r>
            <a:endParaRPr/>
          </a:p>
          <a:p>
            <a:pPr indent="-298450" lvl="1" marL="914400" rtl="0" algn="l">
              <a:spcBef>
                <a:spcPts val="0"/>
              </a:spcBef>
              <a:spcAft>
                <a:spcPts val="0"/>
              </a:spcAft>
              <a:buSzPts val="1100"/>
              <a:buChar char="○"/>
            </a:pPr>
            <a:r>
              <a:rPr lang="id"/>
              <a:t>Gunakan compound index, jika kita sering melakukan query ke field pertama, atau kombinasi field pertama dan kedua, atau pertama dan kedua dan seterusnya</a:t>
            </a:r>
            <a:endParaRPr/>
          </a:p>
          <a:p>
            <a:pPr indent="-311150" lvl="0" marL="457200" rtl="0" algn="l">
              <a:spcBef>
                <a:spcPts val="0"/>
              </a:spcBef>
              <a:spcAft>
                <a:spcPts val="0"/>
              </a:spcAft>
              <a:buSzPts val="1300"/>
              <a:buChar char="●"/>
            </a:pPr>
            <a:r>
              <a:rPr lang="id"/>
              <a:t>Buat index untuk mengurutkan hasil query</a:t>
            </a:r>
            <a:endParaRPr/>
          </a:p>
          <a:p>
            <a:pPr indent="-311150" lvl="0" marL="457200" rtl="0" algn="l">
              <a:spcBef>
                <a:spcPts val="0"/>
              </a:spcBef>
              <a:spcAft>
                <a:spcPts val="0"/>
              </a:spcAft>
              <a:buSzPts val="1300"/>
              <a:buChar char="●"/>
            </a:pPr>
            <a:r>
              <a:rPr lang="id"/>
              <a:t>Sering-seringlah menggunakan function explain() untuk mengecek apakah query kita sudah di optimize dengan index atau belum</a:t>
            </a:r>
            <a:endParaRPr/>
          </a:p>
        </p:txBody>
      </p:sp>
      <p:sp>
        <p:nvSpPr>
          <p:cNvPr id="1013" name="Google Shape;1013;p161"/>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https://docs.mongodb.com/manual/applications/indexes/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MongoDB GUI Client</a:t>
            </a:r>
            <a:endParaRPr/>
          </a:p>
        </p:txBody>
      </p:sp>
      <p:sp>
        <p:nvSpPr>
          <p:cNvPr id="169" name="Google Shape;169;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kita terbiasa menggunakan GUI, ada beberapa aplikasi yang bisa kita gunakan sebagai mongo client, seperti :</a:t>
            </a:r>
            <a:endParaRPr/>
          </a:p>
          <a:p>
            <a:pPr indent="-298450" lvl="1" marL="914400" rtl="0" algn="l">
              <a:spcBef>
                <a:spcPts val="0"/>
              </a:spcBef>
              <a:spcAft>
                <a:spcPts val="0"/>
              </a:spcAft>
              <a:buSzPts val="1100"/>
              <a:buChar char="○"/>
            </a:pPr>
            <a:r>
              <a:rPr lang="id"/>
              <a:t>MongoDB Compass : </a:t>
            </a:r>
            <a:r>
              <a:rPr lang="id" u="sng">
                <a:solidFill>
                  <a:schemeClr val="hlink"/>
                </a:solidFill>
                <a:latin typeface="Arial"/>
                <a:ea typeface="Arial"/>
                <a:cs typeface="Arial"/>
                <a:sym typeface="Arial"/>
                <a:hlinkClick r:id="rId3"/>
              </a:rPr>
              <a:t>https://www.mongodb.com/products/compass</a:t>
            </a:r>
            <a:endParaRPr/>
          </a:p>
          <a:p>
            <a:pPr indent="-298450" lvl="1" marL="914400" rtl="0" algn="l">
              <a:spcBef>
                <a:spcPts val="0"/>
              </a:spcBef>
              <a:spcAft>
                <a:spcPts val="0"/>
              </a:spcAft>
              <a:buSzPts val="1100"/>
              <a:buChar char="○"/>
            </a:pPr>
            <a:r>
              <a:rPr lang="id"/>
              <a:t>JetBrains DataGrip : </a:t>
            </a:r>
            <a:r>
              <a:rPr lang="id" u="sng">
                <a:solidFill>
                  <a:schemeClr val="hlink"/>
                </a:solidFill>
                <a:latin typeface="Arial"/>
                <a:ea typeface="Arial"/>
                <a:cs typeface="Arial"/>
                <a:sym typeface="Arial"/>
                <a:hlinkClick r:id="rId4"/>
              </a:rPr>
              <a:t>https://www.jetbrains.com/datagrip/</a:t>
            </a:r>
            <a:endParaRPr/>
          </a:p>
          <a:p>
            <a:pPr indent="-298450" lvl="1" marL="914400" rtl="0" algn="l">
              <a:spcBef>
                <a:spcPts val="0"/>
              </a:spcBef>
              <a:spcAft>
                <a:spcPts val="0"/>
              </a:spcAft>
              <a:buSzPts val="1100"/>
              <a:buChar char="○"/>
            </a:pPr>
            <a:r>
              <a:rPr lang="id"/>
              <a:t>MongoDB for Visual Studio Code : </a:t>
            </a:r>
            <a:r>
              <a:rPr lang="id" u="sng">
                <a:solidFill>
                  <a:schemeClr val="hlink"/>
                </a:solidFill>
                <a:latin typeface="Arial"/>
                <a:ea typeface="Arial"/>
                <a:cs typeface="Arial"/>
                <a:sym typeface="Arial"/>
                <a:hlinkClick r:id="rId5"/>
              </a:rPr>
              <a:t>https://marketplace.visualstudio.com/items?itemName=mongodb.mongodb-vscode</a:t>
            </a:r>
            <a:endParaRPr/>
          </a:p>
          <a:p>
            <a:pPr indent="-298450" lvl="1" marL="914400" rtl="0" algn="l">
              <a:spcBef>
                <a:spcPts val="0"/>
              </a:spcBef>
              <a:spcAft>
                <a:spcPts val="0"/>
              </a:spcAft>
              <a:buSzPts val="1100"/>
              <a:buChar char="○"/>
            </a:pPr>
            <a:r>
              <a:rPr lang="id"/>
              <a:t>Robo 3T : </a:t>
            </a:r>
            <a:r>
              <a:rPr lang="id" u="sng">
                <a:solidFill>
                  <a:schemeClr val="hlink"/>
                </a:solidFill>
                <a:latin typeface="Arial"/>
                <a:ea typeface="Arial"/>
                <a:cs typeface="Arial"/>
                <a:sym typeface="Arial"/>
                <a:hlinkClick r:id="rId6"/>
              </a:rPr>
              <a:t>https://robomongo.org/</a:t>
            </a:r>
            <a:endParaRPr/>
          </a:p>
        </p:txBody>
      </p:sp>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7" name="Shape 1017"/>
        <p:cNvGrpSpPr/>
        <p:nvPr/>
      </p:nvGrpSpPr>
      <p:grpSpPr>
        <a:xfrm>
          <a:off x="0" y="0"/>
          <a:ext cx="0" cy="0"/>
          <a:chOff x="0" y="0"/>
          <a:chExt cx="0" cy="0"/>
        </a:xfrm>
      </p:grpSpPr>
      <p:sp>
        <p:nvSpPr>
          <p:cNvPr id="1018" name="Google Shape;1018;p16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Indexes</a:t>
            </a:r>
            <a:endParaRPr/>
          </a:p>
        </p:txBody>
      </p:sp>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Text Indexes</a:t>
            </a:r>
            <a:endParaRPr/>
          </a:p>
        </p:txBody>
      </p:sp>
      <p:sp>
        <p:nvSpPr>
          <p:cNvPr id="1024" name="Google Shape;1024;p16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menyediakan text index untuk mendukung pencarian text di tipe data string.</a:t>
            </a:r>
            <a:endParaRPr/>
          </a:p>
          <a:p>
            <a:pPr indent="-311150" lvl="0" marL="457200" rtl="0" algn="l">
              <a:spcBef>
                <a:spcPts val="0"/>
              </a:spcBef>
              <a:spcAft>
                <a:spcPts val="0"/>
              </a:spcAft>
              <a:buSzPts val="1300"/>
              <a:buChar char="●"/>
            </a:pPr>
            <a:r>
              <a:rPr lang="id"/>
              <a:t>Text index tidak hanya bisa digunakan pada field dengan tipe data string, namun juga pada array berisi tipe data string</a:t>
            </a:r>
            <a:endParaRPr/>
          </a:p>
        </p:txBody>
      </p:sp>
      <p:sp>
        <p:nvSpPr>
          <p:cNvPr id="1025" name="Google Shape;1025;p163"/>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https://docs.mongodb.com/manual/core/index-text/</a:t>
            </a:r>
            <a:endParaRPr/>
          </a:p>
        </p:txBody>
      </p:sp>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1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Text Index</a:t>
            </a:r>
            <a:endParaRPr/>
          </a:p>
        </p:txBody>
      </p:sp>
      <p:pic>
        <p:nvPicPr>
          <p:cNvPr id="1031" name="Google Shape;1031;p164"/>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5" name="Shape 1035"/>
        <p:cNvGrpSpPr/>
        <p:nvPr/>
      </p:nvGrpSpPr>
      <p:grpSpPr>
        <a:xfrm>
          <a:off x="0" y="0"/>
          <a:ext cx="0" cy="0"/>
          <a:chOff x="0" y="0"/>
          <a:chExt cx="0" cy="0"/>
        </a:xfrm>
      </p:grpSpPr>
      <p:sp>
        <p:nvSpPr>
          <p:cNvPr id="1036" name="Google Shape;1036;p16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037" name="Google Shape;1037;p16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https://github.com/ProgrammerZamanNow/belajar-mongodb/blob/master/scripts/index-text.js</a:t>
            </a:r>
            <a:endParaRPr/>
          </a:p>
        </p:txBody>
      </p:sp>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sp>
        <p:nvSpPr>
          <p:cNvPr id="1042" name="Google Shape;1042;p16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Wildcard</a:t>
            </a:r>
            <a:r>
              <a:rPr lang="id"/>
              <a:t> Indexes</a:t>
            </a:r>
            <a:endParaRPr/>
          </a:p>
        </p:txBody>
      </p:sp>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Wildcard Indexes</a:t>
            </a:r>
            <a:endParaRPr/>
          </a:p>
        </p:txBody>
      </p:sp>
      <p:sp>
        <p:nvSpPr>
          <p:cNvPr id="1048" name="Google Shape;1048;p16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mendukung wildcard index, dimana ini digunakan untuk membuat index terhadap field yang belum diketahui atau field yang sering berubah-ubah</a:t>
            </a:r>
            <a:endParaRPr/>
          </a:p>
          <a:p>
            <a:pPr indent="-311150" lvl="0" marL="457200" rtl="0" algn="l">
              <a:spcBef>
                <a:spcPts val="0"/>
              </a:spcBef>
              <a:spcAft>
                <a:spcPts val="0"/>
              </a:spcAft>
              <a:buSzPts val="1300"/>
              <a:buChar char="●"/>
            </a:pPr>
            <a:r>
              <a:rPr lang="id"/>
              <a:t>Misal contoh kita punya sebuah embedded document dengan tipe field customFields, dimana isi nya bisa bebas sesuai dengan data yang dimasukkan.</a:t>
            </a:r>
            <a:endParaRPr/>
          </a:p>
          <a:p>
            <a:pPr indent="-311150" lvl="0" marL="457200" rtl="0" algn="l">
              <a:spcBef>
                <a:spcPts val="0"/>
              </a:spcBef>
              <a:spcAft>
                <a:spcPts val="0"/>
              </a:spcAft>
              <a:buSzPts val="1300"/>
              <a:buChar char="●"/>
            </a:pPr>
            <a:r>
              <a:rPr lang="id"/>
              <a:t>Agar bisa mendukung proses query yang cepat pada field tersebut, kita bisa menggunakan wildcard index</a:t>
            </a:r>
            <a:endParaRPr/>
          </a:p>
        </p:txBody>
      </p:sp>
      <p:sp>
        <p:nvSpPr>
          <p:cNvPr id="1049" name="Google Shape;1049;p167"/>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https://docs.mongodb.com/manual/core/index-wildcard/</a:t>
            </a:r>
            <a:endParaRPr/>
          </a:p>
        </p:txBody>
      </p:sp>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Wildcard Index</a:t>
            </a:r>
            <a:endParaRPr/>
          </a:p>
        </p:txBody>
      </p:sp>
      <p:pic>
        <p:nvPicPr>
          <p:cNvPr id="1055" name="Google Shape;1055;p16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9" name="Shape 1059"/>
        <p:cNvGrpSpPr/>
        <p:nvPr/>
      </p:nvGrpSpPr>
      <p:grpSpPr>
        <a:xfrm>
          <a:off x="0" y="0"/>
          <a:ext cx="0" cy="0"/>
          <a:chOff x="0" y="0"/>
          <a:chExt cx="0" cy="0"/>
        </a:xfrm>
      </p:grpSpPr>
      <p:sp>
        <p:nvSpPr>
          <p:cNvPr id="1060" name="Google Shape;1060;p1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061" name="Google Shape;1061;p1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https://github.com/ProgrammerZamanNow/belajar-mongodb/blob/master/scripts/index-wildcard.js</a:t>
            </a:r>
            <a:endParaRPr/>
          </a:p>
        </p:txBody>
      </p:sp>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5" name="Shape 1065"/>
        <p:cNvGrpSpPr/>
        <p:nvPr/>
      </p:nvGrpSpPr>
      <p:grpSpPr>
        <a:xfrm>
          <a:off x="0" y="0"/>
          <a:ext cx="0" cy="0"/>
          <a:chOff x="0" y="0"/>
          <a:chExt cx="0" cy="0"/>
        </a:xfrm>
      </p:grpSpPr>
      <p:sp>
        <p:nvSpPr>
          <p:cNvPr id="1066" name="Google Shape;1066;p1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Index Properties</a:t>
            </a:r>
            <a:endParaRPr/>
          </a:p>
        </p:txBody>
      </p:sp>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sp>
        <p:nvSpPr>
          <p:cNvPr id="1071" name="Google Shape;1071;p1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Index Properties</a:t>
            </a:r>
            <a:endParaRPr/>
          </a:p>
        </p:txBody>
      </p:sp>
      <p:sp>
        <p:nvSpPr>
          <p:cNvPr id="1072" name="Google Shape;1072;p17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mendukung properties di index</a:t>
            </a:r>
            <a:endParaRPr/>
          </a:p>
          <a:p>
            <a:pPr indent="-311150" lvl="0" marL="457200" rtl="0" algn="l">
              <a:spcBef>
                <a:spcPts val="0"/>
              </a:spcBef>
              <a:spcAft>
                <a:spcPts val="0"/>
              </a:spcAft>
              <a:buSzPts val="1300"/>
              <a:buChar char="●"/>
            </a:pPr>
            <a:r>
              <a:rPr lang="id"/>
              <a:t>Istilah properties di Index mungkin agak sedikit membingungkan, sederhananya adalah menambahkan behaviour atau kemampuan tertentu terhadap index yang kita buat</a:t>
            </a:r>
            <a:endParaRPr/>
          </a:p>
        </p:txBody>
      </p:sp>
      <p:sp>
        <p:nvSpPr>
          <p:cNvPr id="1073" name="Google Shape;1073;p171"/>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https://docs.mongodb.com/manual/core/index-properties/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a:t>
            </a:r>
            <a:endParaRPr/>
          </a:p>
        </p:txBody>
      </p:sp>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7" name="Shape 1077"/>
        <p:cNvGrpSpPr/>
        <p:nvPr/>
      </p:nvGrpSpPr>
      <p:grpSpPr>
        <a:xfrm>
          <a:off x="0" y="0"/>
          <a:ext cx="0" cy="0"/>
          <a:chOff x="0" y="0"/>
          <a:chExt cx="0" cy="0"/>
        </a:xfrm>
      </p:grpSpPr>
      <p:sp>
        <p:nvSpPr>
          <p:cNvPr id="1078" name="Google Shape;1078;p1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TTL Index</a:t>
            </a:r>
            <a:endParaRPr/>
          </a:p>
        </p:txBody>
      </p:sp>
      <p:sp>
        <p:nvSpPr>
          <p:cNvPr id="1079" name="Google Shape;1079;p1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TTL singkatan dari  Time To Live, yaitu waktu untuk hidup</a:t>
            </a:r>
            <a:endParaRPr/>
          </a:p>
          <a:p>
            <a:pPr indent="-311150" lvl="0" marL="457200" rtl="0" algn="l">
              <a:spcBef>
                <a:spcPts val="0"/>
              </a:spcBef>
              <a:spcAft>
                <a:spcPts val="0"/>
              </a:spcAft>
              <a:buSzPts val="1300"/>
              <a:buChar char="●"/>
            </a:pPr>
            <a:r>
              <a:rPr lang="id"/>
              <a:t>TTL Index digunakan sebagai waktu hidup document di collection, artinya data akan hilang dalam kurun waktu tertentu secara otomatis</a:t>
            </a:r>
            <a:endParaRPr/>
          </a:p>
          <a:p>
            <a:pPr indent="-311150" lvl="0" marL="457200" rtl="0" algn="l">
              <a:spcBef>
                <a:spcPts val="0"/>
              </a:spcBef>
              <a:spcAft>
                <a:spcPts val="0"/>
              </a:spcAft>
              <a:buSzPts val="1300"/>
              <a:buChar char="●"/>
            </a:pPr>
            <a:r>
              <a:rPr lang="id"/>
              <a:t>TTL Index hanya dapat digunakan di field dengan tipe data Date</a:t>
            </a:r>
            <a:endParaRPr/>
          </a:p>
          <a:p>
            <a:pPr indent="-311150" lvl="0" marL="457200" rtl="0" algn="l">
              <a:spcBef>
                <a:spcPts val="0"/>
              </a:spcBef>
              <a:spcAft>
                <a:spcPts val="0"/>
              </a:spcAft>
              <a:buSzPts val="1300"/>
              <a:buChar char="●"/>
            </a:pPr>
            <a:r>
              <a:rPr lang="id"/>
              <a:t>Background proses di  MongoDB akan secara regular melakukan penghapusan data secara otomatis</a:t>
            </a:r>
            <a:endParaRPr/>
          </a:p>
          <a:p>
            <a:pPr indent="-311150" lvl="0" marL="457200" rtl="0" algn="l">
              <a:spcBef>
                <a:spcPts val="0"/>
              </a:spcBef>
              <a:spcAft>
                <a:spcPts val="0"/>
              </a:spcAft>
              <a:buSzPts val="1300"/>
              <a:buChar char="●"/>
            </a:pPr>
            <a:r>
              <a:rPr lang="id"/>
              <a:t>Sayangnya, proses background tersebut berjalan setiap 60 detik sekali</a:t>
            </a:r>
            <a:endParaRPr/>
          </a:p>
        </p:txBody>
      </p:sp>
      <p:sp>
        <p:nvSpPr>
          <p:cNvPr id="1080" name="Google Shape;1080;p172"/>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https://docs.mongodb.com/manual/core/index-ttl/</a:t>
            </a:r>
            <a:endParaRPr/>
          </a:p>
        </p:txBody>
      </p:sp>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TTL Index</a:t>
            </a:r>
            <a:endParaRPr/>
          </a:p>
        </p:txBody>
      </p:sp>
      <p:pic>
        <p:nvPicPr>
          <p:cNvPr id="1086" name="Google Shape;1086;p17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Unique Index</a:t>
            </a:r>
            <a:endParaRPr/>
          </a:p>
        </p:txBody>
      </p:sp>
      <p:sp>
        <p:nvSpPr>
          <p:cNvPr id="1092" name="Google Shape;1092;p1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Unique Index memastikan bahwa field-field di index tersebut tidak menyimpan data duplicate.</a:t>
            </a:r>
            <a:endParaRPr/>
          </a:p>
          <a:p>
            <a:pPr indent="-311150" lvl="0" marL="457200" rtl="0" algn="l">
              <a:spcBef>
                <a:spcPts val="0"/>
              </a:spcBef>
              <a:spcAft>
                <a:spcPts val="0"/>
              </a:spcAft>
              <a:buSzPts val="1300"/>
              <a:buChar char="●"/>
            </a:pPr>
            <a:r>
              <a:rPr lang="id"/>
              <a:t>Contohnya, di MongoDB, field _id secara otomatis merupakan unique index, sehingga kita tidak bisa membuat document dengan field _id yang sama</a:t>
            </a:r>
            <a:endParaRPr/>
          </a:p>
        </p:txBody>
      </p:sp>
      <p:sp>
        <p:nvSpPr>
          <p:cNvPr id="1093" name="Google Shape;1093;p174"/>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https://docs.mongodb.com/manual/core/index-unique/</a:t>
            </a:r>
            <a:endParaRPr/>
          </a:p>
        </p:txBody>
      </p:sp>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Unique Index</a:t>
            </a:r>
            <a:endParaRPr/>
          </a:p>
        </p:txBody>
      </p:sp>
      <p:pic>
        <p:nvPicPr>
          <p:cNvPr id="1099" name="Google Shape;1099;p175"/>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3" name="Shape 1103"/>
        <p:cNvGrpSpPr/>
        <p:nvPr/>
      </p:nvGrpSpPr>
      <p:grpSpPr>
        <a:xfrm>
          <a:off x="0" y="0"/>
          <a:ext cx="0" cy="0"/>
          <a:chOff x="0" y="0"/>
          <a:chExt cx="0" cy="0"/>
        </a:xfrm>
      </p:grpSpPr>
      <p:sp>
        <p:nvSpPr>
          <p:cNvPr id="1104" name="Google Shape;1104;p1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105" name="Google Shape;1105;p1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https://github.com/ProgrammerZamanNow/belajar-mongodb/blob/master/scripts/index-properties.js</a:t>
            </a:r>
            <a:endParaRPr/>
          </a:p>
        </p:txBody>
      </p: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9" name="Shape 1109"/>
        <p:cNvGrpSpPr/>
        <p:nvPr/>
      </p:nvGrpSpPr>
      <p:grpSpPr>
        <a:xfrm>
          <a:off x="0" y="0"/>
          <a:ext cx="0" cy="0"/>
          <a:chOff x="0" y="0"/>
          <a:chExt cx="0" cy="0"/>
        </a:xfrm>
      </p:grpSpPr>
      <p:sp>
        <p:nvSpPr>
          <p:cNvPr id="1110" name="Google Shape;1110;p17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Transactions</a:t>
            </a:r>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4" name="Shape 1114"/>
        <p:cNvGrpSpPr/>
        <p:nvPr/>
      </p:nvGrpSpPr>
      <p:grpSpPr>
        <a:xfrm>
          <a:off x="0" y="0"/>
          <a:ext cx="0" cy="0"/>
          <a:chOff x="0" y="0"/>
          <a:chExt cx="0" cy="0"/>
        </a:xfrm>
      </p:grpSpPr>
      <p:sp>
        <p:nvSpPr>
          <p:cNvPr id="1115" name="Google Shape;1115;p1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a:t>
            </a:r>
            <a:endParaRPr/>
          </a:p>
        </p:txBody>
      </p:sp>
      <p:sp>
        <p:nvSpPr>
          <p:cNvPr id="1116" name="Google Shape;1116;p1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Relational DB, fitur yang sangat berguna dan banyak orang gunakan adalah fitur transaction</a:t>
            </a:r>
            <a:endParaRPr/>
          </a:p>
          <a:p>
            <a:pPr indent="-311150" lvl="0" marL="457200" rtl="0" algn="l">
              <a:spcBef>
                <a:spcPts val="0"/>
              </a:spcBef>
              <a:spcAft>
                <a:spcPts val="0"/>
              </a:spcAft>
              <a:buSzPts val="1300"/>
              <a:buChar char="●"/>
            </a:pPr>
            <a:r>
              <a:rPr lang="id"/>
              <a:t>Fitur transaction secara sederhana adalah menggabungkan kan beberapa operasi database dalam satu transaction, dimana transaction akan dianggap sukses jika semua operasi sukses, dan transaction akan dianggap gagal jika ada salah satu operasi yang gagal</a:t>
            </a:r>
            <a:endParaRPr/>
          </a:p>
          <a:p>
            <a:pPr indent="-311150" lvl="0" marL="457200" rtl="0" algn="l">
              <a:spcBef>
                <a:spcPts val="0"/>
              </a:spcBef>
              <a:spcAft>
                <a:spcPts val="0"/>
              </a:spcAft>
              <a:buSzPts val="1300"/>
              <a:buChar char="●"/>
            </a:pPr>
            <a:r>
              <a:rPr lang="id"/>
              <a:t>Dan jika transaction gagal, maka seluruh operasi yang sukses sebelumnya harus dibatalkan (rollback)</a:t>
            </a:r>
            <a:endParaRPr/>
          </a:p>
          <a:p>
            <a:pPr indent="-311150" lvl="0" marL="457200" rtl="0" algn="l">
              <a:spcBef>
                <a:spcPts val="0"/>
              </a:spcBef>
              <a:spcAft>
                <a:spcPts val="0"/>
              </a:spcAft>
              <a:buSzPts val="1300"/>
              <a:buChar char="●"/>
            </a:pPr>
            <a:r>
              <a:rPr lang="id"/>
              <a:t>Fitur transaction di MongoDB hanya bisa jalan di cluster (replica-set), tidak di single node</a:t>
            </a:r>
            <a:endParaRPr/>
          </a:p>
          <a:p>
            <a:pPr indent="-311150" lvl="0" marL="457200" rtl="0" algn="l">
              <a:spcBef>
                <a:spcPts val="0"/>
              </a:spcBef>
              <a:spcAft>
                <a:spcPts val="0"/>
              </a:spcAft>
              <a:buSzPts val="1300"/>
              <a:buChar char="●"/>
            </a:pPr>
            <a:r>
              <a:rPr lang="id"/>
              <a:t>Dalam cluster, Database di MongoDB akan memiliki primary data dan secondary data</a:t>
            </a:r>
            <a:endParaRPr/>
          </a:p>
        </p:txBody>
      </p:sp>
      <p:sp>
        <p:nvSpPr>
          <p:cNvPr id="1117" name="Google Shape;1117;p178"/>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https://docs.mongodb.com/manual/core/transactions/</a:t>
            </a:r>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1" name="Shape 1121"/>
        <p:cNvGrpSpPr/>
        <p:nvPr/>
      </p:nvGrpSpPr>
      <p:grpSpPr>
        <a:xfrm>
          <a:off x="0" y="0"/>
          <a:ext cx="0" cy="0"/>
          <a:chOff x="0" y="0"/>
          <a:chExt cx="0" cy="0"/>
        </a:xfrm>
      </p:grpSpPr>
      <p:sp>
        <p:nvSpPr>
          <p:cNvPr id="1122" name="Google Shape;1122;p1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MongoDB Cluster Replica Set</a:t>
            </a:r>
            <a:endParaRPr/>
          </a:p>
        </p:txBody>
      </p:sp>
      <p:pic>
        <p:nvPicPr>
          <p:cNvPr id="1123" name="Google Shape;1123;p179"/>
          <p:cNvPicPr preferRelativeResize="0"/>
          <p:nvPr/>
        </p:nvPicPr>
        <p:blipFill>
          <a:blip r:embed="rId3">
            <a:alphaModFix/>
          </a:blip>
          <a:stretch>
            <a:fillRect/>
          </a:stretch>
        </p:blipFill>
        <p:spPr>
          <a:xfrm>
            <a:off x="1940913" y="2006250"/>
            <a:ext cx="5265778" cy="2984850"/>
          </a:xfrm>
          <a:prstGeom prst="rect">
            <a:avLst/>
          </a:prstGeom>
          <a:noFill/>
          <a:ln>
            <a:noFill/>
          </a:ln>
        </p:spPr>
      </p:pic>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7" name="Shape 1127"/>
        <p:cNvGrpSpPr/>
        <p:nvPr/>
      </p:nvGrpSpPr>
      <p:grpSpPr>
        <a:xfrm>
          <a:off x="0" y="0"/>
          <a:ext cx="0" cy="0"/>
          <a:chOff x="0" y="0"/>
          <a:chExt cx="0" cy="0"/>
        </a:xfrm>
      </p:grpSpPr>
      <p:sp>
        <p:nvSpPr>
          <p:cNvPr id="1128" name="Google Shape;1128;p1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Transaction Function</a:t>
            </a:r>
            <a:endParaRPr/>
          </a:p>
        </p:txBody>
      </p:sp>
      <p:graphicFrame>
        <p:nvGraphicFramePr>
          <p:cNvPr id="1129" name="Google Shape;1129;p180"/>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3437050"/>
                <a:gridCol w="380195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session.startTransaction()</a:t>
                      </a:r>
                      <a:endParaRPr/>
                    </a:p>
                  </a:txBody>
                  <a:tcPr marT="91425" marB="91425" marR="91425" marL="91425"/>
                </a:tc>
                <a:tc>
                  <a:txBody>
                    <a:bodyPr/>
                    <a:lstStyle/>
                    <a:p>
                      <a:pPr indent="0" lvl="0" marL="0" rtl="0" algn="l">
                        <a:spcBef>
                          <a:spcPts val="0"/>
                        </a:spcBef>
                        <a:spcAft>
                          <a:spcPts val="0"/>
                        </a:spcAft>
                        <a:buNone/>
                      </a:pPr>
                      <a:r>
                        <a:rPr lang="id"/>
                        <a:t>Memulai transaksi</a:t>
                      </a:r>
                      <a:endParaRPr/>
                    </a:p>
                  </a:txBody>
                  <a:tcPr marT="91425" marB="91425" marR="91425" marL="91425"/>
                </a:tc>
              </a:tr>
              <a:tr h="381000">
                <a:tc>
                  <a:txBody>
                    <a:bodyPr/>
                    <a:lstStyle/>
                    <a:p>
                      <a:pPr indent="0" lvl="0" marL="0" rtl="0" algn="l">
                        <a:spcBef>
                          <a:spcPts val="0"/>
                        </a:spcBef>
                        <a:spcAft>
                          <a:spcPts val="0"/>
                        </a:spcAft>
                        <a:buNone/>
                      </a:pPr>
                      <a:r>
                        <a:rPr lang="id"/>
                        <a:t>session.commitTransaction()</a:t>
                      </a:r>
                      <a:endParaRPr/>
                    </a:p>
                  </a:txBody>
                  <a:tcPr marT="91425" marB="91425" marR="91425" marL="91425"/>
                </a:tc>
                <a:tc>
                  <a:txBody>
                    <a:bodyPr/>
                    <a:lstStyle/>
                    <a:p>
                      <a:pPr indent="0" lvl="0" marL="0" rtl="0" algn="l">
                        <a:spcBef>
                          <a:spcPts val="0"/>
                        </a:spcBef>
                        <a:spcAft>
                          <a:spcPts val="0"/>
                        </a:spcAft>
                        <a:buNone/>
                      </a:pPr>
                      <a:r>
                        <a:rPr lang="id"/>
                        <a:t>Commit transaksi</a:t>
                      </a:r>
                      <a:endParaRPr/>
                    </a:p>
                  </a:txBody>
                  <a:tcPr marT="91425" marB="91425" marR="91425" marL="91425"/>
                </a:tc>
              </a:tr>
              <a:tr h="381000">
                <a:tc>
                  <a:txBody>
                    <a:bodyPr/>
                    <a:lstStyle/>
                    <a:p>
                      <a:pPr indent="0" lvl="0" marL="0" rtl="0" algn="l">
                        <a:spcBef>
                          <a:spcPts val="0"/>
                        </a:spcBef>
                        <a:spcAft>
                          <a:spcPts val="0"/>
                        </a:spcAft>
                        <a:buNone/>
                      </a:pPr>
                      <a:r>
                        <a:rPr lang="id"/>
                        <a:t>session.abortTransaction()</a:t>
                      </a:r>
                      <a:endParaRPr/>
                    </a:p>
                  </a:txBody>
                  <a:tcPr marT="91425" marB="91425" marR="91425" marL="91425"/>
                </a:tc>
                <a:tc>
                  <a:txBody>
                    <a:bodyPr/>
                    <a:lstStyle/>
                    <a:p>
                      <a:pPr indent="0" lvl="0" marL="0" rtl="0" algn="l">
                        <a:spcBef>
                          <a:spcPts val="0"/>
                        </a:spcBef>
                        <a:spcAft>
                          <a:spcPts val="0"/>
                        </a:spcAft>
                        <a:buNone/>
                      </a:pPr>
                      <a:r>
                        <a:rPr lang="id"/>
                        <a:t>Membatalkan transaksi</a:t>
                      </a:r>
                      <a:endParaRPr/>
                    </a:p>
                  </a:txBody>
                  <a:tcPr marT="91425" marB="91425" marR="91425" marL="91425"/>
                </a:tc>
              </a:tr>
            </a:tbl>
          </a:graphicData>
        </a:graphic>
      </p:graphicFrame>
      <p:sp>
        <p:nvSpPr>
          <p:cNvPr id="1130" name="Google Shape;1130;p180"/>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https://docs.mongodb.com/manual/reference/method/Session/</a:t>
            </a:r>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1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 Preferences</a:t>
            </a:r>
            <a:endParaRPr/>
          </a:p>
        </p:txBody>
      </p:sp>
      <p:sp>
        <p:nvSpPr>
          <p:cNvPr id="1136" name="Google Shape;1136;p18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 preferences adalah bagaimana MongoDB mengkontrol dari mana kita membaca data</a:t>
            </a:r>
            <a:endParaRPr/>
          </a:p>
          <a:p>
            <a:pPr indent="-311150" lvl="0" marL="457200" rtl="0" algn="l">
              <a:spcBef>
                <a:spcPts val="1600"/>
              </a:spcBef>
              <a:spcAft>
                <a:spcPts val="0"/>
              </a:spcAft>
              <a:buSzPts val="1300"/>
              <a:buChar char="●"/>
            </a:pPr>
            <a:r>
              <a:rPr lang="id"/>
              <a:t>primary : Semua query diambil dari primary replica set</a:t>
            </a:r>
            <a:endParaRPr/>
          </a:p>
          <a:p>
            <a:pPr indent="-311150" lvl="0" marL="457200" rtl="0" algn="l">
              <a:spcBef>
                <a:spcPts val="0"/>
              </a:spcBef>
              <a:spcAft>
                <a:spcPts val="0"/>
              </a:spcAft>
              <a:buSzPts val="1300"/>
              <a:buChar char="●"/>
            </a:pPr>
            <a:r>
              <a:rPr lang="id"/>
              <a:t>primaryPreferred : Semua query diambil dari  primary replica set, namun jika tidak ada primary replica set, maka diambil dari  secondary replica set</a:t>
            </a:r>
            <a:endParaRPr/>
          </a:p>
          <a:p>
            <a:pPr indent="-311150" lvl="0" marL="457200" rtl="0" algn="l">
              <a:spcBef>
                <a:spcPts val="0"/>
              </a:spcBef>
              <a:spcAft>
                <a:spcPts val="0"/>
              </a:spcAft>
              <a:buSzPts val="1300"/>
              <a:buChar char="●"/>
            </a:pPr>
            <a:r>
              <a:rPr lang="id"/>
              <a:t>secondary: Semua query diambil dari secondary replica set</a:t>
            </a:r>
            <a:endParaRPr/>
          </a:p>
          <a:p>
            <a:pPr indent="-311150" lvl="0" marL="457200" rtl="0" algn="l">
              <a:spcBef>
                <a:spcPts val="0"/>
              </a:spcBef>
              <a:spcAft>
                <a:spcPts val="0"/>
              </a:spcAft>
              <a:buSzPts val="1300"/>
              <a:buChar char="●"/>
            </a:pPr>
            <a:r>
              <a:rPr lang="id"/>
              <a:t>secondaryPreferred : Semua query diambil dari secondary replica set,  namun jika tidak ada secondary replica set, maka diambil dari primary replica set</a:t>
            </a:r>
            <a:endParaRPr/>
          </a:p>
          <a:p>
            <a:pPr indent="-311150" lvl="0" marL="457200" rtl="0" algn="l">
              <a:spcBef>
                <a:spcPts val="0"/>
              </a:spcBef>
              <a:spcAft>
                <a:spcPts val="0"/>
              </a:spcAft>
              <a:buSzPts val="1300"/>
              <a:buChar char="●"/>
            </a:pPr>
            <a:r>
              <a:rPr lang="id"/>
              <a:t>nearest : Semua query diambil dari replica set paling murah network latency nya</a:t>
            </a:r>
            <a:endParaRPr/>
          </a:p>
        </p:txBody>
      </p:sp>
      <p:sp>
        <p:nvSpPr>
          <p:cNvPr id="1137" name="Google Shape;1137;p181"/>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https://docs.mongodb.com/manual/core/read-preference/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a:t>
            </a:r>
            <a:endParaRPr/>
          </a:p>
        </p:txBody>
      </p:sp>
      <p:sp>
        <p:nvSpPr>
          <p:cNvPr id="180" name="Google Shape;180;p2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Database adalah tempat menyimpan collection </a:t>
            </a:r>
            <a:endParaRPr/>
          </a:p>
          <a:p>
            <a:pPr indent="-311150" lvl="0" marL="457200" rtl="0" algn="l">
              <a:spcBef>
                <a:spcPts val="0"/>
              </a:spcBef>
              <a:spcAft>
                <a:spcPts val="0"/>
              </a:spcAft>
              <a:buSzPts val="1300"/>
              <a:buChar char="●"/>
            </a:pPr>
            <a:r>
              <a:rPr lang="id"/>
              <a:t>Semua collection harus disimpan di database</a:t>
            </a:r>
            <a:endParaRPr/>
          </a:p>
          <a:p>
            <a:pPr indent="-311150" lvl="0" marL="457200" rtl="0" algn="l">
              <a:spcBef>
                <a:spcPts val="0"/>
              </a:spcBef>
              <a:spcAft>
                <a:spcPts val="0"/>
              </a:spcAft>
              <a:buSzPts val="1300"/>
              <a:buChar char="●"/>
            </a:pPr>
            <a:r>
              <a:rPr lang="id"/>
              <a:t>Biasanya database digunakan untuk memisahkan data secara logical per aplikasi, artinya biasanya satu aplikasi akan memiliki satu database</a:t>
            </a:r>
            <a:endParaRPr/>
          </a:p>
          <a:p>
            <a:pPr indent="-311150" lvl="0" marL="457200" rtl="0" algn="l">
              <a:spcBef>
                <a:spcPts val="0"/>
              </a:spcBef>
              <a:spcAft>
                <a:spcPts val="0"/>
              </a:spcAft>
              <a:buSzPts val="1300"/>
              <a:buChar char="●"/>
            </a:pPr>
            <a:r>
              <a:rPr lang="id"/>
              <a:t>Jarang sekali kita akan menggunakan satu database untuk beberapa aplikasi</a:t>
            </a:r>
            <a:endParaRPr/>
          </a:p>
        </p:txBody>
      </p:sp>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1" name="Shape 1141"/>
        <p:cNvGrpSpPr/>
        <p:nvPr/>
      </p:nvGrpSpPr>
      <p:grpSpPr>
        <a:xfrm>
          <a:off x="0" y="0"/>
          <a:ext cx="0" cy="0"/>
          <a:chOff x="0" y="0"/>
          <a:chExt cx="0" cy="0"/>
        </a:xfrm>
      </p:grpSpPr>
      <p:sp>
        <p:nvSpPr>
          <p:cNvPr id="1142" name="Google Shape;1142;p1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 Concern</a:t>
            </a:r>
            <a:endParaRPr/>
          </a:p>
        </p:txBody>
      </p:sp>
      <p:sp>
        <p:nvSpPr>
          <p:cNvPr id="1143" name="Google Shape;1143;p1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Read Concern adalah bagaimana MongoDB mengkontrol data yang kita dapatkan</a:t>
            </a:r>
            <a:endParaRPr/>
          </a:p>
          <a:p>
            <a:pPr indent="-311150" lvl="0" marL="457200" rtl="0" algn="l">
              <a:spcBef>
                <a:spcPts val="1600"/>
              </a:spcBef>
              <a:spcAft>
                <a:spcPts val="0"/>
              </a:spcAft>
              <a:buSzPts val="1300"/>
              <a:buChar char="●"/>
            </a:pPr>
            <a:r>
              <a:rPr lang="id"/>
              <a:t>local: Data akan didapatkan di local node</a:t>
            </a:r>
            <a:endParaRPr/>
          </a:p>
          <a:p>
            <a:pPr indent="-311150" lvl="0" marL="457200" rtl="0" algn="l">
              <a:spcBef>
                <a:spcPts val="0"/>
              </a:spcBef>
              <a:spcAft>
                <a:spcPts val="0"/>
              </a:spcAft>
              <a:buSzPts val="1300"/>
              <a:buChar char="●"/>
            </a:pPr>
            <a:r>
              <a:rPr lang="id"/>
              <a:t>available : Data akan didapatkan dimanapun (tidak peduli node mana)</a:t>
            </a:r>
            <a:endParaRPr/>
          </a:p>
          <a:p>
            <a:pPr indent="-311150" lvl="0" marL="457200" rtl="0" algn="l">
              <a:spcBef>
                <a:spcPts val="0"/>
              </a:spcBef>
              <a:spcAft>
                <a:spcPts val="0"/>
              </a:spcAft>
              <a:buSzPts val="1300"/>
              <a:buChar char="●"/>
            </a:pPr>
            <a:r>
              <a:rPr lang="id"/>
              <a:t>majority : Data akan didapatkan di mayoritas data di semua node</a:t>
            </a:r>
            <a:endParaRPr/>
          </a:p>
          <a:p>
            <a:pPr indent="-311150" lvl="0" marL="457200" rtl="0" algn="l">
              <a:spcBef>
                <a:spcPts val="0"/>
              </a:spcBef>
              <a:spcAft>
                <a:spcPts val="0"/>
              </a:spcAft>
              <a:buSzPts val="1300"/>
              <a:buChar char="●"/>
            </a:pPr>
            <a:r>
              <a:rPr lang="id"/>
              <a:t>linearizable : Data akan dipastikan data paling terbaru di semua node</a:t>
            </a:r>
            <a:endParaRPr/>
          </a:p>
          <a:p>
            <a:pPr indent="-311150" lvl="0" marL="457200" rtl="0" algn="l">
              <a:spcBef>
                <a:spcPts val="0"/>
              </a:spcBef>
              <a:spcAft>
                <a:spcPts val="0"/>
              </a:spcAft>
              <a:buSzPts val="1300"/>
              <a:buChar char="●"/>
            </a:pPr>
            <a:r>
              <a:rPr lang="id"/>
              <a:t>snapshot : Data akan diambil dari mayoritas data snapshot (data yang telah di commit) di  semua node</a:t>
            </a:r>
            <a:endParaRPr/>
          </a:p>
        </p:txBody>
      </p:sp>
      <p:sp>
        <p:nvSpPr>
          <p:cNvPr id="1144" name="Google Shape;1144;p182"/>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https://docs.mongodb.com/manual/reference/read-concern/</a:t>
            </a:r>
            <a:endParaRPr/>
          </a:p>
        </p:txBody>
      </p:sp>
    </p:spTree>
  </p:cSld>
  <p:clrMapOvr>
    <a:masterClrMapping/>
  </p:clrMapOvr>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8" name="Shape 1148"/>
        <p:cNvGrpSpPr/>
        <p:nvPr/>
      </p:nvGrpSpPr>
      <p:grpSpPr>
        <a:xfrm>
          <a:off x="0" y="0"/>
          <a:ext cx="0" cy="0"/>
          <a:chOff x="0" y="0"/>
          <a:chExt cx="0" cy="0"/>
        </a:xfrm>
      </p:grpSpPr>
      <p:sp>
        <p:nvSpPr>
          <p:cNvPr id="1149" name="Google Shape;1149;p18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Write Concern</a:t>
            </a:r>
            <a:endParaRPr/>
          </a:p>
        </p:txBody>
      </p:sp>
      <p:sp>
        <p:nvSpPr>
          <p:cNvPr id="1150" name="Google Shape;1150;p18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Write Concern adalah bagaimana MongoDB mengkontrol operasi write (insert, update, delete)</a:t>
            </a:r>
            <a:endParaRPr/>
          </a:p>
          <a:p>
            <a:pPr indent="-311150" lvl="0" marL="457200" rtl="0" algn="l">
              <a:spcBef>
                <a:spcPts val="1600"/>
              </a:spcBef>
              <a:spcAft>
                <a:spcPts val="0"/>
              </a:spcAft>
              <a:buSzPts val="1300"/>
              <a:buChar char="●"/>
            </a:pPr>
            <a:r>
              <a:rPr lang="id"/>
              <a:t>&lt;number&gt; : Operasi dianggap sukses jika sudah berhasil melakukan operasi write di node sejumlah &lt;number&gt;</a:t>
            </a:r>
            <a:endParaRPr/>
          </a:p>
          <a:p>
            <a:pPr indent="-311150" lvl="0" marL="457200" rtl="0" algn="l">
              <a:spcBef>
                <a:spcPts val="0"/>
              </a:spcBef>
              <a:spcAft>
                <a:spcPts val="0"/>
              </a:spcAft>
              <a:buSzPts val="1300"/>
              <a:buChar char="●"/>
            </a:pPr>
            <a:r>
              <a:rPr lang="id"/>
              <a:t>majority : Operasi dianggap sukses jika sudah berhasil melakukan operasi write di mayoritas node</a:t>
            </a:r>
            <a:endParaRPr/>
          </a:p>
        </p:txBody>
      </p:sp>
      <p:sp>
        <p:nvSpPr>
          <p:cNvPr id="1151" name="Google Shape;1151;p183"/>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https://docs.mongodb.com/manual/reference/write-concern/</a:t>
            </a:r>
            <a:endParaRPr/>
          </a:p>
        </p:txBody>
      </p:sp>
    </p:spTree>
  </p:cSld>
  <p:clrMapOvr>
    <a:masterClrMapping/>
  </p:clrMapOvr>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5" name="Shape 1155"/>
        <p:cNvGrpSpPr/>
        <p:nvPr/>
      </p:nvGrpSpPr>
      <p:grpSpPr>
        <a:xfrm>
          <a:off x="0" y="0"/>
          <a:ext cx="0" cy="0"/>
          <a:chOff x="0" y="0"/>
          <a:chExt cx="0" cy="0"/>
        </a:xfrm>
      </p:grpSpPr>
      <p:sp>
        <p:nvSpPr>
          <p:cNvPr id="1156" name="Google Shape;1156;p1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157" name="Google Shape;1157;p1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https://github.com/ProgrammerZamanNow/belajar-mongodb/blob/master/scripts/transaction.js</a:t>
            </a:r>
            <a:endParaRPr/>
          </a:p>
        </p:txBody>
      </p:sp>
    </p:spTree>
  </p:cSld>
  <p:clrMapOvr>
    <a:masterClrMapping/>
  </p:clrMapOvr>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1" name="Shape 1161"/>
        <p:cNvGrpSpPr/>
        <p:nvPr/>
      </p:nvGrpSpPr>
      <p:grpSpPr>
        <a:xfrm>
          <a:off x="0" y="0"/>
          <a:ext cx="0" cy="0"/>
          <a:chOff x="0" y="0"/>
          <a:chExt cx="0" cy="0"/>
        </a:xfrm>
      </p:grpSpPr>
      <p:sp>
        <p:nvSpPr>
          <p:cNvPr id="1162" name="Google Shape;1162;p18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Security</a:t>
            </a:r>
            <a:endParaRPr/>
          </a:p>
        </p:txBody>
      </p:sp>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Security</a:t>
            </a:r>
            <a:endParaRPr/>
          </a:p>
        </p:txBody>
      </p:sp>
      <p:sp>
        <p:nvSpPr>
          <p:cNvPr id="1168" name="Google Shape;1168;p1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jika kita menjalankan MongoDB, mode yang dijalankan tidaklah aman</a:t>
            </a:r>
            <a:endParaRPr/>
          </a:p>
          <a:p>
            <a:pPr indent="-311150" lvl="0" marL="457200" rtl="0" algn="l">
              <a:spcBef>
                <a:spcPts val="0"/>
              </a:spcBef>
              <a:spcAft>
                <a:spcPts val="0"/>
              </a:spcAft>
              <a:buSzPts val="1300"/>
              <a:buChar char="●"/>
            </a:pPr>
            <a:r>
              <a:rPr lang="id"/>
              <a:t>Tidak ada Authentication dan tidak ada Authorization</a:t>
            </a:r>
            <a:endParaRPr/>
          </a:p>
          <a:p>
            <a:pPr indent="-311150" lvl="0" marL="457200" rtl="0" algn="l">
              <a:spcBef>
                <a:spcPts val="0"/>
              </a:spcBef>
              <a:spcAft>
                <a:spcPts val="0"/>
              </a:spcAft>
              <a:buSzPts val="1300"/>
              <a:buChar char="●"/>
            </a:pPr>
            <a:r>
              <a:rPr lang="id"/>
              <a:t>Agar aman, kita harus mengaktifkan fitur access control di MongoDB</a:t>
            </a:r>
            <a:endParaRPr/>
          </a:p>
        </p:txBody>
      </p:sp>
      <p:sp>
        <p:nvSpPr>
          <p:cNvPr id="1169" name="Google Shape;1169;p186"/>
          <p:cNvSpPr txBox="1"/>
          <p:nvPr/>
        </p:nvSpPr>
        <p:spPr>
          <a:xfrm>
            <a:off x="0" y="0"/>
            <a:ext cx="91440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https://docs.mongodb.com/manual/tutorial/enable-authentication/</a:t>
            </a:r>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Admin</a:t>
            </a:r>
            <a:endParaRPr/>
          </a:p>
        </p:txBody>
      </p:sp>
      <p:sp>
        <p:nvSpPr>
          <p:cNvPr id="1175" name="Google Shape;1175;p1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User admin harus ada terlebih dahulu sebelum kita mengaktifkan access control</a:t>
            </a:r>
            <a:endParaRPr/>
          </a:p>
          <a:p>
            <a:pPr indent="-311150" lvl="0" marL="457200" rtl="0" algn="l">
              <a:spcBef>
                <a:spcPts val="0"/>
              </a:spcBef>
              <a:spcAft>
                <a:spcPts val="0"/>
              </a:spcAft>
              <a:buSzPts val="1300"/>
              <a:buChar char="●"/>
            </a:pPr>
            <a:r>
              <a:rPr lang="id"/>
              <a:t>User admin adalah user yang memiliki role userAdminAnyDatabase dan readWriteAnyDatabase</a:t>
            </a:r>
            <a:endParaRPr/>
          </a:p>
          <a:p>
            <a:pPr indent="-311150" lvl="0" marL="457200" rtl="0" algn="l">
              <a:spcBef>
                <a:spcPts val="0"/>
              </a:spcBef>
              <a:spcAft>
                <a:spcPts val="0"/>
              </a:spcAft>
              <a:buSzPts val="1300"/>
              <a:buChar char="●"/>
            </a:pPr>
            <a:r>
              <a:rPr lang="id"/>
              <a:t>Setelah membuat user admin, kita bisa menjalankan ulang MongoDB dengan perintah --auth</a:t>
            </a:r>
            <a:endParaRPr/>
          </a:p>
        </p:txBody>
      </p:sp>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181" name="Google Shape;1181;p1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https://github.com/ProgrammerZamanNow/belajar-mongodb/blob/master/scripts/security.js</a:t>
            </a:r>
            <a:endParaRPr/>
          </a:p>
        </p:txBody>
      </p:sp>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0" name="Shape 1190"/>
        <p:cNvGrpSpPr/>
        <p:nvPr/>
      </p:nvGrpSpPr>
      <p:grpSpPr>
        <a:xfrm>
          <a:off x="0" y="0"/>
          <a:ext cx="0" cy="0"/>
          <a:chOff x="0" y="0"/>
          <a:chExt cx="0" cy="0"/>
        </a:xfrm>
      </p:grpSpPr>
      <p:sp>
        <p:nvSpPr>
          <p:cNvPr id="1191" name="Google Shape;1191;p1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Authentication</a:t>
            </a:r>
            <a:endParaRPr/>
          </a:p>
        </p:txBody>
      </p:sp>
      <p:sp>
        <p:nvSpPr>
          <p:cNvPr id="1192" name="Google Shape;1192;p1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Authentication adalah proses memverifikasi identitas pengguna ketika mengakses MongoDB</a:t>
            </a:r>
            <a:endParaRPr/>
          </a:p>
          <a:p>
            <a:pPr indent="-311150" lvl="0" marL="457200" rtl="0" algn="l">
              <a:spcBef>
                <a:spcPts val="0"/>
              </a:spcBef>
              <a:spcAft>
                <a:spcPts val="0"/>
              </a:spcAft>
              <a:buSzPts val="1300"/>
              <a:buChar char="●"/>
            </a:pPr>
            <a:r>
              <a:rPr lang="id"/>
              <a:t>Saat menggunakan authentication, maka client wajib menggunakan username dan password untuk terkoneksi ke MongoDB server</a:t>
            </a:r>
            <a:endParaRPr/>
          </a:p>
          <a:p>
            <a:pPr indent="-311150" lvl="0" marL="457200" rtl="0" algn="l">
              <a:spcBef>
                <a:spcPts val="0"/>
              </a:spcBef>
              <a:spcAft>
                <a:spcPts val="0"/>
              </a:spcAft>
              <a:buSzPts val="1300"/>
              <a:buChar char="●"/>
            </a:pPr>
            <a:r>
              <a:rPr lang="id"/>
              <a:t>MongoDB mendukung banyak mekanisme authentication, seperti :</a:t>
            </a:r>
            <a:endParaRPr/>
          </a:p>
          <a:p>
            <a:pPr indent="-298450" lvl="1" marL="914400" rtl="0" algn="l">
              <a:spcBef>
                <a:spcPts val="0"/>
              </a:spcBef>
              <a:spcAft>
                <a:spcPts val="0"/>
              </a:spcAft>
              <a:buSzPts val="1100"/>
              <a:buChar char="○"/>
            </a:pPr>
            <a:r>
              <a:rPr lang="id"/>
              <a:t>SCRAM : </a:t>
            </a:r>
            <a:r>
              <a:rPr lang="id" u="sng">
                <a:solidFill>
                  <a:schemeClr val="hlink"/>
                </a:solidFill>
                <a:latin typeface="Arial"/>
                <a:ea typeface="Arial"/>
                <a:cs typeface="Arial"/>
                <a:sym typeface="Arial"/>
                <a:hlinkClick r:id="rId3"/>
              </a:rPr>
              <a:t>https://tools.ietf.org/html/rfc5802</a:t>
            </a:r>
            <a:endParaRPr/>
          </a:p>
          <a:p>
            <a:pPr indent="-298450" lvl="1" marL="914400" rtl="0" algn="l">
              <a:spcBef>
                <a:spcPts val="0"/>
              </a:spcBef>
              <a:spcAft>
                <a:spcPts val="0"/>
              </a:spcAft>
              <a:buSzPts val="1100"/>
              <a:buChar char="○"/>
            </a:pPr>
            <a:r>
              <a:rPr lang="id"/>
              <a:t>Certificate Authentication</a:t>
            </a:r>
            <a:endParaRPr/>
          </a:p>
          <a:p>
            <a:pPr indent="-298450" lvl="1" marL="914400" rtl="0" algn="l">
              <a:spcBef>
                <a:spcPts val="0"/>
              </a:spcBef>
              <a:spcAft>
                <a:spcPts val="0"/>
              </a:spcAft>
              <a:buSzPts val="1100"/>
              <a:buChar char="○"/>
            </a:pPr>
            <a:r>
              <a:rPr lang="id"/>
              <a:t>LDAP</a:t>
            </a:r>
            <a:endParaRPr/>
          </a:p>
          <a:p>
            <a:pPr indent="-298450" lvl="1" marL="914400" rtl="0" algn="l">
              <a:spcBef>
                <a:spcPts val="0"/>
              </a:spcBef>
              <a:spcAft>
                <a:spcPts val="0"/>
              </a:spcAft>
              <a:buSzPts val="1100"/>
              <a:buChar char="○"/>
            </a:pPr>
            <a:r>
              <a:rPr lang="id"/>
              <a:t>Kerberos, dan lain-lain</a:t>
            </a:r>
            <a:endParaRPr/>
          </a:p>
        </p:txBody>
      </p:sp>
      <p:sp>
        <p:nvSpPr>
          <p:cNvPr id="1193" name="Google Shape;1193;p190"/>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https://docs.mongodb.com/manual/core/authentication/</a:t>
            </a:r>
            <a:endParaRPr/>
          </a:p>
        </p:txBody>
      </p:sp>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7" name="Shape 1197"/>
        <p:cNvGrpSpPr/>
        <p:nvPr/>
      </p:nvGrpSpPr>
      <p:grpSpPr>
        <a:xfrm>
          <a:off x="0" y="0"/>
          <a:ext cx="0" cy="0"/>
          <a:chOff x="0" y="0"/>
          <a:chExt cx="0" cy="0"/>
        </a:xfrm>
      </p:grpSpPr>
      <p:sp>
        <p:nvSpPr>
          <p:cNvPr id="1198" name="Google Shape;1198;p1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a:t>
            </a:r>
            <a:endParaRPr/>
          </a:p>
        </p:txBody>
      </p:sp>
      <p:sp>
        <p:nvSpPr>
          <p:cNvPr id="1199" name="Google Shape;1199;p19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Di MongoDB, kita bisa menambahkan user, dan juga menambahkan role ke user tersebut</a:t>
            </a:r>
            <a:endParaRPr/>
          </a:p>
          <a:p>
            <a:pPr indent="-311150" lvl="0" marL="457200" rtl="0" algn="l">
              <a:spcBef>
                <a:spcPts val="0"/>
              </a:spcBef>
              <a:spcAft>
                <a:spcPts val="0"/>
              </a:spcAft>
              <a:buSzPts val="1300"/>
              <a:buChar char="●"/>
            </a:pPr>
            <a:r>
              <a:rPr lang="id"/>
              <a:t>Saat kita membuat user, kita harus menentukan database sebagai authentication database</a:t>
            </a:r>
            <a:endParaRPr/>
          </a:p>
          <a:p>
            <a:pPr indent="-311150" lvl="0" marL="457200" rtl="0" algn="l">
              <a:spcBef>
                <a:spcPts val="0"/>
              </a:spcBef>
              <a:spcAft>
                <a:spcPts val="0"/>
              </a:spcAft>
              <a:buSzPts val="1300"/>
              <a:buChar char="●"/>
            </a:pPr>
            <a:r>
              <a:rPr lang="id"/>
              <a:t>Namun bukan berarti user hanya bisa mengakses database itu saya, tapi user juga bisa mengakses database lain jika mau</a:t>
            </a:r>
            <a:endParaRPr/>
          </a:p>
          <a:p>
            <a:pPr indent="-311150" lvl="0" marL="457200" rtl="0" algn="l">
              <a:spcBef>
                <a:spcPts val="0"/>
              </a:spcBef>
              <a:spcAft>
                <a:spcPts val="0"/>
              </a:spcAft>
              <a:buSzPts val="1300"/>
              <a:buChar char="●"/>
            </a:pPr>
            <a:r>
              <a:rPr lang="id"/>
              <a:t>Nama user harus unik per database, namun jika database nya berbeda, kita bisa membuat user dengan nama yang sama</a:t>
            </a:r>
            <a:endParaRPr/>
          </a:p>
        </p:txBody>
      </p:sp>
      <p:sp>
        <p:nvSpPr>
          <p:cNvPr id="1200" name="Google Shape;1200;p191"/>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https://docs.mongodb.com/manual/core/security-users/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Membuat Database</a:t>
            </a:r>
            <a:endParaRPr/>
          </a:p>
        </p:txBody>
      </p:sp>
      <p:sp>
        <p:nvSpPr>
          <p:cNvPr id="186" name="Google Shape;186;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Kita tidak perlu secara eksplisit membuat database</a:t>
            </a:r>
            <a:endParaRPr/>
          </a:p>
          <a:p>
            <a:pPr indent="-311150" lvl="0" marL="457200" rtl="0" algn="l">
              <a:spcBef>
                <a:spcPts val="0"/>
              </a:spcBef>
              <a:spcAft>
                <a:spcPts val="0"/>
              </a:spcAft>
              <a:buSzPts val="1300"/>
              <a:buChar char="●"/>
            </a:pPr>
            <a:r>
              <a:rPr lang="id"/>
              <a:t>MongoDB akan secara otomatis membuatkan database sesuai dengan nama database yang kita pilih</a:t>
            </a:r>
            <a:endParaRPr/>
          </a:p>
          <a:p>
            <a:pPr indent="-311150" lvl="0" marL="457200" rtl="0" algn="l">
              <a:spcBef>
                <a:spcPts val="0"/>
              </a:spcBef>
              <a:spcAft>
                <a:spcPts val="0"/>
              </a:spcAft>
              <a:buSzPts val="1300"/>
              <a:buChar char="●"/>
            </a:pPr>
            <a:r>
              <a:rPr lang="id"/>
              <a:t>Untuk memilih nama database, kita bisa menggunakan perintah “use” diikuti nama database</a:t>
            </a:r>
            <a:endParaRPr/>
          </a:p>
        </p:txBody>
      </p:sp>
    </p:spTree>
  </p:cSld>
  <p:clrMapOvr>
    <a:masterClrMapping/>
  </p:clrMapOvr>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User Function</a:t>
            </a:r>
            <a:endParaRPr/>
          </a:p>
        </p:txBody>
      </p:sp>
      <p:sp>
        <p:nvSpPr>
          <p:cNvPr id="1206" name="Google Shape;1206;p192"/>
          <p:cNvSpPr txBox="1"/>
          <p:nvPr/>
        </p:nvSpPr>
        <p:spPr>
          <a:xfrm>
            <a:off x="0" y="0"/>
            <a:ext cx="91440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https://docs.mongodb.com/manual/reference/method/js-user-management/</a:t>
            </a:r>
            <a:endParaRPr/>
          </a:p>
        </p:txBody>
      </p:sp>
      <p:graphicFrame>
        <p:nvGraphicFramePr>
          <p:cNvPr id="1207" name="Google Shape;1207;p192"/>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db.createUser()</a:t>
                      </a:r>
                      <a:endParaRPr/>
                    </a:p>
                  </a:txBody>
                  <a:tcPr marT="91425" marB="91425" marR="91425" marL="91425"/>
                </a:tc>
                <a:tc>
                  <a:txBody>
                    <a:bodyPr/>
                    <a:lstStyle/>
                    <a:p>
                      <a:pPr indent="0" lvl="0" marL="0" rtl="0" algn="l">
                        <a:spcBef>
                          <a:spcPts val="0"/>
                        </a:spcBef>
                        <a:spcAft>
                          <a:spcPts val="0"/>
                        </a:spcAft>
                        <a:buNone/>
                      </a:pPr>
                      <a:r>
                        <a:rPr lang="id"/>
                        <a:t>Membuat user</a:t>
                      </a:r>
                      <a:endParaRPr/>
                    </a:p>
                  </a:txBody>
                  <a:tcPr marT="91425" marB="91425" marR="91425" marL="91425"/>
                </a:tc>
              </a:tr>
              <a:tr h="381000">
                <a:tc>
                  <a:txBody>
                    <a:bodyPr/>
                    <a:lstStyle/>
                    <a:p>
                      <a:pPr indent="0" lvl="0" marL="0" rtl="0" algn="l">
                        <a:spcBef>
                          <a:spcPts val="0"/>
                        </a:spcBef>
                        <a:spcAft>
                          <a:spcPts val="0"/>
                        </a:spcAft>
                        <a:buNone/>
                      </a:pPr>
                      <a:r>
                        <a:rPr lang="id"/>
                        <a:t>db.getUsers()</a:t>
                      </a:r>
                      <a:endParaRPr/>
                    </a:p>
                  </a:txBody>
                  <a:tcPr marT="91425" marB="91425" marR="91425" marL="91425"/>
                </a:tc>
                <a:tc>
                  <a:txBody>
                    <a:bodyPr/>
                    <a:lstStyle/>
                    <a:p>
                      <a:pPr indent="0" lvl="0" marL="0" rtl="0" algn="l">
                        <a:spcBef>
                          <a:spcPts val="0"/>
                        </a:spcBef>
                        <a:spcAft>
                          <a:spcPts val="0"/>
                        </a:spcAft>
                        <a:buNone/>
                      </a:pPr>
                      <a:r>
                        <a:rPr lang="id"/>
                        <a:t>Mendapatkan semua user</a:t>
                      </a:r>
                      <a:endParaRPr/>
                    </a:p>
                  </a:txBody>
                  <a:tcPr marT="91425" marB="91425" marR="91425" marL="91425"/>
                </a:tc>
              </a:tr>
              <a:tr h="381000">
                <a:tc>
                  <a:txBody>
                    <a:bodyPr/>
                    <a:lstStyle/>
                    <a:p>
                      <a:pPr indent="0" lvl="0" marL="0" rtl="0" algn="l">
                        <a:spcBef>
                          <a:spcPts val="0"/>
                        </a:spcBef>
                        <a:spcAft>
                          <a:spcPts val="0"/>
                        </a:spcAft>
                        <a:buNone/>
                      </a:pPr>
                      <a:r>
                        <a:rPr lang="id"/>
                        <a:t>db.dropUser()</a:t>
                      </a:r>
                      <a:endParaRPr/>
                    </a:p>
                  </a:txBody>
                  <a:tcPr marT="91425" marB="91425" marR="91425" marL="91425"/>
                </a:tc>
                <a:tc>
                  <a:txBody>
                    <a:bodyPr/>
                    <a:lstStyle/>
                    <a:p>
                      <a:pPr indent="0" lvl="0" marL="0" rtl="0" algn="l">
                        <a:spcBef>
                          <a:spcPts val="0"/>
                        </a:spcBef>
                        <a:spcAft>
                          <a:spcPts val="0"/>
                        </a:spcAft>
                        <a:buNone/>
                      </a:pPr>
                      <a:r>
                        <a:rPr lang="id"/>
                        <a:t>Menghapus user</a:t>
                      </a:r>
                      <a:endParaRPr/>
                    </a:p>
                  </a:txBody>
                  <a:tcPr marT="91425" marB="91425" marR="91425" marL="91425"/>
                </a:tc>
              </a:tr>
              <a:tr h="381000">
                <a:tc>
                  <a:txBody>
                    <a:bodyPr/>
                    <a:lstStyle/>
                    <a:p>
                      <a:pPr indent="0" lvl="0" marL="0" rtl="0" algn="l">
                        <a:spcBef>
                          <a:spcPts val="0"/>
                        </a:spcBef>
                        <a:spcAft>
                          <a:spcPts val="0"/>
                        </a:spcAft>
                        <a:buNone/>
                      </a:pPr>
                      <a:r>
                        <a:rPr lang="id"/>
                        <a:t>db.updateUser()</a:t>
                      </a:r>
                      <a:endParaRPr/>
                    </a:p>
                  </a:txBody>
                  <a:tcPr marT="91425" marB="91425" marR="91425" marL="91425"/>
                </a:tc>
                <a:tc>
                  <a:txBody>
                    <a:bodyPr/>
                    <a:lstStyle/>
                    <a:p>
                      <a:pPr indent="0" lvl="0" marL="0" rtl="0" algn="l">
                        <a:spcBef>
                          <a:spcPts val="0"/>
                        </a:spcBef>
                        <a:spcAft>
                          <a:spcPts val="0"/>
                        </a:spcAft>
                        <a:buNone/>
                      </a:pPr>
                      <a:r>
                        <a:rPr lang="id"/>
                        <a:t>Mengupdate user</a:t>
                      </a:r>
                      <a:endParaRPr/>
                    </a:p>
                  </a:txBody>
                  <a:tcPr marT="91425" marB="91425" marR="91425" marL="91425"/>
                </a:tc>
              </a:tr>
              <a:tr h="381000">
                <a:tc>
                  <a:txBody>
                    <a:bodyPr/>
                    <a:lstStyle/>
                    <a:p>
                      <a:pPr indent="0" lvl="0" marL="0" rtl="0" algn="l">
                        <a:spcBef>
                          <a:spcPts val="0"/>
                        </a:spcBef>
                        <a:spcAft>
                          <a:spcPts val="0"/>
                        </a:spcAft>
                        <a:buNone/>
                      </a:pPr>
                      <a:r>
                        <a:rPr lang="id"/>
                        <a:t>db.changeUserPassword()</a:t>
                      </a:r>
                      <a:endParaRPr/>
                    </a:p>
                  </a:txBody>
                  <a:tcPr marT="91425" marB="91425" marR="91425" marL="91425"/>
                </a:tc>
                <a:tc>
                  <a:txBody>
                    <a:bodyPr/>
                    <a:lstStyle/>
                    <a:p>
                      <a:pPr indent="0" lvl="0" marL="0" rtl="0" algn="l">
                        <a:spcBef>
                          <a:spcPts val="0"/>
                        </a:spcBef>
                        <a:spcAft>
                          <a:spcPts val="0"/>
                        </a:spcAft>
                        <a:buNone/>
                      </a:pPr>
                      <a:r>
                        <a:rPr lang="id"/>
                        <a:t>Mengubah user password</a:t>
                      </a:r>
                      <a:endParaRPr/>
                    </a:p>
                  </a:txBody>
                  <a:tcPr marT="91425" marB="91425" marR="91425" marL="91425"/>
                </a:tc>
              </a:tr>
            </a:tbl>
          </a:graphicData>
        </a:graphic>
      </p:graphicFrame>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1" name="Shape 1211"/>
        <p:cNvGrpSpPr/>
        <p:nvPr/>
      </p:nvGrpSpPr>
      <p:grpSpPr>
        <a:xfrm>
          <a:off x="0" y="0"/>
          <a:ext cx="0" cy="0"/>
          <a:chOff x="0" y="0"/>
          <a:chExt cx="0" cy="0"/>
        </a:xfrm>
      </p:grpSpPr>
      <p:sp>
        <p:nvSpPr>
          <p:cNvPr id="1212" name="Google Shape;1212;p1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User</a:t>
            </a:r>
            <a:endParaRPr/>
          </a:p>
        </p:txBody>
      </p:sp>
      <p:pic>
        <p:nvPicPr>
          <p:cNvPr id="1213" name="Google Shape;1213;p193"/>
          <p:cNvPicPr preferRelativeResize="0"/>
          <p:nvPr/>
        </p:nvPicPr>
        <p:blipFill>
          <a:blip r:embed="rId3">
            <a:alphaModFix/>
          </a:blip>
          <a:stretch>
            <a:fillRect/>
          </a:stretch>
        </p:blipFill>
        <p:spPr>
          <a:xfrm>
            <a:off x="4659825" y="628225"/>
            <a:ext cx="4326826" cy="4362875"/>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7" name="Shape 1217"/>
        <p:cNvGrpSpPr/>
        <p:nvPr/>
      </p:nvGrpSpPr>
      <p:grpSpPr>
        <a:xfrm>
          <a:off x="0" y="0"/>
          <a:ext cx="0" cy="0"/>
          <a:chOff x="0" y="0"/>
          <a:chExt cx="0" cy="0"/>
        </a:xfrm>
      </p:grpSpPr>
      <p:sp>
        <p:nvSpPr>
          <p:cNvPr id="1218" name="Google Shape;1218;p1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219" name="Google Shape;1219;p1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https://github.com/ProgrammerZamanNow/belajar-mongodb/blob/master/scripts/authentication.js</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3" name="Shape 1223"/>
        <p:cNvGrpSpPr/>
        <p:nvPr/>
      </p:nvGrpSpPr>
      <p:grpSpPr>
        <a:xfrm>
          <a:off x="0" y="0"/>
          <a:ext cx="0" cy="0"/>
          <a:chOff x="0" y="0"/>
          <a:chExt cx="0" cy="0"/>
        </a:xfrm>
      </p:grpSpPr>
      <p:sp>
        <p:nvSpPr>
          <p:cNvPr id="1224" name="Google Shape;1224;p1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8" name="Shape 1228"/>
        <p:cNvGrpSpPr/>
        <p:nvPr/>
      </p:nvGrpSpPr>
      <p:grpSpPr>
        <a:xfrm>
          <a:off x="0" y="0"/>
          <a:ext cx="0" cy="0"/>
          <a:chOff x="0" y="0"/>
          <a:chExt cx="0" cy="0"/>
        </a:xfrm>
      </p:grpSpPr>
      <p:sp>
        <p:nvSpPr>
          <p:cNvPr id="1229" name="Google Shape;1229;p1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Authorization</a:t>
            </a:r>
            <a:endParaRPr/>
          </a:p>
        </p:txBody>
      </p:sp>
      <p:sp>
        <p:nvSpPr>
          <p:cNvPr id="1230" name="Google Shape;1230;p1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Authorization adalah proses yang dilakukan setelah proses Authentication sukses</a:t>
            </a:r>
            <a:endParaRPr/>
          </a:p>
          <a:p>
            <a:pPr indent="-311150" lvl="0" marL="457200" rtl="0" algn="l">
              <a:spcBef>
                <a:spcPts val="0"/>
              </a:spcBef>
              <a:spcAft>
                <a:spcPts val="0"/>
              </a:spcAft>
              <a:buSzPts val="1300"/>
              <a:buChar char="●"/>
            </a:pPr>
            <a:r>
              <a:rPr lang="id"/>
              <a:t>Authorization dilakukan untuk melakukan pengecekan apakah user memiliki hak akses untuk melakukan sebuah action</a:t>
            </a:r>
            <a:endParaRPr/>
          </a:p>
          <a:p>
            <a:pPr indent="-311150" lvl="0" marL="457200" rtl="0" algn="l">
              <a:spcBef>
                <a:spcPts val="0"/>
              </a:spcBef>
              <a:spcAft>
                <a:spcPts val="0"/>
              </a:spcAft>
              <a:buSzPts val="1300"/>
              <a:buChar char="●"/>
            </a:pPr>
            <a:r>
              <a:rPr lang="id"/>
              <a:t>Hak akses di MongoDB disimpan dalam bentuk role</a:t>
            </a:r>
            <a:endParaRPr/>
          </a:p>
        </p:txBody>
      </p:sp>
      <p:sp>
        <p:nvSpPr>
          <p:cNvPr id="1231" name="Google Shape;1231;p196"/>
          <p:cNvSpPr txBox="1"/>
          <p:nvPr/>
        </p:nvSpPr>
        <p:spPr>
          <a:xfrm>
            <a:off x="0" y="0"/>
            <a:ext cx="9144000" cy="4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https://docs.mongodb.com/manual/core/authorization/</a:t>
            </a:r>
            <a:endParaRPr/>
          </a:p>
        </p:txBody>
      </p:sp>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5" name="Shape 1235"/>
        <p:cNvGrpSpPr/>
        <p:nvPr/>
      </p:nvGrpSpPr>
      <p:grpSpPr>
        <a:xfrm>
          <a:off x="0" y="0"/>
          <a:ext cx="0" cy="0"/>
          <a:chOff x="0" y="0"/>
          <a:chExt cx="0" cy="0"/>
        </a:xfrm>
      </p:grpSpPr>
      <p:sp>
        <p:nvSpPr>
          <p:cNvPr id="1236" name="Google Shape;1236;p1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Roles</a:t>
            </a:r>
            <a:endParaRPr/>
          </a:p>
        </p:txBody>
      </p:sp>
      <p:sp>
        <p:nvSpPr>
          <p:cNvPr id="1237" name="Google Shape;1237;p197"/>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https://docs.mongodb.com/manual/reference/built-in-roles/</a:t>
            </a:r>
            <a:endParaRPr/>
          </a:p>
        </p:txBody>
      </p:sp>
      <p:graphicFrame>
        <p:nvGraphicFramePr>
          <p:cNvPr id="1238" name="Google Shape;1238;p197"/>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1271550"/>
                <a:gridCol w="5967450"/>
              </a:tblGrid>
              <a:tr h="381000">
                <a:tc>
                  <a:txBody>
                    <a:bodyPr/>
                    <a:lstStyle/>
                    <a:p>
                      <a:pPr indent="0" lvl="0" marL="0" rtl="0" algn="l">
                        <a:spcBef>
                          <a:spcPts val="0"/>
                        </a:spcBef>
                        <a:spcAft>
                          <a:spcPts val="0"/>
                        </a:spcAft>
                        <a:buNone/>
                      </a:pPr>
                      <a:r>
                        <a:rPr lang="id"/>
                        <a:t>Role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read</a:t>
                      </a:r>
                      <a:endParaRPr/>
                    </a:p>
                  </a:txBody>
                  <a:tcPr marT="91425" marB="91425" marR="91425" marL="91425"/>
                </a:tc>
                <a:tc>
                  <a:txBody>
                    <a:bodyPr/>
                    <a:lstStyle/>
                    <a:p>
                      <a:pPr indent="0" lvl="0" marL="0" rtl="0" algn="l">
                        <a:spcBef>
                          <a:spcPts val="0"/>
                        </a:spcBef>
                        <a:spcAft>
                          <a:spcPts val="0"/>
                        </a:spcAft>
                        <a:buNone/>
                      </a:pPr>
                      <a:r>
                        <a:rPr lang="id"/>
                        <a:t>Bisa membaca data di semua collection yang bukan sistem collection</a:t>
                      </a:r>
                      <a:endParaRPr/>
                    </a:p>
                  </a:txBody>
                  <a:tcPr marT="91425" marB="91425" marR="91425" marL="91425"/>
                </a:tc>
              </a:tr>
              <a:tr h="381000">
                <a:tc>
                  <a:txBody>
                    <a:bodyPr/>
                    <a:lstStyle/>
                    <a:p>
                      <a:pPr indent="0" lvl="0" marL="0" rtl="0" algn="l">
                        <a:spcBef>
                          <a:spcPts val="0"/>
                        </a:spcBef>
                        <a:spcAft>
                          <a:spcPts val="0"/>
                        </a:spcAft>
                        <a:buNone/>
                      </a:pPr>
                      <a:r>
                        <a:rPr lang="id"/>
                        <a:t>readWrite</a:t>
                      </a:r>
                      <a:endParaRPr/>
                    </a:p>
                  </a:txBody>
                  <a:tcPr marT="91425" marB="91425" marR="91425" marL="91425"/>
                </a:tc>
                <a:tc>
                  <a:txBody>
                    <a:bodyPr/>
                    <a:lstStyle/>
                    <a:p>
                      <a:pPr indent="0" lvl="0" marL="0" rtl="0" algn="l">
                        <a:spcBef>
                          <a:spcPts val="0"/>
                        </a:spcBef>
                        <a:spcAft>
                          <a:spcPts val="0"/>
                        </a:spcAft>
                        <a:buNone/>
                      </a:pPr>
                      <a:r>
                        <a:rPr lang="id"/>
                        <a:t>Bisa membaca dan mengubah data di semua collection yang bukan sistem collection</a:t>
                      </a:r>
                      <a:endParaRPr/>
                    </a:p>
                  </a:txBody>
                  <a:tcPr marT="91425" marB="91425" marR="91425" marL="91425"/>
                </a:tc>
              </a:tr>
              <a:tr h="381000">
                <a:tc>
                  <a:txBody>
                    <a:bodyPr/>
                    <a:lstStyle/>
                    <a:p>
                      <a:pPr indent="0" lvl="0" marL="0" rtl="0" algn="l">
                        <a:spcBef>
                          <a:spcPts val="0"/>
                        </a:spcBef>
                        <a:spcAft>
                          <a:spcPts val="0"/>
                        </a:spcAft>
                        <a:buNone/>
                      </a:pPr>
                      <a:r>
                        <a:rPr lang="id"/>
                        <a:t>dbAdmin</a:t>
                      </a:r>
                      <a:endParaRPr/>
                    </a:p>
                  </a:txBody>
                  <a:tcPr marT="91425" marB="91425" marR="91425" marL="91425"/>
                </a:tc>
                <a:tc>
                  <a:txBody>
                    <a:bodyPr/>
                    <a:lstStyle/>
                    <a:p>
                      <a:pPr indent="0" lvl="0" marL="0" rtl="0" algn="l">
                        <a:spcBef>
                          <a:spcPts val="0"/>
                        </a:spcBef>
                        <a:spcAft>
                          <a:spcPts val="0"/>
                        </a:spcAft>
                        <a:buNone/>
                      </a:pPr>
                      <a:r>
                        <a:rPr lang="id"/>
                        <a:t>Bisa melakukan kemampuan administrasi database</a:t>
                      </a:r>
                      <a:endParaRPr/>
                    </a:p>
                  </a:txBody>
                  <a:tcPr marT="91425" marB="91425" marR="91425" marL="91425"/>
                </a:tc>
              </a:tr>
              <a:tr h="381000">
                <a:tc>
                  <a:txBody>
                    <a:bodyPr/>
                    <a:lstStyle/>
                    <a:p>
                      <a:pPr indent="0" lvl="0" marL="0" rtl="0" algn="l">
                        <a:spcBef>
                          <a:spcPts val="0"/>
                        </a:spcBef>
                        <a:spcAft>
                          <a:spcPts val="0"/>
                        </a:spcAft>
                        <a:buNone/>
                      </a:pPr>
                      <a:r>
                        <a:rPr lang="id"/>
                        <a:t>userAdmin</a:t>
                      </a:r>
                      <a:endParaRPr/>
                    </a:p>
                  </a:txBody>
                  <a:tcPr marT="91425" marB="91425" marR="91425" marL="91425"/>
                </a:tc>
                <a:tc>
                  <a:txBody>
                    <a:bodyPr/>
                    <a:lstStyle/>
                    <a:p>
                      <a:pPr indent="0" lvl="0" marL="0" rtl="0" algn="l">
                        <a:spcBef>
                          <a:spcPts val="0"/>
                        </a:spcBef>
                        <a:spcAft>
                          <a:spcPts val="0"/>
                        </a:spcAft>
                        <a:buNone/>
                      </a:pPr>
                      <a:r>
                        <a:rPr lang="id"/>
                        <a:t>Mampu membuat user dan role</a:t>
                      </a:r>
                      <a:endParaRPr/>
                    </a:p>
                  </a:txBody>
                  <a:tcPr marT="91425" marB="91425" marR="91425" marL="91425"/>
                </a:tc>
              </a:tr>
              <a:tr h="381000">
                <a:tc>
                  <a:txBody>
                    <a:bodyPr/>
                    <a:lstStyle/>
                    <a:p>
                      <a:pPr indent="0" lvl="0" marL="0" rtl="0" algn="l">
                        <a:spcBef>
                          <a:spcPts val="0"/>
                        </a:spcBef>
                        <a:spcAft>
                          <a:spcPts val="0"/>
                        </a:spcAft>
                        <a:buNone/>
                      </a:pPr>
                      <a:r>
                        <a:rPr lang="id"/>
                        <a:t>dbOwner</a:t>
                      </a:r>
                      <a:endParaRPr/>
                    </a:p>
                  </a:txBody>
                  <a:tcPr marT="91425" marB="91425" marR="91425" marL="91425"/>
                </a:tc>
                <a:tc>
                  <a:txBody>
                    <a:bodyPr/>
                    <a:lstStyle/>
                    <a:p>
                      <a:pPr indent="0" lvl="0" marL="0" rtl="0" algn="l">
                        <a:spcBef>
                          <a:spcPts val="0"/>
                        </a:spcBef>
                        <a:spcAft>
                          <a:spcPts val="0"/>
                        </a:spcAft>
                        <a:buNone/>
                      </a:pPr>
                      <a:r>
                        <a:rPr lang="id"/>
                        <a:t>Kombinasi readWrite, dbAdmin dan userAdmin</a:t>
                      </a:r>
                      <a:endParaRPr/>
                    </a:p>
                  </a:txBody>
                  <a:tcPr marT="91425" marB="91425" marR="91425" marL="91425"/>
                </a:tc>
              </a:tr>
            </a:tbl>
          </a:graphicData>
        </a:graphic>
      </p:graphicFrame>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2" name="Shape 1242"/>
        <p:cNvGrpSpPr/>
        <p:nvPr/>
      </p:nvGrpSpPr>
      <p:grpSpPr>
        <a:xfrm>
          <a:off x="0" y="0"/>
          <a:ext cx="0" cy="0"/>
          <a:chOff x="0" y="0"/>
          <a:chExt cx="0" cy="0"/>
        </a:xfrm>
      </p:grpSpPr>
      <p:sp>
        <p:nvSpPr>
          <p:cNvPr id="1243" name="Google Shape;1243;p19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All </a:t>
            </a:r>
            <a:r>
              <a:rPr lang="id"/>
              <a:t>Database Roles</a:t>
            </a:r>
            <a:endParaRPr/>
          </a:p>
        </p:txBody>
      </p:sp>
      <p:sp>
        <p:nvSpPr>
          <p:cNvPr id="1244" name="Google Shape;1244;p198"/>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https://docs.mongodb.com/manual/reference/built-in-roles/</a:t>
            </a:r>
            <a:endParaRPr/>
          </a:p>
        </p:txBody>
      </p:sp>
      <p:graphicFrame>
        <p:nvGraphicFramePr>
          <p:cNvPr id="1245" name="Google Shape;1245;p198"/>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2331675"/>
                <a:gridCol w="4907325"/>
              </a:tblGrid>
              <a:tr h="381000">
                <a:tc>
                  <a:txBody>
                    <a:bodyPr/>
                    <a:lstStyle/>
                    <a:p>
                      <a:pPr indent="0" lvl="0" marL="0" rtl="0" algn="l">
                        <a:spcBef>
                          <a:spcPts val="0"/>
                        </a:spcBef>
                        <a:spcAft>
                          <a:spcPts val="0"/>
                        </a:spcAft>
                        <a:buNone/>
                      </a:pPr>
                      <a:r>
                        <a:rPr lang="id"/>
                        <a:t>Role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readAnyDatabase</a:t>
                      </a:r>
                      <a:endParaRPr/>
                    </a:p>
                  </a:txBody>
                  <a:tcPr marT="91425" marB="91425" marR="91425" marL="91425"/>
                </a:tc>
                <a:tc>
                  <a:txBody>
                    <a:bodyPr/>
                    <a:lstStyle/>
                    <a:p>
                      <a:pPr indent="0" lvl="0" marL="0" rtl="0" algn="l">
                        <a:spcBef>
                          <a:spcPts val="0"/>
                        </a:spcBef>
                        <a:spcAft>
                          <a:spcPts val="0"/>
                        </a:spcAft>
                        <a:buNone/>
                      </a:pPr>
                      <a:r>
                        <a:rPr lang="id"/>
                        <a:t>Seperti read role, tapi untuk semua database</a:t>
                      </a:r>
                      <a:endParaRPr/>
                    </a:p>
                  </a:txBody>
                  <a:tcPr marT="91425" marB="91425" marR="91425" marL="91425"/>
                </a:tc>
              </a:tr>
              <a:tr h="381000">
                <a:tc>
                  <a:txBody>
                    <a:bodyPr/>
                    <a:lstStyle/>
                    <a:p>
                      <a:pPr indent="0" lvl="0" marL="0" rtl="0" algn="l">
                        <a:spcBef>
                          <a:spcPts val="0"/>
                        </a:spcBef>
                        <a:spcAft>
                          <a:spcPts val="0"/>
                        </a:spcAft>
                        <a:buNone/>
                      </a:pPr>
                      <a:r>
                        <a:rPr lang="id"/>
                        <a:t>readWriteAnyDatabase</a:t>
                      </a:r>
                      <a:endParaRPr/>
                    </a:p>
                  </a:txBody>
                  <a:tcPr marT="91425" marB="91425" marR="91425" marL="91425"/>
                </a:tc>
                <a:tc>
                  <a:txBody>
                    <a:bodyPr/>
                    <a:lstStyle/>
                    <a:p>
                      <a:pPr indent="0" lvl="0" marL="0" rtl="0" algn="l">
                        <a:spcBef>
                          <a:spcPts val="0"/>
                        </a:spcBef>
                        <a:spcAft>
                          <a:spcPts val="0"/>
                        </a:spcAft>
                        <a:buNone/>
                      </a:pPr>
                      <a:r>
                        <a:rPr lang="id"/>
                        <a:t>Seperti readWrite role, tapi untuk semua database</a:t>
                      </a:r>
                      <a:endParaRPr/>
                    </a:p>
                  </a:txBody>
                  <a:tcPr marT="91425" marB="91425" marR="91425" marL="91425"/>
                </a:tc>
              </a:tr>
              <a:tr h="381000">
                <a:tc>
                  <a:txBody>
                    <a:bodyPr/>
                    <a:lstStyle/>
                    <a:p>
                      <a:pPr indent="0" lvl="0" marL="0" rtl="0" algn="l">
                        <a:spcBef>
                          <a:spcPts val="0"/>
                        </a:spcBef>
                        <a:spcAft>
                          <a:spcPts val="0"/>
                        </a:spcAft>
                        <a:buNone/>
                      </a:pPr>
                      <a:r>
                        <a:rPr lang="id"/>
                        <a:t>userAdminAnyDatabase</a:t>
                      </a:r>
                      <a:endParaRPr/>
                    </a:p>
                  </a:txBody>
                  <a:tcPr marT="91425" marB="91425" marR="91425" marL="91425"/>
                </a:tc>
                <a:tc>
                  <a:txBody>
                    <a:bodyPr/>
                    <a:lstStyle/>
                    <a:p>
                      <a:pPr indent="0" lvl="0" marL="0" rtl="0" algn="l">
                        <a:spcBef>
                          <a:spcPts val="0"/>
                        </a:spcBef>
                        <a:spcAft>
                          <a:spcPts val="0"/>
                        </a:spcAft>
                        <a:buNone/>
                      </a:pPr>
                      <a:r>
                        <a:rPr lang="id"/>
                        <a:t>Seperti userAdmin, tapi untuk semua database</a:t>
                      </a:r>
                      <a:endParaRPr/>
                    </a:p>
                  </a:txBody>
                  <a:tcPr marT="91425" marB="91425" marR="91425" marL="91425"/>
                </a:tc>
              </a:tr>
              <a:tr h="381000">
                <a:tc>
                  <a:txBody>
                    <a:bodyPr/>
                    <a:lstStyle/>
                    <a:p>
                      <a:pPr indent="0" lvl="0" marL="0" rtl="0" algn="l">
                        <a:spcBef>
                          <a:spcPts val="0"/>
                        </a:spcBef>
                        <a:spcAft>
                          <a:spcPts val="0"/>
                        </a:spcAft>
                        <a:buNone/>
                      </a:pPr>
                      <a:r>
                        <a:rPr lang="id"/>
                        <a:t>dbAdminAnyDatabase</a:t>
                      </a:r>
                      <a:endParaRPr/>
                    </a:p>
                  </a:txBody>
                  <a:tcPr marT="91425" marB="91425" marR="91425" marL="91425"/>
                </a:tc>
                <a:tc>
                  <a:txBody>
                    <a:bodyPr/>
                    <a:lstStyle/>
                    <a:p>
                      <a:pPr indent="0" lvl="0" marL="0" rtl="0" algn="l">
                        <a:spcBef>
                          <a:spcPts val="0"/>
                        </a:spcBef>
                        <a:spcAft>
                          <a:spcPts val="0"/>
                        </a:spcAft>
                        <a:buNone/>
                      </a:pPr>
                      <a:r>
                        <a:rPr lang="id"/>
                        <a:t>Seperti dbAdmin, tapi untuk semua database</a:t>
                      </a:r>
                      <a:endParaRPr/>
                    </a:p>
                  </a:txBody>
                  <a:tcPr marT="91425" marB="91425" marR="91425" marL="91425"/>
                </a:tc>
              </a:tr>
            </a:tbl>
          </a:graphicData>
        </a:graphic>
      </p:graphicFrame>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9" name="Shape 1249"/>
        <p:cNvGrpSpPr/>
        <p:nvPr/>
      </p:nvGrpSpPr>
      <p:grpSpPr>
        <a:xfrm>
          <a:off x="0" y="0"/>
          <a:ext cx="0" cy="0"/>
          <a:chOff x="0" y="0"/>
          <a:chExt cx="0" cy="0"/>
        </a:xfrm>
      </p:grpSpPr>
      <p:sp>
        <p:nvSpPr>
          <p:cNvPr id="1250" name="Google Shape;1250;p1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Backup &amp; Restore Roles</a:t>
            </a:r>
            <a:endParaRPr/>
          </a:p>
        </p:txBody>
      </p:sp>
      <p:sp>
        <p:nvSpPr>
          <p:cNvPr id="1251" name="Google Shape;1251;p199"/>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https://docs.mongodb.com/manual/reference/built-in-roles/</a:t>
            </a:r>
            <a:endParaRPr/>
          </a:p>
        </p:txBody>
      </p:sp>
      <p:graphicFrame>
        <p:nvGraphicFramePr>
          <p:cNvPr id="1252" name="Google Shape;1252;p199"/>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2331675"/>
                <a:gridCol w="4907325"/>
              </a:tblGrid>
              <a:tr h="381000">
                <a:tc>
                  <a:txBody>
                    <a:bodyPr/>
                    <a:lstStyle/>
                    <a:p>
                      <a:pPr indent="0" lvl="0" marL="0" rtl="0" algn="l">
                        <a:spcBef>
                          <a:spcPts val="0"/>
                        </a:spcBef>
                        <a:spcAft>
                          <a:spcPts val="0"/>
                        </a:spcAft>
                        <a:buNone/>
                      </a:pPr>
                      <a:r>
                        <a:rPr lang="id"/>
                        <a:t>Role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backup</a:t>
                      </a:r>
                      <a:endParaRPr/>
                    </a:p>
                  </a:txBody>
                  <a:tcPr marT="91425" marB="91425" marR="91425" marL="91425"/>
                </a:tc>
                <a:tc>
                  <a:txBody>
                    <a:bodyPr/>
                    <a:lstStyle/>
                    <a:p>
                      <a:pPr indent="0" lvl="0" marL="0" rtl="0" algn="l">
                        <a:spcBef>
                          <a:spcPts val="0"/>
                        </a:spcBef>
                        <a:spcAft>
                          <a:spcPts val="0"/>
                        </a:spcAft>
                        <a:buNone/>
                      </a:pPr>
                      <a:r>
                        <a:rPr lang="id"/>
                        <a:t>Kemampuan untuk melakukan backup database</a:t>
                      </a:r>
                      <a:endParaRPr/>
                    </a:p>
                  </a:txBody>
                  <a:tcPr marT="91425" marB="91425" marR="91425" marL="91425"/>
                </a:tc>
              </a:tr>
              <a:tr h="381000">
                <a:tc>
                  <a:txBody>
                    <a:bodyPr/>
                    <a:lstStyle/>
                    <a:p>
                      <a:pPr indent="0" lvl="0" marL="0" rtl="0" algn="l">
                        <a:spcBef>
                          <a:spcPts val="0"/>
                        </a:spcBef>
                        <a:spcAft>
                          <a:spcPts val="0"/>
                        </a:spcAft>
                        <a:buNone/>
                      </a:pPr>
                      <a:r>
                        <a:rPr lang="id"/>
                        <a:t>restore</a:t>
                      </a:r>
                      <a:endParaRPr/>
                    </a:p>
                  </a:txBody>
                  <a:tcPr marT="91425" marB="91425" marR="91425" marL="91425"/>
                </a:tc>
                <a:tc>
                  <a:txBody>
                    <a:bodyPr/>
                    <a:lstStyle/>
                    <a:p>
                      <a:pPr indent="0" lvl="0" marL="0" rtl="0" algn="l">
                        <a:spcBef>
                          <a:spcPts val="0"/>
                        </a:spcBef>
                        <a:spcAft>
                          <a:spcPts val="0"/>
                        </a:spcAft>
                        <a:buNone/>
                      </a:pPr>
                      <a:r>
                        <a:rPr lang="id"/>
                        <a:t>Kemampuan untuk melakukan restore database</a:t>
                      </a:r>
                      <a:endParaRPr/>
                    </a:p>
                  </a:txBody>
                  <a:tcPr marT="91425" marB="91425" marR="91425" marL="91425"/>
                </a:tc>
              </a:tr>
            </a:tbl>
          </a:graphicData>
        </a:graphic>
      </p:graphicFrame>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6" name="Shape 1256"/>
        <p:cNvGrpSpPr/>
        <p:nvPr/>
      </p:nvGrpSpPr>
      <p:grpSpPr>
        <a:xfrm>
          <a:off x="0" y="0"/>
          <a:ext cx="0" cy="0"/>
          <a:chOff x="0" y="0"/>
          <a:chExt cx="0" cy="0"/>
        </a:xfrm>
      </p:grpSpPr>
      <p:sp>
        <p:nvSpPr>
          <p:cNvPr id="1257" name="Google Shape;1257;p2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Superuser Roles</a:t>
            </a:r>
            <a:endParaRPr/>
          </a:p>
        </p:txBody>
      </p:sp>
      <p:sp>
        <p:nvSpPr>
          <p:cNvPr id="1258" name="Google Shape;1258;p200"/>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https://docs.mongodb.com/manual/reference/built-in-roles/</a:t>
            </a:r>
            <a:endParaRPr/>
          </a:p>
        </p:txBody>
      </p:sp>
      <p:graphicFrame>
        <p:nvGraphicFramePr>
          <p:cNvPr id="1259" name="Google Shape;1259;p200"/>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2331675"/>
                <a:gridCol w="4907325"/>
              </a:tblGrid>
              <a:tr h="381000">
                <a:tc>
                  <a:txBody>
                    <a:bodyPr/>
                    <a:lstStyle/>
                    <a:p>
                      <a:pPr indent="0" lvl="0" marL="0" rtl="0" algn="l">
                        <a:spcBef>
                          <a:spcPts val="0"/>
                        </a:spcBef>
                        <a:spcAft>
                          <a:spcPts val="0"/>
                        </a:spcAft>
                        <a:buNone/>
                      </a:pPr>
                      <a:r>
                        <a:rPr lang="id"/>
                        <a:t>Role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root</a:t>
                      </a:r>
                      <a:endParaRPr/>
                    </a:p>
                  </a:txBody>
                  <a:tcPr marT="91425" marB="91425" marR="91425" marL="91425"/>
                </a:tc>
                <a:tc>
                  <a:txBody>
                    <a:bodyPr/>
                    <a:lstStyle/>
                    <a:p>
                      <a:pPr indent="0" lvl="0" marL="0" rtl="0" algn="l">
                        <a:spcBef>
                          <a:spcPts val="0"/>
                        </a:spcBef>
                        <a:spcAft>
                          <a:spcPts val="0"/>
                        </a:spcAft>
                        <a:buNone/>
                      </a:pPr>
                      <a:r>
                        <a:rPr lang="id"/>
                        <a:t>Bisa melakukan apapun</a:t>
                      </a:r>
                      <a:endParaRPr/>
                    </a:p>
                  </a:txBody>
                  <a:tcPr marT="91425" marB="91425" marR="91425" marL="91425"/>
                </a:tc>
              </a:tr>
            </a:tbl>
          </a:graphicData>
        </a:graphic>
      </p:graphicFrame>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3" name="Shape 1263"/>
        <p:cNvGrpSpPr/>
        <p:nvPr/>
      </p:nvGrpSpPr>
      <p:grpSpPr>
        <a:xfrm>
          <a:off x="0" y="0"/>
          <a:ext cx="0" cy="0"/>
          <a:chOff x="0" y="0"/>
          <a:chExt cx="0" cy="0"/>
        </a:xfrm>
      </p:grpSpPr>
      <p:sp>
        <p:nvSpPr>
          <p:cNvPr id="1264" name="Google Shape;1264;p2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Privileges</a:t>
            </a:r>
            <a:endParaRPr/>
          </a:p>
        </p:txBody>
      </p:sp>
      <p:sp>
        <p:nvSpPr>
          <p:cNvPr id="1265" name="Google Shape;1265;p2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Role membatasi hak akses di level database</a:t>
            </a:r>
            <a:endParaRPr/>
          </a:p>
          <a:p>
            <a:pPr indent="-311150" lvl="0" marL="457200" rtl="0" algn="l">
              <a:spcBef>
                <a:spcPts val="0"/>
              </a:spcBef>
              <a:spcAft>
                <a:spcPts val="0"/>
              </a:spcAft>
              <a:buSzPts val="1300"/>
              <a:buChar char="●"/>
            </a:pPr>
            <a:r>
              <a:rPr lang="id"/>
              <a:t>Kadang kita ingin membatasi di level collection</a:t>
            </a:r>
            <a:endParaRPr/>
          </a:p>
          <a:p>
            <a:pPr indent="-311150" lvl="0" marL="457200" rtl="0" algn="l">
              <a:spcBef>
                <a:spcPts val="0"/>
              </a:spcBef>
              <a:spcAft>
                <a:spcPts val="0"/>
              </a:spcAft>
              <a:buSzPts val="1300"/>
              <a:buChar char="●"/>
            </a:pPr>
            <a:r>
              <a:rPr lang="id"/>
              <a:t>Untuk melakukan itu, kita bisa menggunakan privileges</a:t>
            </a:r>
            <a:endParaRPr/>
          </a:p>
        </p:txBody>
      </p:sp>
      <p:sp>
        <p:nvSpPr>
          <p:cNvPr id="1266" name="Google Shape;1266;p201"/>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https://docs.mongodb.com/manual/reference/privilege-actions/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Memilih Database</a:t>
            </a:r>
            <a:endParaRPr/>
          </a:p>
        </p:txBody>
      </p:sp>
      <p:pic>
        <p:nvPicPr>
          <p:cNvPr id="192" name="Google Shape;192;p3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0" name="Shape 1270"/>
        <p:cNvGrpSpPr/>
        <p:nvPr/>
      </p:nvGrpSpPr>
      <p:grpSpPr>
        <a:xfrm>
          <a:off x="0" y="0"/>
          <a:ext cx="0" cy="0"/>
          <a:chOff x="0" y="0"/>
          <a:chExt cx="0" cy="0"/>
        </a:xfrm>
      </p:grpSpPr>
      <p:sp>
        <p:nvSpPr>
          <p:cNvPr id="1271" name="Google Shape;1271;p2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Role Function</a:t>
            </a:r>
            <a:endParaRPr/>
          </a:p>
        </p:txBody>
      </p:sp>
      <p:sp>
        <p:nvSpPr>
          <p:cNvPr id="1272" name="Google Shape;1272;p202"/>
          <p:cNvSpPr txBox="1"/>
          <p:nvPr/>
        </p:nvSpPr>
        <p:spPr>
          <a:xfrm>
            <a:off x="0" y="0"/>
            <a:ext cx="9144000" cy="48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https://docs.mongodb.com/manual/reference/method/js-role-management/</a:t>
            </a:r>
            <a:endParaRPr/>
          </a:p>
        </p:txBody>
      </p:sp>
      <p:graphicFrame>
        <p:nvGraphicFramePr>
          <p:cNvPr id="1273" name="Google Shape;1273;p202"/>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2331675"/>
                <a:gridCol w="4907325"/>
              </a:tblGrid>
              <a:tr h="381000">
                <a:tc>
                  <a:txBody>
                    <a:bodyPr/>
                    <a:lstStyle/>
                    <a:p>
                      <a:pPr indent="0" lvl="0" marL="0" rtl="0" algn="l">
                        <a:spcBef>
                          <a:spcPts val="0"/>
                        </a:spcBef>
                        <a:spcAft>
                          <a:spcPts val="0"/>
                        </a:spcAft>
                        <a:buNone/>
                      </a:pPr>
                      <a:r>
                        <a:rPr lang="id"/>
                        <a:t>Role</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db.createRole()</a:t>
                      </a:r>
                      <a:endParaRPr/>
                    </a:p>
                  </a:txBody>
                  <a:tcPr marT="91425" marB="91425" marR="91425" marL="91425"/>
                </a:tc>
                <a:tc>
                  <a:txBody>
                    <a:bodyPr/>
                    <a:lstStyle/>
                    <a:p>
                      <a:pPr indent="0" lvl="0" marL="0" rtl="0" algn="l">
                        <a:spcBef>
                          <a:spcPts val="0"/>
                        </a:spcBef>
                        <a:spcAft>
                          <a:spcPts val="0"/>
                        </a:spcAft>
                        <a:buNone/>
                      </a:pPr>
                      <a:r>
                        <a:rPr lang="id"/>
                        <a:t>Membuat role baru</a:t>
                      </a:r>
                      <a:endParaRPr/>
                    </a:p>
                  </a:txBody>
                  <a:tcPr marT="91425" marB="91425" marR="91425" marL="91425"/>
                </a:tc>
              </a:tr>
              <a:tr h="381000">
                <a:tc>
                  <a:txBody>
                    <a:bodyPr/>
                    <a:lstStyle/>
                    <a:p>
                      <a:pPr indent="0" lvl="0" marL="0" rtl="0" algn="l">
                        <a:spcBef>
                          <a:spcPts val="0"/>
                        </a:spcBef>
                        <a:spcAft>
                          <a:spcPts val="0"/>
                        </a:spcAft>
                        <a:buNone/>
                      </a:pPr>
                      <a:r>
                        <a:rPr lang="id"/>
                        <a:t>db.getRoles()</a:t>
                      </a:r>
                      <a:endParaRPr/>
                    </a:p>
                  </a:txBody>
                  <a:tcPr marT="91425" marB="91425" marR="91425" marL="91425"/>
                </a:tc>
                <a:tc>
                  <a:txBody>
                    <a:bodyPr/>
                    <a:lstStyle/>
                    <a:p>
                      <a:pPr indent="0" lvl="0" marL="0" rtl="0" algn="l">
                        <a:spcBef>
                          <a:spcPts val="0"/>
                        </a:spcBef>
                        <a:spcAft>
                          <a:spcPts val="0"/>
                        </a:spcAft>
                        <a:buNone/>
                      </a:pPr>
                      <a:r>
                        <a:rPr lang="id"/>
                        <a:t>Mendapatkan role</a:t>
                      </a:r>
                      <a:endParaRPr/>
                    </a:p>
                  </a:txBody>
                  <a:tcPr marT="91425" marB="91425" marR="91425" marL="91425"/>
                </a:tc>
              </a:tr>
              <a:tr h="381000">
                <a:tc>
                  <a:txBody>
                    <a:bodyPr/>
                    <a:lstStyle/>
                    <a:p>
                      <a:pPr indent="0" lvl="0" marL="0" rtl="0" algn="l">
                        <a:spcBef>
                          <a:spcPts val="0"/>
                        </a:spcBef>
                        <a:spcAft>
                          <a:spcPts val="0"/>
                        </a:spcAft>
                        <a:buNone/>
                      </a:pPr>
                      <a:r>
                        <a:rPr lang="id"/>
                        <a:t>db.deleteRole()</a:t>
                      </a:r>
                      <a:endParaRPr/>
                    </a:p>
                  </a:txBody>
                  <a:tcPr marT="91425" marB="91425" marR="91425" marL="91425"/>
                </a:tc>
                <a:tc>
                  <a:txBody>
                    <a:bodyPr/>
                    <a:lstStyle/>
                    <a:p>
                      <a:pPr indent="0" lvl="0" marL="0" rtl="0" algn="l">
                        <a:spcBef>
                          <a:spcPts val="0"/>
                        </a:spcBef>
                        <a:spcAft>
                          <a:spcPts val="0"/>
                        </a:spcAft>
                        <a:buNone/>
                      </a:pPr>
                      <a:r>
                        <a:rPr lang="id"/>
                        <a:t>Menghapus role</a:t>
                      </a:r>
                      <a:endParaRPr/>
                    </a:p>
                  </a:txBody>
                  <a:tcPr marT="91425" marB="91425" marR="91425" marL="91425"/>
                </a:tc>
              </a:tr>
              <a:tr h="381000">
                <a:tc>
                  <a:txBody>
                    <a:bodyPr/>
                    <a:lstStyle/>
                    <a:p>
                      <a:pPr indent="0" lvl="0" marL="0" rtl="0" algn="l">
                        <a:spcBef>
                          <a:spcPts val="0"/>
                        </a:spcBef>
                        <a:spcAft>
                          <a:spcPts val="0"/>
                        </a:spcAft>
                        <a:buNone/>
                      </a:pPr>
                      <a:r>
                        <a:rPr lang="id"/>
                        <a:t>db.updateRole()</a:t>
                      </a:r>
                      <a:endParaRPr/>
                    </a:p>
                  </a:txBody>
                  <a:tcPr marT="91425" marB="91425" marR="91425" marL="91425"/>
                </a:tc>
                <a:tc>
                  <a:txBody>
                    <a:bodyPr/>
                    <a:lstStyle/>
                    <a:p>
                      <a:pPr indent="0" lvl="0" marL="0" rtl="0" algn="l">
                        <a:spcBef>
                          <a:spcPts val="0"/>
                        </a:spcBef>
                        <a:spcAft>
                          <a:spcPts val="0"/>
                        </a:spcAft>
                        <a:buNone/>
                      </a:pPr>
                      <a:r>
                        <a:rPr lang="id"/>
                        <a:t>Mengubah role</a:t>
                      </a:r>
                      <a:endParaRPr/>
                    </a:p>
                  </a:txBody>
                  <a:tcPr marT="91425" marB="91425" marR="91425" marL="91425"/>
                </a:tc>
              </a:tr>
            </a:tbl>
          </a:graphicData>
        </a:graphic>
      </p:graphicFrame>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7" name="Shape 1277"/>
        <p:cNvGrpSpPr/>
        <p:nvPr/>
      </p:nvGrpSpPr>
      <p:grpSpPr>
        <a:xfrm>
          <a:off x="0" y="0"/>
          <a:ext cx="0" cy="0"/>
          <a:chOff x="0" y="0"/>
          <a:chExt cx="0" cy="0"/>
        </a:xfrm>
      </p:grpSpPr>
      <p:sp>
        <p:nvSpPr>
          <p:cNvPr id="1278" name="Google Shape;1278;p2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Role</a:t>
            </a:r>
            <a:endParaRPr/>
          </a:p>
        </p:txBody>
      </p:sp>
      <p:pic>
        <p:nvPicPr>
          <p:cNvPr id="1279" name="Google Shape;1279;p203"/>
          <p:cNvPicPr preferRelativeResize="0"/>
          <p:nvPr/>
        </p:nvPicPr>
        <p:blipFill>
          <a:blip r:embed="rId3">
            <a:alphaModFix/>
          </a:blip>
          <a:stretch>
            <a:fillRect/>
          </a:stretch>
        </p:blipFill>
        <p:spPr>
          <a:xfrm>
            <a:off x="4220100" y="628224"/>
            <a:ext cx="4786449" cy="4362874"/>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3" name="Shape 1283"/>
        <p:cNvGrpSpPr/>
        <p:nvPr/>
      </p:nvGrpSpPr>
      <p:grpSpPr>
        <a:xfrm>
          <a:off x="0" y="0"/>
          <a:ext cx="0" cy="0"/>
          <a:chOff x="0" y="0"/>
          <a:chExt cx="0" cy="0"/>
        </a:xfrm>
      </p:grpSpPr>
      <p:sp>
        <p:nvSpPr>
          <p:cNvPr id="1284" name="Google Shape;1284;p2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1285" name="Google Shape;1285;p2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https://github.com/ProgrammerZamanNow/belajar-mongodb/blob/master/scripts/authorization.js</a:t>
            </a:r>
            <a:endParaRPr/>
          </a:p>
        </p:txBody>
      </p:sp>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9" name="Shape 1289"/>
        <p:cNvGrpSpPr/>
        <p:nvPr/>
      </p:nvGrpSpPr>
      <p:grpSpPr>
        <a:xfrm>
          <a:off x="0" y="0"/>
          <a:ext cx="0" cy="0"/>
          <a:chOff x="0" y="0"/>
          <a:chExt cx="0" cy="0"/>
        </a:xfrm>
      </p:grpSpPr>
      <p:sp>
        <p:nvSpPr>
          <p:cNvPr id="1290" name="Google Shape;1290;p20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4" name="Shape 1294"/>
        <p:cNvGrpSpPr/>
        <p:nvPr/>
      </p:nvGrpSpPr>
      <p:grpSpPr>
        <a:xfrm>
          <a:off x="0" y="0"/>
          <a:ext cx="0" cy="0"/>
          <a:chOff x="0" y="0"/>
          <a:chExt cx="0" cy="0"/>
        </a:xfrm>
      </p:grpSpPr>
      <p:sp>
        <p:nvSpPr>
          <p:cNvPr id="1295" name="Google Shape;1295;p2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Materi Selanjutnya</a:t>
            </a:r>
            <a:endParaRPr/>
          </a:p>
        </p:txBody>
      </p:sp>
      <p:sp>
        <p:nvSpPr>
          <p:cNvPr id="1296" name="Google Shape;1296;p2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Aggregation</a:t>
            </a:r>
            <a:endParaRPr/>
          </a:p>
          <a:p>
            <a:pPr indent="-311150" lvl="0" marL="457200" rtl="0" algn="l">
              <a:spcBef>
                <a:spcPts val="0"/>
              </a:spcBef>
              <a:spcAft>
                <a:spcPts val="0"/>
              </a:spcAft>
              <a:buSzPts val="1300"/>
              <a:buChar char="●"/>
            </a:pPr>
            <a:r>
              <a:rPr lang="id"/>
              <a:t>MongoDB Geospatial</a:t>
            </a:r>
            <a:endParaRPr/>
          </a:p>
          <a:p>
            <a:pPr indent="-311150" lvl="0" marL="457200" rtl="0" algn="l">
              <a:spcBef>
                <a:spcPts val="0"/>
              </a:spcBef>
              <a:spcAft>
                <a:spcPts val="0"/>
              </a:spcAft>
              <a:buSzPts val="1300"/>
              <a:buChar char="●"/>
            </a:pPr>
            <a:r>
              <a:rPr lang="id"/>
              <a:t>MongoDB Scalability</a:t>
            </a:r>
            <a:endParaRPr/>
          </a:p>
        </p:txBody>
      </p:sp>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2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302" name="Google Shape;1302;p20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@khannedy</a:t>
            </a:r>
            <a:endParaRPr/>
          </a:p>
          <a:p>
            <a:pPr indent="-311150" lvl="0" marL="457200" rtl="0" algn="l">
              <a:spcBef>
                <a:spcPts val="0"/>
              </a:spcBef>
              <a:spcAft>
                <a:spcPts val="0"/>
              </a:spcAft>
              <a:buSzPts val="1300"/>
              <a:buChar char="●"/>
            </a:pPr>
            <a:r>
              <a:rPr lang="id"/>
              <a:t>Facebook : fb.com/ProgrammerZamanNow</a:t>
            </a:r>
            <a:endParaRPr/>
          </a:p>
          <a:p>
            <a:pPr indent="-311150" lvl="0" marL="457200" rtl="0" algn="l">
              <a:spcBef>
                <a:spcPts val="0"/>
              </a:spcBef>
              <a:spcAft>
                <a:spcPts val="0"/>
              </a:spcAft>
              <a:buSzPts val="1300"/>
              <a:buChar char="●"/>
            </a:pPr>
            <a:r>
              <a:rPr lang="id"/>
              <a:t>Instagram : instagram.com/programmerzamannow</a:t>
            </a:r>
            <a:endParaRPr/>
          </a:p>
          <a:p>
            <a:pPr indent="-311150" lvl="0" marL="457200" rtl="0" algn="l">
              <a:spcBef>
                <a:spcPts val="0"/>
              </a:spcBef>
              <a:spcAft>
                <a:spcPts val="0"/>
              </a:spcAft>
              <a:buSzPts val="1300"/>
              <a:buChar char="●"/>
            </a:pPr>
            <a:r>
              <a:rPr lang="id"/>
              <a:t>Youtube : youtube.com/c/ProgrammerZamanNow</a:t>
            </a:r>
            <a:endParaRPr/>
          </a:p>
          <a:p>
            <a:pPr indent="-311150" lvl="0" marL="457200" rtl="0" algn="l">
              <a:spcBef>
                <a:spcPts val="0"/>
              </a:spcBef>
              <a:spcAft>
                <a:spcPts val="0"/>
              </a:spcAft>
              <a:buSzPts val="1300"/>
              <a:buChar char="●"/>
            </a:pPr>
            <a:r>
              <a:rPr lang="id"/>
              <a:t>Telegram Channel : https://t.me/ProgrammerZamanNow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License</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Dokumen ini boleh Anda gunakan atau ubah untuk keperluan non komersial</a:t>
            </a:r>
            <a:endParaRPr/>
          </a:p>
          <a:p>
            <a:pPr indent="-311150" lvl="0" marL="457200" rtl="0" algn="l">
              <a:spcBef>
                <a:spcPts val="0"/>
              </a:spcBef>
              <a:spcAft>
                <a:spcPts val="0"/>
              </a:spcAft>
              <a:buSzPts val="1300"/>
              <a:buChar char="●"/>
            </a:pPr>
            <a:r>
              <a:rPr lang="id"/>
              <a:t>Tapi Anda wajib mencantumkan sumber dan pemilik dokumen ini</a:t>
            </a:r>
            <a:endParaRPr/>
          </a:p>
          <a:p>
            <a:pPr indent="-311150" lvl="0" marL="457200" rtl="0" algn="l">
              <a:spcBef>
                <a:spcPts val="0"/>
              </a:spcBef>
              <a:spcAft>
                <a:spcPts val="0"/>
              </a:spcAft>
              <a:buSzPts val="1300"/>
              <a:buChar char="●"/>
            </a:pPr>
            <a:r>
              <a:rPr lang="id"/>
              <a:t>Untuk keperluan komersial, silahkan hubungi pemilik dokumen ini</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Methods</a:t>
            </a:r>
            <a:endParaRPr/>
          </a:p>
        </p:txBody>
      </p:sp>
      <p:graphicFrame>
        <p:nvGraphicFramePr>
          <p:cNvPr id="198" name="Google Shape;198;p32"/>
          <p:cNvGraphicFramePr/>
          <p:nvPr/>
        </p:nvGraphicFramePr>
        <p:xfrm>
          <a:off x="952500" y="1980250"/>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Database Methods</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db.dropDatabase()</a:t>
                      </a:r>
                      <a:endParaRPr/>
                    </a:p>
                  </a:txBody>
                  <a:tcPr marT="91425" marB="91425" marR="91425" marL="91425"/>
                </a:tc>
                <a:tc>
                  <a:txBody>
                    <a:bodyPr/>
                    <a:lstStyle/>
                    <a:p>
                      <a:pPr indent="0" lvl="0" marL="0" rtl="0" algn="l">
                        <a:spcBef>
                          <a:spcPts val="0"/>
                        </a:spcBef>
                        <a:spcAft>
                          <a:spcPts val="0"/>
                        </a:spcAft>
                        <a:buNone/>
                      </a:pPr>
                      <a:r>
                        <a:rPr lang="id"/>
                        <a:t>Menghapus database</a:t>
                      </a:r>
                      <a:endParaRPr/>
                    </a:p>
                  </a:txBody>
                  <a:tcPr marT="91425" marB="91425" marR="91425" marL="91425"/>
                </a:tc>
              </a:tr>
              <a:tr h="381000">
                <a:tc>
                  <a:txBody>
                    <a:bodyPr/>
                    <a:lstStyle/>
                    <a:p>
                      <a:pPr indent="0" lvl="0" marL="0" rtl="0" algn="l">
                        <a:spcBef>
                          <a:spcPts val="0"/>
                        </a:spcBef>
                        <a:spcAft>
                          <a:spcPts val="0"/>
                        </a:spcAft>
                        <a:buNone/>
                      </a:pPr>
                      <a:r>
                        <a:rPr lang="id"/>
                        <a:t>db.getName()</a:t>
                      </a:r>
                      <a:endParaRPr/>
                    </a:p>
                  </a:txBody>
                  <a:tcPr marT="91425" marB="91425" marR="91425" marL="91425"/>
                </a:tc>
                <a:tc>
                  <a:txBody>
                    <a:bodyPr/>
                    <a:lstStyle/>
                    <a:p>
                      <a:pPr indent="0" lvl="0" marL="0" rtl="0" algn="l">
                        <a:spcBef>
                          <a:spcPts val="0"/>
                        </a:spcBef>
                        <a:spcAft>
                          <a:spcPts val="0"/>
                        </a:spcAft>
                        <a:buNone/>
                      </a:pPr>
                      <a:r>
                        <a:rPr lang="id"/>
                        <a:t>Mengambil nama database</a:t>
                      </a:r>
                      <a:endParaRPr/>
                    </a:p>
                  </a:txBody>
                  <a:tcPr marT="91425" marB="91425" marR="91425" marL="91425"/>
                </a:tc>
              </a:tr>
              <a:tr h="381000">
                <a:tc>
                  <a:txBody>
                    <a:bodyPr/>
                    <a:lstStyle/>
                    <a:p>
                      <a:pPr indent="0" lvl="0" marL="0" rtl="0" algn="l">
                        <a:spcBef>
                          <a:spcPts val="0"/>
                        </a:spcBef>
                        <a:spcAft>
                          <a:spcPts val="0"/>
                        </a:spcAft>
                        <a:buNone/>
                      </a:pPr>
                      <a:r>
                        <a:rPr lang="id"/>
                        <a:t>db.hostInfo()</a:t>
                      </a:r>
                      <a:endParaRPr/>
                    </a:p>
                  </a:txBody>
                  <a:tcPr marT="91425" marB="91425" marR="91425" marL="91425"/>
                </a:tc>
                <a:tc>
                  <a:txBody>
                    <a:bodyPr/>
                    <a:lstStyle/>
                    <a:p>
                      <a:pPr indent="0" lvl="0" marL="0" rtl="0" algn="l">
                        <a:spcBef>
                          <a:spcPts val="0"/>
                        </a:spcBef>
                        <a:spcAft>
                          <a:spcPts val="0"/>
                        </a:spcAft>
                        <a:buNone/>
                      </a:pPr>
                      <a:r>
                        <a:rPr lang="id"/>
                        <a:t>Mengambil informasi host tempat mongodb</a:t>
                      </a:r>
                      <a:endParaRPr/>
                    </a:p>
                  </a:txBody>
                  <a:tcPr marT="91425" marB="91425" marR="91425" marL="91425"/>
                </a:tc>
              </a:tr>
              <a:tr h="381000">
                <a:tc>
                  <a:txBody>
                    <a:bodyPr/>
                    <a:lstStyle/>
                    <a:p>
                      <a:pPr indent="0" lvl="0" marL="0" rtl="0" algn="l">
                        <a:spcBef>
                          <a:spcPts val="0"/>
                        </a:spcBef>
                        <a:spcAft>
                          <a:spcPts val="0"/>
                        </a:spcAft>
                        <a:buNone/>
                      </a:pPr>
                      <a:r>
                        <a:rPr lang="id"/>
                        <a:t>db.version()</a:t>
                      </a:r>
                      <a:endParaRPr/>
                    </a:p>
                  </a:txBody>
                  <a:tcPr marT="91425" marB="91425" marR="91425" marL="91425"/>
                </a:tc>
                <a:tc>
                  <a:txBody>
                    <a:bodyPr/>
                    <a:lstStyle/>
                    <a:p>
                      <a:pPr indent="0" lvl="0" marL="0" rtl="0" algn="l">
                        <a:spcBef>
                          <a:spcPts val="0"/>
                        </a:spcBef>
                        <a:spcAft>
                          <a:spcPts val="0"/>
                        </a:spcAft>
                        <a:buNone/>
                      </a:pPr>
                      <a:r>
                        <a:rPr lang="id"/>
                        <a:t>Mengambil versi database</a:t>
                      </a:r>
                      <a:endParaRPr/>
                    </a:p>
                  </a:txBody>
                  <a:tcPr marT="91425" marB="91425" marR="91425" marL="91425"/>
                </a:tc>
              </a:tr>
              <a:tr h="381000">
                <a:tc>
                  <a:txBody>
                    <a:bodyPr/>
                    <a:lstStyle/>
                    <a:p>
                      <a:pPr indent="0" lvl="0" marL="0" rtl="0" algn="l">
                        <a:spcBef>
                          <a:spcPts val="0"/>
                        </a:spcBef>
                        <a:spcAft>
                          <a:spcPts val="0"/>
                        </a:spcAft>
                        <a:buNone/>
                      </a:pPr>
                      <a:r>
                        <a:rPr lang="id"/>
                        <a:t>db.stats()</a:t>
                      </a:r>
                      <a:endParaRPr/>
                    </a:p>
                  </a:txBody>
                  <a:tcPr marT="91425" marB="91425" marR="91425" marL="91425"/>
                </a:tc>
                <a:tc>
                  <a:txBody>
                    <a:bodyPr/>
                    <a:lstStyle/>
                    <a:p>
                      <a:pPr indent="0" lvl="0" marL="0" rtl="0" algn="l">
                        <a:spcBef>
                          <a:spcPts val="0"/>
                        </a:spcBef>
                        <a:spcAft>
                          <a:spcPts val="0"/>
                        </a:spcAft>
                        <a:buNone/>
                      </a:pPr>
                      <a:r>
                        <a:rPr lang="id"/>
                        <a:t>Mengambil statistik penggunaan database</a:t>
                      </a:r>
                      <a:endParaRPr/>
                    </a:p>
                  </a:txBody>
                  <a:tcPr marT="91425" marB="91425" marR="91425" marL="91425"/>
                </a:tc>
              </a:tr>
            </a:tbl>
          </a:graphicData>
        </a:graphic>
      </p:graphicFrame>
      <p:sp>
        <p:nvSpPr>
          <p:cNvPr id="199" name="Google Shape;199;p32"/>
          <p:cNvSpPr txBox="1"/>
          <p:nvPr/>
        </p:nvSpPr>
        <p:spPr>
          <a:xfrm>
            <a:off x="0" y="0"/>
            <a:ext cx="9144000" cy="45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https://docs.mongodb.com/manual/reference/method/js-database/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Collection</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Collection</a:t>
            </a:r>
            <a:endParaRPr/>
          </a:p>
        </p:txBody>
      </p:sp>
      <p:sp>
        <p:nvSpPr>
          <p:cNvPr id="210" name="Google Shape;210;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Collection adalah tempat menyimpan document</a:t>
            </a:r>
            <a:endParaRPr/>
          </a:p>
          <a:p>
            <a:pPr indent="-311150" lvl="0" marL="457200" rtl="0" algn="l">
              <a:spcBef>
                <a:spcPts val="0"/>
              </a:spcBef>
              <a:spcAft>
                <a:spcPts val="0"/>
              </a:spcAft>
              <a:buSzPts val="1300"/>
              <a:buChar char="●"/>
            </a:pPr>
            <a:r>
              <a:rPr lang="id"/>
              <a:t>Maximum per document yang bisa disimpan adalah 16MB</a:t>
            </a:r>
            <a:endParaRPr/>
          </a:p>
          <a:p>
            <a:pPr indent="-311150" lvl="0" marL="457200" rtl="0" algn="l">
              <a:spcBef>
                <a:spcPts val="0"/>
              </a:spcBef>
              <a:spcAft>
                <a:spcPts val="0"/>
              </a:spcAft>
              <a:buSzPts val="1300"/>
              <a:buChar char="●"/>
            </a:pPr>
            <a:r>
              <a:rPr lang="id"/>
              <a:t>Maximum level nested document yang bisa disimpan adalah 100 level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graphicFrame>
        <p:nvGraphicFramePr>
          <p:cNvPr id="215" name="Google Shape;215;p35"/>
          <p:cNvGraphicFramePr/>
          <p:nvPr/>
        </p:nvGraphicFramePr>
        <p:xfrm>
          <a:off x="952500" y="2036375"/>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Database Methods untuk Collection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db.getCollectionNames()</a:t>
                      </a:r>
                      <a:endParaRPr/>
                    </a:p>
                  </a:txBody>
                  <a:tcPr marT="91425" marB="91425" marR="91425" marL="91425"/>
                </a:tc>
                <a:tc>
                  <a:txBody>
                    <a:bodyPr/>
                    <a:lstStyle/>
                    <a:p>
                      <a:pPr indent="0" lvl="0" marL="0" rtl="0" algn="l">
                        <a:spcBef>
                          <a:spcPts val="0"/>
                        </a:spcBef>
                        <a:spcAft>
                          <a:spcPts val="0"/>
                        </a:spcAft>
                        <a:buNone/>
                      </a:pPr>
                      <a:r>
                        <a:rPr lang="id"/>
                        <a:t>Mengambil semua nama collection</a:t>
                      </a:r>
                      <a:endParaRPr/>
                    </a:p>
                  </a:txBody>
                  <a:tcPr marT="91425" marB="91425" marR="91425" marL="91425"/>
                </a:tc>
              </a:tr>
              <a:tr h="381000">
                <a:tc>
                  <a:txBody>
                    <a:bodyPr/>
                    <a:lstStyle/>
                    <a:p>
                      <a:pPr indent="0" lvl="0" marL="0" rtl="0" algn="l">
                        <a:spcBef>
                          <a:spcPts val="0"/>
                        </a:spcBef>
                        <a:spcAft>
                          <a:spcPts val="0"/>
                        </a:spcAft>
                        <a:buNone/>
                      </a:pPr>
                      <a:r>
                        <a:rPr lang="id"/>
                        <a:t>db.createCollection(name)</a:t>
                      </a:r>
                      <a:endParaRPr/>
                    </a:p>
                  </a:txBody>
                  <a:tcPr marT="91425" marB="91425" marR="91425" marL="91425"/>
                </a:tc>
                <a:tc>
                  <a:txBody>
                    <a:bodyPr/>
                    <a:lstStyle/>
                    <a:p>
                      <a:pPr indent="0" lvl="0" marL="0" rtl="0" algn="l">
                        <a:spcBef>
                          <a:spcPts val="0"/>
                        </a:spcBef>
                        <a:spcAft>
                          <a:spcPts val="0"/>
                        </a:spcAft>
                        <a:buNone/>
                      </a:pPr>
                      <a:r>
                        <a:rPr lang="id"/>
                        <a:t>Membuat collection baru</a:t>
                      </a:r>
                      <a:endParaRPr/>
                    </a:p>
                  </a:txBody>
                  <a:tcPr marT="91425" marB="91425" marR="91425" marL="91425"/>
                </a:tc>
              </a:tr>
              <a:tr h="381000">
                <a:tc>
                  <a:txBody>
                    <a:bodyPr/>
                    <a:lstStyle/>
                    <a:p>
                      <a:pPr indent="0" lvl="0" marL="0" rtl="0" algn="l">
                        <a:spcBef>
                          <a:spcPts val="0"/>
                        </a:spcBef>
                        <a:spcAft>
                          <a:spcPts val="0"/>
                        </a:spcAft>
                        <a:buNone/>
                      </a:pPr>
                      <a:r>
                        <a:rPr lang="id"/>
                        <a:t>db.getCollection(name)</a:t>
                      </a:r>
                      <a:endParaRPr/>
                    </a:p>
                  </a:txBody>
                  <a:tcPr marT="91425" marB="91425" marR="91425" marL="91425"/>
                </a:tc>
                <a:tc>
                  <a:txBody>
                    <a:bodyPr/>
                    <a:lstStyle/>
                    <a:p>
                      <a:pPr indent="0" lvl="0" marL="0" rtl="0" algn="l">
                        <a:spcBef>
                          <a:spcPts val="0"/>
                        </a:spcBef>
                        <a:spcAft>
                          <a:spcPts val="0"/>
                        </a:spcAft>
                        <a:buNone/>
                      </a:pPr>
                      <a:r>
                        <a:rPr lang="id"/>
                        <a:t>Mendapatkan object collection</a:t>
                      </a:r>
                      <a:endParaRPr/>
                    </a:p>
                  </a:txBody>
                  <a:tcPr marT="91425" marB="91425" marR="91425" marL="91425"/>
                </a:tc>
              </a:tr>
              <a:tr h="381000">
                <a:tc>
                  <a:txBody>
                    <a:bodyPr/>
                    <a:lstStyle/>
                    <a:p>
                      <a:pPr indent="0" lvl="0" marL="0" rtl="0" algn="l">
                        <a:spcBef>
                          <a:spcPts val="0"/>
                        </a:spcBef>
                        <a:spcAft>
                          <a:spcPts val="0"/>
                        </a:spcAft>
                        <a:buNone/>
                      </a:pPr>
                      <a:r>
                        <a:rPr lang="id"/>
                        <a:t>db.&lt;name&gt;</a:t>
                      </a:r>
                      <a:endParaRPr/>
                    </a:p>
                  </a:txBody>
                  <a:tcPr marT="91425" marB="91425" marR="91425" marL="91425"/>
                </a:tc>
                <a:tc>
                  <a:txBody>
                    <a:bodyPr/>
                    <a:lstStyle/>
                    <a:p>
                      <a:pPr indent="0" lvl="0" marL="0" rtl="0" algn="l">
                        <a:spcBef>
                          <a:spcPts val="0"/>
                        </a:spcBef>
                        <a:spcAft>
                          <a:spcPts val="0"/>
                        </a:spcAft>
                        <a:buNone/>
                      </a:pPr>
                      <a:r>
                        <a:rPr lang="id"/>
                        <a:t>Sama dengan db.getCollection(&lt;</a:t>
                      </a:r>
                      <a:r>
                        <a:rPr lang="id"/>
                        <a:t>name</a:t>
                      </a:r>
                      <a:r>
                        <a:rPr lang="id"/>
                        <a:t>&gt;)</a:t>
                      </a:r>
                      <a:endParaRPr/>
                    </a:p>
                  </a:txBody>
                  <a:tcPr marT="91425" marB="91425" marR="91425" marL="91425"/>
                </a:tc>
              </a:tr>
              <a:tr h="381000">
                <a:tc>
                  <a:txBody>
                    <a:bodyPr/>
                    <a:lstStyle/>
                    <a:p>
                      <a:pPr indent="0" lvl="0" marL="0" rtl="0" algn="l">
                        <a:spcBef>
                          <a:spcPts val="0"/>
                        </a:spcBef>
                        <a:spcAft>
                          <a:spcPts val="0"/>
                        </a:spcAft>
                        <a:buNone/>
                      </a:pPr>
                      <a:r>
                        <a:rPr lang="id"/>
                        <a:t>db.getCollectionInfos()</a:t>
                      </a:r>
                      <a:endParaRPr/>
                    </a:p>
                  </a:txBody>
                  <a:tcPr marT="91425" marB="91425" marR="91425" marL="91425"/>
                </a:tc>
                <a:tc>
                  <a:txBody>
                    <a:bodyPr/>
                    <a:lstStyle/>
                    <a:p>
                      <a:pPr indent="0" lvl="0" marL="0" rtl="0" algn="l">
                        <a:spcBef>
                          <a:spcPts val="0"/>
                        </a:spcBef>
                        <a:spcAft>
                          <a:spcPts val="0"/>
                        </a:spcAft>
                        <a:buNone/>
                      </a:pPr>
                      <a:r>
                        <a:rPr lang="id"/>
                        <a:t>Mendapat informasi semua collection</a:t>
                      </a:r>
                      <a:endParaRPr/>
                    </a:p>
                  </a:txBody>
                  <a:tcPr marT="91425" marB="91425" marR="91425" marL="91425"/>
                </a:tc>
              </a:tr>
            </a:tbl>
          </a:graphicData>
        </a:graphic>
      </p:graphicFrame>
      <p:sp>
        <p:nvSpPr>
          <p:cNvPr id="216" name="Google Shape;216;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Database Methods untuk Collection</a:t>
            </a:r>
            <a:endParaRPr/>
          </a:p>
        </p:txBody>
      </p:sp>
      <p:sp>
        <p:nvSpPr>
          <p:cNvPr id="217" name="Google Shape;217;p35"/>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https://docs.mongodb.com/manual/reference/method/js-database/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graphicFrame>
        <p:nvGraphicFramePr>
          <p:cNvPr id="222" name="Google Shape;222;p36"/>
          <p:cNvGraphicFramePr/>
          <p:nvPr/>
        </p:nvGraphicFramePr>
        <p:xfrm>
          <a:off x="952500" y="2036375"/>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Database Methods untuk Collection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db.&lt;collection&gt;.find()</a:t>
                      </a:r>
                      <a:endParaRPr/>
                    </a:p>
                  </a:txBody>
                  <a:tcPr marT="91425" marB="91425" marR="91425" marL="91425"/>
                </a:tc>
                <a:tc>
                  <a:txBody>
                    <a:bodyPr/>
                    <a:lstStyle/>
                    <a:p>
                      <a:pPr indent="0" lvl="0" marL="0" rtl="0" algn="l">
                        <a:spcBef>
                          <a:spcPts val="0"/>
                        </a:spcBef>
                        <a:spcAft>
                          <a:spcPts val="0"/>
                        </a:spcAft>
                        <a:buNone/>
                      </a:pPr>
                      <a:r>
                        <a:rPr lang="id"/>
                        <a:t>Mengambil semua document </a:t>
                      </a:r>
                      <a:endParaRPr/>
                    </a:p>
                  </a:txBody>
                  <a:tcPr marT="91425" marB="91425" marR="91425" marL="91425"/>
                </a:tc>
              </a:tr>
              <a:tr h="381000">
                <a:tc>
                  <a:txBody>
                    <a:bodyPr/>
                    <a:lstStyle/>
                    <a:p>
                      <a:pPr indent="0" lvl="0" marL="0" rtl="0" algn="l">
                        <a:spcBef>
                          <a:spcPts val="0"/>
                        </a:spcBef>
                        <a:spcAft>
                          <a:spcPts val="0"/>
                        </a:spcAft>
                        <a:buNone/>
                      </a:pPr>
                      <a:r>
                        <a:rPr lang="id"/>
                        <a:t>db.&lt;collection&gt;.count()</a:t>
                      </a:r>
                      <a:endParaRPr/>
                    </a:p>
                  </a:txBody>
                  <a:tcPr marT="91425" marB="91425" marR="91425" marL="91425"/>
                </a:tc>
                <a:tc>
                  <a:txBody>
                    <a:bodyPr/>
                    <a:lstStyle/>
                    <a:p>
                      <a:pPr indent="0" lvl="0" marL="0" rtl="0" algn="l">
                        <a:spcBef>
                          <a:spcPts val="0"/>
                        </a:spcBef>
                        <a:spcAft>
                          <a:spcPts val="0"/>
                        </a:spcAft>
                        <a:buNone/>
                      </a:pPr>
                      <a:r>
                        <a:rPr lang="id"/>
                        <a:t>Mengambil jumlah document</a:t>
                      </a:r>
                      <a:endParaRPr/>
                    </a:p>
                  </a:txBody>
                  <a:tcPr marT="91425" marB="91425" marR="91425" marL="91425"/>
                </a:tc>
              </a:tr>
              <a:tr h="381000">
                <a:tc>
                  <a:txBody>
                    <a:bodyPr/>
                    <a:lstStyle/>
                    <a:p>
                      <a:pPr indent="0" lvl="0" marL="0" rtl="0" algn="l">
                        <a:spcBef>
                          <a:spcPts val="0"/>
                        </a:spcBef>
                        <a:spcAft>
                          <a:spcPts val="0"/>
                        </a:spcAft>
                        <a:buNone/>
                      </a:pPr>
                      <a:r>
                        <a:rPr lang="id"/>
                        <a:t>db.&lt;collection&gt;.drop()</a:t>
                      </a:r>
                      <a:endParaRPr/>
                    </a:p>
                  </a:txBody>
                  <a:tcPr marT="91425" marB="91425" marR="91425" marL="91425"/>
                </a:tc>
                <a:tc>
                  <a:txBody>
                    <a:bodyPr/>
                    <a:lstStyle/>
                    <a:p>
                      <a:pPr indent="0" lvl="0" marL="0" rtl="0" algn="l">
                        <a:spcBef>
                          <a:spcPts val="0"/>
                        </a:spcBef>
                        <a:spcAft>
                          <a:spcPts val="0"/>
                        </a:spcAft>
                        <a:buNone/>
                      </a:pPr>
                      <a:r>
                        <a:rPr lang="id"/>
                        <a:t>Menghapus collection</a:t>
                      </a:r>
                      <a:endParaRPr/>
                    </a:p>
                  </a:txBody>
                  <a:tcPr marT="91425" marB="91425" marR="91425" marL="91425"/>
                </a:tc>
              </a:tr>
              <a:tr h="381000">
                <a:tc>
                  <a:txBody>
                    <a:bodyPr/>
                    <a:lstStyle/>
                    <a:p>
                      <a:pPr indent="0" lvl="0" marL="0" rtl="0" algn="l">
                        <a:spcBef>
                          <a:spcPts val="0"/>
                        </a:spcBef>
                        <a:spcAft>
                          <a:spcPts val="0"/>
                        </a:spcAft>
                        <a:buNone/>
                      </a:pPr>
                      <a:r>
                        <a:rPr lang="id"/>
                        <a:t>db.&lt;collection&gt;.totalSize()</a:t>
                      </a:r>
                      <a:endParaRPr/>
                    </a:p>
                  </a:txBody>
                  <a:tcPr marT="91425" marB="91425" marR="91425" marL="91425"/>
                </a:tc>
                <a:tc>
                  <a:txBody>
                    <a:bodyPr/>
                    <a:lstStyle/>
                    <a:p>
                      <a:pPr indent="0" lvl="0" marL="0" rtl="0" algn="l">
                        <a:spcBef>
                          <a:spcPts val="0"/>
                        </a:spcBef>
                        <a:spcAft>
                          <a:spcPts val="0"/>
                        </a:spcAft>
                        <a:buNone/>
                      </a:pPr>
                      <a:r>
                        <a:rPr lang="id"/>
                        <a:t>Mengambil total ukuran collection</a:t>
                      </a:r>
                      <a:endParaRPr/>
                    </a:p>
                  </a:txBody>
                  <a:tcPr marT="91425" marB="91425" marR="91425" marL="91425"/>
                </a:tc>
              </a:tr>
              <a:tr h="381000">
                <a:tc>
                  <a:txBody>
                    <a:bodyPr/>
                    <a:lstStyle/>
                    <a:p>
                      <a:pPr indent="0" lvl="0" marL="0" rtl="0" algn="l">
                        <a:spcBef>
                          <a:spcPts val="0"/>
                        </a:spcBef>
                        <a:spcAft>
                          <a:spcPts val="0"/>
                        </a:spcAft>
                        <a:buNone/>
                      </a:pPr>
                      <a:r>
                        <a:rPr lang="id"/>
                        <a:t>db.&lt;collection&gt;.stats()</a:t>
                      </a:r>
                      <a:endParaRPr/>
                    </a:p>
                  </a:txBody>
                  <a:tcPr marT="91425" marB="91425" marR="91425" marL="91425"/>
                </a:tc>
                <a:tc>
                  <a:txBody>
                    <a:bodyPr/>
                    <a:lstStyle/>
                    <a:p>
                      <a:pPr indent="0" lvl="0" marL="0" rtl="0" algn="l">
                        <a:spcBef>
                          <a:spcPts val="0"/>
                        </a:spcBef>
                        <a:spcAft>
                          <a:spcPts val="0"/>
                        </a:spcAft>
                        <a:buNone/>
                      </a:pPr>
                      <a:r>
                        <a:rPr lang="id"/>
                        <a:t>Mengambil informasi statistik collection</a:t>
                      </a:r>
                      <a:endParaRPr/>
                    </a:p>
                  </a:txBody>
                  <a:tcPr marT="91425" marB="91425" marR="91425" marL="91425"/>
                </a:tc>
              </a:tr>
            </a:tbl>
          </a:graphicData>
        </a:graphic>
      </p:graphicFrame>
      <p:sp>
        <p:nvSpPr>
          <p:cNvPr id="223" name="Google Shape;223;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Collection Methods</a:t>
            </a:r>
            <a:endParaRPr/>
          </a:p>
        </p:txBody>
      </p:sp>
      <p:sp>
        <p:nvSpPr>
          <p:cNvPr id="224" name="Google Shape;224;p36"/>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https://docs.mongodb.com/manual/reference/method/js-collection/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 : Collection</a:t>
            </a:r>
            <a:endParaRPr/>
          </a:p>
        </p:txBody>
      </p:sp>
      <p:sp>
        <p:nvSpPr>
          <p:cNvPr id="230" name="Google Shape;230;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https://github.com/ProgrammerZamanNow/belajar-mongodb/blob/master/scripts/collection.js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Data Model</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Kenapa Perlu Mengerti Data Modeling</a:t>
            </a:r>
            <a:endParaRPr/>
          </a:p>
        </p:txBody>
      </p:sp>
      <p:sp>
        <p:nvSpPr>
          <p:cNvPr id="241" name="Google Shape;241;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Pindah dari relational database ke document database bukanlah hal yang sesederhana hanya dengan memindahkan semua table ke collection</a:t>
            </a:r>
            <a:endParaRPr/>
          </a:p>
          <a:p>
            <a:pPr indent="-311150" lvl="0" marL="457200" rtl="0" algn="l">
              <a:spcBef>
                <a:spcPts val="0"/>
              </a:spcBef>
              <a:spcAft>
                <a:spcPts val="0"/>
              </a:spcAft>
              <a:buSzPts val="1300"/>
              <a:buChar char="●"/>
            </a:pPr>
            <a:r>
              <a:rPr lang="id"/>
              <a:t>Penggunaan document database tidak akan mendatangkan manfaat besar jika kita tidak mengerti cara memodelkan data untuk kebutuhan aplikasi kita</a:t>
            </a:r>
            <a:endParaRPr/>
          </a:p>
          <a:p>
            <a:pPr indent="-311150" lvl="0" marL="457200" rtl="0" algn="l">
              <a:spcBef>
                <a:spcPts val="0"/>
              </a:spcBef>
              <a:spcAft>
                <a:spcPts val="0"/>
              </a:spcAft>
              <a:buSzPts val="1300"/>
              <a:buChar char="●"/>
            </a:pPr>
            <a:r>
              <a:rPr lang="id"/>
              <a:t>Saat memodelkan data menggunakan relational database, biasanya kita mengacu ke database normalization </a:t>
            </a:r>
            <a:endParaRPr/>
          </a:p>
          <a:p>
            <a:pPr indent="-311150" lvl="0" marL="457200" rtl="0" algn="l">
              <a:spcBef>
                <a:spcPts val="0"/>
              </a:spcBef>
              <a:spcAft>
                <a:spcPts val="0"/>
              </a:spcAft>
              <a:buSzPts val="1300"/>
              <a:buChar char="●"/>
            </a:pPr>
            <a:r>
              <a:rPr lang="id"/>
              <a:t>Saat memodelkan data menggunakan document database, kita harus mengacu ke penggunaan aplikasi dalam melakukan query, update dan memproses data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Schema yang Flexible</a:t>
            </a:r>
            <a:endParaRPr/>
          </a:p>
        </p:txBody>
      </p:sp>
      <p:sp>
        <p:nvSpPr>
          <p:cNvPr id="247" name="Google Shape;247;p4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Tidak seperti di relational database, di MongoDB kita bisa memasukkan data ke collection secara langsung tanpa mendefinisikan schema collection nya.</a:t>
            </a:r>
            <a:endParaRPr/>
          </a:p>
          <a:p>
            <a:pPr indent="-311150" lvl="0" marL="457200" rtl="0" algn="l">
              <a:spcBef>
                <a:spcPts val="0"/>
              </a:spcBef>
              <a:spcAft>
                <a:spcPts val="0"/>
              </a:spcAft>
              <a:buSzPts val="1300"/>
              <a:buChar char="●"/>
            </a:pPr>
            <a:r>
              <a:rPr lang="id"/>
              <a:t>Schema untuk collection </a:t>
            </a:r>
            <a:r>
              <a:rPr lang="id"/>
              <a:t>di MongoDB sangat flexible, tiap document bisa berbeda. Tidak seperti table di relational database yang harus sama  tiap record.</a:t>
            </a:r>
            <a:endParaRPr/>
          </a:p>
          <a:p>
            <a:pPr indent="-311150" lvl="0" marL="457200" rtl="0" algn="l">
              <a:spcBef>
                <a:spcPts val="0"/>
              </a:spcBef>
              <a:spcAft>
                <a:spcPts val="0"/>
              </a:spcAft>
              <a:buSzPts val="1300"/>
              <a:buChar char="●"/>
            </a:pPr>
            <a:r>
              <a:rPr lang="id"/>
              <a:t>Namun pada prakteknya, sangat direkomendasikan menggunakan jenis data yang sama untuk tiap collection, walaupun bisa berbeda-beda di collection yang sama</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Primary Key</a:t>
            </a:r>
            <a:endParaRPr/>
          </a:p>
        </p:txBody>
      </p:sp>
      <p:sp>
        <p:nvSpPr>
          <p:cNvPr id="253" name="Google Shape;253;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membuat dokumen di MongoDB, kita wajib menambahkan primary key</a:t>
            </a:r>
            <a:endParaRPr/>
          </a:p>
          <a:p>
            <a:pPr indent="-311150" lvl="0" marL="457200" rtl="0" algn="l">
              <a:spcBef>
                <a:spcPts val="0"/>
              </a:spcBef>
              <a:spcAft>
                <a:spcPts val="0"/>
              </a:spcAft>
              <a:buSzPts val="1300"/>
              <a:buChar char="●"/>
            </a:pPr>
            <a:r>
              <a:rPr lang="id"/>
              <a:t>Tidak seperti relational database yang bebas membuat column untuk primary key, di MongoDB, primary key wajib menggunakan field _id</a:t>
            </a:r>
            <a:endParaRPr/>
          </a:p>
          <a:p>
            <a:pPr indent="-311150" lvl="0" marL="457200" rtl="0" algn="l">
              <a:spcBef>
                <a:spcPts val="0"/>
              </a:spcBef>
              <a:spcAft>
                <a:spcPts val="0"/>
              </a:spcAft>
              <a:buSzPts val="1300"/>
              <a:buChar char="●"/>
            </a:pPr>
            <a:r>
              <a:rPr lang="id"/>
              <a:t>Selain itu primary key tidak bisa lebih dari 1 field, hanya bisa field _id, jadi jika kita ingin membuat composite primary key, maka kita hanya bisa melakukan dengan menggunakan 1 field _id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5"/>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00" name="Google Shape;100;p15"/>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Dokumen - Embedded</a:t>
            </a:r>
            <a:endParaRPr/>
          </a:p>
        </p:txBody>
      </p:sp>
      <p:pic>
        <p:nvPicPr>
          <p:cNvPr id="259" name="Google Shape;259;p42"/>
          <p:cNvPicPr preferRelativeResize="0"/>
          <p:nvPr/>
        </p:nvPicPr>
        <p:blipFill>
          <a:blip r:embed="rId3">
            <a:alphaModFix/>
          </a:blip>
          <a:stretch>
            <a:fillRect/>
          </a:stretch>
        </p:blipFill>
        <p:spPr>
          <a:xfrm>
            <a:off x="1928275" y="2006250"/>
            <a:ext cx="5287448" cy="2984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Struktur Dokumen - Reference</a:t>
            </a:r>
            <a:endParaRPr/>
          </a:p>
        </p:txBody>
      </p:sp>
      <p:pic>
        <p:nvPicPr>
          <p:cNvPr id="265" name="Google Shape;265;p43"/>
          <p:cNvPicPr preferRelativeResize="0"/>
          <p:nvPr/>
        </p:nvPicPr>
        <p:blipFill>
          <a:blip r:embed="rId3">
            <a:alphaModFix/>
          </a:blip>
          <a:stretch>
            <a:fillRect/>
          </a:stretch>
        </p:blipFill>
        <p:spPr>
          <a:xfrm>
            <a:off x="2117788" y="2006250"/>
            <a:ext cx="4908420" cy="2984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Embedded vs Reference</a:t>
            </a:r>
            <a:endParaRPr/>
          </a:p>
        </p:txBody>
      </p:sp>
      <p:sp>
        <p:nvSpPr>
          <p:cNvPr id="271" name="Google Shape;271;p44"/>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Embedded jika :</a:t>
            </a:r>
            <a:endParaRPr/>
          </a:p>
          <a:p>
            <a:pPr indent="-311150" lvl="0" marL="457200" rtl="0" algn="l">
              <a:spcBef>
                <a:spcPts val="1600"/>
              </a:spcBef>
              <a:spcAft>
                <a:spcPts val="0"/>
              </a:spcAft>
              <a:buSzPts val="1300"/>
              <a:buChar char="●"/>
            </a:pPr>
            <a:r>
              <a:rPr lang="id"/>
              <a:t>Antar document saling ketergantungan</a:t>
            </a:r>
            <a:endParaRPr/>
          </a:p>
          <a:p>
            <a:pPr indent="-311150" lvl="0" marL="457200" rtl="0" algn="l">
              <a:spcBef>
                <a:spcPts val="0"/>
              </a:spcBef>
              <a:spcAft>
                <a:spcPts val="0"/>
              </a:spcAft>
              <a:buSzPts val="1300"/>
              <a:buChar char="●"/>
            </a:pPr>
            <a:r>
              <a:rPr lang="id"/>
              <a:t>Tidak bisa langsung melakukan perubahan ke embedded document</a:t>
            </a:r>
            <a:endParaRPr/>
          </a:p>
          <a:p>
            <a:pPr indent="-311150" lvl="0" marL="457200" rtl="0" algn="l">
              <a:spcBef>
                <a:spcPts val="0"/>
              </a:spcBef>
              <a:spcAft>
                <a:spcPts val="0"/>
              </a:spcAft>
              <a:buSzPts val="1300"/>
              <a:buChar char="●"/>
            </a:pPr>
            <a:r>
              <a:rPr lang="id"/>
              <a:t>Embedded document selalu dibutuhkan ketika mengambil data document</a:t>
            </a:r>
            <a:endParaRPr/>
          </a:p>
        </p:txBody>
      </p:sp>
      <p:sp>
        <p:nvSpPr>
          <p:cNvPr id="272" name="Google Shape;272;p44"/>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Gunakan Reference jika :</a:t>
            </a:r>
            <a:endParaRPr/>
          </a:p>
          <a:p>
            <a:pPr indent="-311150" lvl="0" marL="457200" rtl="0" algn="l">
              <a:spcBef>
                <a:spcPts val="1600"/>
              </a:spcBef>
              <a:spcAft>
                <a:spcPts val="0"/>
              </a:spcAft>
              <a:buSzPts val="1300"/>
              <a:buChar char="●"/>
            </a:pPr>
            <a:r>
              <a:rPr lang="id"/>
              <a:t>Antar document bisa berdiri sendiri dan tidak terlalu ketergantungan satu sama lain</a:t>
            </a:r>
            <a:endParaRPr/>
          </a:p>
          <a:p>
            <a:pPr indent="-311150" lvl="0" marL="457200" rtl="0" algn="l">
              <a:spcBef>
                <a:spcPts val="0"/>
              </a:spcBef>
              <a:spcAft>
                <a:spcPts val="0"/>
              </a:spcAft>
              <a:buSzPts val="1300"/>
              <a:buChar char="●"/>
            </a:pPr>
            <a:r>
              <a:rPr lang="id"/>
              <a:t>Bisa melakukan manipulasi data langsung terhadap reference document</a:t>
            </a:r>
            <a:endParaRPr/>
          </a:p>
          <a:p>
            <a:pPr indent="-311150" lvl="0" marL="457200" rtl="0" algn="l">
              <a:spcBef>
                <a:spcPts val="0"/>
              </a:spcBef>
              <a:spcAft>
                <a:spcPts val="0"/>
              </a:spcAft>
              <a:buSzPts val="1300"/>
              <a:buChar char="●"/>
            </a:pPr>
            <a:r>
              <a:rPr lang="id"/>
              <a:t>Reference document tidak selalu dibutuhkan saat mengambil document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BSON</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BSON</a:t>
            </a:r>
            <a:endParaRPr/>
          </a:p>
        </p:txBody>
      </p:sp>
      <p:sp>
        <p:nvSpPr>
          <p:cNvPr id="283" name="Google Shape;283;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BSON singkatan dari Binary JSON, yaitu binary-encoded serialization dokumen seperti JSON</a:t>
            </a:r>
            <a:endParaRPr/>
          </a:p>
          <a:p>
            <a:pPr indent="-311150" lvl="0" marL="457200" rtl="0" algn="l">
              <a:spcBef>
                <a:spcPts val="0"/>
              </a:spcBef>
              <a:spcAft>
                <a:spcPts val="0"/>
              </a:spcAft>
              <a:buSzPts val="1300"/>
              <a:buChar char="●"/>
            </a:pPr>
            <a:r>
              <a:rPr lang="id"/>
              <a:t>Sama seperti JSON, di BSON juga bisa kita bisa menggunakan embedded object, array dan lain-lain</a:t>
            </a:r>
            <a:endParaRPr/>
          </a:p>
          <a:p>
            <a:pPr indent="-311150" lvl="0" marL="457200" rtl="0" algn="l">
              <a:spcBef>
                <a:spcPts val="0"/>
              </a:spcBef>
              <a:spcAft>
                <a:spcPts val="0"/>
              </a:spcAft>
              <a:buSzPts val="1300"/>
              <a:buChar char="●"/>
            </a:pPr>
            <a:r>
              <a:rPr lang="id" u="sng">
                <a:solidFill>
                  <a:schemeClr val="hlink"/>
                </a:solidFill>
                <a:hlinkClick r:id="rId3"/>
              </a:rPr>
              <a:t>http://bsonspec.org/</a:t>
            </a:r>
            <a:r>
              <a:rPr lang="id"/>
              <a:t> </a:t>
            </a:r>
            <a:endParaRPr/>
          </a:p>
          <a:p>
            <a:pPr indent="-311150" lvl="0" marL="457200" rtl="0" algn="l">
              <a:spcBef>
                <a:spcPts val="0"/>
              </a:spcBef>
              <a:spcAft>
                <a:spcPts val="0"/>
              </a:spcAft>
              <a:buSzPts val="1300"/>
              <a:buChar char="●"/>
            </a:pPr>
            <a:r>
              <a:rPr lang="id" u="sng">
                <a:solidFill>
                  <a:schemeClr val="hlink"/>
                </a:solidFill>
                <a:hlinkClick r:id="rId4"/>
              </a:rPr>
              <a:t>https://docs.mongodb.com/manual/reference/bson-types/</a:t>
            </a:r>
            <a:r>
              <a:rPr lang="id"/>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 di BSON (1)</a:t>
            </a:r>
            <a:endParaRPr/>
          </a:p>
        </p:txBody>
      </p:sp>
      <p:graphicFrame>
        <p:nvGraphicFramePr>
          <p:cNvPr id="289" name="Google Shape;289;p47"/>
          <p:cNvGraphicFramePr/>
          <p:nvPr/>
        </p:nvGraphicFramePr>
        <p:xfrm>
          <a:off x="952500" y="2008300"/>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Alias</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Double</a:t>
                      </a:r>
                      <a:endParaRPr/>
                    </a:p>
                  </a:txBody>
                  <a:tcPr marT="91425" marB="91425" marR="91425" marL="91425"/>
                </a:tc>
                <a:tc>
                  <a:txBody>
                    <a:bodyPr/>
                    <a:lstStyle/>
                    <a:p>
                      <a:pPr indent="0" lvl="0" marL="0" rtl="0" algn="l">
                        <a:spcBef>
                          <a:spcPts val="0"/>
                        </a:spcBef>
                        <a:spcAft>
                          <a:spcPts val="0"/>
                        </a:spcAft>
                        <a:buNone/>
                      </a:pPr>
                      <a:r>
                        <a:rPr lang="id"/>
                        <a:t>double</a:t>
                      </a:r>
                      <a:endParaRPr/>
                    </a:p>
                  </a:txBody>
                  <a:tcPr marT="91425" marB="91425" marR="91425" marL="91425"/>
                </a:tc>
              </a:tr>
              <a:tr h="381000">
                <a:tc>
                  <a:txBody>
                    <a:bodyPr/>
                    <a:lstStyle/>
                    <a:p>
                      <a:pPr indent="0" lvl="0" marL="0" rtl="0" algn="l">
                        <a:spcBef>
                          <a:spcPts val="0"/>
                        </a:spcBef>
                        <a:spcAft>
                          <a:spcPts val="0"/>
                        </a:spcAft>
                        <a:buNone/>
                      </a:pPr>
                      <a:r>
                        <a:rPr lang="id"/>
                        <a:t>String</a:t>
                      </a:r>
                      <a:endParaRPr/>
                    </a:p>
                  </a:txBody>
                  <a:tcPr marT="91425" marB="91425" marR="91425" marL="91425"/>
                </a:tc>
                <a:tc>
                  <a:txBody>
                    <a:bodyPr/>
                    <a:lstStyle/>
                    <a:p>
                      <a:pPr indent="0" lvl="0" marL="0" rtl="0" algn="l">
                        <a:spcBef>
                          <a:spcPts val="0"/>
                        </a:spcBef>
                        <a:spcAft>
                          <a:spcPts val="0"/>
                        </a:spcAft>
                        <a:buNone/>
                      </a:pPr>
                      <a:r>
                        <a:rPr lang="id"/>
                        <a:t>string</a:t>
                      </a:r>
                      <a:endParaRPr/>
                    </a:p>
                  </a:txBody>
                  <a:tcPr marT="91425" marB="91425" marR="91425" marL="91425"/>
                </a:tc>
              </a:tr>
              <a:tr h="381000">
                <a:tc>
                  <a:txBody>
                    <a:bodyPr/>
                    <a:lstStyle/>
                    <a:p>
                      <a:pPr indent="0" lvl="0" marL="0" rtl="0" algn="l">
                        <a:spcBef>
                          <a:spcPts val="0"/>
                        </a:spcBef>
                        <a:spcAft>
                          <a:spcPts val="0"/>
                        </a:spcAft>
                        <a:buNone/>
                      </a:pPr>
                      <a:r>
                        <a:rPr lang="id"/>
                        <a:t>Object</a:t>
                      </a:r>
                      <a:endParaRPr/>
                    </a:p>
                  </a:txBody>
                  <a:tcPr marT="91425" marB="91425" marR="91425" marL="91425"/>
                </a:tc>
                <a:tc>
                  <a:txBody>
                    <a:bodyPr/>
                    <a:lstStyle/>
                    <a:p>
                      <a:pPr indent="0" lvl="0" marL="0" rtl="0" algn="l">
                        <a:spcBef>
                          <a:spcPts val="0"/>
                        </a:spcBef>
                        <a:spcAft>
                          <a:spcPts val="0"/>
                        </a:spcAft>
                        <a:buNone/>
                      </a:pPr>
                      <a:r>
                        <a:rPr lang="id"/>
                        <a:t>object</a:t>
                      </a:r>
                      <a:endParaRPr/>
                    </a:p>
                  </a:txBody>
                  <a:tcPr marT="91425" marB="91425" marR="91425" marL="91425"/>
                </a:tc>
              </a:tr>
              <a:tr h="381000">
                <a:tc>
                  <a:txBody>
                    <a:bodyPr/>
                    <a:lstStyle/>
                    <a:p>
                      <a:pPr indent="0" lvl="0" marL="0" rtl="0" algn="l">
                        <a:spcBef>
                          <a:spcPts val="0"/>
                        </a:spcBef>
                        <a:spcAft>
                          <a:spcPts val="0"/>
                        </a:spcAft>
                        <a:buNone/>
                      </a:pPr>
                      <a:r>
                        <a:rPr lang="id"/>
                        <a:t>Array</a:t>
                      </a:r>
                      <a:endParaRPr/>
                    </a:p>
                  </a:txBody>
                  <a:tcPr marT="91425" marB="91425" marR="91425" marL="91425"/>
                </a:tc>
                <a:tc>
                  <a:txBody>
                    <a:bodyPr/>
                    <a:lstStyle/>
                    <a:p>
                      <a:pPr indent="0" lvl="0" marL="0" rtl="0" algn="l">
                        <a:spcBef>
                          <a:spcPts val="0"/>
                        </a:spcBef>
                        <a:spcAft>
                          <a:spcPts val="0"/>
                        </a:spcAft>
                        <a:buNone/>
                      </a:pPr>
                      <a:r>
                        <a:rPr lang="id"/>
                        <a:t>arrat</a:t>
                      </a:r>
                      <a:endParaRPr/>
                    </a:p>
                  </a:txBody>
                  <a:tcPr marT="91425" marB="91425" marR="91425" marL="91425"/>
                </a:tc>
              </a:tr>
              <a:tr h="381000">
                <a:tc>
                  <a:txBody>
                    <a:bodyPr/>
                    <a:lstStyle/>
                    <a:p>
                      <a:pPr indent="0" lvl="0" marL="0" rtl="0" algn="l">
                        <a:spcBef>
                          <a:spcPts val="0"/>
                        </a:spcBef>
                        <a:spcAft>
                          <a:spcPts val="0"/>
                        </a:spcAft>
                        <a:buNone/>
                      </a:pPr>
                      <a:r>
                        <a:rPr lang="id"/>
                        <a:t>Binary Data</a:t>
                      </a:r>
                      <a:endParaRPr/>
                    </a:p>
                  </a:txBody>
                  <a:tcPr marT="91425" marB="91425" marR="91425" marL="91425"/>
                </a:tc>
                <a:tc>
                  <a:txBody>
                    <a:bodyPr/>
                    <a:lstStyle/>
                    <a:p>
                      <a:pPr indent="0" lvl="0" marL="0" rtl="0" algn="l">
                        <a:spcBef>
                          <a:spcPts val="0"/>
                        </a:spcBef>
                        <a:spcAft>
                          <a:spcPts val="0"/>
                        </a:spcAft>
                        <a:buNone/>
                      </a:pPr>
                      <a:r>
                        <a:rPr lang="id"/>
                        <a:t>binData</a:t>
                      </a:r>
                      <a:endParaRPr/>
                    </a:p>
                  </a:txBody>
                  <a:tcPr marT="91425" marB="91425" marR="91425" marL="91425"/>
                </a:tc>
              </a:tr>
              <a:tr h="381000">
                <a:tc>
                  <a:txBody>
                    <a:bodyPr/>
                    <a:lstStyle/>
                    <a:p>
                      <a:pPr indent="0" lvl="0" marL="0" rtl="0" algn="l">
                        <a:spcBef>
                          <a:spcPts val="0"/>
                        </a:spcBef>
                        <a:spcAft>
                          <a:spcPts val="0"/>
                        </a:spcAft>
                        <a:buNone/>
                      </a:pPr>
                      <a:r>
                        <a:rPr lang="id"/>
                        <a:t>ObjectId</a:t>
                      </a:r>
                      <a:endParaRPr/>
                    </a:p>
                  </a:txBody>
                  <a:tcPr marT="91425" marB="91425" marR="91425" marL="91425"/>
                </a:tc>
                <a:tc>
                  <a:txBody>
                    <a:bodyPr/>
                    <a:lstStyle/>
                    <a:p>
                      <a:pPr indent="0" lvl="0" marL="0" rtl="0" algn="l">
                        <a:spcBef>
                          <a:spcPts val="0"/>
                        </a:spcBef>
                        <a:spcAft>
                          <a:spcPts val="0"/>
                        </a:spcAft>
                        <a:buNone/>
                      </a:pPr>
                      <a:r>
                        <a:rPr lang="id"/>
                        <a:t>objectId</a:t>
                      </a:r>
                      <a:endParaRPr/>
                    </a:p>
                  </a:txBody>
                  <a:tcPr marT="91425" marB="91425" marR="91425" marL="91425"/>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a:t>
            </a:r>
            <a:r>
              <a:rPr lang="id"/>
              <a:t> di BSON</a:t>
            </a:r>
            <a:r>
              <a:rPr lang="id"/>
              <a:t> (2)</a:t>
            </a:r>
            <a:endParaRPr/>
          </a:p>
        </p:txBody>
      </p:sp>
      <p:graphicFrame>
        <p:nvGraphicFramePr>
          <p:cNvPr id="295" name="Google Shape;295;p48"/>
          <p:cNvGraphicFramePr/>
          <p:nvPr/>
        </p:nvGraphicFramePr>
        <p:xfrm>
          <a:off x="952500" y="2008300"/>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Alias</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Boolean</a:t>
                      </a:r>
                      <a:endParaRPr/>
                    </a:p>
                  </a:txBody>
                  <a:tcPr marT="91425" marB="91425" marR="91425" marL="91425"/>
                </a:tc>
                <a:tc>
                  <a:txBody>
                    <a:bodyPr/>
                    <a:lstStyle/>
                    <a:p>
                      <a:pPr indent="0" lvl="0" marL="0" rtl="0" algn="l">
                        <a:spcBef>
                          <a:spcPts val="0"/>
                        </a:spcBef>
                        <a:spcAft>
                          <a:spcPts val="0"/>
                        </a:spcAft>
                        <a:buNone/>
                      </a:pPr>
                      <a:r>
                        <a:rPr lang="id"/>
                        <a:t>bool</a:t>
                      </a:r>
                      <a:endParaRPr/>
                    </a:p>
                  </a:txBody>
                  <a:tcPr marT="91425" marB="91425" marR="91425" marL="91425"/>
                </a:tc>
              </a:tr>
              <a:tr h="381000">
                <a:tc>
                  <a:txBody>
                    <a:bodyPr/>
                    <a:lstStyle/>
                    <a:p>
                      <a:pPr indent="0" lvl="0" marL="0" rtl="0" algn="l">
                        <a:spcBef>
                          <a:spcPts val="0"/>
                        </a:spcBef>
                        <a:spcAft>
                          <a:spcPts val="0"/>
                        </a:spcAft>
                        <a:buNone/>
                      </a:pPr>
                      <a:r>
                        <a:rPr lang="id"/>
                        <a:t>Date</a:t>
                      </a:r>
                      <a:endParaRPr/>
                    </a:p>
                  </a:txBody>
                  <a:tcPr marT="91425" marB="91425" marR="91425" marL="91425"/>
                </a:tc>
                <a:tc>
                  <a:txBody>
                    <a:bodyPr/>
                    <a:lstStyle/>
                    <a:p>
                      <a:pPr indent="0" lvl="0" marL="0" rtl="0" algn="l">
                        <a:spcBef>
                          <a:spcPts val="0"/>
                        </a:spcBef>
                        <a:spcAft>
                          <a:spcPts val="0"/>
                        </a:spcAft>
                        <a:buNone/>
                      </a:pPr>
                      <a:r>
                        <a:rPr lang="id"/>
                        <a:t>date</a:t>
                      </a:r>
                      <a:endParaRPr/>
                    </a:p>
                  </a:txBody>
                  <a:tcPr marT="91425" marB="91425" marR="91425" marL="91425"/>
                </a:tc>
              </a:tr>
              <a:tr h="381000">
                <a:tc>
                  <a:txBody>
                    <a:bodyPr/>
                    <a:lstStyle/>
                    <a:p>
                      <a:pPr indent="0" lvl="0" marL="0" rtl="0" algn="l">
                        <a:spcBef>
                          <a:spcPts val="0"/>
                        </a:spcBef>
                        <a:spcAft>
                          <a:spcPts val="0"/>
                        </a:spcAft>
                        <a:buNone/>
                      </a:pPr>
                      <a:r>
                        <a:rPr lang="id"/>
                        <a:t>Null</a:t>
                      </a:r>
                      <a:endParaRPr/>
                    </a:p>
                  </a:txBody>
                  <a:tcPr marT="91425" marB="91425" marR="91425" marL="91425"/>
                </a:tc>
                <a:tc>
                  <a:txBody>
                    <a:bodyPr/>
                    <a:lstStyle/>
                    <a:p>
                      <a:pPr indent="0" lvl="0" marL="0" rtl="0" algn="l">
                        <a:spcBef>
                          <a:spcPts val="0"/>
                        </a:spcBef>
                        <a:spcAft>
                          <a:spcPts val="0"/>
                        </a:spcAft>
                        <a:buNone/>
                      </a:pPr>
                      <a:r>
                        <a:rPr lang="id"/>
                        <a:t>null</a:t>
                      </a:r>
                      <a:endParaRPr/>
                    </a:p>
                  </a:txBody>
                  <a:tcPr marT="91425" marB="91425" marR="91425" marL="91425"/>
                </a:tc>
              </a:tr>
              <a:tr h="381000">
                <a:tc>
                  <a:txBody>
                    <a:bodyPr/>
                    <a:lstStyle/>
                    <a:p>
                      <a:pPr indent="0" lvl="0" marL="0" rtl="0" algn="l">
                        <a:spcBef>
                          <a:spcPts val="0"/>
                        </a:spcBef>
                        <a:spcAft>
                          <a:spcPts val="0"/>
                        </a:spcAft>
                        <a:buNone/>
                      </a:pPr>
                      <a:r>
                        <a:rPr lang="id"/>
                        <a:t>Regular Expression</a:t>
                      </a:r>
                      <a:endParaRPr/>
                    </a:p>
                  </a:txBody>
                  <a:tcPr marT="91425" marB="91425" marR="91425" marL="91425"/>
                </a:tc>
                <a:tc>
                  <a:txBody>
                    <a:bodyPr/>
                    <a:lstStyle/>
                    <a:p>
                      <a:pPr indent="0" lvl="0" marL="0" rtl="0" algn="l">
                        <a:spcBef>
                          <a:spcPts val="0"/>
                        </a:spcBef>
                        <a:spcAft>
                          <a:spcPts val="0"/>
                        </a:spcAft>
                        <a:buNone/>
                      </a:pPr>
                      <a:r>
                        <a:rPr lang="id"/>
                        <a:t>regex</a:t>
                      </a:r>
                      <a:endParaRPr/>
                    </a:p>
                  </a:txBody>
                  <a:tcPr marT="91425" marB="91425" marR="91425" marL="91425"/>
                </a:tc>
              </a:tr>
              <a:tr h="381000">
                <a:tc>
                  <a:txBody>
                    <a:bodyPr/>
                    <a:lstStyle/>
                    <a:p>
                      <a:pPr indent="0" lvl="0" marL="0" rtl="0" algn="l">
                        <a:spcBef>
                          <a:spcPts val="0"/>
                        </a:spcBef>
                        <a:spcAft>
                          <a:spcPts val="0"/>
                        </a:spcAft>
                        <a:buNone/>
                      </a:pPr>
                      <a:r>
                        <a:rPr lang="id"/>
                        <a:t>JavaScript</a:t>
                      </a:r>
                      <a:endParaRPr/>
                    </a:p>
                  </a:txBody>
                  <a:tcPr marT="91425" marB="91425" marR="91425" marL="91425"/>
                </a:tc>
                <a:tc>
                  <a:txBody>
                    <a:bodyPr/>
                    <a:lstStyle/>
                    <a:p>
                      <a:pPr indent="0" lvl="0" marL="0" rtl="0" algn="l">
                        <a:spcBef>
                          <a:spcPts val="0"/>
                        </a:spcBef>
                        <a:spcAft>
                          <a:spcPts val="0"/>
                        </a:spcAft>
                        <a:buNone/>
                      </a:pPr>
                      <a:r>
                        <a:rPr lang="id"/>
                        <a:t>javascript</a:t>
                      </a:r>
                      <a:endParaRPr/>
                    </a:p>
                  </a:txBody>
                  <a:tcPr marT="91425" marB="91425" marR="91425" marL="91425"/>
                </a:tc>
              </a:tr>
              <a:tr h="381000">
                <a:tc>
                  <a:txBody>
                    <a:bodyPr/>
                    <a:lstStyle/>
                    <a:p>
                      <a:pPr indent="0" lvl="0" marL="0" rtl="0" algn="l">
                        <a:spcBef>
                          <a:spcPts val="0"/>
                        </a:spcBef>
                        <a:spcAft>
                          <a:spcPts val="0"/>
                        </a:spcAft>
                        <a:buNone/>
                      </a:pPr>
                      <a:r>
                        <a:rPr lang="id"/>
                        <a:t>JavaScript with Scope</a:t>
                      </a:r>
                      <a:endParaRPr/>
                    </a:p>
                  </a:txBody>
                  <a:tcPr marT="91425" marB="91425" marR="91425" marL="91425"/>
                </a:tc>
                <a:tc>
                  <a:txBody>
                    <a:bodyPr/>
                    <a:lstStyle/>
                    <a:p>
                      <a:pPr indent="0" lvl="0" marL="0" rtl="0" algn="l">
                        <a:spcBef>
                          <a:spcPts val="0"/>
                        </a:spcBef>
                        <a:spcAft>
                          <a:spcPts val="0"/>
                        </a:spcAft>
                        <a:buNone/>
                      </a:pPr>
                      <a:r>
                        <a:rPr lang="id"/>
                        <a:t>javascriptWithScope</a:t>
                      </a:r>
                      <a:endParaRPr/>
                    </a:p>
                  </a:txBody>
                  <a:tcPr marT="91425" marB="91425" marR="91425" marL="91425"/>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Tipe Data</a:t>
            </a:r>
            <a:r>
              <a:rPr lang="id"/>
              <a:t> di BSON</a:t>
            </a:r>
            <a:r>
              <a:rPr lang="id"/>
              <a:t> (3)</a:t>
            </a:r>
            <a:endParaRPr/>
          </a:p>
        </p:txBody>
      </p:sp>
      <p:graphicFrame>
        <p:nvGraphicFramePr>
          <p:cNvPr id="301" name="Google Shape;301;p49"/>
          <p:cNvGraphicFramePr/>
          <p:nvPr/>
        </p:nvGraphicFramePr>
        <p:xfrm>
          <a:off x="952500" y="2008300"/>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Tipe Data</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Alias</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32 Bit Integer</a:t>
                      </a:r>
                      <a:endParaRPr/>
                    </a:p>
                  </a:txBody>
                  <a:tcPr marT="91425" marB="91425" marR="91425" marL="91425"/>
                </a:tc>
                <a:tc>
                  <a:txBody>
                    <a:bodyPr/>
                    <a:lstStyle/>
                    <a:p>
                      <a:pPr indent="0" lvl="0" marL="0" rtl="0" algn="l">
                        <a:spcBef>
                          <a:spcPts val="0"/>
                        </a:spcBef>
                        <a:spcAft>
                          <a:spcPts val="0"/>
                        </a:spcAft>
                        <a:buNone/>
                      </a:pPr>
                      <a:r>
                        <a:rPr lang="id"/>
                        <a:t>int</a:t>
                      </a:r>
                      <a:endParaRPr/>
                    </a:p>
                  </a:txBody>
                  <a:tcPr marT="91425" marB="91425" marR="91425" marL="91425"/>
                </a:tc>
              </a:tr>
              <a:tr h="381000">
                <a:tc>
                  <a:txBody>
                    <a:bodyPr/>
                    <a:lstStyle/>
                    <a:p>
                      <a:pPr indent="0" lvl="0" marL="0" rtl="0" algn="l">
                        <a:spcBef>
                          <a:spcPts val="0"/>
                        </a:spcBef>
                        <a:spcAft>
                          <a:spcPts val="0"/>
                        </a:spcAft>
                        <a:buNone/>
                      </a:pPr>
                      <a:r>
                        <a:rPr lang="id"/>
                        <a:t>Timestamp</a:t>
                      </a:r>
                      <a:endParaRPr/>
                    </a:p>
                  </a:txBody>
                  <a:tcPr marT="91425" marB="91425" marR="91425" marL="91425"/>
                </a:tc>
                <a:tc>
                  <a:txBody>
                    <a:bodyPr/>
                    <a:lstStyle/>
                    <a:p>
                      <a:pPr indent="0" lvl="0" marL="0" rtl="0" algn="l">
                        <a:spcBef>
                          <a:spcPts val="0"/>
                        </a:spcBef>
                        <a:spcAft>
                          <a:spcPts val="0"/>
                        </a:spcAft>
                        <a:buNone/>
                      </a:pPr>
                      <a:r>
                        <a:rPr lang="id"/>
                        <a:t>timestamp</a:t>
                      </a:r>
                      <a:endParaRPr/>
                    </a:p>
                  </a:txBody>
                  <a:tcPr marT="91425" marB="91425" marR="91425" marL="91425"/>
                </a:tc>
              </a:tr>
              <a:tr h="381000">
                <a:tc>
                  <a:txBody>
                    <a:bodyPr/>
                    <a:lstStyle/>
                    <a:p>
                      <a:pPr indent="0" lvl="0" marL="0" rtl="0" algn="l">
                        <a:spcBef>
                          <a:spcPts val="0"/>
                        </a:spcBef>
                        <a:spcAft>
                          <a:spcPts val="0"/>
                        </a:spcAft>
                        <a:buNone/>
                      </a:pPr>
                      <a:r>
                        <a:rPr lang="id"/>
                        <a:t>64 Bit Integer</a:t>
                      </a:r>
                      <a:endParaRPr/>
                    </a:p>
                  </a:txBody>
                  <a:tcPr marT="91425" marB="91425" marR="91425" marL="91425"/>
                </a:tc>
                <a:tc>
                  <a:txBody>
                    <a:bodyPr/>
                    <a:lstStyle/>
                    <a:p>
                      <a:pPr indent="0" lvl="0" marL="0" rtl="0" algn="l">
                        <a:spcBef>
                          <a:spcPts val="0"/>
                        </a:spcBef>
                        <a:spcAft>
                          <a:spcPts val="0"/>
                        </a:spcAft>
                        <a:buNone/>
                      </a:pPr>
                      <a:r>
                        <a:rPr lang="id"/>
                        <a:t>long</a:t>
                      </a:r>
                      <a:endParaRPr/>
                    </a:p>
                  </a:txBody>
                  <a:tcPr marT="91425" marB="91425" marR="91425" marL="91425"/>
                </a:tc>
              </a:tr>
              <a:tr h="381000">
                <a:tc>
                  <a:txBody>
                    <a:bodyPr/>
                    <a:lstStyle/>
                    <a:p>
                      <a:pPr indent="0" lvl="0" marL="0" rtl="0" algn="l">
                        <a:spcBef>
                          <a:spcPts val="0"/>
                        </a:spcBef>
                        <a:spcAft>
                          <a:spcPts val="0"/>
                        </a:spcAft>
                        <a:buNone/>
                      </a:pPr>
                      <a:r>
                        <a:rPr lang="id"/>
                        <a:t>Decimal 128</a:t>
                      </a:r>
                      <a:endParaRPr/>
                    </a:p>
                  </a:txBody>
                  <a:tcPr marT="91425" marB="91425" marR="91425" marL="91425"/>
                </a:tc>
                <a:tc>
                  <a:txBody>
                    <a:bodyPr/>
                    <a:lstStyle/>
                    <a:p>
                      <a:pPr indent="0" lvl="0" marL="0" rtl="0" algn="l">
                        <a:spcBef>
                          <a:spcPts val="0"/>
                        </a:spcBef>
                        <a:spcAft>
                          <a:spcPts val="0"/>
                        </a:spcAft>
                        <a:buNone/>
                      </a:pPr>
                      <a:r>
                        <a:rPr lang="id"/>
                        <a:t>decimal</a:t>
                      </a:r>
                      <a:endParaRPr/>
                    </a:p>
                  </a:txBody>
                  <a:tcPr marT="91425" marB="91425" marR="91425" marL="91425"/>
                </a:tc>
              </a:tr>
              <a:tr h="381000">
                <a:tc>
                  <a:txBody>
                    <a:bodyPr/>
                    <a:lstStyle/>
                    <a:p>
                      <a:pPr indent="0" lvl="0" marL="0" rtl="0" algn="l">
                        <a:spcBef>
                          <a:spcPts val="0"/>
                        </a:spcBef>
                        <a:spcAft>
                          <a:spcPts val="0"/>
                        </a:spcAft>
                        <a:buNone/>
                      </a:pPr>
                      <a:r>
                        <a:rPr lang="id"/>
                        <a:t>Min Key</a:t>
                      </a:r>
                      <a:endParaRPr/>
                    </a:p>
                  </a:txBody>
                  <a:tcPr marT="91425" marB="91425" marR="91425" marL="91425"/>
                </a:tc>
                <a:tc>
                  <a:txBody>
                    <a:bodyPr/>
                    <a:lstStyle/>
                    <a:p>
                      <a:pPr indent="0" lvl="0" marL="0" rtl="0" algn="l">
                        <a:spcBef>
                          <a:spcPts val="0"/>
                        </a:spcBef>
                        <a:spcAft>
                          <a:spcPts val="0"/>
                        </a:spcAft>
                        <a:buNone/>
                      </a:pPr>
                      <a:r>
                        <a:rPr lang="id"/>
                        <a:t>minKey</a:t>
                      </a:r>
                      <a:endParaRPr/>
                    </a:p>
                  </a:txBody>
                  <a:tcPr marT="91425" marB="91425" marR="91425" marL="91425"/>
                </a:tc>
              </a:tr>
              <a:tr h="381000">
                <a:tc>
                  <a:txBody>
                    <a:bodyPr/>
                    <a:lstStyle/>
                    <a:p>
                      <a:pPr indent="0" lvl="0" marL="0" rtl="0" algn="l">
                        <a:spcBef>
                          <a:spcPts val="0"/>
                        </a:spcBef>
                        <a:spcAft>
                          <a:spcPts val="0"/>
                        </a:spcAft>
                        <a:buNone/>
                      </a:pPr>
                      <a:r>
                        <a:rPr lang="id"/>
                        <a:t>Max key</a:t>
                      </a:r>
                      <a:endParaRPr/>
                    </a:p>
                  </a:txBody>
                  <a:tcPr marT="91425" marB="91425" marR="91425" marL="91425"/>
                </a:tc>
                <a:tc>
                  <a:txBody>
                    <a:bodyPr/>
                    <a:lstStyle/>
                    <a:p>
                      <a:pPr indent="0" lvl="0" marL="0" rtl="0" algn="l">
                        <a:spcBef>
                          <a:spcPts val="0"/>
                        </a:spcBef>
                        <a:spcAft>
                          <a:spcPts val="0"/>
                        </a:spcAft>
                        <a:buNone/>
                      </a:pPr>
                      <a:r>
                        <a:rPr lang="id"/>
                        <a:t>maxKey</a:t>
                      </a:r>
                      <a:endParaRPr/>
                    </a:p>
                  </a:txBody>
                  <a:tcPr marT="91425" marB="91425" marR="91425" marL="91425"/>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ObjectId</a:t>
            </a:r>
            <a:endParaRPr/>
          </a:p>
        </p:txBody>
      </p:sp>
      <p:sp>
        <p:nvSpPr>
          <p:cNvPr id="307" name="Google Shape;307;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ObjectId adalah random data yang unik, cepat untuk digenerate dan terurut.</a:t>
            </a:r>
            <a:endParaRPr/>
          </a:p>
          <a:p>
            <a:pPr indent="-311150" lvl="0" marL="457200" rtl="0" algn="l">
              <a:spcBef>
                <a:spcPts val="0"/>
              </a:spcBef>
              <a:spcAft>
                <a:spcPts val="0"/>
              </a:spcAft>
              <a:buSzPts val="1300"/>
              <a:buChar char="●"/>
            </a:pPr>
            <a:r>
              <a:rPr lang="id"/>
              <a:t>Nilai ObjectId memiliki ukuran panjang 12 byte, konsisten terdiri dari informasi 4 byte timestamp, 5 byte random value, dan 3 byte incrementing counter</a:t>
            </a:r>
            <a:endParaRPr/>
          </a:p>
          <a:p>
            <a:pPr indent="-311150" lvl="0" marL="457200" rtl="0" algn="l">
              <a:spcBef>
                <a:spcPts val="0"/>
              </a:spcBef>
              <a:spcAft>
                <a:spcPts val="0"/>
              </a:spcAft>
              <a:buSzPts val="1300"/>
              <a:buChar char="●"/>
            </a:pPr>
            <a:r>
              <a:rPr lang="id"/>
              <a:t>ObjectId digunakan sebagai sebagai default _id (primary key) di document jika kita tidak secara eksplisit menyebutkan _id document nya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Date dan ISODate</a:t>
            </a:r>
            <a:endParaRPr/>
          </a:p>
        </p:txBody>
      </p:sp>
      <p:sp>
        <p:nvSpPr>
          <p:cNvPr id="313" name="Google Shape;313;p5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BSON Date adalah 64 bit integer yang merepresentasikan angka milisecond sejak Unix epoch (1 Januari 1970).</a:t>
            </a:r>
            <a:endParaRPr/>
          </a:p>
          <a:p>
            <a:pPr indent="-311150" lvl="0" marL="457200" rtl="0" algn="l">
              <a:spcBef>
                <a:spcPts val="0"/>
              </a:spcBef>
              <a:spcAft>
                <a:spcPts val="0"/>
              </a:spcAft>
              <a:buSzPts val="1300"/>
              <a:buChar char="●"/>
            </a:pPr>
            <a:r>
              <a:rPr lang="id"/>
              <a:t>Nilai ini bisa merepresentasikan waktu dengan jarak 290 juta tahun sebelum dan setelah unix epoch.</a:t>
            </a:r>
            <a:endParaRPr/>
          </a:p>
          <a:p>
            <a:pPr indent="-311150" lvl="0" marL="457200" rtl="0" algn="l">
              <a:spcBef>
                <a:spcPts val="0"/>
              </a:spcBef>
              <a:spcAft>
                <a:spcPts val="0"/>
              </a:spcAft>
              <a:buSzPts val="1300"/>
              <a:buChar char="●"/>
            </a:pPr>
            <a:r>
              <a:rPr lang="id"/>
              <a:t>ISODate merupakan representasi waktu yang digunakan oleh MongoDB</a:t>
            </a:r>
            <a:endParaRPr/>
          </a:p>
          <a:p>
            <a:pPr indent="-311150" lvl="0" marL="457200" rtl="0" algn="l">
              <a:spcBef>
                <a:spcPts val="0"/>
              </a:spcBef>
              <a:spcAft>
                <a:spcPts val="0"/>
              </a:spcAft>
              <a:buSzPts val="1300"/>
              <a:buChar char="●"/>
            </a:pPr>
            <a:r>
              <a:rPr lang="id"/>
              <a:t>Date ini kompatibel dengan Date di JavaScript</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https://developer.mozilla.org/en-US/docs/Web/JavaScript/Reference/Global_Objects/Date</a:t>
            </a:r>
            <a:r>
              <a:rPr lang="id"/>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MongoDB</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5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Insert Document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Insert Document</a:t>
            </a:r>
            <a:endParaRPr/>
          </a:p>
        </p:txBody>
      </p:sp>
      <p:sp>
        <p:nvSpPr>
          <p:cNvPr id="324" name="Google Shape;324;p5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menyimpan data ke MongoDB, kita perlu membuat document dalam bentuk JSON</a:t>
            </a:r>
            <a:endParaRPr/>
          </a:p>
          <a:p>
            <a:pPr indent="-311150" lvl="0" marL="457200" rtl="0" algn="l">
              <a:spcBef>
                <a:spcPts val="0"/>
              </a:spcBef>
              <a:spcAft>
                <a:spcPts val="0"/>
              </a:spcAft>
              <a:buSzPts val="1300"/>
              <a:buChar char="●"/>
            </a:pPr>
            <a:r>
              <a:rPr lang="id"/>
              <a:t>Field _id tidak wajib dimasukkan, jika kita tidak memasukkan field _id, maka secara otomatis MongoDB akan membuat _id baru secara random dengan tipe data ObjectId</a:t>
            </a:r>
            <a:endParaRPr/>
          </a:p>
          <a:p>
            <a:pPr indent="-311150" lvl="0" marL="457200" rtl="0" algn="l">
              <a:spcBef>
                <a:spcPts val="0"/>
              </a:spcBef>
              <a:spcAft>
                <a:spcPts val="0"/>
              </a:spcAft>
              <a:buSzPts val="1300"/>
              <a:buChar char="●"/>
            </a:pPr>
            <a:r>
              <a:rPr lang="id"/>
              <a:t>Atau kita juga bisa secara eksplisit membuat ObjectId baru dengan menggunakan perintah “new ObjectId()”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Insert Document Function</a:t>
            </a:r>
            <a:endParaRPr/>
          </a:p>
        </p:txBody>
      </p:sp>
      <p:graphicFrame>
        <p:nvGraphicFramePr>
          <p:cNvPr id="330" name="Google Shape;330;p54"/>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3858075"/>
                <a:gridCol w="3380925"/>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db.&lt;collection&gt;.insertOne(document)</a:t>
                      </a:r>
                      <a:endParaRPr/>
                    </a:p>
                  </a:txBody>
                  <a:tcPr marT="91425" marB="91425" marR="91425" marL="91425"/>
                </a:tc>
                <a:tc>
                  <a:txBody>
                    <a:bodyPr/>
                    <a:lstStyle/>
                    <a:p>
                      <a:pPr indent="0" lvl="0" marL="0" rtl="0" algn="l">
                        <a:spcBef>
                          <a:spcPts val="0"/>
                        </a:spcBef>
                        <a:spcAft>
                          <a:spcPts val="0"/>
                        </a:spcAft>
                        <a:buNone/>
                      </a:pPr>
                      <a:r>
                        <a:rPr lang="id"/>
                        <a:t>Menambah dokumen ke collection</a:t>
                      </a:r>
                      <a:endParaRPr/>
                    </a:p>
                  </a:txBody>
                  <a:tcPr marT="91425" marB="91425" marR="91425" marL="91425"/>
                </a:tc>
              </a:tr>
              <a:tr h="381000">
                <a:tc>
                  <a:txBody>
                    <a:bodyPr/>
                    <a:lstStyle/>
                    <a:p>
                      <a:pPr indent="0" lvl="0" marL="0" rtl="0" algn="l">
                        <a:spcBef>
                          <a:spcPts val="0"/>
                        </a:spcBef>
                        <a:spcAft>
                          <a:spcPts val="0"/>
                        </a:spcAft>
                        <a:buNone/>
                      </a:pPr>
                      <a:r>
                        <a:rPr lang="id"/>
                        <a:t>db.&lt;collection&gt;.insertMany(array&lt;document&gt;)</a:t>
                      </a:r>
                      <a:endParaRPr/>
                    </a:p>
                  </a:txBody>
                  <a:tcPr marT="91425" marB="91425" marR="91425" marL="91425"/>
                </a:tc>
                <a:tc>
                  <a:txBody>
                    <a:bodyPr/>
                    <a:lstStyle/>
                    <a:p>
                      <a:pPr indent="0" lvl="0" marL="0" rtl="0" algn="l">
                        <a:spcBef>
                          <a:spcPts val="0"/>
                        </a:spcBef>
                        <a:spcAft>
                          <a:spcPts val="0"/>
                        </a:spcAft>
                        <a:buNone/>
                      </a:pPr>
                      <a:r>
                        <a:rPr lang="id"/>
                        <a:t>Menambah semua dokumen di array ke collection </a:t>
                      </a:r>
                      <a:endParaRPr/>
                    </a:p>
                  </a:txBody>
                  <a:tcPr marT="91425" marB="91425" marR="91425" marL="91425"/>
                </a:tc>
              </a:tr>
              <a:tr h="381000">
                <a:tc>
                  <a:txBody>
                    <a:bodyPr/>
                    <a:lstStyle/>
                    <a:p>
                      <a:pPr indent="0" lvl="0" marL="0" rtl="0" algn="l">
                        <a:spcBef>
                          <a:spcPts val="0"/>
                        </a:spcBef>
                        <a:spcAft>
                          <a:spcPts val="0"/>
                        </a:spcAft>
                        <a:buNone/>
                      </a:pPr>
                      <a:r>
                        <a:rPr lang="id"/>
                        <a:t>db.&lt;collection&gt;.insert(document / array)</a:t>
                      </a:r>
                      <a:endParaRPr/>
                    </a:p>
                  </a:txBody>
                  <a:tcPr marT="91425" marB="91425" marR="91425" marL="91425"/>
                </a:tc>
                <a:tc>
                  <a:txBody>
                    <a:bodyPr/>
                    <a:lstStyle/>
                    <a:p>
                      <a:pPr indent="0" lvl="0" marL="0" rtl="0" algn="l">
                        <a:spcBef>
                          <a:spcPts val="0"/>
                        </a:spcBef>
                        <a:spcAft>
                          <a:spcPts val="0"/>
                        </a:spcAft>
                        <a:buNone/>
                      </a:pPr>
                      <a:r>
                        <a:rPr lang="id"/>
                        <a:t>Menambah satu document atau banyak dokumen</a:t>
                      </a:r>
                      <a:endParaRPr/>
                    </a:p>
                  </a:txBody>
                  <a:tcPr marT="91425" marB="91425" marR="91425" marL="91425"/>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336" name="Google Shape;336;p5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https://github.com/ProgrammerZamanNow/belajar-mongodb/blob/master/scripts/insert.js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a:t>
            </a:r>
            <a:r>
              <a:rPr lang="id"/>
              <a:t> Document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Document</a:t>
            </a:r>
            <a:endParaRPr/>
          </a:p>
        </p:txBody>
      </p:sp>
      <p:sp>
        <p:nvSpPr>
          <p:cNvPr id="347" name="Google Shape;347;p5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di relational database, di MongoDB pun kita bisa melakukan query atau pencarian document yang sudah kita simpan di collection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a:t>
            </a:r>
            <a:r>
              <a:rPr lang="id"/>
              <a:t> Document Function</a:t>
            </a:r>
            <a:endParaRPr/>
          </a:p>
        </p:txBody>
      </p:sp>
      <p:graphicFrame>
        <p:nvGraphicFramePr>
          <p:cNvPr id="353" name="Google Shape;353;p58"/>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3858075"/>
                <a:gridCol w="3380925"/>
              </a:tblGrid>
              <a:tr h="381000">
                <a:tc>
                  <a:txBody>
                    <a:bodyPr/>
                    <a:lstStyle/>
                    <a:p>
                      <a:pPr indent="0" lvl="0" marL="0" rtl="0" algn="l">
                        <a:spcBef>
                          <a:spcPts val="0"/>
                        </a:spcBef>
                        <a:spcAft>
                          <a:spcPts val="0"/>
                        </a:spcAft>
                        <a:buNone/>
                      </a:pPr>
                      <a:r>
                        <a:rPr lang="id"/>
                        <a:t>Function</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db.&lt;collection&gt;.find(query)</a:t>
                      </a:r>
                      <a:endParaRPr/>
                    </a:p>
                  </a:txBody>
                  <a:tcPr marT="91425" marB="91425" marR="91425" marL="91425"/>
                </a:tc>
                <a:tc>
                  <a:txBody>
                    <a:bodyPr/>
                    <a:lstStyle/>
                    <a:p>
                      <a:pPr indent="0" lvl="0" marL="0" rtl="0" algn="l">
                        <a:spcBef>
                          <a:spcPts val="0"/>
                        </a:spcBef>
                        <a:spcAft>
                          <a:spcPts val="0"/>
                        </a:spcAft>
                        <a:buNone/>
                      </a:pPr>
                      <a:r>
                        <a:rPr lang="id"/>
                        <a:t>Mencari document dengan query</a:t>
                      </a:r>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359" name="Google Shape;359;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https://github.com/ProgrammerZamanNow/belajar-mongodb/blob/master/scripts/query.js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6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Comparison Query Operator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Comparison Operator (1)</a:t>
            </a:r>
            <a:endParaRPr/>
          </a:p>
        </p:txBody>
      </p:sp>
      <p:graphicFrame>
        <p:nvGraphicFramePr>
          <p:cNvPr id="370" name="Google Shape;370;p61"/>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$eq</a:t>
                      </a:r>
                      <a:endParaRPr/>
                    </a:p>
                  </a:txBody>
                  <a:tcPr marT="91425" marB="91425" marR="91425" marL="91425"/>
                </a:tc>
                <a:tc>
                  <a:txBody>
                    <a:bodyPr/>
                    <a:lstStyle/>
                    <a:p>
                      <a:pPr indent="0" lvl="0" marL="0" rtl="0" algn="l">
                        <a:spcBef>
                          <a:spcPts val="0"/>
                        </a:spcBef>
                        <a:spcAft>
                          <a:spcPts val="0"/>
                        </a:spcAft>
                        <a:buNone/>
                      </a:pPr>
                      <a:r>
                        <a:rPr lang="id"/>
                        <a:t>Membandingkan value dengan value lain</a:t>
                      </a:r>
                      <a:endParaRPr/>
                    </a:p>
                  </a:txBody>
                  <a:tcPr marT="91425" marB="91425" marR="91425" marL="91425"/>
                </a:tc>
              </a:tr>
              <a:tr h="381000">
                <a:tc>
                  <a:txBody>
                    <a:bodyPr/>
                    <a:lstStyle/>
                    <a:p>
                      <a:pPr indent="0" lvl="0" marL="0" rtl="0" algn="l">
                        <a:spcBef>
                          <a:spcPts val="0"/>
                        </a:spcBef>
                        <a:spcAft>
                          <a:spcPts val="0"/>
                        </a:spcAft>
                        <a:buNone/>
                      </a:pPr>
                      <a:r>
                        <a:rPr lang="id"/>
                        <a:t>$gt</a:t>
                      </a:r>
                      <a:endParaRPr/>
                    </a:p>
                  </a:txBody>
                  <a:tcPr marT="91425" marB="91425" marR="91425" marL="91425"/>
                </a:tc>
                <a:tc>
                  <a:txBody>
                    <a:bodyPr/>
                    <a:lstStyle/>
                    <a:p>
                      <a:pPr indent="0" lvl="0" marL="0" rtl="0" algn="l">
                        <a:spcBef>
                          <a:spcPts val="0"/>
                        </a:spcBef>
                        <a:spcAft>
                          <a:spcPts val="0"/>
                        </a:spcAft>
                        <a:buNone/>
                      </a:pPr>
                      <a:r>
                        <a:rPr lang="id"/>
                        <a:t>Membandingkan value lebih besar dari value lain</a:t>
                      </a:r>
                      <a:endParaRPr/>
                    </a:p>
                  </a:txBody>
                  <a:tcPr marT="91425" marB="91425" marR="91425" marL="91425"/>
                </a:tc>
              </a:tr>
              <a:tr h="381000">
                <a:tc>
                  <a:txBody>
                    <a:bodyPr/>
                    <a:lstStyle/>
                    <a:p>
                      <a:pPr indent="0" lvl="0" marL="0" rtl="0" algn="l">
                        <a:spcBef>
                          <a:spcPts val="0"/>
                        </a:spcBef>
                        <a:spcAft>
                          <a:spcPts val="0"/>
                        </a:spcAft>
                        <a:buNone/>
                      </a:pPr>
                      <a:r>
                        <a:rPr lang="id"/>
                        <a:t>$gte</a:t>
                      </a:r>
                      <a:endParaRPr/>
                    </a:p>
                  </a:txBody>
                  <a:tcPr marT="91425" marB="91425" marR="91425" marL="91425"/>
                </a:tc>
                <a:tc>
                  <a:txBody>
                    <a:bodyPr/>
                    <a:lstStyle/>
                    <a:p>
                      <a:pPr indent="0" lvl="0" marL="0" rtl="0" algn="l">
                        <a:spcBef>
                          <a:spcPts val="0"/>
                        </a:spcBef>
                        <a:spcAft>
                          <a:spcPts val="0"/>
                        </a:spcAft>
                        <a:buNone/>
                      </a:pPr>
                      <a:r>
                        <a:rPr lang="id"/>
                        <a:t>Membandingkan value lebih besar atau sama dengan value lain</a:t>
                      </a:r>
                      <a:endParaRPr/>
                    </a:p>
                  </a:txBody>
                  <a:tcPr marT="91425" marB="91425" marR="91425" marL="91425"/>
                </a:tc>
              </a:tr>
              <a:tr h="381000">
                <a:tc>
                  <a:txBody>
                    <a:bodyPr/>
                    <a:lstStyle/>
                    <a:p>
                      <a:pPr indent="0" lvl="0" marL="0" rtl="0" algn="l">
                        <a:spcBef>
                          <a:spcPts val="0"/>
                        </a:spcBef>
                        <a:spcAft>
                          <a:spcPts val="0"/>
                        </a:spcAft>
                        <a:buNone/>
                      </a:pPr>
                      <a:r>
                        <a:rPr lang="id"/>
                        <a:t>$lt</a:t>
                      </a:r>
                      <a:endParaRPr/>
                    </a:p>
                  </a:txBody>
                  <a:tcPr marT="91425" marB="91425" marR="91425" marL="91425"/>
                </a:tc>
                <a:tc>
                  <a:txBody>
                    <a:bodyPr/>
                    <a:lstStyle/>
                    <a:p>
                      <a:pPr indent="0" lvl="0" marL="0" rtl="0" algn="l">
                        <a:spcBef>
                          <a:spcPts val="0"/>
                        </a:spcBef>
                        <a:spcAft>
                          <a:spcPts val="0"/>
                        </a:spcAft>
                        <a:buNone/>
                      </a:pPr>
                      <a:r>
                        <a:rPr lang="id"/>
                        <a:t>Membandingkan value lebih kecil dari value lain</a:t>
                      </a:r>
                      <a:endParaRPr/>
                    </a:p>
                  </a:txBody>
                  <a:tcPr marT="91425" marB="91425" marR="91425" marL="91425"/>
                </a:tc>
              </a:tr>
              <a:tr h="381000">
                <a:tc>
                  <a:txBody>
                    <a:bodyPr/>
                    <a:lstStyle/>
                    <a:p>
                      <a:pPr indent="0" lvl="0" marL="0" rtl="0" algn="l">
                        <a:spcBef>
                          <a:spcPts val="0"/>
                        </a:spcBef>
                        <a:spcAft>
                          <a:spcPts val="0"/>
                        </a:spcAft>
                        <a:buNone/>
                      </a:pPr>
                      <a:r>
                        <a:rPr lang="id"/>
                        <a:t>$lte</a:t>
                      </a:r>
                      <a:endParaRPr/>
                    </a:p>
                  </a:txBody>
                  <a:tcPr marT="91425" marB="91425" marR="91425" marL="91425"/>
                </a:tc>
                <a:tc>
                  <a:txBody>
                    <a:bodyPr/>
                    <a:lstStyle/>
                    <a:p>
                      <a:pPr indent="0" lvl="0" marL="0" rtl="0" algn="l">
                        <a:spcBef>
                          <a:spcPts val="0"/>
                        </a:spcBef>
                        <a:spcAft>
                          <a:spcPts val="0"/>
                        </a:spcAft>
                        <a:buNone/>
                      </a:pPr>
                      <a:r>
                        <a:rPr lang="id"/>
                        <a:t>Membandingkan value lebih kecil atau sama dengan value lain</a:t>
                      </a:r>
                      <a:endParaRPr/>
                    </a:p>
                  </a:txBody>
                  <a:tcPr marT="91425" marB="91425" marR="91425" marL="91425"/>
                </a:tc>
              </a:tr>
            </a:tbl>
          </a:graphicData>
        </a:graphic>
      </p:graphicFrame>
      <p:sp>
        <p:nvSpPr>
          <p:cNvPr id="371" name="Google Shape;371;p61"/>
          <p:cNvSpPr txBox="1"/>
          <p:nvPr/>
        </p:nvSpPr>
        <p:spPr>
          <a:xfrm>
            <a:off x="0" y="0"/>
            <a:ext cx="91440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https://docs.mongodb.com/manual/reference/operator/query-comparison/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MongoDB</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MongoDB merupakan free dan opensource database management system</a:t>
            </a:r>
            <a:endParaRPr/>
          </a:p>
          <a:p>
            <a:pPr indent="-311150" lvl="0" marL="457200" rtl="0" algn="l">
              <a:spcBef>
                <a:spcPts val="0"/>
              </a:spcBef>
              <a:spcAft>
                <a:spcPts val="0"/>
              </a:spcAft>
              <a:buSzPts val="1300"/>
              <a:buChar char="●"/>
            </a:pPr>
            <a:r>
              <a:rPr lang="id"/>
              <a:t>MongoDB merupakan database management system berbasis document </a:t>
            </a:r>
            <a:endParaRPr/>
          </a:p>
          <a:p>
            <a:pPr indent="-311150" lvl="0" marL="457200" rtl="0" algn="l">
              <a:spcBef>
                <a:spcPts val="0"/>
              </a:spcBef>
              <a:spcAft>
                <a:spcPts val="0"/>
              </a:spcAft>
              <a:buSzPts val="1300"/>
              <a:buChar char="●"/>
            </a:pPr>
            <a:r>
              <a:rPr lang="id"/>
              <a:t>Dikembangkan oleh perusahaan bernama 10gen tahun 2007</a:t>
            </a:r>
            <a:endParaRPr/>
          </a:p>
          <a:p>
            <a:pPr indent="-311150" lvl="0" marL="457200" rtl="0" algn="l">
              <a:spcBef>
                <a:spcPts val="0"/>
              </a:spcBef>
              <a:spcAft>
                <a:spcPts val="0"/>
              </a:spcAft>
              <a:buSzPts val="1300"/>
              <a:buChar char="●"/>
            </a:pPr>
            <a:r>
              <a:rPr lang="id"/>
              <a:t>Dirilis ke public tahun 2009</a:t>
            </a:r>
            <a:endParaRPr/>
          </a:p>
          <a:p>
            <a:pPr indent="-311150" lvl="0" marL="457200" rtl="0" algn="l">
              <a:spcBef>
                <a:spcPts val="0"/>
              </a:spcBef>
              <a:spcAft>
                <a:spcPts val="0"/>
              </a:spcAft>
              <a:buSzPts val="1300"/>
              <a:buChar char="●"/>
            </a:pPr>
            <a:r>
              <a:rPr lang="id"/>
              <a:t>Saat ini perusahaan 10gen sudah berganti nama menjadi MongoDB Inc</a:t>
            </a:r>
            <a:endParaRPr/>
          </a:p>
          <a:p>
            <a:pPr indent="-311150" lvl="0" marL="457200" rtl="0" algn="l">
              <a:spcBef>
                <a:spcPts val="0"/>
              </a:spcBef>
              <a:spcAft>
                <a:spcPts val="0"/>
              </a:spcAft>
              <a:buSzPts val="1300"/>
              <a:buChar char="●"/>
            </a:pPr>
            <a:r>
              <a:rPr lang="id"/>
              <a:t>MongoDB hampir mendukung semua bahasa pemrograman sebagai client nya</a:t>
            </a:r>
            <a:endParaRPr/>
          </a:p>
          <a:p>
            <a:pPr indent="-311150" lvl="0" marL="457200" rtl="0" algn="l">
              <a:spcBef>
                <a:spcPts val="0"/>
              </a:spcBef>
              <a:spcAft>
                <a:spcPts val="0"/>
              </a:spcAft>
              <a:buSzPts val="1300"/>
              <a:buChar char="●"/>
            </a:pPr>
            <a:r>
              <a:rPr lang="id"/>
              <a:t>MongoDB tidak menggunakan SQL, namun menggunakan JavaScript sebagai bahasa utama untuk manipulasi document</a:t>
            </a:r>
            <a:endParaRPr/>
          </a:p>
          <a:p>
            <a:pPr indent="-311150" lvl="0" marL="457200" rtl="0" algn="l">
              <a:spcBef>
                <a:spcPts val="0"/>
              </a:spcBef>
              <a:spcAft>
                <a:spcPts val="0"/>
              </a:spcAft>
              <a:buSzPts val="1300"/>
              <a:buChar char="●"/>
            </a:pPr>
            <a:r>
              <a:rPr lang="id" u="sng">
                <a:solidFill>
                  <a:schemeClr val="hlink"/>
                </a:solidFill>
                <a:hlinkClick r:id="rId3"/>
              </a:rPr>
              <a:t>https://github.com/mongodb/mongo</a:t>
            </a:r>
            <a:r>
              <a:rPr lang="id"/>
              <a:t>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Comparison Operator (2)</a:t>
            </a:r>
            <a:endParaRPr/>
          </a:p>
        </p:txBody>
      </p:sp>
      <p:graphicFrame>
        <p:nvGraphicFramePr>
          <p:cNvPr id="377" name="Google Shape;377;p62"/>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$in</a:t>
                      </a:r>
                      <a:endParaRPr/>
                    </a:p>
                  </a:txBody>
                  <a:tcPr marT="91425" marB="91425" marR="91425" marL="91425"/>
                </a:tc>
                <a:tc>
                  <a:txBody>
                    <a:bodyPr/>
                    <a:lstStyle/>
                    <a:p>
                      <a:pPr indent="0" lvl="0" marL="0" rtl="0" algn="l">
                        <a:spcBef>
                          <a:spcPts val="0"/>
                        </a:spcBef>
                        <a:spcAft>
                          <a:spcPts val="0"/>
                        </a:spcAft>
                        <a:buNone/>
                      </a:pPr>
                      <a:r>
                        <a:rPr lang="id"/>
                        <a:t>Membandingkan value dengan value yang ada di array</a:t>
                      </a:r>
                      <a:endParaRPr/>
                    </a:p>
                  </a:txBody>
                  <a:tcPr marT="91425" marB="91425" marR="91425" marL="91425"/>
                </a:tc>
              </a:tr>
              <a:tr h="381000">
                <a:tc>
                  <a:txBody>
                    <a:bodyPr/>
                    <a:lstStyle/>
                    <a:p>
                      <a:pPr indent="0" lvl="0" marL="0" rtl="0" algn="l">
                        <a:spcBef>
                          <a:spcPts val="0"/>
                        </a:spcBef>
                        <a:spcAft>
                          <a:spcPts val="0"/>
                        </a:spcAft>
                        <a:buNone/>
                      </a:pPr>
                      <a:r>
                        <a:rPr lang="id"/>
                        <a:t>$nin</a:t>
                      </a:r>
                      <a:endParaRPr/>
                    </a:p>
                  </a:txBody>
                  <a:tcPr marT="91425" marB="91425" marR="91425" marL="91425"/>
                </a:tc>
                <a:tc>
                  <a:txBody>
                    <a:bodyPr/>
                    <a:lstStyle/>
                    <a:p>
                      <a:pPr indent="0" lvl="0" marL="0" rtl="0" algn="l">
                        <a:spcBef>
                          <a:spcPts val="0"/>
                        </a:spcBef>
                        <a:spcAft>
                          <a:spcPts val="0"/>
                        </a:spcAft>
                        <a:buNone/>
                      </a:pPr>
                      <a:r>
                        <a:rPr lang="id"/>
                        <a:t>Membandingkan value tidak ada dalam value yang ada di array</a:t>
                      </a:r>
                      <a:endParaRPr/>
                    </a:p>
                  </a:txBody>
                  <a:tcPr marT="91425" marB="91425" marR="91425" marL="91425"/>
                </a:tc>
              </a:tr>
              <a:tr h="381000">
                <a:tc>
                  <a:txBody>
                    <a:bodyPr/>
                    <a:lstStyle/>
                    <a:p>
                      <a:pPr indent="0" lvl="0" marL="0" rtl="0" algn="l">
                        <a:spcBef>
                          <a:spcPts val="0"/>
                        </a:spcBef>
                        <a:spcAft>
                          <a:spcPts val="0"/>
                        </a:spcAft>
                        <a:buNone/>
                      </a:pPr>
                      <a:r>
                        <a:rPr lang="id"/>
                        <a:t>$ne</a:t>
                      </a:r>
                      <a:endParaRPr/>
                    </a:p>
                  </a:txBody>
                  <a:tcPr marT="91425" marB="91425" marR="91425" marL="91425"/>
                </a:tc>
                <a:tc>
                  <a:txBody>
                    <a:bodyPr/>
                    <a:lstStyle/>
                    <a:p>
                      <a:pPr indent="0" lvl="0" marL="0" rtl="0" algn="l">
                        <a:spcBef>
                          <a:spcPts val="0"/>
                        </a:spcBef>
                        <a:spcAft>
                          <a:spcPts val="0"/>
                        </a:spcAft>
                        <a:buNone/>
                      </a:pPr>
                      <a:r>
                        <a:rPr lang="id"/>
                        <a:t>Membandingkan value tidak sama dengan value lain</a:t>
                      </a:r>
                      <a:endParaRPr/>
                    </a:p>
                  </a:txBody>
                  <a:tcPr marT="91425" marB="91425" marR="91425" marL="91425"/>
                </a:tc>
              </a:tr>
            </a:tbl>
          </a:graphicData>
        </a:graphic>
      </p:graphicFrame>
      <p:sp>
        <p:nvSpPr>
          <p:cNvPr id="378" name="Google Shape;378;p62"/>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https://docs.mongodb.com/manual/reference/operator/query-comparison/</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a:t>
            </a:r>
            <a:r>
              <a:rPr lang="id"/>
              <a:t> Comparison Operator</a:t>
            </a:r>
            <a:endParaRPr/>
          </a:p>
        </p:txBody>
      </p:sp>
      <p:pic>
        <p:nvPicPr>
          <p:cNvPr id="384" name="Google Shape;384;p63"/>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390" name="Google Shape;390;p6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https://github.com/ProgrammerZamanNow/belajar-mongodb/blob/master/scripts/query-comparison.js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Logical Query Operator</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Logical Operator</a:t>
            </a:r>
            <a:endParaRPr/>
          </a:p>
        </p:txBody>
      </p:sp>
      <p:graphicFrame>
        <p:nvGraphicFramePr>
          <p:cNvPr id="401" name="Google Shape;401;p66"/>
          <p:cNvGraphicFramePr/>
          <p:nvPr/>
        </p:nvGraphicFramePr>
        <p:xfrm>
          <a:off x="952500" y="2043400"/>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$and</a:t>
                      </a:r>
                      <a:endParaRPr/>
                    </a:p>
                  </a:txBody>
                  <a:tcPr marT="91425" marB="91425" marR="91425" marL="91425"/>
                </a:tc>
                <a:tc>
                  <a:txBody>
                    <a:bodyPr/>
                    <a:lstStyle/>
                    <a:p>
                      <a:pPr indent="0" lvl="0" marL="0" rtl="0" algn="l">
                        <a:spcBef>
                          <a:spcPts val="0"/>
                        </a:spcBef>
                        <a:spcAft>
                          <a:spcPts val="0"/>
                        </a:spcAft>
                        <a:buNone/>
                      </a:pPr>
                      <a:r>
                        <a:rPr lang="id"/>
                        <a:t>Menggabungkan query dengan operasi AND, mengembalikan document jika semua kondisi benar</a:t>
                      </a:r>
                      <a:endParaRPr/>
                    </a:p>
                  </a:txBody>
                  <a:tcPr marT="91425" marB="91425" marR="91425" marL="91425"/>
                </a:tc>
              </a:tr>
              <a:tr h="381000">
                <a:tc>
                  <a:txBody>
                    <a:bodyPr/>
                    <a:lstStyle/>
                    <a:p>
                      <a:pPr indent="0" lvl="0" marL="0" rtl="0" algn="l">
                        <a:spcBef>
                          <a:spcPts val="0"/>
                        </a:spcBef>
                        <a:spcAft>
                          <a:spcPts val="0"/>
                        </a:spcAft>
                        <a:buNone/>
                      </a:pPr>
                      <a:r>
                        <a:rPr lang="id"/>
                        <a:t>$or</a:t>
                      </a:r>
                      <a:endParaRPr/>
                    </a:p>
                  </a:txBody>
                  <a:tcPr marT="91425" marB="91425" marR="91425" marL="91425"/>
                </a:tc>
                <a:tc>
                  <a:txBody>
                    <a:bodyPr/>
                    <a:lstStyle/>
                    <a:p>
                      <a:pPr indent="0" lvl="0" marL="0" rtl="0" algn="l">
                        <a:spcBef>
                          <a:spcPts val="0"/>
                        </a:spcBef>
                        <a:spcAft>
                          <a:spcPts val="0"/>
                        </a:spcAft>
                        <a:buNone/>
                      </a:pPr>
                      <a:r>
                        <a:rPr lang="id"/>
                        <a:t>Menggabungkan query dengan operasi OR, mengembalikan document jika salah satu kondisi benar</a:t>
                      </a:r>
                      <a:endParaRPr/>
                    </a:p>
                  </a:txBody>
                  <a:tcPr marT="91425" marB="91425" marR="91425" marL="91425"/>
                </a:tc>
              </a:tr>
              <a:tr h="381000">
                <a:tc>
                  <a:txBody>
                    <a:bodyPr/>
                    <a:lstStyle/>
                    <a:p>
                      <a:pPr indent="0" lvl="0" marL="0" rtl="0" algn="l">
                        <a:spcBef>
                          <a:spcPts val="0"/>
                        </a:spcBef>
                        <a:spcAft>
                          <a:spcPts val="0"/>
                        </a:spcAft>
                        <a:buNone/>
                      </a:pPr>
                      <a:r>
                        <a:rPr lang="id"/>
                        <a:t>$nor</a:t>
                      </a:r>
                      <a:endParaRPr/>
                    </a:p>
                  </a:txBody>
                  <a:tcPr marT="91425" marB="91425" marR="91425" marL="91425"/>
                </a:tc>
                <a:tc>
                  <a:txBody>
                    <a:bodyPr/>
                    <a:lstStyle/>
                    <a:p>
                      <a:pPr indent="0" lvl="0" marL="0" rtl="0" algn="l">
                        <a:spcBef>
                          <a:spcPts val="0"/>
                        </a:spcBef>
                        <a:spcAft>
                          <a:spcPts val="0"/>
                        </a:spcAft>
                        <a:buNone/>
                      </a:pPr>
                      <a:r>
                        <a:rPr lang="id"/>
                        <a:t>Menggabungkan query dengan operasi NOR, mengembalikan document yang gagal di semua kondisi</a:t>
                      </a:r>
                      <a:endParaRPr/>
                    </a:p>
                  </a:txBody>
                  <a:tcPr marT="91425" marB="91425" marR="91425" marL="91425"/>
                </a:tc>
              </a:tr>
              <a:tr h="381000">
                <a:tc>
                  <a:txBody>
                    <a:bodyPr/>
                    <a:lstStyle/>
                    <a:p>
                      <a:pPr indent="0" lvl="0" marL="0" rtl="0" algn="l">
                        <a:spcBef>
                          <a:spcPts val="0"/>
                        </a:spcBef>
                        <a:spcAft>
                          <a:spcPts val="0"/>
                        </a:spcAft>
                        <a:buNone/>
                      </a:pPr>
                      <a:r>
                        <a:rPr lang="id"/>
                        <a:t>$not</a:t>
                      </a:r>
                      <a:endParaRPr/>
                    </a:p>
                  </a:txBody>
                  <a:tcPr marT="91425" marB="91425" marR="91425" marL="91425"/>
                </a:tc>
                <a:tc>
                  <a:txBody>
                    <a:bodyPr/>
                    <a:lstStyle/>
                    <a:p>
                      <a:pPr indent="0" lvl="0" marL="0" rtl="0" algn="l">
                        <a:spcBef>
                          <a:spcPts val="0"/>
                        </a:spcBef>
                        <a:spcAft>
                          <a:spcPts val="0"/>
                        </a:spcAft>
                        <a:buNone/>
                      </a:pPr>
                      <a:r>
                        <a:rPr lang="id"/>
                        <a:t>Membalikkan kondisi, mengembalikan document yang tidak sesuai kondisi</a:t>
                      </a:r>
                      <a:endParaRPr/>
                    </a:p>
                  </a:txBody>
                  <a:tcPr marT="91425" marB="91425" marR="91425" marL="91425"/>
                </a:tc>
              </a:tr>
            </a:tbl>
          </a:graphicData>
        </a:graphic>
      </p:graphicFrame>
      <p:sp>
        <p:nvSpPr>
          <p:cNvPr id="402" name="Google Shape;402;p66"/>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https://docs.mongodb.com/manual/reference/operator/query-logical/</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Logical Operator (1)</a:t>
            </a:r>
            <a:endParaRPr/>
          </a:p>
        </p:txBody>
      </p:sp>
      <p:pic>
        <p:nvPicPr>
          <p:cNvPr id="408" name="Google Shape;408;p67"/>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a:t>
            </a:r>
            <a:r>
              <a:rPr lang="id"/>
              <a:t> Logical Operator (2)</a:t>
            </a:r>
            <a:endParaRPr/>
          </a:p>
        </p:txBody>
      </p:sp>
      <p:pic>
        <p:nvPicPr>
          <p:cNvPr id="414" name="Google Shape;414;p68"/>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420" name="Google Shape;420;p6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https://github.com/ProgrammerZamanNow/belajar-mongodb/blob/master/scripts/query-logical.js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Element Query Operator</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7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Element</a:t>
            </a:r>
            <a:r>
              <a:rPr lang="id"/>
              <a:t> Operator</a:t>
            </a:r>
            <a:endParaRPr/>
          </a:p>
        </p:txBody>
      </p:sp>
      <p:graphicFrame>
        <p:nvGraphicFramePr>
          <p:cNvPr id="431" name="Google Shape;431;p71"/>
          <p:cNvGraphicFramePr/>
          <p:nvPr/>
        </p:nvGraphicFramePr>
        <p:xfrm>
          <a:off x="952500" y="2190750"/>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$exists</a:t>
                      </a:r>
                      <a:endParaRPr/>
                    </a:p>
                  </a:txBody>
                  <a:tcPr marT="91425" marB="91425" marR="91425" marL="91425"/>
                </a:tc>
                <a:tc>
                  <a:txBody>
                    <a:bodyPr/>
                    <a:lstStyle/>
                    <a:p>
                      <a:pPr indent="0" lvl="0" marL="0" rtl="0" algn="l">
                        <a:spcBef>
                          <a:spcPts val="0"/>
                        </a:spcBef>
                        <a:spcAft>
                          <a:spcPts val="0"/>
                        </a:spcAft>
                        <a:buNone/>
                      </a:pPr>
                      <a:r>
                        <a:rPr lang="id"/>
                        <a:t>Mencocokkan document yang memiliki field tersebut</a:t>
                      </a:r>
                      <a:endParaRPr/>
                    </a:p>
                  </a:txBody>
                  <a:tcPr marT="91425" marB="91425" marR="91425" marL="91425"/>
                </a:tc>
              </a:tr>
              <a:tr h="381000">
                <a:tc>
                  <a:txBody>
                    <a:bodyPr/>
                    <a:lstStyle/>
                    <a:p>
                      <a:pPr indent="0" lvl="0" marL="0" rtl="0" algn="l">
                        <a:spcBef>
                          <a:spcPts val="0"/>
                        </a:spcBef>
                        <a:spcAft>
                          <a:spcPts val="0"/>
                        </a:spcAft>
                        <a:buNone/>
                      </a:pPr>
                      <a:r>
                        <a:rPr lang="id"/>
                        <a:t>$type</a:t>
                      </a:r>
                      <a:endParaRPr/>
                    </a:p>
                  </a:txBody>
                  <a:tcPr marT="91425" marB="91425" marR="91425" marL="91425"/>
                </a:tc>
                <a:tc>
                  <a:txBody>
                    <a:bodyPr/>
                    <a:lstStyle/>
                    <a:p>
                      <a:pPr indent="0" lvl="0" marL="0" rtl="0" algn="l">
                        <a:spcBef>
                          <a:spcPts val="0"/>
                        </a:spcBef>
                        <a:spcAft>
                          <a:spcPts val="0"/>
                        </a:spcAft>
                        <a:buNone/>
                      </a:pPr>
                      <a:r>
                        <a:rPr lang="id"/>
                        <a:t>Mencocokkan document yang memiliki type field tersebut</a:t>
                      </a:r>
                      <a:endParaRPr/>
                    </a:p>
                  </a:txBody>
                  <a:tcPr marT="91425" marB="91425" marR="91425" marL="91425"/>
                </a:tc>
              </a:tr>
            </a:tbl>
          </a:graphicData>
        </a:graphic>
      </p:graphicFrame>
      <p:sp>
        <p:nvSpPr>
          <p:cNvPr id="432" name="Google Shape;432;p71"/>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https://docs.mongodb.com/manual/reference/operator/query-element/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db-engines.com/en/ranking/document+store</a:t>
            </a:r>
            <a:endParaRPr/>
          </a:p>
        </p:txBody>
      </p:sp>
      <p:pic>
        <p:nvPicPr>
          <p:cNvPr id="117" name="Google Shape;117;p18"/>
          <p:cNvPicPr preferRelativeResize="0"/>
          <p:nvPr/>
        </p:nvPicPr>
        <p:blipFill>
          <a:blip r:embed="rId3">
            <a:alphaModFix/>
          </a:blip>
          <a:stretch>
            <a:fillRect/>
          </a:stretch>
        </p:blipFill>
        <p:spPr>
          <a:xfrm>
            <a:off x="1048775" y="2006250"/>
            <a:ext cx="7046459" cy="2984848"/>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a:t>
            </a:r>
            <a:r>
              <a:rPr lang="id"/>
              <a:t> Element Operator</a:t>
            </a:r>
            <a:endParaRPr/>
          </a:p>
        </p:txBody>
      </p:sp>
      <p:pic>
        <p:nvPicPr>
          <p:cNvPr id="438" name="Google Shape;438;p72"/>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444" name="Google Shape;444;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https://github.com/ProgrammerZamanNow/belajar-mongodb/blob/master/scripts/query-element.js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Evaluation Query Operator</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Evaluation Operator</a:t>
            </a:r>
            <a:endParaRPr/>
          </a:p>
        </p:txBody>
      </p:sp>
      <p:graphicFrame>
        <p:nvGraphicFramePr>
          <p:cNvPr id="455" name="Google Shape;455;p75"/>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$expr</a:t>
                      </a:r>
                      <a:endParaRPr/>
                    </a:p>
                  </a:txBody>
                  <a:tcPr marT="91425" marB="91425" marR="91425" marL="91425"/>
                </a:tc>
                <a:tc>
                  <a:txBody>
                    <a:bodyPr/>
                    <a:lstStyle/>
                    <a:p>
                      <a:pPr indent="0" lvl="0" marL="0" rtl="0" algn="l">
                        <a:spcBef>
                          <a:spcPts val="0"/>
                        </a:spcBef>
                        <a:spcAft>
                          <a:spcPts val="0"/>
                        </a:spcAft>
                        <a:buNone/>
                      </a:pPr>
                      <a:r>
                        <a:rPr lang="id"/>
                        <a:t>Menggunakan aggregation operation</a:t>
                      </a:r>
                      <a:endParaRPr/>
                    </a:p>
                  </a:txBody>
                  <a:tcPr marT="91425" marB="91425" marR="91425" marL="91425"/>
                </a:tc>
              </a:tr>
              <a:tr h="381000">
                <a:tc>
                  <a:txBody>
                    <a:bodyPr/>
                    <a:lstStyle/>
                    <a:p>
                      <a:pPr indent="0" lvl="0" marL="0" rtl="0" algn="l">
                        <a:spcBef>
                          <a:spcPts val="0"/>
                        </a:spcBef>
                        <a:spcAft>
                          <a:spcPts val="0"/>
                        </a:spcAft>
                        <a:buNone/>
                      </a:pPr>
                      <a:r>
                        <a:rPr lang="id"/>
                        <a:t>$jsonSchema</a:t>
                      </a:r>
                      <a:endParaRPr/>
                    </a:p>
                  </a:txBody>
                  <a:tcPr marT="91425" marB="91425" marR="91425" marL="91425"/>
                </a:tc>
                <a:tc>
                  <a:txBody>
                    <a:bodyPr/>
                    <a:lstStyle/>
                    <a:p>
                      <a:pPr indent="0" lvl="0" marL="0" rtl="0" algn="l">
                        <a:spcBef>
                          <a:spcPts val="0"/>
                        </a:spcBef>
                        <a:spcAft>
                          <a:spcPts val="0"/>
                        </a:spcAft>
                        <a:buNone/>
                      </a:pPr>
                      <a:r>
                        <a:rPr lang="id"/>
                        <a:t>Validasi document sesuai dengan JSON schema</a:t>
                      </a:r>
                      <a:endParaRPr/>
                    </a:p>
                  </a:txBody>
                  <a:tcPr marT="91425" marB="91425" marR="91425" marL="91425"/>
                </a:tc>
              </a:tr>
              <a:tr h="381000">
                <a:tc>
                  <a:txBody>
                    <a:bodyPr/>
                    <a:lstStyle/>
                    <a:p>
                      <a:pPr indent="0" lvl="0" marL="0" rtl="0" algn="l">
                        <a:spcBef>
                          <a:spcPts val="0"/>
                        </a:spcBef>
                        <a:spcAft>
                          <a:spcPts val="0"/>
                        </a:spcAft>
                        <a:buNone/>
                      </a:pPr>
                      <a:r>
                        <a:rPr lang="id"/>
                        <a:t>$mod</a:t>
                      </a:r>
                      <a:endParaRPr/>
                    </a:p>
                  </a:txBody>
                  <a:tcPr marT="91425" marB="91425" marR="91425" marL="91425"/>
                </a:tc>
                <a:tc>
                  <a:txBody>
                    <a:bodyPr/>
                    <a:lstStyle/>
                    <a:p>
                      <a:pPr indent="0" lvl="0" marL="0" rtl="0" algn="l">
                        <a:spcBef>
                          <a:spcPts val="0"/>
                        </a:spcBef>
                        <a:spcAft>
                          <a:spcPts val="0"/>
                        </a:spcAft>
                        <a:buNone/>
                      </a:pPr>
                      <a:r>
                        <a:rPr lang="id"/>
                        <a:t>Melakukan operasi modulo </a:t>
                      </a:r>
                      <a:endParaRPr/>
                    </a:p>
                  </a:txBody>
                  <a:tcPr marT="91425" marB="91425" marR="91425" marL="91425"/>
                </a:tc>
              </a:tr>
              <a:tr h="381000">
                <a:tc>
                  <a:txBody>
                    <a:bodyPr/>
                    <a:lstStyle/>
                    <a:p>
                      <a:pPr indent="0" lvl="0" marL="0" rtl="0" algn="l">
                        <a:spcBef>
                          <a:spcPts val="0"/>
                        </a:spcBef>
                        <a:spcAft>
                          <a:spcPts val="0"/>
                        </a:spcAft>
                        <a:buNone/>
                      </a:pPr>
                      <a:r>
                        <a:rPr lang="id"/>
                        <a:t>$regex</a:t>
                      </a:r>
                      <a:endParaRPr/>
                    </a:p>
                  </a:txBody>
                  <a:tcPr marT="91425" marB="91425" marR="91425" marL="91425"/>
                </a:tc>
                <a:tc>
                  <a:txBody>
                    <a:bodyPr/>
                    <a:lstStyle/>
                    <a:p>
                      <a:pPr indent="0" lvl="0" marL="0" rtl="0" algn="l">
                        <a:spcBef>
                          <a:spcPts val="0"/>
                        </a:spcBef>
                        <a:spcAft>
                          <a:spcPts val="0"/>
                        </a:spcAft>
                        <a:buNone/>
                      </a:pPr>
                      <a:r>
                        <a:rPr lang="id"/>
                        <a:t>Mengambil document sesuai dengan regular expression (PCRE)</a:t>
                      </a:r>
                      <a:endParaRPr/>
                    </a:p>
                  </a:txBody>
                  <a:tcPr marT="91425" marB="91425" marR="91425" marL="91425"/>
                </a:tc>
              </a:tr>
              <a:tr h="381000">
                <a:tc>
                  <a:txBody>
                    <a:bodyPr/>
                    <a:lstStyle/>
                    <a:p>
                      <a:pPr indent="0" lvl="0" marL="0" rtl="0" algn="l">
                        <a:spcBef>
                          <a:spcPts val="0"/>
                        </a:spcBef>
                        <a:spcAft>
                          <a:spcPts val="0"/>
                        </a:spcAft>
                        <a:buNone/>
                      </a:pPr>
                      <a:r>
                        <a:rPr lang="id"/>
                        <a:t>$text</a:t>
                      </a:r>
                      <a:endParaRPr/>
                    </a:p>
                  </a:txBody>
                  <a:tcPr marT="91425" marB="91425" marR="91425" marL="91425"/>
                </a:tc>
                <a:tc>
                  <a:txBody>
                    <a:bodyPr/>
                    <a:lstStyle/>
                    <a:p>
                      <a:pPr indent="0" lvl="0" marL="0" rtl="0" algn="l">
                        <a:spcBef>
                          <a:spcPts val="0"/>
                        </a:spcBef>
                        <a:spcAft>
                          <a:spcPts val="0"/>
                        </a:spcAft>
                        <a:buNone/>
                      </a:pPr>
                      <a:r>
                        <a:rPr lang="id"/>
                        <a:t>Melakukan pencarian menggunakan text</a:t>
                      </a:r>
                      <a:endParaRPr/>
                    </a:p>
                  </a:txBody>
                  <a:tcPr marT="91425" marB="91425" marR="91425" marL="91425"/>
                </a:tc>
              </a:tr>
              <a:tr h="381000">
                <a:tc>
                  <a:txBody>
                    <a:bodyPr/>
                    <a:lstStyle/>
                    <a:p>
                      <a:pPr indent="0" lvl="0" marL="0" rtl="0" algn="l">
                        <a:spcBef>
                          <a:spcPts val="0"/>
                        </a:spcBef>
                        <a:spcAft>
                          <a:spcPts val="0"/>
                        </a:spcAft>
                        <a:buNone/>
                      </a:pPr>
                      <a:r>
                        <a:rPr lang="id"/>
                        <a:t>$where</a:t>
                      </a:r>
                      <a:endParaRPr/>
                    </a:p>
                  </a:txBody>
                  <a:tcPr marT="91425" marB="91425" marR="91425" marL="91425"/>
                </a:tc>
                <a:tc>
                  <a:txBody>
                    <a:bodyPr/>
                    <a:lstStyle/>
                    <a:p>
                      <a:pPr indent="0" lvl="0" marL="0" rtl="0" algn="l">
                        <a:spcBef>
                          <a:spcPts val="0"/>
                        </a:spcBef>
                        <a:spcAft>
                          <a:spcPts val="0"/>
                        </a:spcAft>
                        <a:buNone/>
                      </a:pPr>
                      <a:r>
                        <a:rPr lang="id"/>
                        <a:t>Mengambil document dengan JavaScript Function</a:t>
                      </a:r>
                      <a:endParaRPr/>
                    </a:p>
                  </a:txBody>
                  <a:tcPr marT="91425" marB="91425" marR="91425" marL="91425"/>
                </a:tc>
              </a:tr>
            </a:tbl>
          </a:graphicData>
        </a:graphic>
      </p:graphicFrame>
      <p:sp>
        <p:nvSpPr>
          <p:cNvPr id="456" name="Google Shape;456;p75"/>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https://docs.mongodb.com/manual/reference/operator/query-evaluation/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$expr Operator</a:t>
            </a:r>
            <a:endParaRPr/>
          </a:p>
        </p:txBody>
      </p:sp>
      <p:sp>
        <p:nvSpPr>
          <p:cNvPr id="462" name="Google Shape;462;p76"/>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https://docs.mongodb.com/manual/reference/operator/query/expr/</a:t>
            </a:r>
            <a:endParaRPr/>
          </a:p>
          <a:p>
            <a:pPr indent="0" lvl="0" marL="0" rtl="0" algn="l">
              <a:spcBef>
                <a:spcPts val="0"/>
              </a:spcBef>
              <a:spcAft>
                <a:spcPts val="0"/>
              </a:spcAft>
              <a:buNone/>
            </a:pPr>
            <a:r>
              <a:rPr lang="id" sz="1100" u="sng">
                <a:solidFill>
                  <a:schemeClr val="hlink"/>
                </a:solidFill>
                <a:hlinkClick r:id="rId4"/>
              </a:rPr>
              <a:t>https://docs.mongodb.com/manual/meta/aggregation-quick-reference/#aggregation-expressions</a:t>
            </a:r>
            <a:endParaRPr/>
          </a:p>
        </p:txBody>
      </p:sp>
      <p:pic>
        <p:nvPicPr>
          <p:cNvPr id="463" name="Google Shape;463;p76"/>
          <p:cNvPicPr preferRelativeResize="0"/>
          <p:nvPr/>
        </p:nvPicPr>
        <p:blipFill>
          <a:blip r:embed="rId5">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$jsonSchema Operator</a:t>
            </a:r>
            <a:endParaRPr/>
          </a:p>
        </p:txBody>
      </p:sp>
      <p:sp>
        <p:nvSpPr>
          <p:cNvPr id="469" name="Google Shape;469;p77"/>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http://json-schema.org/</a:t>
            </a:r>
            <a:endParaRPr/>
          </a:p>
          <a:p>
            <a:pPr indent="0" lvl="0" marL="0" rtl="0" algn="l">
              <a:spcBef>
                <a:spcPts val="0"/>
              </a:spcBef>
              <a:spcAft>
                <a:spcPts val="0"/>
              </a:spcAft>
              <a:buNone/>
            </a:pPr>
            <a:r>
              <a:rPr lang="id" sz="1100" u="sng">
                <a:solidFill>
                  <a:schemeClr val="hlink"/>
                </a:solidFill>
                <a:hlinkClick r:id="rId4"/>
              </a:rPr>
              <a:t>https://docs.mongodb.com/manual/reference/operator/query/jsonSchema/</a:t>
            </a:r>
            <a:endParaRPr/>
          </a:p>
        </p:txBody>
      </p:sp>
      <p:pic>
        <p:nvPicPr>
          <p:cNvPr id="470" name="Google Shape;470;p77"/>
          <p:cNvPicPr preferRelativeResize="0"/>
          <p:nvPr/>
        </p:nvPicPr>
        <p:blipFill>
          <a:blip r:embed="rId5">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$mod Operator</a:t>
            </a:r>
            <a:endParaRPr/>
          </a:p>
        </p:txBody>
      </p:sp>
      <p:pic>
        <p:nvPicPr>
          <p:cNvPr id="476" name="Google Shape;476;p78"/>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477" name="Google Shape;477;p78"/>
          <p:cNvSpPr txBox="1"/>
          <p:nvPr/>
        </p:nvSpPr>
        <p:spPr>
          <a:xfrm>
            <a:off x="0" y="0"/>
            <a:ext cx="91440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https://docs.mongodb.com/manual/reference/operator/query/mod/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$regex Operator</a:t>
            </a:r>
            <a:endParaRPr/>
          </a:p>
        </p:txBody>
      </p:sp>
      <p:sp>
        <p:nvSpPr>
          <p:cNvPr id="483" name="Google Shape;483;p79"/>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https://regexr.com/</a:t>
            </a:r>
            <a:endParaRPr/>
          </a:p>
          <a:p>
            <a:pPr indent="0" lvl="0" marL="0" rtl="0" algn="l">
              <a:spcBef>
                <a:spcPts val="0"/>
              </a:spcBef>
              <a:spcAft>
                <a:spcPts val="0"/>
              </a:spcAft>
              <a:buNone/>
            </a:pPr>
            <a:r>
              <a:rPr lang="id" sz="1100" u="sng">
                <a:solidFill>
                  <a:schemeClr val="hlink"/>
                </a:solidFill>
                <a:hlinkClick r:id="rId4"/>
              </a:rPr>
              <a:t>https://docs.mongodb.com/manual/reference/operator/query/regex/</a:t>
            </a:r>
            <a:endParaRPr/>
          </a:p>
        </p:txBody>
      </p:sp>
      <p:pic>
        <p:nvPicPr>
          <p:cNvPr id="484" name="Google Shape;484;p79"/>
          <p:cNvPicPr preferRelativeResize="0"/>
          <p:nvPr/>
        </p:nvPicPr>
        <p:blipFill>
          <a:blip r:embed="rId5">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$text Operator</a:t>
            </a:r>
            <a:endParaRPr/>
          </a:p>
        </p:txBody>
      </p:sp>
      <p:pic>
        <p:nvPicPr>
          <p:cNvPr id="490" name="Google Shape;490;p80"/>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491" name="Google Shape;491;p80"/>
          <p:cNvSpPr txBox="1"/>
          <p:nvPr/>
        </p:nvSpPr>
        <p:spPr>
          <a:xfrm>
            <a:off x="0" y="0"/>
            <a:ext cx="9144000" cy="47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https://docs.mongodb.com/manual/reference/operator/query/text/</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$where Operator</a:t>
            </a:r>
            <a:endParaRPr/>
          </a:p>
        </p:txBody>
      </p:sp>
      <p:sp>
        <p:nvSpPr>
          <p:cNvPr id="497" name="Google Shape;497;p81"/>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https://docs.mongodb.com/manual/reference/operator/query/where/</a:t>
            </a:r>
            <a:endParaRPr/>
          </a:p>
        </p:txBody>
      </p:sp>
      <p:pic>
        <p:nvPicPr>
          <p:cNvPr id="498" name="Google Shape;498;p81"/>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Apa itu Document Oriented Database</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Document oriented database merupakan sistem database yang digunakan untuk memanipulasi data dalam bentuk document (semi structured data)</a:t>
            </a:r>
            <a:endParaRPr/>
          </a:p>
          <a:p>
            <a:pPr indent="-311150" lvl="0" marL="457200" rtl="0" algn="l">
              <a:spcBef>
                <a:spcPts val="0"/>
              </a:spcBef>
              <a:spcAft>
                <a:spcPts val="0"/>
              </a:spcAft>
              <a:buSzPts val="1300"/>
              <a:buChar char="●"/>
            </a:pPr>
            <a:r>
              <a:rPr lang="id"/>
              <a:t>Biasanya document disimpan dalam bentuk JSON atau XML</a:t>
            </a:r>
            <a:endParaRPr/>
          </a:p>
          <a:p>
            <a:pPr indent="-311150" lvl="0" marL="457200" rtl="0" algn="l">
              <a:spcBef>
                <a:spcPts val="0"/>
              </a:spcBef>
              <a:spcAft>
                <a:spcPts val="0"/>
              </a:spcAft>
              <a:buSzPts val="1300"/>
              <a:buChar char="●"/>
            </a:pPr>
            <a:r>
              <a:rPr lang="id"/>
              <a:t>Document oriented database biasanya bertolak belakang dengan relational database. </a:t>
            </a:r>
            <a:endParaRPr/>
          </a:p>
          <a:p>
            <a:pPr indent="-311150" lvl="0" marL="457200" rtl="0" algn="l">
              <a:spcBef>
                <a:spcPts val="0"/>
              </a:spcBef>
              <a:spcAft>
                <a:spcPts val="0"/>
              </a:spcAft>
              <a:buSzPts val="1300"/>
              <a:buChar char="●"/>
            </a:pPr>
            <a:r>
              <a:rPr lang="id"/>
              <a:t>Relational database biasanya menyimpan data dalam bentuk table, dan menyimpan relasinya di table lain.</a:t>
            </a:r>
            <a:endParaRPr/>
          </a:p>
          <a:p>
            <a:pPr indent="-311150" lvl="0" marL="457200" rtl="0" algn="l">
              <a:spcBef>
                <a:spcPts val="0"/>
              </a:spcBef>
              <a:spcAft>
                <a:spcPts val="0"/>
              </a:spcAft>
              <a:buSzPts val="1300"/>
              <a:buChar char="●"/>
            </a:pPr>
            <a:r>
              <a:rPr lang="id"/>
              <a:t>Document oriented database biasanya menyimpan data dalam bentuk JSON atau XML, dan menyimpan relasinya sebagai embedded object di dalam document yang sama.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504" name="Google Shape;504;p8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https://github.com/ProgrammerZamanNow/belajar-mongodb/blob/master/scripts/query-evaluation.js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 Query Operator</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Array</a:t>
            </a:r>
            <a:r>
              <a:rPr lang="id"/>
              <a:t> Operator</a:t>
            </a:r>
            <a:endParaRPr/>
          </a:p>
        </p:txBody>
      </p:sp>
      <p:graphicFrame>
        <p:nvGraphicFramePr>
          <p:cNvPr id="515" name="Google Shape;515;p84"/>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$all</a:t>
                      </a:r>
                      <a:endParaRPr/>
                    </a:p>
                  </a:txBody>
                  <a:tcPr marT="91425" marB="91425" marR="91425" marL="91425"/>
                </a:tc>
                <a:tc>
                  <a:txBody>
                    <a:bodyPr/>
                    <a:lstStyle/>
                    <a:p>
                      <a:pPr indent="0" lvl="0" marL="0" rtl="0" algn="l">
                        <a:spcBef>
                          <a:spcPts val="0"/>
                        </a:spcBef>
                        <a:spcAft>
                          <a:spcPts val="0"/>
                        </a:spcAft>
                        <a:buNone/>
                      </a:pPr>
                      <a:r>
                        <a:rPr lang="id"/>
                        <a:t>Mencocokkan array yang mengandung elemen-elemen tertentu</a:t>
                      </a:r>
                      <a:endParaRPr/>
                    </a:p>
                  </a:txBody>
                  <a:tcPr marT="91425" marB="91425" marR="91425" marL="91425"/>
                </a:tc>
              </a:tr>
              <a:tr h="381000">
                <a:tc>
                  <a:txBody>
                    <a:bodyPr/>
                    <a:lstStyle/>
                    <a:p>
                      <a:pPr indent="0" lvl="0" marL="0" rtl="0" algn="l">
                        <a:spcBef>
                          <a:spcPts val="0"/>
                        </a:spcBef>
                        <a:spcAft>
                          <a:spcPts val="0"/>
                        </a:spcAft>
                        <a:buNone/>
                      </a:pPr>
                      <a:r>
                        <a:rPr lang="id"/>
                        <a:t>$elemMatch</a:t>
                      </a:r>
                      <a:endParaRPr/>
                    </a:p>
                  </a:txBody>
                  <a:tcPr marT="91425" marB="91425" marR="91425" marL="91425"/>
                </a:tc>
                <a:tc>
                  <a:txBody>
                    <a:bodyPr/>
                    <a:lstStyle/>
                    <a:p>
                      <a:pPr indent="0" lvl="0" marL="0" rtl="0" algn="l">
                        <a:spcBef>
                          <a:spcPts val="0"/>
                        </a:spcBef>
                        <a:spcAft>
                          <a:spcPts val="0"/>
                        </a:spcAft>
                        <a:buNone/>
                      </a:pPr>
                      <a:r>
                        <a:rPr lang="id"/>
                        <a:t>Mengambil document jika tiap element di array memenuhi kondisi tertentu</a:t>
                      </a:r>
                      <a:endParaRPr/>
                    </a:p>
                  </a:txBody>
                  <a:tcPr marT="91425" marB="91425" marR="91425" marL="91425"/>
                </a:tc>
              </a:tr>
              <a:tr h="381000">
                <a:tc>
                  <a:txBody>
                    <a:bodyPr/>
                    <a:lstStyle/>
                    <a:p>
                      <a:pPr indent="0" lvl="0" marL="0" rtl="0" algn="l">
                        <a:spcBef>
                          <a:spcPts val="0"/>
                        </a:spcBef>
                        <a:spcAft>
                          <a:spcPts val="0"/>
                        </a:spcAft>
                        <a:buNone/>
                      </a:pPr>
                      <a:r>
                        <a:rPr lang="id"/>
                        <a:t>$size</a:t>
                      </a:r>
                      <a:endParaRPr/>
                    </a:p>
                  </a:txBody>
                  <a:tcPr marT="91425" marB="91425" marR="91425" marL="91425"/>
                </a:tc>
                <a:tc>
                  <a:txBody>
                    <a:bodyPr/>
                    <a:lstStyle/>
                    <a:p>
                      <a:pPr indent="0" lvl="0" marL="0" rtl="0" algn="l">
                        <a:spcBef>
                          <a:spcPts val="0"/>
                        </a:spcBef>
                        <a:spcAft>
                          <a:spcPts val="0"/>
                        </a:spcAft>
                        <a:buNone/>
                      </a:pPr>
                      <a:r>
                        <a:rPr lang="id"/>
                        <a:t>Mengambil document jika ukuran array sesuai </a:t>
                      </a:r>
                      <a:endParaRPr/>
                    </a:p>
                  </a:txBody>
                  <a:tcPr marT="91425" marB="91425" marR="91425" marL="91425"/>
                </a:tc>
              </a:tr>
            </a:tbl>
          </a:graphicData>
        </a:graphic>
      </p:graphicFrame>
      <p:sp>
        <p:nvSpPr>
          <p:cNvPr id="516" name="Google Shape;516;p84"/>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https://docs.mongodb.com/manual/reference/operator/query-array/</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$all Operator</a:t>
            </a:r>
            <a:endParaRPr/>
          </a:p>
        </p:txBody>
      </p:sp>
      <p:sp>
        <p:nvSpPr>
          <p:cNvPr id="522" name="Google Shape;522;p85"/>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https://docs.mongodb.com/manual/reference/operator/query/all/</a:t>
            </a:r>
            <a:endParaRPr/>
          </a:p>
        </p:txBody>
      </p:sp>
      <p:pic>
        <p:nvPicPr>
          <p:cNvPr id="523" name="Google Shape;523;p85"/>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$elemMatch Operator</a:t>
            </a:r>
            <a:endParaRPr/>
          </a:p>
        </p:txBody>
      </p:sp>
      <p:sp>
        <p:nvSpPr>
          <p:cNvPr id="529" name="Google Shape;529;p86"/>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https://docs.mongodb.com/manual/reference/operator/query/elemMatch/</a:t>
            </a:r>
            <a:endParaRPr/>
          </a:p>
        </p:txBody>
      </p:sp>
      <p:pic>
        <p:nvPicPr>
          <p:cNvPr id="530" name="Google Shape;530;p86"/>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$size Operator</a:t>
            </a:r>
            <a:endParaRPr/>
          </a:p>
        </p:txBody>
      </p:sp>
      <p:sp>
        <p:nvSpPr>
          <p:cNvPr id="536" name="Google Shape;536;p87"/>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https://docs.mongodb.com/manual/reference/operator/query/size/</a:t>
            </a:r>
            <a:endParaRPr/>
          </a:p>
        </p:txBody>
      </p:sp>
      <p:pic>
        <p:nvPicPr>
          <p:cNvPr id="537" name="Google Shape;537;p87"/>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543" name="Google Shape;543;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https://github.com/ProgrammerZamanNow/belajar-mongodb/blob/master/scripts/query-array.js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8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Projection Operator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Projection</a:t>
            </a:r>
            <a:endParaRPr/>
          </a:p>
        </p:txBody>
      </p:sp>
      <p:sp>
        <p:nvSpPr>
          <p:cNvPr id="554" name="Google Shape;554;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Pada function find, terdapat parameter kedua setelah query, yaitu projection</a:t>
            </a:r>
            <a:endParaRPr/>
          </a:p>
          <a:p>
            <a:pPr indent="-311150" lvl="0" marL="457200" rtl="0" algn="l">
              <a:spcBef>
                <a:spcPts val="0"/>
              </a:spcBef>
              <a:spcAft>
                <a:spcPts val="0"/>
              </a:spcAft>
              <a:buSzPts val="1300"/>
              <a:buChar char="●"/>
            </a:pPr>
            <a:r>
              <a:rPr lang="id"/>
              <a:t>Projection adalah memilih field mana yang ingin kita ambil atau hide</a:t>
            </a:r>
            <a:endParaRPr/>
          </a:p>
          <a:p>
            <a:pPr indent="-311150" lvl="0" marL="457200" rtl="0" algn="l">
              <a:spcBef>
                <a:spcPts val="0"/>
              </a:spcBef>
              <a:spcAft>
                <a:spcPts val="0"/>
              </a:spcAft>
              <a:buSzPts val="1300"/>
              <a:buChar char="●"/>
            </a:pPr>
            <a:r>
              <a:rPr lang="id"/>
              <a:t>db.&lt;collection&gt;.find(query, projection)</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9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Projection</a:t>
            </a:r>
            <a:endParaRPr/>
          </a:p>
        </p:txBody>
      </p:sp>
      <p:pic>
        <p:nvPicPr>
          <p:cNvPr id="560" name="Google Shape;560;p91"/>
          <p:cNvPicPr preferRelativeResize="0"/>
          <p:nvPr/>
        </p:nvPicPr>
        <p:blipFill>
          <a:blip r:embed="rId3">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Istilah Relational DB vs Document DB</a:t>
            </a:r>
            <a:endParaRPr/>
          </a:p>
        </p:txBody>
      </p:sp>
      <p:graphicFrame>
        <p:nvGraphicFramePr>
          <p:cNvPr id="129" name="Google Shape;129;p20"/>
          <p:cNvGraphicFramePr/>
          <p:nvPr/>
        </p:nvGraphicFramePr>
        <p:xfrm>
          <a:off x="952500" y="2043425"/>
          <a:ext cx="3000000" cy="3000000"/>
        </p:xfrm>
        <a:graphic>
          <a:graphicData uri="http://schemas.openxmlformats.org/drawingml/2006/table">
            <a:tbl>
              <a:tblPr>
                <a:noFill/>
                <a:tableStyleId>{AA7264D1-B1EF-4C3A-BF15-6B6D3457DED8}</a:tableStyleId>
              </a:tblPr>
              <a:tblGrid>
                <a:gridCol w="3619500"/>
                <a:gridCol w="3619500"/>
              </a:tblGrid>
              <a:tr h="381000">
                <a:tc>
                  <a:txBody>
                    <a:bodyPr/>
                    <a:lstStyle/>
                    <a:p>
                      <a:pPr indent="0" lvl="0" marL="0" rtl="0" algn="l">
                        <a:spcBef>
                          <a:spcPts val="0"/>
                        </a:spcBef>
                        <a:spcAft>
                          <a:spcPts val="0"/>
                        </a:spcAft>
                        <a:buNone/>
                      </a:pPr>
                      <a:r>
                        <a:rPr lang="id"/>
                        <a:t>Relational DB</a:t>
                      </a:r>
                      <a:endParaRPr/>
                    </a:p>
                  </a:txBody>
                  <a:tcPr marT="91425" marB="91425" marR="91425" marL="91425">
                    <a:solidFill>
                      <a:srgbClr val="B7B7B7"/>
                    </a:solidFill>
                  </a:tcPr>
                </a:tc>
                <a:tc>
                  <a:txBody>
                    <a:bodyPr/>
                    <a:lstStyle/>
                    <a:p>
                      <a:pPr indent="0" lvl="0" marL="0" rtl="0" algn="l">
                        <a:spcBef>
                          <a:spcPts val="0"/>
                        </a:spcBef>
                        <a:spcAft>
                          <a:spcPts val="0"/>
                        </a:spcAft>
                        <a:buNone/>
                      </a:pPr>
                      <a:r>
                        <a:rPr lang="id"/>
                        <a:t>Document DB </a:t>
                      </a:r>
                      <a:r>
                        <a:rPr lang="id"/>
                        <a:t>(MongoDB)</a:t>
                      </a:r>
                      <a:endParaRPr/>
                    </a:p>
                  </a:txBody>
                  <a:tcPr marT="91425" marB="91425" marR="91425" marL="91425">
                    <a:solidFill>
                      <a:srgbClr val="B7B7B7"/>
                    </a:solidFill>
                  </a:tcPr>
                </a:tc>
              </a:tr>
              <a:tr h="381000">
                <a:tc>
                  <a:txBody>
                    <a:bodyPr/>
                    <a:lstStyle/>
                    <a:p>
                      <a:pPr indent="0" lvl="0" marL="0" rtl="0" algn="l">
                        <a:spcBef>
                          <a:spcPts val="0"/>
                        </a:spcBef>
                        <a:spcAft>
                          <a:spcPts val="0"/>
                        </a:spcAft>
                        <a:buNone/>
                      </a:pPr>
                      <a:r>
                        <a:rPr lang="id"/>
                        <a:t>Database</a:t>
                      </a:r>
                      <a:endParaRPr/>
                    </a:p>
                  </a:txBody>
                  <a:tcPr marT="91425" marB="91425" marR="91425" marL="91425"/>
                </a:tc>
                <a:tc>
                  <a:txBody>
                    <a:bodyPr/>
                    <a:lstStyle/>
                    <a:p>
                      <a:pPr indent="0" lvl="0" marL="0" rtl="0" algn="l">
                        <a:spcBef>
                          <a:spcPts val="0"/>
                        </a:spcBef>
                        <a:spcAft>
                          <a:spcPts val="0"/>
                        </a:spcAft>
                        <a:buNone/>
                      </a:pPr>
                      <a:r>
                        <a:rPr lang="id"/>
                        <a:t>Database</a:t>
                      </a:r>
                      <a:endParaRPr/>
                    </a:p>
                  </a:txBody>
                  <a:tcPr marT="91425" marB="91425" marR="91425" marL="91425"/>
                </a:tc>
              </a:tr>
              <a:tr h="381000">
                <a:tc>
                  <a:txBody>
                    <a:bodyPr/>
                    <a:lstStyle/>
                    <a:p>
                      <a:pPr indent="0" lvl="0" marL="0" rtl="0" algn="l">
                        <a:spcBef>
                          <a:spcPts val="0"/>
                        </a:spcBef>
                        <a:spcAft>
                          <a:spcPts val="0"/>
                        </a:spcAft>
                        <a:buNone/>
                      </a:pPr>
                      <a:r>
                        <a:rPr lang="id"/>
                        <a:t>Table</a:t>
                      </a:r>
                      <a:endParaRPr/>
                    </a:p>
                  </a:txBody>
                  <a:tcPr marT="91425" marB="91425" marR="91425" marL="91425"/>
                </a:tc>
                <a:tc>
                  <a:txBody>
                    <a:bodyPr/>
                    <a:lstStyle/>
                    <a:p>
                      <a:pPr indent="0" lvl="0" marL="0" rtl="0" algn="l">
                        <a:spcBef>
                          <a:spcPts val="0"/>
                        </a:spcBef>
                        <a:spcAft>
                          <a:spcPts val="0"/>
                        </a:spcAft>
                        <a:buNone/>
                      </a:pPr>
                      <a:r>
                        <a:rPr lang="id"/>
                        <a:t>Collection</a:t>
                      </a:r>
                      <a:endParaRPr/>
                    </a:p>
                  </a:txBody>
                  <a:tcPr marT="91425" marB="91425" marR="91425" marL="91425"/>
                </a:tc>
              </a:tr>
              <a:tr h="381000">
                <a:tc>
                  <a:txBody>
                    <a:bodyPr/>
                    <a:lstStyle/>
                    <a:p>
                      <a:pPr indent="0" lvl="0" marL="0" rtl="0" algn="l">
                        <a:spcBef>
                          <a:spcPts val="0"/>
                        </a:spcBef>
                        <a:spcAft>
                          <a:spcPts val="0"/>
                        </a:spcAft>
                        <a:buNone/>
                      </a:pPr>
                      <a:r>
                        <a:rPr lang="id"/>
                        <a:t>Column</a:t>
                      </a:r>
                      <a:endParaRPr/>
                    </a:p>
                  </a:txBody>
                  <a:tcPr marT="91425" marB="91425" marR="91425" marL="91425"/>
                </a:tc>
                <a:tc>
                  <a:txBody>
                    <a:bodyPr/>
                    <a:lstStyle/>
                    <a:p>
                      <a:pPr indent="0" lvl="0" marL="0" rtl="0" algn="l">
                        <a:spcBef>
                          <a:spcPts val="0"/>
                        </a:spcBef>
                        <a:spcAft>
                          <a:spcPts val="0"/>
                        </a:spcAft>
                        <a:buNone/>
                      </a:pPr>
                      <a:r>
                        <a:rPr lang="id"/>
                        <a:t>Field</a:t>
                      </a:r>
                      <a:endParaRPr/>
                    </a:p>
                  </a:txBody>
                  <a:tcPr marT="91425" marB="91425" marR="91425" marL="91425"/>
                </a:tc>
              </a:tr>
              <a:tr h="381000">
                <a:tc>
                  <a:txBody>
                    <a:bodyPr/>
                    <a:lstStyle/>
                    <a:p>
                      <a:pPr indent="0" lvl="0" marL="0" rtl="0" algn="l">
                        <a:spcBef>
                          <a:spcPts val="0"/>
                        </a:spcBef>
                        <a:spcAft>
                          <a:spcPts val="0"/>
                        </a:spcAft>
                        <a:buNone/>
                      </a:pPr>
                      <a:r>
                        <a:rPr lang="id"/>
                        <a:t>Row, Record</a:t>
                      </a:r>
                      <a:endParaRPr/>
                    </a:p>
                  </a:txBody>
                  <a:tcPr marT="91425" marB="91425" marR="91425" marL="91425"/>
                </a:tc>
                <a:tc>
                  <a:txBody>
                    <a:bodyPr/>
                    <a:lstStyle/>
                    <a:p>
                      <a:pPr indent="0" lvl="0" marL="0" rtl="0" algn="l">
                        <a:spcBef>
                          <a:spcPts val="0"/>
                        </a:spcBef>
                        <a:spcAft>
                          <a:spcPts val="0"/>
                        </a:spcAft>
                        <a:buNone/>
                      </a:pPr>
                      <a:r>
                        <a:rPr lang="id"/>
                        <a:t>Document (JSON, XML, dan lain-lain)</a:t>
                      </a:r>
                      <a:endParaRPr/>
                    </a:p>
                  </a:txBody>
                  <a:tcPr marT="91425" marB="91425" marR="91425" marL="91425"/>
                </a:tc>
              </a:tr>
              <a:tr h="381000">
                <a:tc>
                  <a:txBody>
                    <a:bodyPr/>
                    <a:lstStyle/>
                    <a:p>
                      <a:pPr indent="0" lvl="0" marL="0" rtl="0" algn="l">
                        <a:spcBef>
                          <a:spcPts val="0"/>
                        </a:spcBef>
                        <a:spcAft>
                          <a:spcPts val="0"/>
                        </a:spcAft>
                        <a:buNone/>
                      </a:pPr>
                      <a:r>
                        <a:rPr lang="id"/>
                        <a:t>Join Table</a:t>
                      </a:r>
                      <a:endParaRPr/>
                    </a:p>
                  </a:txBody>
                  <a:tcPr marT="91425" marB="91425" marR="91425" marL="91425"/>
                </a:tc>
                <a:tc>
                  <a:txBody>
                    <a:bodyPr/>
                    <a:lstStyle/>
                    <a:p>
                      <a:pPr indent="0" lvl="0" marL="0" rtl="0" algn="l">
                        <a:spcBef>
                          <a:spcPts val="0"/>
                        </a:spcBef>
                        <a:spcAft>
                          <a:spcPts val="0"/>
                        </a:spcAft>
                        <a:buNone/>
                      </a:pPr>
                      <a:r>
                        <a:rPr lang="id"/>
                        <a:t>Embedded Document, Reference</a:t>
                      </a:r>
                      <a:endParaRPr/>
                    </a:p>
                  </a:txBody>
                  <a:tcPr marT="91425" marB="91425" marR="91425" marL="91425"/>
                </a:tc>
              </a:tr>
              <a:tr h="381000">
                <a:tc>
                  <a:txBody>
                    <a:bodyPr/>
                    <a:lstStyle/>
                    <a:p>
                      <a:pPr indent="0" lvl="0" marL="0" rtl="0" algn="l">
                        <a:spcBef>
                          <a:spcPts val="0"/>
                        </a:spcBef>
                        <a:spcAft>
                          <a:spcPts val="0"/>
                        </a:spcAft>
                        <a:buNone/>
                      </a:pPr>
                      <a:r>
                        <a:rPr lang="id"/>
                        <a:t>SQL</a:t>
                      </a:r>
                      <a:endParaRPr/>
                    </a:p>
                  </a:txBody>
                  <a:tcPr marT="91425" marB="91425" marR="91425" marL="91425"/>
                </a:tc>
                <a:tc>
                  <a:txBody>
                    <a:bodyPr/>
                    <a:lstStyle/>
                    <a:p>
                      <a:pPr indent="0" lvl="0" marL="0" rtl="0" algn="l">
                        <a:spcBef>
                          <a:spcPts val="0"/>
                        </a:spcBef>
                        <a:spcAft>
                          <a:spcPts val="0"/>
                        </a:spcAft>
                        <a:buNone/>
                      </a:pPr>
                      <a:r>
                        <a:rPr lang="id"/>
                        <a:t>JavaScript (MongoDB)</a:t>
                      </a:r>
                      <a:endParaRPr/>
                    </a:p>
                  </a:txBody>
                  <a:tcPr marT="91425" marB="91425" marR="91425" marL="91425"/>
                </a:tc>
              </a:tr>
            </a:tbl>
          </a:graphicData>
        </a:graphic>
      </p:graphicFrame>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Projection</a:t>
            </a:r>
            <a:r>
              <a:rPr lang="id"/>
              <a:t> Operator</a:t>
            </a:r>
            <a:endParaRPr/>
          </a:p>
        </p:txBody>
      </p:sp>
      <p:graphicFrame>
        <p:nvGraphicFramePr>
          <p:cNvPr id="566" name="Google Shape;566;p92"/>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a:t>
                      </a:r>
                      <a:endParaRPr/>
                    </a:p>
                  </a:txBody>
                  <a:tcPr marT="91425" marB="91425" marR="91425" marL="91425"/>
                </a:tc>
                <a:tc>
                  <a:txBody>
                    <a:bodyPr/>
                    <a:lstStyle/>
                    <a:p>
                      <a:pPr indent="0" lvl="0" marL="0" rtl="0" algn="l">
                        <a:spcBef>
                          <a:spcPts val="0"/>
                        </a:spcBef>
                        <a:spcAft>
                          <a:spcPts val="0"/>
                        </a:spcAft>
                        <a:buNone/>
                      </a:pPr>
                      <a:r>
                        <a:rPr lang="id"/>
                        <a:t>Limit array hanya mengembalikan data pertama yang match dengan array operator</a:t>
                      </a:r>
                      <a:endParaRPr/>
                    </a:p>
                  </a:txBody>
                  <a:tcPr marT="91425" marB="91425" marR="91425" marL="91425"/>
                </a:tc>
              </a:tr>
              <a:tr h="381000">
                <a:tc>
                  <a:txBody>
                    <a:bodyPr/>
                    <a:lstStyle/>
                    <a:p>
                      <a:pPr indent="0" lvl="0" marL="0" rtl="0" algn="l">
                        <a:spcBef>
                          <a:spcPts val="0"/>
                        </a:spcBef>
                        <a:spcAft>
                          <a:spcPts val="0"/>
                        </a:spcAft>
                        <a:buNone/>
                      </a:pPr>
                      <a:r>
                        <a:rPr lang="id"/>
                        <a:t>$elemMatch</a:t>
                      </a:r>
                      <a:endParaRPr/>
                    </a:p>
                  </a:txBody>
                  <a:tcPr marT="91425" marB="91425" marR="91425" marL="91425"/>
                </a:tc>
                <a:tc>
                  <a:txBody>
                    <a:bodyPr/>
                    <a:lstStyle/>
                    <a:p>
                      <a:pPr indent="0" lvl="0" marL="0" rtl="0" algn="l">
                        <a:spcBef>
                          <a:spcPts val="0"/>
                        </a:spcBef>
                        <a:spcAft>
                          <a:spcPts val="0"/>
                        </a:spcAft>
                        <a:buNone/>
                      </a:pPr>
                      <a:r>
                        <a:rPr lang="id"/>
                        <a:t>Limit array hanya mengembalikan data pertama yang match dengan kondisi query</a:t>
                      </a:r>
                      <a:endParaRPr/>
                    </a:p>
                  </a:txBody>
                  <a:tcPr marT="91425" marB="91425" marR="91425" marL="91425"/>
                </a:tc>
              </a:tr>
              <a:tr h="381000">
                <a:tc>
                  <a:txBody>
                    <a:bodyPr/>
                    <a:lstStyle/>
                    <a:p>
                      <a:pPr indent="0" lvl="0" marL="0" rtl="0" algn="l">
                        <a:spcBef>
                          <a:spcPts val="0"/>
                        </a:spcBef>
                        <a:spcAft>
                          <a:spcPts val="0"/>
                        </a:spcAft>
                        <a:buNone/>
                      </a:pPr>
                      <a:r>
                        <a:rPr lang="id"/>
                        <a:t>$meta</a:t>
                      </a:r>
                      <a:endParaRPr/>
                    </a:p>
                  </a:txBody>
                  <a:tcPr marT="91425" marB="91425" marR="91425" marL="91425"/>
                </a:tc>
                <a:tc>
                  <a:txBody>
                    <a:bodyPr/>
                    <a:lstStyle/>
                    <a:p>
                      <a:pPr indent="0" lvl="0" marL="0" rtl="0" algn="l">
                        <a:spcBef>
                          <a:spcPts val="0"/>
                        </a:spcBef>
                        <a:spcAft>
                          <a:spcPts val="0"/>
                        </a:spcAft>
                        <a:buNone/>
                      </a:pPr>
                      <a:r>
                        <a:rPr lang="id"/>
                        <a:t>Mengembalikan informasi metadata yang didapat dari setiap matching document</a:t>
                      </a:r>
                      <a:endParaRPr/>
                    </a:p>
                  </a:txBody>
                  <a:tcPr marT="91425" marB="91425" marR="91425" marL="91425"/>
                </a:tc>
              </a:tr>
              <a:tr h="381000">
                <a:tc>
                  <a:txBody>
                    <a:bodyPr/>
                    <a:lstStyle/>
                    <a:p>
                      <a:pPr indent="0" lvl="0" marL="0" rtl="0" algn="l">
                        <a:spcBef>
                          <a:spcPts val="0"/>
                        </a:spcBef>
                        <a:spcAft>
                          <a:spcPts val="0"/>
                        </a:spcAft>
                        <a:buNone/>
                      </a:pPr>
                      <a:r>
                        <a:rPr lang="id"/>
                        <a:t>$slice</a:t>
                      </a:r>
                      <a:endParaRPr/>
                    </a:p>
                  </a:txBody>
                  <a:tcPr marT="91425" marB="91425" marR="91425" marL="91425"/>
                </a:tc>
                <a:tc>
                  <a:txBody>
                    <a:bodyPr/>
                    <a:lstStyle/>
                    <a:p>
                      <a:pPr indent="0" lvl="0" marL="0" rtl="0" algn="l">
                        <a:spcBef>
                          <a:spcPts val="0"/>
                        </a:spcBef>
                        <a:spcAft>
                          <a:spcPts val="0"/>
                        </a:spcAft>
                        <a:buNone/>
                      </a:pPr>
                      <a:r>
                        <a:rPr lang="id"/>
                        <a:t>Mengontrol jumlah data yang ditampilkan pada array</a:t>
                      </a:r>
                      <a:endParaRPr/>
                    </a:p>
                  </a:txBody>
                  <a:tcPr marT="91425" marB="91425" marR="91425" marL="91425"/>
                </a:tc>
              </a:tr>
            </a:tbl>
          </a:graphicData>
        </a:graphic>
      </p:graphicFrame>
      <p:sp>
        <p:nvSpPr>
          <p:cNvPr id="567" name="Google Shape;567;p92"/>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https://docs.mongodb.com/manual/reference/operator/projection/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 Operator</a:t>
            </a:r>
            <a:endParaRPr/>
          </a:p>
        </p:txBody>
      </p:sp>
      <p:sp>
        <p:nvSpPr>
          <p:cNvPr id="573" name="Google Shape;573;p93"/>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https://docs.mongodb.com/manual/reference/operator/projection/positional/</a:t>
            </a:r>
            <a:endParaRPr/>
          </a:p>
        </p:txBody>
      </p:sp>
      <p:pic>
        <p:nvPicPr>
          <p:cNvPr id="574" name="Google Shape;574;p93"/>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$elemMatch Operator</a:t>
            </a:r>
            <a:endParaRPr/>
          </a:p>
        </p:txBody>
      </p:sp>
      <p:pic>
        <p:nvPicPr>
          <p:cNvPr id="580" name="Google Shape;580;p94"/>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581" name="Google Shape;581;p94"/>
          <p:cNvSpPr txBox="1"/>
          <p:nvPr/>
        </p:nvSpPr>
        <p:spPr>
          <a:xfrm>
            <a:off x="0" y="0"/>
            <a:ext cx="9144000" cy="48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https://docs.mongodb.com/manual/reference/operator/projection/elemMatch/</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9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$meta Operator</a:t>
            </a:r>
            <a:endParaRPr/>
          </a:p>
        </p:txBody>
      </p:sp>
      <p:pic>
        <p:nvPicPr>
          <p:cNvPr id="587" name="Google Shape;587;p95"/>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588" name="Google Shape;588;p95"/>
          <p:cNvSpPr txBox="1"/>
          <p:nvPr/>
        </p:nvSpPr>
        <p:spPr>
          <a:xfrm>
            <a:off x="0" y="0"/>
            <a:ext cx="9144000" cy="49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https://docs.mongodb.com/manual/reference/operator/projection/meta/</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$slice Operator</a:t>
            </a:r>
            <a:endParaRPr/>
          </a:p>
        </p:txBody>
      </p:sp>
      <p:pic>
        <p:nvPicPr>
          <p:cNvPr id="594" name="Google Shape;594;p96"/>
          <p:cNvPicPr preferRelativeResize="0"/>
          <p:nvPr/>
        </p:nvPicPr>
        <p:blipFill>
          <a:blip r:embed="rId3">
            <a:alphaModFix/>
          </a:blip>
          <a:stretch>
            <a:fillRect/>
          </a:stretch>
        </p:blipFill>
        <p:spPr>
          <a:xfrm>
            <a:off x="152400" y="2006250"/>
            <a:ext cx="8839200" cy="2903301"/>
          </a:xfrm>
          <a:prstGeom prst="rect">
            <a:avLst/>
          </a:prstGeom>
          <a:noFill/>
          <a:ln>
            <a:noFill/>
          </a:ln>
        </p:spPr>
      </p:pic>
      <p:sp>
        <p:nvSpPr>
          <p:cNvPr id="595" name="Google Shape;595;p96"/>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4"/>
              </a:rPr>
              <a:t>https://docs.mongodb.com/manual/reference/operator/projection/slice/</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601" name="Google Shape;601;p9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https://github.com/ProgrammerZamanNow/belajar-mongodb/blob/master/scripts/query-projection.js</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Modifier</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Modifier</a:t>
            </a:r>
            <a:endParaRPr/>
          </a:p>
        </p:txBody>
      </p:sp>
      <p:sp>
        <p:nvSpPr>
          <p:cNvPr id="612" name="Google Shape;612;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Query Modifier adalah memodifikasi hasil query yang telah kita lakukan</a:t>
            </a:r>
            <a:endParaRPr/>
          </a:p>
          <a:p>
            <a:pPr indent="-311150" lvl="0" marL="457200" rtl="0" algn="l">
              <a:spcBef>
                <a:spcPts val="0"/>
              </a:spcBef>
              <a:spcAft>
                <a:spcPts val="0"/>
              </a:spcAft>
              <a:buSzPts val="1300"/>
              <a:buChar char="●"/>
            </a:pPr>
            <a:r>
              <a:rPr lang="id"/>
              <a:t>Contoh yang sering kita lakukan seperti, mengubah query menjadi jumlah data, membatasi jumlah data dengan paging, dan lain-lain</a:t>
            </a:r>
            <a:endParaRPr/>
          </a:p>
          <a:p>
            <a:pPr indent="-311150" lvl="0" marL="457200" rtl="0" algn="l">
              <a:spcBef>
                <a:spcPts val="0"/>
              </a:spcBef>
              <a:spcAft>
                <a:spcPts val="0"/>
              </a:spcAft>
              <a:buSzPts val="1300"/>
              <a:buChar char="●"/>
            </a:pPr>
            <a:r>
              <a:rPr lang="id"/>
              <a:t>Untuk memodifikasi hasil query, kita bisa menambahkan function query modifier setelah menggunakan function find</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Query Modifier Function</a:t>
            </a:r>
            <a:endParaRPr/>
          </a:p>
        </p:txBody>
      </p:sp>
      <p:graphicFrame>
        <p:nvGraphicFramePr>
          <p:cNvPr id="618" name="Google Shape;618;p100"/>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count()</a:t>
                      </a:r>
                      <a:endParaRPr/>
                    </a:p>
                  </a:txBody>
                  <a:tcPr marT="91425" marB="91425" marR="91425" marL="91425"/>
                </a:tc>
                <a:tc>
                  <a:txBody>
                    <a:bodyPr/>
                    <a:lstStyle/>
                    <a:p>
                      <a:pPr indent="0" lvl="0" marL="0" rtl="0" algn="l">
                        <a:spcBef>
                          <a:spcPts val="0"/>
                        </a:spcBef>
                        <a:spcAft>
                          <a:spcPts val="0"/>
                        </a:spcAft>
                        <a:buNone/>
                      </a:pPr>
                      <a:r>
                        <a:rPr lang="id"/>
                        <a:t>Mengambil jumlah data hasil query</a:t>
                      </a:r>
                      <a:endParaRPr/>
                    </a:p>
                  </a:txBody>
                  <a:tcPr marT="91425" marB="91425" marR="91425" marL="91425"/>
                </a:tc>
              </a:tr>
              <a:tr h="381000">
                <a:tc>
                  <a:txBody>
                    <a:bodyPr/>
                    <a:lstStyle/>
                    <a:p>
                      <a:pPr indent="0" lvl="0" marL="0" rtl="0" algn="l">
                        <a:spcBef>
                          <a:spcPts val="0"/>
                        </a:spcBef>
                        <a:spcAft>
                          <a:spcPts val="0"/>
                        </a:spcAft>
                        <a:buNone/>
                      </a:pPr>
                      <a:r>
                        <a:rPr lang="id"/>
                        <a:t>limit(size)</a:t>
                      </a:r>
                      <a:endParaRPr/>
                    </a:p>
                  </a:txBody>
                  <a:tcPr marT="91425" marB="91425" marR="91425" marL="91425"/>
                </a:tc>
                <a:tc>
                  <a:txBody>
                    <a:bodyPr/>
                    <a:lstStyle/>
                    <a:p>
                      <a:pPr indent="0" lvl="0" marL="0" rtl="0" algn="l">
                        <a:spcBef>
                          <a:spcPts val="0"/>
                        </a:spcBef>
                        <a:spcAft>
                          <a:spcPts val="0"/>
                        </a:spcAft>
                        <a:buNone/>
                      </a:pPr>
                      <a:r>
                        <a:rPr lang="id"/>
                        <a:t>Membatasi jumlah data yang didapat dari query</a:t>
                      </a:r>
                      <a:endParaRPr/>
                    </a:p>
                  </a:txBody>
                  <a:tcPr marT="91425" marB="91425" marR="91425" marL="91425"/>
                </a:tc>
              </a:tr>
              <a:tr h="381000">
                <a:tc>
                  <a:txBody>
                    <a:bodyPr/>
                    <a:lstStyle/>
                    <a:p>
                      <a:pPr indent="0" lvl="0" marL="0" rtl="0" algn="l">
                        <a:spcBef>
                          <a:spcPts val="0"/>
                        </a:spcBef>
                        <a:spcAft>
                          <a:spcPts val="0"/>
                        </a:spcAft>
                        <a:buNone/>
                      </a:pPr>
                      <a:r>
                        <a:rPr lang="id"/>
                        <a:t>skip(size)</a:t>
                      </a:r>
                      <a:endParaRPr/>
                    </a:p>
                  </a:txBody>
                  <a:tcPr marT="91425" marB="91425" marR="91425" marL="91425"/>
                </a:tc>
                <a:tc>
                  <a:txBody>
                    <a:bodyPr/>
                    <a:lstStyle/>
                    <a:p>
                      <a:pPr indent="0" lvl="0" marL="0" rtl="0" algn="l">
                        <a:spcBef>
                          <a:spcPts val="0"/>
                        </a:spcBef>
                        <a:spcAft>
                          <a:spcPts val="0"/>
                        </a:spcAft>
                        <a:buNone/>
                      </a:pPr>
                      <a:r>
                        <a:rPr lang="id"/>
                        <a:t>Menghiraukan data pertama hasil query sejumlah yang ditentukan</a:t>
                      </a:r>
                      <a:endParaRPr/>
                    </a:p>
                  </a:txBody>
                  <a:tcPr marT="91425" marB="91425" marR="91425" marL="91425"/>
                </a:tc>
              </a:tr>
              <a:tr h="381000">
                <a:tc>
                  <a:txBody>
                    <a:bodyPr/>
                    <a:lstStyle/>
                    <a:p>
                      <a:pPr indent="0" lvl="0" marL="0" rtl="0" algn="l">
                        <a:spcBef>
                          <a:spcPts val="0"/>
                        </a:spcBef>
                        <a:spcAft>
                          <a:spcPts val="0"/>
                        </a:spcAft>
                        <a:buNone/>
                      </a:pPr>
                      <a:r>
                        <a:rPr lang="id"/>
                        <a:t>sort(query)</a:t>
                      </a:r>
                      <a:endParaRPr/>
                    </a:p>
                  </a:txBody>
                  <a:tcPr marT="91425" marB="91425" marR="91425" marL="91425"/>
                </a:tc>
                <a:tc>
                  <a:txBody>
                    <a:bodyPr/>
                    <a:lstStyle/>
                    <a:p>
                      <a:pPr indent="0" lvl="0" marL="0" rtl="0" algn="l">
                        <a:spcBef>
                          <a:spcPts val="0"/>
                        </a:spcBef>
                        <a:spcAft>
                          <a:spcPts val="0"/>
                        </a:spcAft>
                        <a:buNone/>
                      </a:pPr>
                      <a:r>
                        <a:rPr lang="id"/>
                        <a:t>Mengurutkan hasil data query</a:t>
                      </a:r>
                      <a:endParaRPr/>
                    </a:p>
                  </a:txBody>
                  <a:tcPr marT="91425" marB="91425" marR="91425" marL="91425"/>
                </a:tc>
              </a:tr>
            </a:tbl>
          </a:graphicData>
        </a:graphic>
      </p:graphicFrame>
      <p:sp>
        <p:nvSpPr>
          <p:cNvPr id="619" name="Google Shape;619;p100"/>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https://docs.mongodb.com/manual/reference/method/js-cursor/</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625" name="Google Shape;625;p10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https://github.com/ProgrammerZamanNow/belajar-mongodb/blob/master/scripts/query-modifier.js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Menginstall MongoDB</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10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Document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Document</a:t>
            </a:r>
            <a:endParaRPr/>
          </a:p>
        </p:txBody>
      </p:sp>
      <p:sp>
        <p:nvSpPr>
          <p:cNvPr id="636" name="Google Shape;636;p10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Sama seperti database lainnya, di MongoDB juga kita bisa mengubah document yang sudah kita insert ke collection</a:t>
            </a:r>
            <a:endParaRPr/>
          </a:p>
          <a:p>
            <a:pPr indent="-311150" lvl="0" marL="457200" rtl="0" algn="l">
              <a:spcBef>
                <a:spcPts val="0"/>
              </a:spcBef>
              <a:spcAft>
                <a:spcPts val="0"/>
              </a:spcAft>
              <a:buSzPts val="1300"/>
              <a:buChar char="●"/>
            </a:pPr>
            <a:r>
              <a:rPr lang="id"/>
              <a:t>Namun berbeda dengan perintah SQL, di MongoDB, untuk mengubah document, kita diberikan beberapa function</a:t>
            </a:r>
            <a:endParaRPr/>
          </a:p>
          <a:p>
            <a:pPr indent="-311150" lvl="0" marL="457200" rtl="0" algn="l">
              <a:spcBef>
                <a:spcPts val="0"/>
              </a:spcBef>
              <a:spcAft>
                <a:spcPts val="0"/>
              </a:spcAft>
              <a:buSzPts val="1300"/>
              <a:buChar char="●"/>
            </a:pPr>
            <a:r>
              <a:rPr lang="id"/>
              <a:t>Untuk update document, kita bisa menggunakan collection : db.&lt;collection&gt;.&lt;updateFunction&gt;()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Document Function</a:t>
            </a:r>
            <a:endParaRPr/>
          </a:p>
        </p:txBody>
      </p:sp>
      <p:graphicFrame>
        <p:nvGraphicFramePr>
          <p:cNvPr id="642" name="Google Shape;642;p104"/>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updateOne()</a:t>
                      </a:r>
                      <a:endParaRPr/>
                    </a:p>
                  </a:txBody>
                  <a:tcPr marT="91425" marB="91425" marR="91425" marL="91425"/>
                </a:tc>
                <a:tc>
                  <a:txBody>
                    <a:bodyPr/>
                    <a:lstStyle/>
                    <a:p>
                      <a:pPr indent="0" lvl="0" marL="0" rtl="0" algn="l">
                        <a:spcBef>
                          <a:spcPts val="0"/>
                        </a:spcBef>
                        <a:spcAft>
                          <a:spcPts val="0"/>
                        </a:spcAft>
                        <a:buNone/>
                      </a:pPr>
                      <a:r>
                        <a:rPr lang="id"/>
                        <a:t>Mengubah satu document</a:t>
                      </a:r>
                      <a:endParaRPr/>
                    </a:p>
                  </a:txBody>
                  <a:tcPr marT="91425" marB="91425" marR="91425" marL="91425"/>
                </a:tc>
              </a:tr>
              <a:tr h="381000">
                <a:tc>
                  <a:txBody>
                    <a:bodyPr/>
                    <a:lstStyle/>
                    <a:p>
                      <a:pPr indent="0" lvl="0" marL="0" rtl="0" algn="l">
                        <a:spcBef>
                          <a:spcPts val="0"/>
                        </a:spcBef>
                        <a:spcAft>
                          <a:spcPts val="0"/>
                        </a:spcAft>
                        <a:buNone/>
                      </a:pPr>
                      <a:r>
                        <a:rPr lang="id"/>
                        <a:t>updateMany()</a:t>
                      </a:r>
                      <a:endParaRPr/>
                    </a:p>
                  </a:txBody>
                  <a:tcPr marT="91425" marB="91425" marR="91425" marL="91425"/>
                </a:tc>
                <a:tc>
                  <a:txBody>
                    <a:bodyPr/>
                    <a:lstStyle/>
                    <a:p>
                      <a:pPr indent="0" lvl="0" marL="0" rtl="0" algn="l">
                        <a:spcBef>
                          <a:spcPts val="0"/>
                        </a:spcBef>
                        <a:spcAft>
                          <a:spcPts val="0"/>
                        </a:spcAft>
                        <a:buNone/>
                      </a:pPr>
                      <a:r>
                        <a:rPr lang="id"/>
                        <a:t>Mengubah banyak document sekaligus</a:t>
                      </a:r>
                      <a:endParaRPr/>
                    </a:p>
                  </a:txBody>
                  <a:tcPr marT="91425" marB="91425" marR="91425" marL="91425"/>
                </a:tc>
              </a:tr>
              <a:tr h="381000">
                <a:tc>
                  <a:txBody>
                    <a:bodyPr/>
                    <a:lstStyle/>
                    <a:p>
                      <a:pPr indent="0" lvl="0" marL="0" rtl="0" algn="l">
                        <a:spcBef>
                          <a:spcPts val="0"/>
                        </a:spcBef>
                        <a:spcAft>
                          <a:spcPts val="0"/>
                        </a:spcAft>
                        <a:buNone/>
                      </a:pPr>
                      <a:r>
                        <a:rPr lang="id"/>
                        <a:t>replaceOne()</a:t>
                      </a:r>
                      <a:endParaRPr/>
                    </a:p>
                  </a:txBody>
                  <a:tcPr marT="91425" marB="91425" marR="91425" marL="91425"/>
                </a:tc>
                <a:tc>
                  <a:txBody>
                    <a:bodyPr/>
                    <a:lstStyle/>
                    <a:p>
                      <a:pPr indent="0" lvl="0" marL="0" rtl="0" algn="l">
                        <a:spcBef>
                          <a:spcPts val="0"/>
                        </a:spcBef>
                        <a:spcAft>
                          <a:spcPts val="0"/>
                        </a:spcAft>
                        <a:buNone/>
                      </a:pPr>
                      <a:r>
                        <a:rPr lang="id"/>
                        <a:t>Mengubah total satu document dengan document baru</a:t>
                      </a:r>
                      <a:endParaRPr/>
                    </a:p>
                  </a:txBody>
                  <a:tcPr marT="91425" marB="91425" marR="91425" marL="91425"/>
                </a:tc>
              </a:tr>
            </a:tbl>
          </a:graphicData>
        </a:graphic>
      </p:graphicFrame>
      <p:sp>
        <p:nvSpPr>
          <p:cNvPr id="643" name="Google Shape;643;p104"/>
          <p:cNvSpPr txBox="1"/>
          <p:nvPr/>
        </p:nvSpPr>
        <p:spPr>
          <a:xfrm>
            <a:off x="0" y="0"/>
            <a:ext cx="9144000" cy="49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https://docs.mongodb.com/manual/reference/method/js-cursor/</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updateOne() Function</a:t>
            </a:r>
            <a:endParaRPr/>
          </a:p>
        </p:txBody>
      </p:sp>
      <p:sp>
        <p:nvSpPr>
          <p:cNvPr id="649" name="Google Shape;649;p105"/>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https://docs.mongodb.com/manual/reference/method/db.collection.updateOne/</a:t>
            </a:r>
            <a:endParaRPr/>
          </a:p>
        </p:txBody>
      </p:sp>
      <p:pic>
        <p:nvPicPr>
          <p:cNvPr id="650" name="Google Shape;650;p105"/>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updateMany() Function</a:t>
            </a:r>
            <a:endParaRPr/>
          </a:p>
        </p:txBody>
      </p:sp>
      <p:sp>
        <p:nvSpPr>
          <p:cNvPr id="656" name="Google Shape;656;p106"/>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https://docs.mongodb.com/manual/reference/method/db.collection.updateMany/</a:t>
            </a:r>
            <a:endParaRPr/>
          </a:p>
        </p:txBody>
      </p:sp>
      <p:pic>
        <p:nvPicPr>
          <p:cNvPr id="657" name="Google Shape;657;p106"/>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10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Syntax replaceOne() Function</a:t>
            </a:r>
            <a:endParaRPr/>
          </a:p>
        </p:txBody>
      </p:sp>
      <p:sp>
        <p:nvSpPr>
          <p:cNvPr id="663" name="Google Shape;663;p107"/>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https://docs.mongodb.com/manual/reference/method/db.collection.replaceOne/</a:t>
            </a:r>
            <a:endParaRPr/>
          </a:p>
        </p:txBody>
      </p:sp>
      <p:pic>
        <p:nvPicPr>
          <p:cNvPr id="664" name="Google Shape;664;p107"/>
          <p:cNvPicPr preferRelativeResize="0"/>
          <p:nvPr/>
        </p:nvPicPr>
        <p:blipFill>
          <a:blip r:embed="rId4">
            <a:alphaModFix/>
          </a:blip>
          <a:stretch>
            <a:fillRect/>
          </a:stretch>
        </p:blipFill>
        <p:spPr>
          <a:xfrm>
            <a:off x="152400" y="2006250"/>
            <a:ext cx="8839200" cy="2903301"/>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Kode Program</a:t>
            </a:r>
            <a:endParaRPr/>
          </a:p>
        </p:txBody>
      </p:sp>
      <p:sp>
        <p:nvSpPr>
          <p:cNvPr id="670" name="Google Shape;670;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sz="1100" u="sng">
                <a:solidFill>
                  <a:schemeClr val="hlink"/>
                </a:solidFill>
                <a:latin typeface="Arial"/>
                <a:ea typeface="Arial"/>
                <a:cs typeface="Arial"/>
                <a:sym typeface="Arial"/>
                <a:hlinkClick r:id="rId3"/>
              </a:rPr>
              <a:t>https://github.com/ProgrammerZamanNow/belajar-mongodb/blob/master/scripts/update.js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10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Update Operator</a:t>
            </a:r>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Field Update Operator</a:t>
            </a:r>
            <a:endParaRPr/>
          </a:p>
        </p:txBody>
      </p:sp>
      <p:sp>
        <p:nvSpPr>
          <p:cNvPr id="681" name="Google Shape;681;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Sebelumnya kita sudah tau kalo untuk update document di MongoDB kita bisa menggunakan operator $set dan $unset</a:t>
            </a:r>
            <a:endParaRPr/>
          </a:p>
          <a:p>
            <a:pPr indent="-311150" lvl="0" marL="457200" rtl="0" algn="l">
              <a:spcBef>
                <a:spcPts val="0"/>
              </a:spcBef>
              <a:spcAft>
                <a:spcPts val="0"/>
              </a:spcAft>
              <a:buSzPts val="1300"/>
              <a:buChar char="●"/>
            </a:pPr>
            <a:r>
              <a:rPr lang="id"/>
              <a:t>Namun sebenarnya masih banyak operator yang bisa kita gunakan</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Update Document Function</a:t>
            </a:r>
            <a:endParaRPr/>
          </a:p>
        </p:txBody>
      </p:sp>
      <p:graphicFrame>
        <p:nvGraphicFramePr>
          <p:cNvPr id="687" name="Google Shape;687;p111"/>
          <p:cNvGraphicFramePr/>
          <p:nvPr/>
        </p:nvGraphicFramePr>
        <p:xfrm>
          <a:off x="952500" y="2001275"/>
          <a:ext cx="3000000" cy="3000000"/>
        </p:xfrm>
        <a:graphic>
          <a:graphicData uri="http://schemas.openxmlformats.org/drawingml/2006/table">
            <a:tbl>
              <a:tblPr>
                <a:noFill/>
                <a:tableStyleId>{AA7264D1-B1EF-4C3A-BF15-6B6D3457DED8}</a:tableStyleId>
              </a:tblPr>
              <a:tblGrid>
                <a:gridCol w="1605600"/>
                <a:gridCol w="5633400"/>
              </a:tblGrid>
              <a:tr h="381000">
                <a:tc>
                  <a:txBody>
                    <a:bodyPr/>
                    <a:lstStyle/>
                    <a:p>
                      <a:pPr indent="0" lvl="0" marL="0" rtl="0" algn="l">
                        <a:spcBef>
                          <a:spcPts val="0"/>
                        </a:spcBef>
                        <a:spcAft>
                          <a:spcPts val="0"/>
                        </a:spcAft>
                        <a:buNone/>
                      </a:pPr>
                      <a:r>
                        <a:rPr lang="id"/>
                        <a:t>Operator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$set</a:t>
                      </a:r>
                      <a:endParaRPr/>
                    </a:p>
                  </a:txBody>
                  <a:tcPr marT="91425" marB="91425" marR="91425" marL="91425"/>
                </a:tc>
                <a:tc>
                  <a:txBody>
                    <a:bodyPr/>
                    <a:lstStyle/>
                    <a:p>
                      <a:pPr indent="0" lvl="0" marL="0" rtl="0" algn="l">
                        <a:spcBef>
                          <a:spcPts val="0"/>
                        </a:spcBef>
                        <a:spcAft>
                          <a:spcPts val="0"/>
                        </a:spcAft>
                        <a:buNone/>
                      </a:pPr>
                      <a:r>
                        <a:rPr lang="id"/>
                        <a:t>Mengubah nilai field di document</a:t>
                      </a:r>
                      <a:endParaRPr/>
                    </a:p>
                  </a:txBody>
                  <a:tcPr marT="91425" marB="91425" marR="91425" marL="91425"/>
                </a:tc>
              </a:tr>
              <a:tr h="381000">
                <a:tc>
                  <a:txBody>
                    <a:bodyPr/>
                    <a:lstStyle/>
                    <a:p>
                      <a:pPr indent="0" lvl="0" marL="0" rtl="0" algn="l">
                        <a:spcBef>
                          <a:spcPts val="0"/>
                        </a:spcBef>
                        <a:spcAft>
                          <a:spcPts val="0"/>
                        </a:spcAft>
                        <a:buNone/>
                      </a:pPr>
                      <a:r>
                        <a:rPr lang="id"/>
                        <a:t>$unset</a:t>
                      </a:r>
                      <a:endParaRPr/>
                    </a:p>
                  </a:txBody>
                  <a:tcPr marT="91425" marB="91425" marR="91425" marL="91425"/>
                </a:tc>
                <a:tc>
                  <a:txBody>
                    <a:bodyPr/>
                    <a:lstStyle/>
                    <a:p>
                      <a:pPr indent="0" lvl="0" marL="0" rtl="0" algn="l">
                        <a:spcBef>
                          <a:spcPts val="0"/>
                        </a:spcBef>
                        <a:spcAft>
                          <a:spcPts val="0"/>
                        </a:spcAft>
                        <a:buNone/>
                      </a:pPr>
                      <a:r>
                        <a:rPr lang="id"/>
                        <a:t>Menghapus field di document</a:t>
                      </a:r>
                      <a:endParaRPr/>
                    </a:p>
                  </a:txBody>
                  <a:tcPr marT="91425" marB="91425" marR="91425" marL="91425"/>
                </a:tc>
              </a:tr>
              <a:tr h="381000">
                <a:tc>
                  <a:txBody>
                    <a:bodyPr/>
                    <a:lstStyle/>
                    <a:p>
                      <a:pPr indent="0" lvl="0" marL="0" rtl="0" algn="l">
                        <a:spcBef>
                          <a:spcPts val="0"/>
                        </a:spcBef>
                        <a:spcAft>
                          <a:spcPts val="0"/>
                        </a:spcAft>
                        <a:buNone/>
                      </a:pPr>
                      <a:r>
                        <a:rPr lang="id"/>
                        <a:t>$rename</a:t>
                      </a:r>
                      <a:endParaRPr/>
                    </a:p>
                  </a:txBody>
                  <a:tcPr marT="91425" marB="91425" marR="91425" marL="91425"/>
                </a:tc>
                <a:tc>
                  <a:txBody>
                    <a:bodyPr/>
                    <a:lstStyle/>
                    <a:p>
                      <a:pPr indent="0" lvl="0" marL="0" rtl="0" algn="l">
                        <a:spcBef>
                          <a:spcPts val="0"/>
                        </a:spcBef>
                        <a:spcAft>
                          <a:spcPts val="0"/>
                        </a:spcAft>
                        <a:buNone/>
                      </a:pPr>
                      <a:r>
                        <a:rPr lang="id"/>
                        <a:t>Mengubah nama field di document</a:t>
                      </a:r>
                      <a:endParaRPr/>
                    </a:p>
                  </a:txBody>
                  <a:tcPr marT="91425" marB="91425" marR="91425" marL="91425"/>
                </a:tc>
              </a:tr>
              <a:tr h="381000">
                <a:tc>
                  <a:txBody>
                    <a:bodyPr/>
                    <a:lstStyle/>
                    <a:p>
                      <a:pPr indent="0" lvl="0" marL="0" rtl="0" algn="l">
                        <a:spcBef>
                          <a:spcPts val="0"/>
                        </a:spcBef>
                        <a:spcAft>
                          <a:spcPts val="0"/>
                        </a:spcAft>
                        <a:buNone/>
                      </a:pPr>
                      <a:r>
                        <a:rPr lang="id"/>
                        <a:t>$inc</a:t>
                      </a:r>
                      <a:endParaRPr/>
                    </a:p>
                  </a:txBody>
                  <a:tcPr marT="91425" marB="91425" marR="91425" marL="91425"/>
                </a:tc>
                <a:tc>
                  <a:txBody>
                    <a:bodyPr/>
                    <a:lstStyle/>
                    <a:p>
                      <a:pPr indent="0" lvl="0" marL="0" rtl="0" algn="l">
                        <a:spcBef>
                          <a:spcPts val="0"/>
                        </a:spcBef>
                        <a:spcAft>
                          <a:spcPts val="0"/>
                        </a:spcAft>
                        <a:buNone/>
                      </a:pPr>
                      <a:r>
                        <a:rPr lang="id"/>
                        <a:t>Menaikan nilai number di field sesuai dengan jumlah tertentu </a:t>
                      </a:r>
                      <a:endParaRPr/>
                    </a:p>
                  </a:txBody>
                  <a:tcPr marT="91425" marB="91425" marR="91425" marL="91425"/>
                </a:tc>
              </a:tr>
              <a:tr h="381000">
                <a:tc>
                  <a:txBody>
                    <a:bodyPr/>
                    <a:lstStyle/>
                    <a:p>
                      <a:pPr indent="0" lvl="0" marL="0" rtl="0" algn="l">
                        <a:spcBef>
                          <a:spcPts val="0"/>
                        </a:spcBef>
                        <a:spcAft>
                          <a:spcPts val="0"/>
                        </a:spcAft>
                        <a:buNone/>
                      </a:pPr>
                      <a:r>
                        <a:rPr lang="id"/>
                        <a:t>$currentDate</a:t>
                      </a:r>
                      <a:endParaRPr/>
                    </a:p>
                  </a:txBody>
                  <a:tcPr marT="91425" marB="91425" marR="91425" marL="91425"/>
                </a:tc>
                <a:tc>
                  <a:txBody>
                    <a:bodyPr/>
                    <a:lstStyle/>
                    <a:p>
                      <a:pPr indent="0" lvl="0" marL="0" rtl="0" algn="l">
                        <a:spcBef>
                          <a:spcPts val="0"/>
                        </a:spcBef>
                        <a:spcAft>
                          <a:spcPts val="0"/>
                        </a:spcAft>
                        <a:buNone/>
                      </a:pPr>
                      <a:r>
                        <a:rPr lang="id"/>
                        <a:t>Mengubah field menjadi waktu saat ini</a:t>
                      </a:r>
                      <a:endParaRPr/>
                    </a:p>
                  </a:txBody>
                  <a:tcPr marT="91425" marB="91425" marR="91425" marL="91425"/>
                </a:tc>
              </a:tr>
            </a:tbl>
          </a:graphicData>
        </a:graphic>
      </p:graphicFrame>
      <p:sp>
        <p:nvSpPr>
          <p:cNvPr id="688" name="Google Shape;688;p111"/>
          <p:cNvSpPr txBox="1"/>
          <p:nvPr/>
        </p:nvSpPr>
        <p:spPr>
          <a:xfrm>
            <a:off x="0" y="0"/>
            <a:ext cx="9144000" cy="47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d" sz="1100" u="sng">
                <a:solidFill>
                  <a:schemeClr val="hlink"/>
                </a:solidFill>
                <a:hlinkClick r:id="rId3"/>
              </a:rPr>
              <a:t>https://docs.mongodb.com/manual/reference/operator/update-field/</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