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56" r:id="rId5"/>
    <p:sldId id="257" r:id="rId6"/>
    <p:sldId id="258" r:id="rId7"/>
    <p:sldId id="259" r:id="rId8"/>
    <p:sldId id="264" r:id="rId9"/>
    <p:sldId id="260" r:id="rId10"/>
    <p:sldId id="265" r:id="rId11"/>
    <p:sldId id="261"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44" autoAdjust="0"/>
  </p:normalViewPr>
  <p:slideViewPr>
    <p:cSldViewPr snapToGrid="0">
      <p:cViewPr varScale="1">
        <p:scale>
          <a:sx n="114" d="100"/>
          <a:sy n="114" d="100"/>
        </p:scale>
        <p:origin x="474" y="11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424" y="19"/>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90D19F-9EE3-43D8-9670-6A58E05C31A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0D55E1F-C225-46B0-8D02-A7F01D1EEC6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26D841-7B3C-47AF-987F-072B4B4DB2FC}" type="datetimeFigureOut">
              <a:rPr lang="en-US" smtClean="0"/>
              <a:t>7/26/2023</a:t>
            </a:fld>
            <a:endParaRPr lang="en-US" dirty="0"/>
          </a:p>
        </p:txBody>
      </p:sp>
      <p:sp>
        <p:nvSpPr>
          <p:cNvPr id="4" name="Footer Placeholder 3">
            <a:extLst>
              <a:ext uri="{FF2B5EF4-FFF2-40B4-BE49-F238E27FC236}">
                <a16:creationId xmlns:a16="http://schemas.microsoft.com/office/drawing/2014/main" id="{52CF677B-DDC3-4004-9B1B-95E07E15D2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AD43975-40E2-4F98-BE43-D14876F362E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BC8066-2EF6-4176-9ACB-F71BDAE9FFED}" type="slidenum">
              <a:rPr lang="en-US" smtClean="0"/>
              <a:t>‹#›</a:t>
            </a:fld>
            <a:endParaRPr lang="en-US" dirty="0"/>
          </a:p>
        </p:txBody>
      </p:sp>
    </p:spTree>
    <p:extLst>
      <p:ext uri="{BB962C8B-B14F-4D97-AF65-F5344CB8AC3E}">
        <p14:creationId xmlns:p14="http://schemas.microsoft.com/office/powerpoint/2010/main" val="25140328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E7DBF-46FE-4FD5-AC56-18193FB86556}" type="datetimeFigureOut">
              <a:rPr lang="en-US" noProof="0" smtClean="0"/>
              <a:t>7/26/2023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A54082-0EDA-40C0-B23E-AB88047B2438}" type="slidenum">
              <a:rPr lang="en-US" noProof="0" smtClean="0"/>
              <a:t>‹#›</a:t>
            </a:fld>
            <a:endParaRPr lang="en-US" noProof="0" dirty="0"/>
          </a:p>
        </p:txBody>
      </p:sp>
    </p:spTree>
    <p:extLst>
      <p:ext uri="{BB962C8B-B14F-4D97-AF65-F5344CB8AC3E}">
        <p14:creationId xmlns:p14="http://schemas.microsoft.com/office/powerpoint/2010/main" val="2625093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A54082-0EDA-40C0-B23E-AB88047B2438}" type="slidenum">
              <a:rPr lang="en-US" smtClean="0"/>
              <a:t>1</a:t>
            </a:fld>
            <a:endParaRPr lang="en-US" dirty="0"/>
          </a:p>
        </p:txBody>
      </p:sp>
    </p:spTree>
    <p:extLst>
      <p:ext uri="{BB962C8B-B14F-4D97-AF65-F5344CB8AC3E}">
        <p14:creationId xmlns:p14="http://schemas.microsoft.com/office/powerpoint/2010/main" val="3861114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A54082-0EDA-40C0-B23E-AB88047B2438}" type="slidenum">
              <a:rPr lang="en-US" smtClean="0"/>
              <a:t>2</a:t>
            </a:fld>
            <a:endParaRPr lang="en-US" dirty="0"/>
          </a:p>
        </p:txBody>
      </p:sp>
    </p:spTree>
    <p:extLst>
      <p:ext uri="{BB962C8B-B14F-4D97-AF65-F5344CB8AC3E}">
        <p14:creationId xmlns:p14="http://schemas.microsoft.com/office/powerpoint/2010/main" val="2422518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A54082-0EDA-40C0-B23E-AB88047B2438}" type="slidenum">
              <a:rPr lang="en-US" smtClean="0"/>
              <a:t>3</a:t>
            </a:fld>
            <a:endParaRPr lang="en-US" dirty="0"/>
          </a:p>
        </p:txBody>
      </p:sp>
    </p:spTree>
    <p:extLst>
      <p:ext uri="{BB962C8B-B14F-4D97-AF65-F5344CB8AC3E}">
        <p14:creationId xmlns:p14="http://schemas.microsoft.com/office/powerpoint/2010/main" val="2076935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A54082-0EDA-40C0-B23E-AB88047B2438}" type="slidenum">
              <a:rPr lang="en-US" smtClean="0"/>
              <a:t>4</a:t>
            </a:fld>
            <a:endParaRPr lang="en-US" dirty="0"/>
          </a:p>
        </p:txBody>
      </p:sp>
    </p:spTree>
    <p:extLst>
      <p:ext uri="{BB962C8B-B14F-4D97-AF65-F5344CB8AC3E}">
        <p14:creationId xmlns:p14="http://schemas.microsoft.com/office/powerpoint/2010/main" val="1837685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A54082-0EDA-40C0-B23E-AB88047B2438}" type="slidenum">
              <a:rPr lang="en-US" smtClean="0"/>
              <a:t>5</a:t>
            </a:fld>
            <a:endParaRPr lang="en-US" dirty="0"/>
          </a:p>
        </p:txBody>
      </p:sp>
    </p:spTree>
    <p:extLst>
      <p:ext uri="{BB962C8B-B14F-4D97-AF65-F5344CB8AC3E}">
        <p14:creationId xmlns:p14="http://schemas.microsoft.com/office/powerpoint/2010/main" val="887304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A54082-0EDA-40C0-B23E-AB88047B2438}" type="slidenum">
              <a:rPr lang="en-US" smtClean="0"/>
              <a:t>6</a:t>
            </a:fld>
            <a:endParaRPr lang="en-US" dirty="0"/>
          </a:p>
        </p:txBody>
      </p:sp>
    </p:spTree>
    <p:extLst>
      <p:ext uri="{BB962C8B-B14F-4D97-AF65-F5344CB8AC3E}">
        <p14:creationId xmlns:p14="http://schemas.microsoft.com/office/powerpoint/2010/main" val="2819374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A54082-0EDA-40C0-B23E-AB88047B2438}" type="slidenum">
              <a:rPr lang="en-US" smtClean="0"/>
              <a:t>7</a:t>
            </a:fld>
            <a:endParaRPr lang="en-US" dirty="0"/>
          </a:p>
        </p:txBody>
      </p:sp>
    </p:spTree>
    <p:extLst>
      <p:ext uri="{BB962C8B-B14F-4D97-AF65-F5344CB8AC3E}">
        <p14:creationId xmlns:p14="http://schemas.microsoft.com/office/powerpoint/2010/main" val="3187190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A54082-0EDA-40C0-B23E-AB88047B2438}" type="slidenum">
              <a:rPr lang="en-US" smtClean="0"/>
              <a:t>8</a:t>
            </a:fld>
            <a:endParaRPr lang="en-US" dirty="0"/>
          </a:p>
        </p:txBody>
      </p:sp>
    </p:spTree>
    <p:extLst>
      <p:ext uri="{BB962C8B-B14F-4D97-AF65-F5344CB8AC3E}">
        <p14:creationId xmlns:p14="http://schemas.microsoft.com/office/powerpoint/2010/main" val="4136986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A54082-0EDA-40C0-B23E-AB88047B2438}" type="slidenum">
              <a:rPr lang="en-US" smtClean="0"/>
              <a:t>9</a:t>
            </a:fld>
            <a:endParaRPr lang="en-US" dirty="0"/>
          </a:p>
        </p:txBody>
      </p:sp>
    </p:spTree>
    <p:extLst>
      <p:ext uri="{BB962C8B-B14F-4D97-AF65-F5344CB8AC3E}">
        <p14:creationId xmlns:p14="http://schemas.microsoft.com/office/powerpoint/2010/main" val="913141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75420" y="2493085"/>
            <a:ext cx="4971618" cy="2033753"/>
          </a:xfrm>
        </p:spPr>
        <p:txBody>
          <a:bodyPr anchor="ctr">
            <a:normAutofit/>
          </a:bodyPr>
          <a:lstStyle>
            <a:lvl1pPr algn="r">
              <a:defRPr sz="3600"/>
            </a:lvl1pPr>
          </a:lstStyle>
          <a:p>
            <a:r>
              <a:rPr lang="en-US" dirty="0"/>
              <a:t>Title</a:t>
            </a:r>
          </a:p>
        </p:txBody>
      </p:sp>
      <p:sp>
        <p:nvSpPr>
          <p:cNvPr id="3" name="Subtitle 2"/>
          <p:cNvSpPr>
            <a:spLocks noGrp="1"/>
          </p:cNvSpPr>
          <p:nvPr>
            <p:ph type="subTitle" idx="1" hasCustomPrompt="1"/>
          </p:nvPr>
        </p:nvSpPr>
        <p:spPr>
          <a:xfrm>
            <a:off x="6569348" y="2493085"/>
            <a:ext cx="4984220" cy="2033752"/>
          </a:xfrm>
        </p:spPr>
        <p:txBody>
          <a:bodyPr anchor="ctr">
            <a:normAutofit/>
          </a:bodyPr>
          <a:lstStyle>
            <a:lvl1pPr marL="0" indent="0" algn="l">
              <a:buNone/>
              <a:defRPr sz="18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cxnSp>
        <p:nvCxnSpPr>
          <p:cNvPr id="8" name="Straight Connector 7"/>
          <p:cNvCxnSpPr/>
          <p:nvPr userDrawn="1"/>
        </p:nvCxnSpPr>
        <p:spPr>
          <a:xfrm>
            <a:off x="6108192" y="2842697"/>
            <a:ext cx="0" cy="1334530"/>
          </a:xfrm>
          <a:prstGeom prst="line">
            <a:avLst/>
          </a:prstGeom>
          <a:ln w="889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Rectangle 8" descr="Color filled rectangle border"/>
          <p:cNvSpPr/>
          <p:nvPr userDrawn="1"/>
        </p:nvSpPr>
        <p:spPr>
          <a:xfrm>
            <a:off x="0" y="6479628"/>
            <a:ext cx="3054096" cy="378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descr="Color filled rectangle border"/>
          <p:cNvSpPr/>
          <p:nvPr userDrawn="1"/>
        </p:nvSpPr>
        <p:spPr>
          <a:xfrm>
            <a:off x="3054096" y="6479628"/>
            <a:ext cx="3054096" cy="3783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descr="Color filled rectangle border"/>
          <p:cNvSpPr/>
          <p:nvPr userDrawn="1"/>
        </p:nvSpPr>
        <p:spPr>
          <a:xfrm>
            <a:off x="6108192" y="6479628"/>
            <a:ext cx="3054096"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descr="Color filled rectangle border"/>
          <p:cNvSpPr/>
          <p:nvPr userDrawn="1"/>
        </p:nvSpPr>
        <p:spPr>
          <a:xfrm>
            <a:off x="9137904" y="6479628"/>
            <a:ext cx="3054096" cy="3783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97708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99551F-0685-470A-A63A-F808D54B9B6A}" type="datetimeFigureOut">
              <a:rPr lang="en-US" smtClean="0"/>
              <a:t>7/26/2023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552183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99551F-0685-470A-A63A-F808D54B9B6A}" type="datetimeFigureOut">
              <a:rPr lang="en-US" smtClean="0"/>
              <a:t>7/26/2023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2313247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99551F-0685-470A-A63A-F808D54B9B6A}" type="datetimeFigureOut">
              <a:rPr lang="en-US" smtClean="0"/>
              <a:t>7/26/2023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260751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99551F-0685-470A-A63A-F808D54B9B6A}" type="datetimeFigureOut">
              <a:rPr lang="en-US" smtClean="0"/>
              <a:t>7/26/2023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926822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1610211"/>
            <a:ext cx="6934201" cy="965477"/>
          </a:xfrm>
        </p:spPr>
        <p:txBody>
          <a:bodyPr/>
          <a:lstStyle>
            <a:lvl1pPr>
              <a:defRPr/>
            </a:lvl1pPr>
          </a:lstStyle>
          <a:p>
            <a:r>
              <a:rPr lang="en-US" dirty="0"/>
              <a:t>Title</a:t>
            </a:r>
          </a:p>
        </p:txBody>
      </p:sp>
      <p:sp>
        <p:nvSpPr>
          <p:cNvPr id="3" name="Content Placeholder 2"/>
          <p:cNvSpPr>
            <a:spLocks noGrp="1"/>
          </p:cNvSpPr>
          <p:nvPr>
            <p:ph idx="1" hasCustomPrompt="1"/>
          </p:nvPr>
        </p:nvSpPr>
        <p:spPr>
          <a:xfrm>
            <a:off x="838201" y="2727433"/>
            <a:ext cx="6934200" cy="2585545"/>
          </a:xfrm>
        </p:spPr>
        <p:txBody>
          <a:bodyPr>
            <a:normAutofit/>
          </a:bodyPr>
          <a:lstStyle>
            <a:lvl1pPr marL="0" indent="0">
              <a:lnSpc>
                <a:spcPct val="110000"/>
              </a:lnSpc>
              <a:spcBef>
                <a:spcPts val="0"/>
              </a:spcBef>
              <a:spcAft>
                <a:spcPts val="1400"/>
              </a:spcAft>
              <a:buNone/>
              <a:defRPr sz="1800" baseline="0">
                <a:solidFill>
                  <a:schemeClr val="tx1">
                    <a:lumMod val="85000"/>
                    <a:lumOff val="15000"/>
                  </a:schemeClr>
                </a:solidFill>
              </a:defRPr>
            </a:lvl1pPr>
          </a:lstStyle>
          <a:p>
            <a:pPr lvl="0"/>
            <a:r>
              <a:rPr lang="en-US" dirty="0"/>
              <a:t>Body Text</a:t>
            </a:r>
          </a:p>
        </p:txBody>
      </p:sp>
      <p:sp>
        <p:nvSpPr>
          <p:cNvPr id="7" name="Rectangle 6" descr="Color filled rectangle border"/>
          <p:cNvSpPr/>
          <p:nvPr userDrawn="1"/>
        </p:nvSpPr>
        <p:spPr>
          <a:xfrm>
            <a:off x="0" y="6479628"/>
            <a:ext cx="3054096" cy="378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descr="Color filled rectangle border"/>
          <p:cNvSpPr/>
          <p:nvPr userDrawn="1"/>
        </p:nvSpPr>
        <p:spPr>
          <a:xfrm>
            <a:off x="3054096" y="6479628"/>
            <a:ext cx="3054096" cy="3783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descr="Color filled rectangle border"/>
          <p:cNvSpPr/>
          <p:nvPr userDrawn="1"/>
        </p:nvSpPr>
        <p:spPr>
          <a:xfrm>
            <a:off x="6108192" y="6479628"/>
            <a:ext cx="3054096"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descr="Color filled rectangle border"/>
          <p:cNvSpPr/>
          <p:nvPr userDrawn="1"/>
        </p:nvSpPr>
        <p:spPr>
          <a:xfrm>
            <a:off x="9137904" y="6479628"/>
            <a:ext cx="3054096" cy="3783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05919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926758" y="2380595"/>
            <a:ext cx="4748828" cy="450383"/>
          </a:xfrm>
        </p:spPr>
        <p:txBody>
          <a:bodyPr>
            <a:normAutofit/>
          </a:bodyPr>
          <a:lstStyle>
            <a:lvl1pPr marL="0" indent="0">
              <a:buNone/>
              <a:tabLst>
                <a:tab pos="850392" algn="ctr"/>
                <a:tab pos="1545336" algn="ctr"/>
                <a:tab pos="2240280" algn="ctr"/>
                <a:tab pos="2926080" algn="ctr"/>
                <a:tab pos="3621024" algn="ctr"/>
                <a:tab pos="4315968" algn="ctr"/>
              </a:tabLst>
              <a:defRPr sz="24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6558454" y="2317530"/>
            <a:ext cx="4795345" cy="4083269"/>
          </a:xfrm>
        </p:spPr>
        <p:txBody>
          <a:bodyPr>
            <a:normAutofit/>
          </a:bodyPr>
          <a:lstStyle>
            <a:lvl1pPr marL="0" indent="0">
              <a:lnSpc>
                <a:spcPct val="137000"/>
              </a:lnSpc>
              <a:spcBef>
                <a:spcPts val="0"/>
              </a:spcBef>
              <a:buNone/>
              <a:defRPr sz="1700" baseline="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grpSp>
        <p:nvGrpSpPr>
          <p:cNvPr id="23" name="Group 22" descr="Dashed lines"/>
          <p:cNvGrpSpPr/>
          <p:nvPr userDrawn="1"/>
        </p:nvGrpSpPr>
        <p:grpSpPr>
          <a:xfrm>
            <a:off x="6557963" y="2680139"/>
            <a:ext cx="4795836" cy="3565213"/>
            <a:chOff x="6557963" y="2680139"/>
            <a:chExt cx="4795836" cy="3565213"/>
          </a:xfrm>
        </p:grpSpPr>
        <p:cxnSp>
          <p:nvCxnSpPr>
            <p:cNvPr id="11" name="Straight Connector 10"/>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4" name="Rectangle 23"/>
          <p:cNvSpPr/>
          <p:nvPr userDrawn="1"/>
        </p:nvSpPr>
        <p:spPr>
          <a:xfrm>
            <a:off x="838200" y="1618737"/>
            <a:ext cx="4837386" cy="5488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Text</a:t>
            </a:r>
          </a:p>
        </p:txBody>
      </p:sp>
      <p:grpSp>
        <p:nvGrpSpPr>
          <p:cNvPr id="25" name="Group 24" descr="Circle shapes"/>
          <p:cNvGrpSpPr/>
          <p:nvPr userDrawn="1"/>
        </p:nvGrpSpPr>
        <p:grpSpPr>
          <a:xfrm>
            <a:off x="987552" y="3151398"/>
            <a:ext cx="4471416" cy="2875416"/>
            <a:chOff x="987552" y="3151398"/>
            <a:chExt cx="4471416" cy="2875416"/>
          </a:xfrm>
        </p:grpSpPr>
        <p:grpSp>
          <p:nvGrpSpPr>
            <p:cNvPr id="26" name="Group 25"/>
            <p:cNvGrpSpPr/>
            <p:nvPr/>
          </p:nvGrpSpPr>
          <p:grpSpPr>
            <a:xfrm>
              <a:off x="987552" y="3151398"/>
              <a:ext cx="4471416" cy="310901"/>
              <a:chOff x="987552" y="3151398"/>
              <a:chExt cx="4471416" cy="310901"/>
            </a:xfrm>
          </p:grpSpPr>
          <p:sp>
            <p:nvSpPr>
              <p:cNvPr id="59" name="Oval 58"/>
              <p:cNvSpPr/>
              <p:nvPr/>
            </p:nvSpPr>
            <p:spPr>
              <a:xfrm>
                <a:off x="987552" y="315140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1682496" y="315140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2377440"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3063240"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3758184"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4453128" y="3151399"/>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p:cNvSpPr/>
              <p:nvPr/>
            </p:nvSpPr>
            <p:spPr>
              <a:xfrm>
                <a:off x="5148072" y="315139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oup 26"/>
            <p:cNvGrpSpPr/>
            <p:nvPr/>
          </p:nvGrpSpPr>
          <p:grpSpPr>
            <a:xfrm>
              <a:off x="987552" y="3792532"/>
              <a:ext cx="4471416" cy="310901"/>
              <a:chOff x="987552" y="3792532"/>
              <a:chExt cx="4471416" cy="310901"/>
            </a:xfrm>
          </p:grpSpPr>
          <p:sp>
            <p:nvSpPr>
              <p:cNvPr id="52" name="Oval 51"/>
              <p:cNvSpPr/>
              <p:nvPr/>
            </p:nvSpPr>
            <p:spPr>
              <a:xfrm>
                <a:off x="987552" y="3792537"/>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1682496" y="3792536"/>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2377440"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p:cNvSpPr/>
              <p:nvPr/>
            </p:nvSpPr>
            <p:spPr>
              <a:xfrm>
                <a:off x="3063240"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3758184"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4453128" y="379253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5148072" y="379253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p:cNvGrpSpPr/>
            <p:nvPr/>
          </p:nvGrpSpPr>
          <p:grpSpPr>
            <a:xfrm>
              <a:off x="987552" y="4433661"/>
              <a:ext cx="4471416" cy="310901"/>
              <a:chOff x="987552" y="4433661"/>
              <a:chExt cx="4471416" cy="310901"/>
            </a:xfrm>
          </p:grpSpPr>
          <p:sp>
            <p:nvSpPr>
              <p:cNvPr id="45" name="Oval 44"/>
              <p:cNvSpPr/>
              <p:nvPr/>
            </p:nvSpPr>
            <p:spPr>
              <a:xfrm>
                <a:off x="987552" y="4433666"/>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1682496" y="443366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2377440"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3063240"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3758184"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4453128" y="443366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5148072" y="4433661"/>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p:cNvGrpSpPr/>
            <p:nvPr/>
          </p:nvGrpSpPr>
          <p:grpSpPr>
            <a:xfrm>
              <a:off x="987552" y="5074788"/>
              <a:ext cx="4471416" cy="310901"/>
              <a:chOff x="987552" y="5074788"/>
              <a:chExt cx="4471416" cy="310901"/>
            </a:xfrm>
          </p:grpSpPr>
          <p:sp>
            <p:nvSpPr>
              <p:cNvPr id="38" name="Oval 37"/>
              <p:cNvSpPr/>
              <p:nvPr/>
            </p:nvSpPr>
            <p:spPr>
              <a:xfrm>
                <a:off x="987552" y="507479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1682496" y="507479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2377440"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3063240"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3758184"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4453128" y="5074789"/>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5148072" y="507478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29"/>
            <p:cNvGrpSpPr/>
            <p:nvPr/>
          </p:nvGrpSpPr>
          <p:grpSpPr>
            <a:xfrm>
              <a:off x="987552" y="5715913"/>
              <a:ext cx="4471416" cy="310901"/>
              <a:chOff x="987552" y="5715913"/>
              <a:chExt cx="4471416" cy="310901"/>
            </a:xfrm>
          </p:grpSpPr>
          <p:sp>
            <p:nvSpPr>
              <p:cNvPr id="31" name="Oval 30"/>
              <p:cNvSpPr/>
              <p:nvPr/>
            </p:nvSpPr>
            <p:spPr>
              <a:xfrm>
                <a:off x="987552" y="571591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1682496" y="5715917"/>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2377440"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3063240"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3758184"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4453128" y="571591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5148072" y="571591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2242144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ree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896112" y="2929835"/>
            <a:ext cx="3310128" cy="369421"/>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4442460" y="2930778"/>
            <a:ext cx="3310128" cy="362604"/>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sp>
        <p:nvSpPr>
          <p:cNvPr id="6" name="Content Placeholder 3"/>
          <p:cNvSpPr>
            <a:spLocks noGrp="1"/>
          </p:cNvSpPr>
          <p:nvPr>
            <p:ph sz="half" idx="11" hasCustomPrompt="1"/>
          </p:nvPr>
        </p:nvSpPr>
        <p:spPr>
          <a:xfrm>
            <a:off x="7988808" y="2929835"/>
            <a:ext cx="3310128" cy="369421"/>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1">
                    <a:lumMod val="85000"/>
                    <a:lumOff val="15000"/>
                  </a:schemeClr>
                </a:solidFill>
              </a:defRPr>
            </a:lvl1pPr>
          </a:lstStyle>
          <a:p>
            <a:pPr lvl="0"/>
            <a:r>
              <a:rPr lang="en-US" dirty="0"/>
              <a:t>Text</a:t>
            </a:r>
          </a:p>
        </p:txBody>
      </p:sp>
      <p:sp>
        <p:nvSpPr>
          <p:cNvPr id="7" name="Rectangle 6"/>
          <p:cNvSpPr/>
          <p:nvPr userDrawn="1"/>
        </p:nvSpPr>
        <p:spPr>
          <a:xfrm>
            <a:off x="813486" y="1915303"/>
            <a:ext cx="3364993" cy="7537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8" name="Rectangle 7"/>
          <p:cNvSpPr/>
          <p:nvPr userDrawn="1"/>
        </p:nvSpPr>
        <p:spPr>
          <a:xfrm>
            <a:off x="4364076" y="1915303"/>
            <a:ext cx="3364992" cy="75376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0" name="Rectangle 9"/>
          <p:cNvSpPr/>
          <p:nvPr userDrawn="1"/>
        </p:nvSpPr>
        <p:spPr>
          <a:xfrm>
            <a:off x="7914665" y="1920240"/>
            <a:ext cx="3364992" cy="7537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grpSp>
        <p:nvGrpSpPr>
          <p:cNvPr id="11" name="Group 10" descr="Circle shapes"/>
          <p:cNvGrpSpPr/>
          <p:nvPr userDrawn="1"/>
        </p:nvGrpSpPr>
        <p:grpSpPr>
          <a:xfrm>
            <a:off x="964478" y="3558746"/>
            <a:ext cx="3082157" cy="2218040"/>
            <a:chOff x="976835" y="3558746"/>
            <a:chExt cx="3082157" cy="2218040"/>
          </a:xfrm>
        </p:grpSpPr>
        <p:grpSp>
          <p:nvGrpSpPr>
            <p:cNvPr id="12" name="Group 11"/>
            <p:cNvGrpSpPr/>
            <p:nvPr/>
          </p:nvGrpSpPr>
          <p:grpSpPr>
            <a:xfrm>
              <a:off x="977464" y="3558746"/>
              <a:ext cx="3081528" cy="228600"/>
              <a:chOff x="914400" y="3558746"/>
              <a:chExt cx="3081528" cy="228600"/>
            </a:xfrm>
          </p:grpSpPr>
          <p:sp>
            <p:nvSpPr>
              <p:cNvPr id="45" name="Oval 44"/>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12"/>
            <p:cNvGrpSpPr/>
            <p:nvPr/>
          </p:nvGrpSpPr>
          <p:grpSpPr>
            <a:xfrm>
              <a:off x="977464" y="4056106"/>
              <a:ext cx="3081528" cy="228600"/>
              <a:chOff x="914400" y="3558746"/>
              <a:chExt cx="3081528" cy="228600"/>
            </a:xfrm>
          </p:grpSpPr>
          <p:sp>
            <p:nvSpPr>
              <p:cNvPr id="38" name="Oval 37"/>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p:cNvGrpSpPr/>
            <p:nvPr/>
          </p:nvGrpSpPr>
          <p:grpSpPr>
            <a:xfrm>
              <a:off x="976835" y="4553466"/>
              <a:ext cx="3081528" cy="228600"/>
              <a:chOff x="914400" y="3558746"/>
              <a:chExt cx="3081528" cy="228600"/>
            </a:xfrm>
          </p:grpSpPr>
          <p:sp>
            <p:nvSpPr>
              <p:cNvPr id="31" name="Oval 30"/>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p:cNvGrpSpPr/>
            <p:nvPr/>
          </p:nvGrpSpPr>
          <p:grpSpPr>
            <a:xfrm>
              <a:off x="976835" y="5046565"/>
              <a:ext cx="3081528" cy="228600"/>
              <a:chOff x="914400" y="3558746"/>
              <a:chExt cx="3081528" cy="228600"/>
            </a:xfrm>
          </p:grpSpPr>
          <p:sp>
            <p:nvSpPr>
              <p:cNvPr id="24" name="Oval 23"/>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p:cNvGrpSpPr/>
            <p:nvPr/>
          </p:nvGrpSpPr>
          <p:grpSpPr>
            <a:xfrm>
              <a:off x="976835" y="5548186"/>
              <a:ext cx="3081528" cy="228600"/>
              <a:chOff x="914400" y="3558746"/>
              <a:chExt cx="3081528" cy="228600"/>
            </a:xfrm>
          </p:grpSpPr>
          <p:sp>
            <p:nvSpPr>
              <p:cNvPr id="17" name="Oval 16"/>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2" name="Group 51" descr="Circle shapes"/>
          <p:cNvGrpSpPr/>
          <p:nvPr userDrawn="1"/>
        </p:nvGrpSpPr>
        <p:grpSpPr>
          <a:xfrm>
            <a:off x="4517850" y="3558746"/>
            <a:ext cx="3082157" cy="2218040"/>
            <a:chOff x="976835" y="3558746"/>
            <a:chExt cx="3082157" cy="2218040"/>
          </a:xfrm>
        </p:grpSpPr>
        <p:grpSp>
          <p:nvGrpSpPr>
            <p:cNvPr id="53" name="Group 52"/>
            <p:cNvGrpSpPr/>
            <p:nvPr/>
          </p:nvGrpSpPr>
          <p:grpSpPr>
            <a:xfrm>
              <a:off x="977464" y="3558746"/>
              <a:ext cx="3081528" cy="228600"/>
              <a:chOff x="914400" y="3558746"/>
              <a:chExt cx="3081528" cy="228600"/>
            </a:xfrm>
          </p:grpSpPr>
          <p:sp>
            <p:nvSpPr>
              <p:cNvPr id="86" name="Oval 85"/>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4" name="Group 53"/>
            <p:cNvGrpSpPr/>
            <p:nvPr/>
          </p:nvGrpSpPr>
          <p:grpSpPr>
            <a:xfrm>
              <a:off x="977464" y="4056106"/>
              <a:ext cx="3081528" cy="228600"/>
              <a:chOff x="914400" y="3558746"/>
              <a:chExt cx="3081528" cy="228600"/>
            </a:xfrm>
          </p:grpSpPr>
          <p:sp>
            <p:nvSpPr>
              <p:cNvPr id="79" name="Oval 78"/>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5" name="Group 54"/>
            <p:cNvGrpSpPr/>
            <p:nvPr/>
          </p:nvGrpSpPr>
          <p:grpSpPr>
            <a:xfrm>
              <a:off x="976835" y="4553466"/>
              <a:ext cx="3081528" cy="228600"/>
              <a:chOff x="914400" y="3558746"/>
              <a:chExt cx="3081528" cy="228600"/>
            </a:xfrm>
          </p:grpSpPr>
          <p:sp>
            <p:nvSpPr>
              <p:cNvPr id="72" name="Oval 71"/>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6" name="Group 55"/>
            <p:cNvGrpSpPr/>
            <p:nvPr/>
          </p:nvGrpSpPr>
          <p:grpSpPr>
            <a:xfrm>
              <a:off x="976835" y="5046565"/>
              <a:ext cx="3081528" cy="228600"/>
              <a:chOff x="914400" y="3558746"/>
              <a:chExt cx="3081528" cy="228600"/>
            </a:xfrm>
          </p:grpSpPr>
          <p:sp>
            <p:nvSpPr>
              <p:cNvPr id="65" name="Oval 64"/>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p:cNvGrpSpPr/>
            <p:nvPr/>
          </p:nvGrpSpPr>
          <p:grpSpPr>
            <a:xfrm>
              <a:off x="976835" y="5548186"/>
              <a:ext cx="3081528" cy="228600"/>
              <a:chOff x="914400" y="3558746"/>
              <a:chExt cx="3081528" cy="228600"/>
            </a:xfrm>
          </p:grpSpPr>
          <p:sp>
            <p:nvSpPr>
              <p:cNvPr id="58" name="Oval 57"/>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93" name="Group 92" descr="Circle shapes"/>
          <p:cNvGrpSpPr/>
          <p:nvPr userDrawn="1"/>
        </p:nvGrpSpPr>
        <p:grpSpPr>
          <a:xfrm>
            <a:off x="8068440" y="3558746"/>
            <a:ext cx="3082157" cy="2218040"/>
            <a:chOff x="976835" y="3558746"/>
            <a:chExt cx="3082157" cy="2218040"/>
          </a:xfrm>
        </p:grpSpPr>
        <p:grpSp>
          <p:nvGrpSpPr>
            <p:cNvPr id="94" name="Group 93"/>
            <p:cNvGrpSpPr/>
            <p:nvPr/>
          </p:nvGrpSpPr>
          <p:grpSpPr>
            <a:xfrm>
              <a:off x="977464" y="3558746"/>
              <a:ext cx="3081528" cy="228600"/>
              <a:chOff x="914400" y="3558746"/>
              <a:chExt cx="3081528" cy="228600"/>
            </a:xfrm>
          </p:grpSpPr>
          <p:sp>
            <p:nvSpPr>
              <p:cNvPr id="127" name="Oval 126"/>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Oval 128"/>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Oval 129"/>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Oval 132"/>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5" name="Group 94"/>
            <p:cNvGrpSpPr/>
            <p:nvPr/>
          </p:nvGrpSpPr>
          <p:grpSpPr>
            <a:xfrm>
              <a:off x="977464" y="4056106"/>
              <a:ext cx="3081528" cy="228600"/>
              <a:chOff x="914400" y="3558746"/>
              <a:chExt cx="3081528" cy="228600"/>
            </a:xfrm>
          </p:grpSpPr>
          <p:sp>
            <p:nvSpPr>
              <p:cNvPr id="120" name="Oval 119"/>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Oval 122"/>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6" name="Group 95"/>
            <p:cNvGrpSpPr/>
            <p:nvPr/>
          </p:nvGrpSpPr>
          <p:grpSpPr>
            <a:xfrm>
              <a:off x="976835" y="4553466"/>
              <a:ext cx="3081528" cy="228600"/>
              <a:chOff x="914400" y="3558746"/>
              <a:chExt cx="3081528" cy="228600"/>
            </a:xfrm>
          </p:grpSpPr>
          <p:sp>
            <p:nvSpPr>
              <p:cNvPr id="113" name="Oval 112"/>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Oval 113"/>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val 114"/>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Oval 115"/>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7" name="Group 96"/>
            <p:cNvGrpSpPr/>
            <p:nvPr/>
          </p:nvGrpSpPr>
          <p:grpSpPr>
            <a:xfrm>
              <a:off x="976835" y="5046565"/>
              <a:ext cx="3081528" cy="228600"/>
              <a:chOff x="914400" y="3558746"/>
              <a:chExt cx="3081528" cy="228600"/>
            </a:xfrm>
          </p:grpSpPr>
          <p:sp>
            <p:nvSpPr>
              <p:cNvPr id="106" name="Oval 105"/>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Oval 108"/>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Oval 110"/>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val 111"/>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8" name="Group 97"/>
            <p:cNvGrpSpPr/>
            <p:nvPr/>
          </p:nvGrpSpPr>
          <p:grpSpPr>
            <a:xfrm>
              <a:off x="976835" y="5548186"/>
              <a:ext cx="3081528" cy="228600"/>
              <a:chOff x="914400" y="3558746"/>
              <a:chExt cx="3081528" cy="228600"/>
            </a:xfrm>
          </p:grpSpPr>
          <p:sp>
            <p:nvSpPr>
              <p:cNvPr id="99" name="Oval 98"/>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99"/>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Oval 102"/>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Oval 103"/>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319836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ight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838198" y="1877694"/>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3541662" y="1877694"/>
            <a:ext cx="2487168" cy="362604"/>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sp>
        <p:nvSpPr>
          <p:cNvPr id="6" name="Content Placeholder 3"/>
          <p:cNvSpPr>
            <a:spLocks noGrp="1"/>
          </p:cNvSpPr>
          <p:nvPr>
            <p:ph sz="half" idx="11" hasCustomPrompt="1"/>
          </p:nvPr>
        </p:nvSpPr>
        <p:spPr>
          <a:xfrm>
            <a:off x="6213291" y="1881347"/>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7" name="Content Placeholder 3"/>
          <p:cNvSpPr>
            <a:spLocks noGrp="1"/>
          </p:cNvSpPr>
          <p:nvPr>
            <p:ph sz="half" idx="12" hasCustomPrompt="1"/>
          </p:nvPr>
        </p:nvSpPr>
        <p:spPr>
          <a:xfrm>
            <a:off x="8884920" y="1881348"/>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13" name="Rectangle 12"/>
          <p:cNvSpPr/>
          <p:nvPr userDrawn="1"/>
        </p:nvSpPr>
        <p:spPr>
          <a:xfrm>
            <a:off x="838198" y="1355834"/>
            <a:ext cx="2468880" cy="5133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4" name="Rectangle 13"/>
          <p:cNvSpPr/>
          <p:nvPr userDrawn="1"/>
        </p:nvSpPr>
        <p:spPr>
          <a:xfrm>
            <a:off x="3541662" y="1355834"/>
            <a:ext cx="2468880" cy="5133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5" name="Rectangle 14"/>
          <p:cNvSpPr/>
          <p:nvPr userDrawn="1"/>
        </p:nvSpPr>
        <p:spPr>
          <a:xfrm>
            <a:off x="6213291" y="1355834"/>
            <a:ext cx="2468880" cy="51330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6" name="Rectangle 15"/>
          <p:cNvSpPr/>
          <p:nvPr userDrawn="1"/>
        </p:nvSpPr>
        <p:spPr>
          <a:xfrm>
            <a:off x="8884920" y="1355834"/>
            <a:ext cx="2468880" cy="5133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grpSp>
        <p:nvGrpSpPr>
          <p:cNvPr id="21" name="Group 20" descr="Circle shapes"/>
          <p:cNvGrpSpPr/>
          <p:nvPr userDrawn="1"/>
        </p:nvGrpSpPr>
        <p:grpSpPr>
          <a:xfrm>
            <a:off x="905433" y="2393577"/>
            <a:ext cx="2358975" cy="1394592"/>
            <a:chOff x="905433" y="2595282"/>
            <a:chExt cx="2358975" cy="1394592"/>
          </a:xfrm>
        </p:grpSpPr>
        <p:grpSp>
          <p:nvGrpSpPr>
            <p:cNvPr id="22" name="Group 21"/>
            <p:cNvGrpSpPr/>
            <p:nvPr/>
          </p:nvGrpSpPr>
          <p:grpSpPr>
            <a:xfrm>
              <a:off x="905433" y="2595282"/>
              <a:ext cx="2358975" cy="179758"/>
              <a:chOff x="891986" y="2595282"/>
              <a:chExt cx="2358975" cy="179758"/>
            </a:xfrm>
          </p:grpSpPr>
          <p:sp>
            <p:nvSpPr>
              <p:cNvPr id="55" name="Oval 54"/>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p:cNvGrpSpPr/>
            <p:nvPr/>
          </p:nvGrpSpPr>
          <p:grpSpPr>
            <a:xfrm>
              <a:off x="905433" y="2903611"/>
              <a:ext cx="2358975" cy="179758"/>
              <a:chOff x="891986" y="2595282"/>
              <a:chExt cx="2358975" cy="179758"/>
            </a:xfrm>
          </p:grpSpPr>
          <p:sp>
            <p:nvSpPr>
              <p:cNvPr id="48" name="Oval 47"/>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p:cNvGrpSpPr/>
            <p:nvPr/>
          </p:nvGrpSpPr>
          <p:grpSpPr>
            <a:xfrm>
              <a:off x="905433" y="3205216"/>
              <a:ext cx="2358975" cy="179758"/>
              <a:chOff x="891986" y="2595282"/>
              <a:chExt cx="2358975" cy="179758"/>
            </a:xfrm>
          </p:grpSpPr>
          <p:sp>
            <p:nvSpPr>
              <p:cNvPr id="41" name="Oval 40"/>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24"/>
            <p:cNvGrpSpPr/>
            <p:nvPr/>
          </p:nvGrpSpPr>
          <p:grpSpPr>
            <a:xfrm>
              <a:off x="905433" y="3500097"/>
              <a:ext cx="2358975" cy="179758"/>
              <a:chOff x="891986" y="2595282"/>
              <a:chExt cx="2358975" cy="179758"/>
            </a:xfrm>
          </p:grpSpPr>
          <p:sp>
            <p:nvSpPr>
              <p:cNvPr id="34" name="Oval 33"/>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 name="Group 25"/>
            <p:cNvGrpSpPr/>
            <p:nvPr/>
          </p:nvGrpSpPr>
          <p:grpSpPr>
            <a:xfrm>
              <a:off x="905433" y="3810116"/>
              <a:ext cx="2358975" cy="179758"/>
              <a:chOff x="891986" y="2595282"/>
              <a:chExt cx="2358975" cy="179758"/>
            </a:xfrm>
          </p:grpSpPr>
          <p:sp>
            <p:nvSpPr>
              <p:cNvPr id="27" name="Oval 26"/>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62" name="Group 61" descr="Circle shapes"/>
          <p:cNvGrpSpPr/>
          <p:nvPr userDrawn="1"/>
        </p:nvGrpSpPr>
        <p:grpSpPr>
          <a:xfrm>
            <a:off x="6287795" y="2393577"/>
            <a:ext cx="2358975" cy="1394592"/>
            <a:chOff x="905433" y="2595282"/>
            <a:chExt cx="2358975" cy="1394592"/>
          </a:xfrm>
        </p:grpSpPr>
        <p:grpSp>
          <p:nvGrpSpPr>
            <p:cNvPr id="63" name="Group 62"/>
            <p:cNvGrpSpPr/>
            <p:nvPr/>
          </p:nvGrpSpPr>
          <p:grpSpPr>
            <a:xfrm>
              <a:off x="905433" y="2595282"/>
              <a:ext cx="2358975" cy="179758"/>
              <a:chOff x="891986" y="2595282"/>
              <a:chExt cx="2358975" cy="179758"/>
            </a:xfrm>
          </p:grpSpPr>
          <p:sp>
            <p:nvSpPr>
              <p:cNvPr id="96" name="Oval 95"/>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96"/>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97"/>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98"/>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99"/>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4" name="Group 63"/>
            <p:cNvGrpSpPr/>
            <p:nvPr/>
          </p:nvGrpSpPr>
          <p:grpSpPr>
            <a:xfrm>
              <a:off x="905433" y="2903611"/>
              <a:ext cx="2358975" cy="179758"/>
              <a:chOff x="891986" y="2595282"/>
              <a:chExt cx="2358975" cy="179758"/>
            </a:xfrm>
          </p:grpSpPr>
          <p:sp>
            <p:nvSpPr>
              <p:cNvPr id="89" name="Oval 88"/>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92"/>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93"/>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94"/>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5" name="Group 64"/>
            <p:cNvGrpSpPr/>
            <p:nvPr/>
          </p:nvGrpSpPr>
          <p:grpSpPr>
            <a:xfrm>
              <a:off x="905433" y="3205216"/>
              <a:ext cx="2358975" cy="179758"/>
              <a:chOff x="891986" y="2595282"/>
              <a:chExt cx="2358975" cy="179758"/>
            </a:xfrm>
          </p:grpSpPr>
          <p:sp>
            <p:nvSpPr>
              <p:cNvPr id="82" name="Oval 81"/>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6" name="Group 65"/>
            <p:cNvGrpSpPr/>
            <p:nvPr/>
          </p:nvGrpSpPr>
          <p:grpSpPr>
            <a:xfrm>
              <a:off x="905433" y="3500097"/>
              <a:ext cx="2358975" cy="179758"/>
              <a:chOff x="891986" y="2595282"/>
              <a:chExt cx="2358975" cy="179758"/>
            </a:xfrm>
          </p:grpSpPr>
          <p:sp>
            <p:nvSpPr>
              <p:cNvPr id="75" name="Oval 74"/>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7" name="Group 66"/>
            <p:cNvGrpSpPr/>
            <p:nvPr/>
          </p:nvGrpSpPr>
          <p:grpSpPr>
            <a:xfrm>
              <a:off x="905433" y="3810116"/>
              <a:ext cx="2358975" cy="179758"/>
              <a:chOff x="891986" y="2595282"/>
              <a:chExt cx="2358975" cy="179758"/>
            </a:xfrm>
          </p:grpSpPr>
          <p:sp>
            <p:nvSpPr>
              <p:cNvPr id="68" name="Oval 67"/>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3" name="Group 102" descr="Circle shapes"/>
          <p:cNvGrpSpPr/>
          <p:nvPr userDrawn="1"/>
        </p:nvGrpSpPr>
        <p:grpSpPr>
          <a:xfrm>
            <a:off x="3596614" y="2393621"/>
            <a:ext cx="2358975" cy="1394592"/>
            <a:chOff x="905433" y="2595282"/>
            <a:chExt cx="2358975" cy="1394592"/>
          </a:xfrm>
        </p:grpSpPr>
        <p:grpSp>
          <p:nvGrpSpPr>
            <p:cNvPr id="104" name="Group 103"/>
            <p:cNvGrpSpPr/>
            <p:nvPr/>
          </p:nvGrpSpPr>
          <p:grpSpPr>
            <a:xfrm>
              <a:off x="905433" y="2595282"/>
              <a:ext cx="2358975" cy="179758"/>
              <a:chOff x="891986" y="2595282"/>
              <a:chExt cx="2358975" cy="179758"/>
            </a:xfrm>
          </p:grpSpPr>
          <p:sp>
            <p:nvSpPr>
              <p:cNvPr id="137" name="Oval 136"/>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Oval 137"/>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Oval 138"/>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Oval 139"/>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140"/>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val 141"/>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Oval 142"/>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5" name="Group 104"/>
            <p:cNvGrpSpPr/>
            <p:nvPr/>
          </p:nvGrpSpPr>
          <p:grpSpPr>
            <a:xfrm>
              <a:off x="905433" y="2903611"/>
              <a:ext cx="2358975" cy="179758"/>
              <a:chOff x="891986" y="2595282"/>
              <a:chExt cx="2358975" cy="179758"/>
            </a:xfrm>
          </p:grpSpPr>
          <p:sp>
            <p:nvSpPr>
              <p:cNvPr id="130" name="Oval 129"/>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Oval 132"/>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Oval 133"/>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Oval 134"/>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Oval 135"/>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6" name="Group 105"/>
            <p:cNvGrpSpPr/>
            <p:nvPr/>
          </p:nvGrpSpPr>
          <p:grpSpPr>
            <a:xfrm>
              <a:off x="905433" y="3205216"/>
              <a:ext cx="2358975" cy="179758"/>
              <a:chOff x="891986" y="2595282"/>
              <a:chExt cx="2358975" cy="179758"/>
            </a:xfrm>
          </p:grpSpPr>
          <p:sp>
            <p:nvSpPr>
              <p:cNvPr id="123" name="Oval 122"/>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Oval 126"/>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Oval 128"/>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7" name="Group 106"/>
            <p:cNvGrpSpPr/>
            <p:nvPr/>
          </p:nvGrpSpPr>
          <p:grpSpPr>
            <a:xfrm>
              <a:off x="905433" y="3500097"/>
              <a:ext cx="2358975" cy="179758"/>
              <a:chOff x="891986" y="2595282"/>
              <a:chExt cx="2358975" cy="179758"/>
            </a:xfrm>
          </p:grpSpPr>
          <p:sp>
            <p:nvSpPr>
              <p:cNvPr id="116" name="Oval 115"/>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Oval 119"/>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8" name="Group 107"/>
            <p:cNvGrpSpPr/>
            <p:nvPr/>
          </p:nvGrpSpPr>
          <p:grpSpPr>
            <a:xfrm>
              <a:off x="905433" y="3810116"/>
              <a:ext cx="2358975" cy="179758"/>
              <a:chOff x="891986" y="2595282"/>
              <a:chExt cx="2358975" cy="179758"/>
            </a:xfrm>
          </p:grpSpPr>
          <p:sp>
            <p:nvSpPr>
              <p:cNvPr id="109" name="Oval 108"/>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Oval 110"/>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val 111"/>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Oval 112"/>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Oval 113"/>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val 114"/>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44" name="Group 143" descr="Circle shapes"/>
          <p:cNvGrpSpPr/>
          <p:nvPr userDrawn="1"/>
        </p:nvGrpSpPr>
        <p:grpSpPr>
          <a:xfrm>
            <a:off x="8969655" y="2395728"/>
            <a:ext cx="2358975" cy="1394592"/>
            <a:chOff x="905433" y="2595282"/>
            <a:chExt cx="2358975" cy="1394592"/>
          </a:xfrm>
        </p:grpSpPr>
        <p:grpSp>
          <p:nvGrpSpPr>
            <p:cNvPr id="145" name="Group 144"/>
            <p:cNvGrpSpPr/>
            <p:nvPr/>
          </p:nvGrpSpPr>
          <p:grpSpPr>
            <a:xfrm>
              <a:off x="905433" y="2595282"/>
              <a:ext cx="2358975" cy="179758"/>
              <a:chOff x="891986" y="2595282"/>
              <a:chExt cx="2358975" cy="179758"/>
            </a:xfrm>
          </p:grpSpPr>
          <p:sp>
            <p:nvSpPr>
              <p:cNvPr id="178" name="Oval 177"/>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Oval 178"/>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Oval 179"/>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Oval 180"/>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Oval 181"/>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Oval 182"/>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Oval 183"/>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6" name="Group 145"/>
            <p:cNvGrpSpPr/>
            <p:nvPr/>
          </p:nvGrpSpPr>
          <p:grpSpPr>
            <a:xfrm>
              <a:off x="905433" y="2903611"/>
              <a:ext cx="2358975" cy="179758"/>
              <a:chOff x="891986" y="2595282"/>
              <a:chExt cx="2358975" cy="179758"/>
            </a:xfrm>
          </p:grpSpPr>
          <p:sp>
            <p:nvSpPr>
              <p:cNvPr id="171" name="Oval 170"/>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Oval 171"/>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Oval 172"/>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Oval 173"/>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Oval 175"/>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Oval 176"/>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7" name="Group 146"/>
            <p:cNvGrpSpPr/>
            <p:nvPr/>
          </p:nvGrpSpPr>
          <p:grpSpPr>
            <a:xfrm>
              <a:off x="905433" y="3205216"/>
              <a:ext cx="2358975" cy="179758"/>
              <a:chOff x="891986" y="2595282"/>
              <a:chExt cx="2358975" cy="179758"/>
            </a:xfrm>
          </p:grpSpPr>
          <p:sp>
            <p:nvSpPr>
              <p:cNvPr id="164" name="Oval 163"/>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Oval 164"/>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Oval 165"/>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Oval 166"/>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Oval 167"/>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Oval 168"/>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Oval 169"/>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8" name="Group 147"/>
            <p:cNvGrpSpPr/>
            <p:nvPr/>
          </p:nvGrpSpPr>
          <p:grpSpPr>
            <a:xfrm>
              <a:off x="905433" y="3500097"/>
              <a:ext cx="2358975" cy="179758"/>
              <a:chOff x="891986" y="2595282"/>
              <a:chExt cx="2358975" cy="179758"/>
            </a:xfrm>
          </p:grpSpPr>
          <p:sp>
            <p:nvSpPr>
              <p:cNvPr id="157" name="Oval 156"/>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Oval 157"/>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9" name="Oval 158"/>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0" name="Oval 159"/>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Oval 160"/>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Oval 161"/>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Oval 162"/>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9" name="Group 148"/>
            <p:cNvGrpSpPr/>
            <p:nvPr/>
          </p:nvGrpSpPr>
          <p:grpSpPr>
            <a:xfrm>
              <a:off x="905433" y="3810116"/>
              <a:ext cx="2358975" cy="179758"/>
              <a:chOff x="891986" y="2595282"/>
              <a:chExt cx="2358975" cy="179758"/>
            </a:xfrm>
          </p:grpSpPr>
          <p:sp>
            <p:nvSpPr>
              <p:cNvPr id="150" name="Oval 149"/>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Oval 150"/>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Oval 151"/>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Oval 152"/>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Oval 153"/>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Oval 154"/>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Oval 155"/>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49" name="Group 348" descr="Dashed lines"/>
          <p:cNvGrpSpPr/>
          <p:nvPr userDrawn="1"/>
        </p:nvGrpSpPr>
        <p:grpSpPr>
          <a:xfrm>
            <a:off x="896377" y="4239037"/>
            <a:ext cx="2384144" cy="2121587"/>
            <a:chOff x="6557963" y="2680139"/>
            <a:chExt cx="4795836" cy="3565213"/>
          </a:xfrm>
        </p:grpSpPr>
        <p:cxnSp>
          <p:nvCxnSpPr>
            <p:cNvPr id="350" name="Straight Connector 349"/>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62" name="Group 361" descr="Dashed lines"/>
          <p:cNvGrpSpPr/>
          <p:nvPr userDrawn="1"/>
        </p:nvGrpSpPr>
        <p:grpSpPr>
          <a:xfrm>
            <a:off x="3599840" y="4239037"/>
            <a:ext cx="2384144" cy="2121587"/>
            <a:chOff x="6557963" y="2680139"/>
            <a:chExt cx="4795836" cy="3565213"/>
          </a:xfrm>
        </p:grpSpPr>
        <p:cxnSp>
          <p:nvCxnSpPr>
            <p:cNvPr id="363" name="Straight Connector 362"/>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75" name="Group 374" descr="Dashed lines"/>
          <p:cNvGrpSpPr/>
          <p:nvPr userDrawn="1"/>
        </p:nvGrpSpPr>
        <p:grpSpPr>
          <a:xfrm>
            <a:off x="6298027" y="4239037"/>
            <a:ext cx="2384144" cy="2121587"/>
            <a:chOff x="6557963" y="2680139"/>
            <a:chExt cx="4795836" cy="3565213"/>
          </a:xfrm>
        </p:grpSpPr>
        <p:cxnSp>
          <p:nvCxnSpPr>
            <p:cNvPr id="376" name="Straight Connector 375"/>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0" name="Straight Connector 379"/>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2" name="Straight Connector 381"/>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3" name="Straight Connector 382"/>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4" name="Straight Connector 383"/>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5" name="Straight Connector 384"/>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6" name="Straight Connector 385"/>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401" name="Group 400" descr="Dashed lines"/>
          <p:cNvGrpSpPr/>
          <p:nvPr userDrawn="1"/>
        </p:nvGrpSpPr>
        <p:grpSpPr>
          <a:xfrm>
            <a:off x="8996214" y="4232850"/>
            <a:ext cx="2384144" cy="2121587"/>
            <a:chOff x="6557963" y="2680139"/>
            <a:chExt cx="4795836" cy="3565213"/>
          </a:xfrm>
        </p:grpSpPr>
        <p:cxnSp>
          <p:nvCxnSpPr>
            <p:cNvPr id="402" name="Straight Connector 401"/>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3" name="Straight Connector 402"/>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5" name="Straight Connector 404"/>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6" name="Straight Connector 405"/>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7" name="Straight Connector 406"/>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8" name="Straight Connector 407"/>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9" name="Straight Connector 408"/>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0" name="Straight Connector 409"/>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1" name="Straight Connector 410"/>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2" name="Straight Connector 411"/>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61" name="Text Placeholder 360"/>
          <p:cNvSpPr>
            <a:spLocks noGrp="1"/>
          </p:cNvSpPr>
          <p:nvPr>
            <p:ph type="body" sz="quarter" idx="13" hasCustomPrompt="1"/>
          </p:nvPr>
        </p:nvSpPr>
        <p:spPr>
          <a:xfrm>
            <a:off x="844865" y="3983201"/>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374" name="Text Placeholder 360"/>
          <p:cNvSpPr>
            <a:spLocks noGrp="1"/>
          </p:cNvSpPr>
          <p:nvPr>
            <p:ph type="body" sz="quarter" idx="14" hasCustomPrompt="1"/>
          </p:nvPr>
        </p:nvSpPr>
        <p:spPr>
          <a:xfrm>
            <a:off x="3541662" y="3989388"/>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387" name="Text Placeholder 360"/>
          <p:cNvSpPr>
            <a:spLocks noGrp="1"/>
          </p:cNvSpPr>
          <p:nvPr>
            <p:ph type="body" sz="quarter" idx="15" hasCustomPrompt="1"/>
          </p:nvPr>
        </p:nvSpPr>
        <p:spPr>
          <a:xfrm>
            <a:off x="6239849" y="3989388"/>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413" name="Text Placeholder 360"/>
          <p:cNvSpPr>
            <a:spLocks noGrp="1"/>
          </p:cNvSpPr>
          <p:nvPr>
            <p:ph type="body" sz="quarter" idx="16" hasCustomPrompt="1"/>
          </p:nvPr>
        </p:nvSpPr>
        <p:spPr>
          <a:xfrm>
            <a:off x="8938036" y="3983201"/>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Tree>
    <p:extLst>
      <p:ext uri="{BB962C8B-B14F-4D97-AF65-F5344CB8AC3E}">
        <p14:creationId xmlns:p14="http://schemas.microsoft.com/office/powerpoint/2010/main" val="173984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99551F-0685-470A-A63A-F808D54B9B6A}" type="datetimeFigureOut">
              <a:rPr lang="en-US" smtClean="0"/>
              <a:t>7/26/2023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2292670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99551F-0685-470A-A63A-F808D54B9B6A}" type="datetimeFigureOut">
              <a:rPr lang="en-US" smtClean="0"/>
              <a:t>7/26/2023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3714509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99551F-0685-470A-A63A-F808D54B9B6A}" type="datetimeFigureOut">
              <a:rPr lang="en-US" smtClean="0"/>
              <a:t>7/26/2023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313918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99551F-0685-470A-A63A-F808D54B9B6A}" type="datetimeFigureOut">
              <a:rPr lang="en-US" smtClean="0"/>
              <a:t>7/26/2023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3428871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99551F-0685-470A-A63A-F808D54B9B6A}" type="datetimeFigureOut">
              <a:rPr lang="en-US" smtClean="0"/>
              <a:t>7/26/2023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2BDE3A-8A5F-47C4-AA75-58FC1EB2D383}" type="slidenum">
              <a:rPr lang="en-US" smtClean="0"/>
              <a:t>‹#›</a:t>
            </a:fld>
            <a:endParaRPr lang="en-US" dirty="0"/>
          </a:p>
        </p:txBody>
      </p:sp>
    </p:spTree>
    <p:extLst>
      <p:ext uri="{BB962C8B-B14F-4D97-AF65-F5344CB8AC3E}">
        <p14:creationId xmlns:p14="http://schemas.microsoft.com/office/powerpoint/2010/main" val="9718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0" r:id="rId4"/>
    <p:sldLayoutId id="2147483661" r:id="rId5"/>
    <p:sldLayoutId id="2147483651"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000" kern="120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18" Type="http://schemas.openxmlformats.org/officeDocument/2006/relationships/image" Target="../media/image16.sv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svg"/><Relationship Id="rId20" Type="http://schemas.openxmlformats.org/officeDocument/2006/relationships/image" Target="../media/image18.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24" Type="http://schemas.openxmlformats.org/officeDocument/2006/relationships/image" Target="../media/image22.sv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svg"/><Relationship Id="rId19" Type="http://schemas.openxmlformats.org/officeDocument/2006/relationships/image" Target="../media/image17.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 Id="rId22" Type="http://schemas.openxmlformats.org/officeDocument/2006/relationships/image" Target="../media/image20.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4500" y="2493085"/>
            <a:ext cx="5202538" cy="2033753"/>
          </a:xfrm>
        </p:spPr>
        <p:txBody>
          <a:bodyPr>
            <a:normAutofit/>
          </a:bodyPr>
          <a:lstStyle/>
          <a:p>
            <a:pPr algn="ctr"/>
            <a:r>
              <a:rPr lang="en-US" sz="4000" dirty="0"/>
              <a:t>Forbes Highest Paid Athletes 1990-2020</a:t>
            </a:r>
          </a:p>
        </p:txBody>
      </p:sp>
      <p:sp>
        <p:nvSpPr>
          <p:cNvPr id="7" name="Subtitle 6"/>
          <p:cNvSpPr>
            <a:spLocks noGrp="1"/>
          </p:cNvSpPr>
          <p:nvPr>
            <p:ph type="subTitle" idx="1"/>
          </p:nvPr>
        </p:nvSpPr>
        <p:spPr/>
        <p:txBody>
          <a:bodyPr>
            <a:normAutofit/>
          </a:bodyPr>
          <a:lstStyle/>
          <a:p>
            <a:pPr algn="ctr"/>
            <a:r>
              <a:rPr lang="en-US" sz="2000" dirty="0">
                <a:solidFill>
                  <a:schemeClr val="tx1"/>
                </a:solidFill>
              </a:rPr>
              <a:t>Andy Newman, Cameron DiFalco, </a:t>
            </a:r>
            <a:br>
              <a:rPr lang="en-US" sz="2000" dirty="0">
                <a:solidFill>
                  <a:schemeClr val="tx1"/>
                </a:solidFill>
              </a:rPr>
            </a:br>
            <a:r>
              <a:rPr lang="en-US" sz="2000" dirty="0">
                <a:solidFill>
                  <a:schemeClr val="tx1"/>
                </a:solidFill>
              </a:rPr>
              <a:t>Frank </a:t>
            </a:r>
            <a:r>
              <a:rPr lang="en-US" sz="2000" dirty="0" err="1">
                <a:solidFill>
                  <a:schemeClr val="tx1"/>
                </a:solidFill>
              </a:rPr>
              <a:t>Yichao</a:t>
            </a:r>
            <a:r>
              <a:rPr lang="en-US" sz="2000" dirty="0">
                <a:solidFill>
                  <a:schemeClr val="tx1"/>
                </a:solidFill>
              </a:rPr>
              <a:t> and Nathan </a:t>
            </a:r>
            <a:r>
              <a:rPr lang="en-US" sz="2000" dirty="0" err="1">
                <a:solidFill>
                  <a:schemeClr val="tx1"/>
                </a:solidFill>
              </a:rPr>
              <a:t>Teakle</a:t>
            </a:r>
            <a:endParaRPr lang="en-US" sz="2000" dirty="0">
              <a:solidFill>
                <a:schemeClr val="tx1"/>
              </a:solidFill>
            </a:endParaRPr>
          </a:p>
        </p:txBody>
      </p:sp>
      <p:pic>
        <p:nvPicPr>
          <p:cNvPr id="4" name="Graphic 3" descr="Volleyball outline">
            <a:extLst>
              <a:ext uri="{FF2B5EF4-FFF2-40B4-BE49-F238E27FC236}">
                <a16:creationId xmlns:a16="http://schemas.microsoft.com/office/drawing/2014/main" id="{83CF9F83-8738-11A9-010E-E31B8011D1C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1720" y="199217"/>
            <a:ext cx="914400" cy="914400"/>
          </a:xfrm>
          <a:prstGeom prst="rect">
            <a:avLst/>
          </a:prstGeom>
        </p:spPr>
      </p:pic>
      <p:pic>
        <p:nvPicPr>
          <p:cNvPr id="6" name="Graphic 5" descr="Football outline">
            <a:extLst>
              <a:ext uri="{FF2B5EF4-FFF2-40B4-BE49-F238E27FC236}">
                <a16:creationId xmlns:a16="http://schemas.microsoft.com/office/drawing/2014/main" id="{72BB9671-85B1-526F-6F2C-0D580147A2D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66025" y="199217"/>
            <a:ext cx="914400" cy="914400"/>
          </a:xfrm>
          <a:prstGeom prst="rect">
            <a:avLst/>
          </a:prstGeom>
        </p:spPr>
      </p:pic>
      <p:pic>
        <p:nvPicPr>
          <p:cNvPr id="9" name="Graphic 8" descr="Basketball outline">
            <a:extLst>
              <a:ext uri="{FF2B5EF4-FFF2-40B4-BE49-F238E27FC236}">
                <a16:creationId xmlns:a16="http://schemas.microsoft.com/office/drawing/2014/main" id="{3C7B8DF8-3073-90E2-80F7-44F5DEA5444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621429" y="199217"/>
            <a:ext cx="914400" cy="914400"/>
          </a:xfrm>
          <a:prstGeom prst="rect">
            <a:avLst/>
          </a:prstGeom>
        </p:spPr>
      </p:pic>
      <p:pic>
        <p:nvPicPr>
          <p:cNvPr id="11" name="Graphic 10" descr="Soccer ball outline">
            <a:extLst>
              <a:ext uri="{FF2B5EF4-FFF2-40B4-BE49-F238E27FC236}">
                <a16:creationId xmlns:a16="http://schemas.microsoft.com/office/drawing/2014/main" id="{56BD1685-959B-9353-1BB5-2B57106E776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450330" y="199217"/>
            <a:ext cx="914400" cy="914400"/>
          </a:xfrm>
          <a:prstGeom prst="rect">
            <a:avLst/>
          </a:prstGeom>
        </p:spPr>
      </p:pic>
      <p:pic>
        <p:nvPicPr>
          <p:cNvPr id="13" name="Graphic 12" descr="Cricket bat and ball outline">
            <a:extLst>
              <a:ext uri="{FF2B5EF4-FFF2-40B4-BE49-F238E27FC236}">
                <a16:creationId xmlns:a16="http://schemas.microsoft.com/office/drawing/2014/main" id="{54576F95-7672-6A53-5A56-A93B811DDB5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534635" y="199217"/>
            <a:ext cx="914400" cy="914400"/>
          </a:xfrm>
          <a:prstGeom prst="rect">
            <a:avLst/>
          </a:prstGeom>
        </p:spPr>
      </p:pic>
      <p:pic>
        <p:nvPicPr>
          <p:cNvPr id="17" name="Graphic 16" descr="Golf clubs outline">
            <a:extLst>
              <a:ext uri="{FF2B5EF4-FFF2-40B4-BE49-F238E27FC236}">
                <a16:creationId xmlns:a16="http://schemas.microsoft.com/office/drawing/2014/main" id="{C4F04FAE-0A6C-C57C-82AF-AB64DC52660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875801" y="199217"/>
            <a:ext cx="914400" cy="914400"/>
          </a:xfrm>
          <a:prstGeom prst="rect">
            <a:avLst/>
          </a:prstGeom>
        </p:spPr>
      </p:pic>
      <p:pic>
        <p:nvPicPr>
          <p:cNvPr id="19" name="Graphic 18" descr="Table tennis paddle and ball outline">
            <a:extLst>
              <a:ext uri="{FF2B5EF4-FFF2-40B4-BE49-F238E27FC236}">
                <a16:creationId xmlns:a16="http://schemas.microsoft.com/office/drawing/2014/main" id="{F72B3797-6026-8587-DF0F-3D69B87A117E}"/>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698868" y="199217"/>
            <a:ext cx="914400" cy="914400"/>
          </a:xfrm>
          <a:prstGeom prst="rect">
            <a:avLst/>
          </a:prstGeom>
        </p:spPr>
      </p:pic>
      <p:pic>
        <p:nvPicPr>
          <p:cNvPr id="21" name="Graphic 20" descr="Boxing Glove outline">
            <a:extLst>
              <a:ext uri="{FF2B5EF4-FFF2-40B4-BE49-F238E27FC236}">
                <a16:creationId xmlns:a16="http://schemas.microsoft.com/office/drawing/2014/main" id="{EABE1BED-BA4F-EC18-7CD7-AC37C60F1D40}"/>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790201" y="199217"/>
            <a:ext cx="914400" cy="914400"/>
          </a:xfrm>
          <a:prstGeom prst="rect">
            <a:avLst/>
          </a:prstGeom>
        </p:spPr>
      </p:pic>
      <p:pic>
        <p:nvPicPr>
          <p:cNvPr id="23" name="Graphic 22" descr="Dumbbell outline">
            <a:extLst>
              <a:ext uri="{FF2B5EF4-FFF2-40B4-BE49-F238E27FC236}">
                <a16:creationId xmlns:a16="http://schemas.microsoft.com/office/drawing/2014/main" id="{392BBC36-3D6B-837F-84AB-FD9032B46ABD}"/>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6799050" y="199217"/>
            <a:ext cx="914400" cy="914400"/>
          </a:xfrm>
          <a:prstGeom prst="rect">
            <a:avLst/>
          </a:prstGeom>
        </p:spPr>
      </p:pic>
      <p:pic>
        <p:nvPicPr>
          <p:cNvPr id="27" name="Graphic 26" descr="Tennis racket and ball outline">
            <a:extLst>
              <a:ext uri="{FF2B5EF4-FFF2-40B4-BE49-F238E27FC236}">
                <a16:creationId xmlns:a16="http://schemas.microsoft.com/office/drawing/2014/main" id="{2C8D6061-8528-8EBD-55CD-29D9D89600ED}"/>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0969368" y="199217"/>
            <a:ext cx="914400" cy="914400"/>
          </a:xfrm>
          <a:prstGeom prst="rect">
            <a:avLst/>
          </a:prstGeom>
        </p:spPr>
      </p:pic>
      <p:pic>
        <p:nvPicPr>
          <p:cNvPr id="29" name="Graphic 28" descr="Golf Flag In Hole outline">
            <a:extLst>
              <a:ext uri="{FF2B5EF4-FFF2-40B4-BE49-F238E27FC236}">
                <a16:creationId xmlns:a16="http://schemas.microsoft.com/office/drawing/2014/main" id="{6BA49FB8-CEA1-D16E-ADB0-6C328377E5F2}"/>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9906804" y="199217"/>
            <a:ext cx="914400" cy="914400"/>
          </a:xfrm>
          <a:prstGeom prst="rect">
            <a:avLst/>
          </a:prstGeom>
        </p:spPr>
      </p:pic>
    </p:spTree>
    <p:extLst>
      <p:ext uri="{BB962C8B-B14F-4D97-AF65-F5344CB8AC3E}">
        <p14:creationId xmlns:p14="http://schemas.microsoft.com/office/powerpoint/2010/main" val="3419770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579545"/>
            <a:ext cx="6934201" cy="965477"/>
          </a:xfrm>
        </p:spPr>
        <p:txBody>
          <a:bodyPr/>
          <a:lstStyle/>
          <a:p>
            <a:r>
              <a:rPr lang="en-US" dirty="0"/>
              <a:t>Summary of Presentation</a:t>
            </a:r>
          </a:p>
        </p:txBody>
      </p:sp>
      <p:sp>
        <p:nvSpPr>
          <p:cNvPr id="3" name="Content Placeholder 2"/>
          <p:cNvSpPr>
            <a:spLocks noGrp="1"/>
          </p:cNvSpPr>
          <p:nvPr>
            <p:ph idx="1"/>
          </p:nvPr>
        </p:nvSpPr>
        <p:spPr>
          <a:xfrm>
            <a:off x="546100" y="1711433"/>
            <a:ext cx="11087100" cy="3597167"/>
          </a:xfrm>
        </p:spPr>
        <p:txBody>
          <a:bodyPr/>
          <a:lstStyle/>
          <a:p>
            <a:pPr marL="285750" indent="-285750">
              <a:buFont typeface="Arial" panose="020B0604020202020204" pitchFamily="34" charset="0"/>
              <a:buChar char="•"/>
            </a:pPr>
            <a:r>
              <a:rPr lang="en-US" dirty="0"/>
              <a:t>This presentation explores the evolution of athlete's earnings over three decades, highlighting the top 10 earners and trends in the sports industry. </a:t>
            </a:r>
          </a:p>
          <a:p>
            <a:pPr marL="285750" indent="-285750">
              <a:buFont typeface="Arial" panose="020B0604020202020204" pitchFamily="34" charset="0"/>
              <a:buChar char="•"/>
            </a:pPr>
            <a:r>
              <a:rPr lang="en-US" dirty="0">
                <a:highlight>
                  <a:srgbClr val="FFFF00"/>
                </a:highlight>
              </a:rPr>
              <a:t>W</a:t>
            </a:r>
            <a:r>
              <a:rPr lang="en-US" dirty="0"/>
              <a:t>e went through a data cleaning process to ensure when we ran code, it worked and was not going to cause further errors</a:t>
            </a:r>
          </a:p>
          <a:p>
            <a:pPr marL="285750" indent="-285750">
              <a:buFont typeface="Arial" panose="020B0604020202020204" pitchFamily="34" charset="0"/>
              <a:buChar char="•"/>
            </a:pPr>
            <a:r>
              <a:rPr lang="en-US" dirty="0">
                <a:highlight>
                  <a:srgbClr val="FFFF00"/>
                </a:highlight>
              </a:rPr>
              <a:t>We </a:t>
            </a:r>
            <a:r>
              <a:rPr lang="en-US" dirty="0"/>
              <a:t>discussed the topics we wanted to cover, delegated tasks and assisted each other when required. </a:t>
            </a:r>
          </a:p>
          <a:p>
            <a:pPr marL="285750" indent="-285750">
              <a:buFont typeface="Arial" panose="020B0604020202020204" pitchFamily="34" charset="0"/>
              <a:buChar char="•"/>
            </a:pPr>
            <a:r>
              <a:rPr lang="en-US" dirty="0">
                <a:highlight>
                  <a:srgbClr val="FFFF00"/>
                </a:highlight>
              </a:rPr>
              <a:t>We</a:t>
            </a:r>
            <a:r>
              <a:rPr lang="en-US" dirty="0"/>
              <a:t> have logically worked through the data set showing the graphs and data points we felt told this story with the most detail. </a:t>
            </a:r>
          </a:p>
          <a:p>
            <a:pPr marL="285750" indent="-285750">
              <a:buFont typeface="Arial" panose="020B0604020202020204" pitchFamily="34" charset="0"/>
              <a:buChar char="•"/>
            </a:pPr>
            <a:r>
              <a:rPr lang="en-US" dirty="0"/>
              <a:t>A summary and challenges paid will talk through why we believe certain things occurred throughout the 3 decades of the data set.</a:t>
            </a:r>
          </a:p>
        </p:txBody>
      </p:sp>
    </p:spTree>
    <p:extLst>
      <p:ext uri="{BB962C8B-B14F-4D97-AF65-F5344CB8AC3E}">
        <p14:creationId xmlns:p14="http://schemas.microsoft.com/office/powerpoint/2010/main" val="231666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443" y="406707"/>
            <a:ext cx="6934201" cy="965477"/>
          </a:xfrm>
        </p:spPr>
        <p:txBody>
          <a:bodyPr/>
          <a:lstStyle/>
          <a:p>
            <a:r>
              <a:rPr lang="en-US" dirty="0">
                <a:solidFill>
                  <a:schemeClr val="tx1"/>
                </a:solidFill>
              </a:rPr>
              <a:t>Nationality of Athletes</a:t>
            </a:r>
          </a:p>
        </p:txBody>
      </p:sp>
      <p:sp>
        <p:nvSpPr>
          <p:cNvPr id="3" name="Content Placeholder 2"/>
          <p:cNvSpPr>
            <a:spLocks noGrp="1"/>
          </p:cNvSpPr>
          <p:nvPr>
            <p:ph idx="1"/>
          </p:nvPr>
        </p:nvSpPr>
        <p:spPr>
          <a:xfrm>
            <a:off x="357352" y="1481959"/>
            <a:ext cx="5360275" cy="4630083"/>
          </a:xfrm>
        </p:spPr>
        <p:txBody>
          <a:bodyPr>
            <a:normAutofit/>
          </a:bodyPr>
          <a:lstStyle/>
          <a:p>
            <a:pPr marL="285750" indent="-285750">
              <a:buFont typeface="Arial" panose="020B0604020202020204" pitchFamily="34" charset="0"/>
              <a:buChar char="•"/>
            </a:pPr>
            <a:r>
              <a:rPr lang="en-US" dirty="0">
                <a:solidFill>
                  <a:schemeClr val="tx1"/>
                </a:solidFill>
              </a:rPr>
              <a:t>United States has a dominance for the three-decade span of this data set 209 of the 300 athletes (68.44%). </a:t>
            </a:r>
          </a:p>
          <a:p>
            <a:pPr marL="285750" indent="-285750">
              <a:buFont typeface="Arial" panose="020B0604020202020204" pitchFamily="34" charset="0"/>
              <a:buChar char="•"/>
            </a:pPr>
            <a:r>
              <a:rPr lang="en-US" dirty="0">
                <a:solidFill>
                  <a:schemeClr val="tx1"/>
                </a:solidFill>
              </a:rPr>
              <a:t>European Presence is high in the top 5 other countries, UK (13), Germany (13), Switzerland (12) and Portugal (10).</a:t>
            </a:r>
          </a:p>
          <a:p>
            <a:pPr marL="285750" indent="-285750">
              <a:buFont typeface="Arial" panose="020B0604020202020204" pitchFamily="34" charset="0"/>
              <a:buChar char="•"/>
            </a:pPr>
            <a:r>
              <a:rPr lang="en-US" dirty="0">
                <a:solidFill>
                  <a:schemeClr val="tx1"/>
                </a:solidFill>
              </a:rPr>
              <a:t>1 Athlete from Australia – Greg Norman Golf in 1990.</a:t>
            </a:r>
          </a:p>
          <a:p>
            <a:pPr marL="285750" indent="-285750">
              <a:buFont typeface="Arial" panose="020B0604020202020204" pitchFamily="34" charset="0"/>
              <a:buChar char="•"/>
            </a:pPr>
            <a:endParaRPr lang="en-US" dirty="0">
              <a:solidFill>
                <a:schemeClr val="tx1"/>
              </a:solidFill>
            </a:endParaRPr>
          </a:p>
        </p:txBody>
      </p:sp>
      <p:pic>
        <p:nvPicPr>
          <p:cNvPr id="5" name="Picture 4">
            <a:extLst>
              <a:ext uri="{FF2B5EF4-FFF2-40B4-BE49-F238E27FC236}">
                <a16:creationId xmlns:a16="http://schemas.microsoft.com/office/drawing/2014/main" id="{70EBC947-0495-E536-E406-C3F2692652BF}"/>
              </a:ext>
            </a:extLst>
          </p:cNvPr>
          <p:cNvPicPr>
            <a:picLocks noChangeAspect="1"/>
          </p:cNvPicPr>
          <p:nvPr/>
        </p:nvPicPr>
        <p:blipFill>
          <a:blip r:embed="rId3"/>
          <a:stretch>
            <a:fillRect/>
          </a:stretch>
        </p:blipFill>
        <p:spPr>
          <a:xfrm>
            <a:off x="5844306" y="3258812"/>
            <a:ext cx="6232206" cy="3110508"/>
          </a:xfrm>
          <a:prstGeom prst="rect">
            <a:avLst/>
          </a:prstGeom>
        </p:spPr>
      </p:pic>
      <p:pic>
        <p:nvPicPr>
          <p:cNvPr id="20" name="Picture 19" descr="A pie chart with different colored circles&#10;&#10;Description automatically generated">
            <a:extLst>
              <a:ext uri="{FF2B5EF4-FFF2-40B4-BE49-F238E27FC236}">
                <a16:creationId xmlns:a16="http://schemas.microsoft.com/office/drawing/2014/main" id="{6A1DB3C7-8C88-3916-67CA-35831BC2967C}"/>
              </a:ext>
            </a:extLst>
          </p:cNvPr>
          <p:cNvPicPr>
            <a:picLocks noChangeAspect="1"/>
          </p:cNvPicPr>
          <p:nvPr/>
        </p:nvPicPr>
        <p:blipFill>
          <a:blip r:embed="rId4"/>
          <a:stretch>
            <a:fillRect/>
          </a:stretch>
        </p:blipFill>
        <p:spPr>
          <a:xfrm>
            <a:off x="7073389" y="488680"/>
            <a:ext cx="3830917" cy="2770132"/>
          </a:xfrm>
          <a:prstGeom prst="rect">
            <a:avLst/>
          </a:prstGeom>
        </p:spPr>
      </p:pic>
      <p:sp>
        <p:nvSpPr>
          <p:cNvPr id="4" name="TextBox 3">
            <a:extLst>
              <a:ext uri="{FF2B5EF4-FFF2-40B4-BE49-F238E27FC236}">
                <a16:creationId xmlns:a16="http://schemas.microsoft.com/office/drawing/2014/main" id="{D3CE984A-7F66-1F67-E7A0-B6A4B142F7C0}"/>
              </a:ext>
            </a:extLst>
          </p:cNvPr>
          <p:cNvSpPr txBox="1"/>
          <p:nvPr/>
        </p:nvSpPr>
        <p:spPr>
          <a:xfrm>
            <a:off x="8005314" y="6112042"/>
            <a:ext cx="1535501" cy="369332"/>
          </a:xfrm>
          <a:prstGeom prst="rect">
            <a:avLst/>
          </a:prstGeom>
          <a:noFill/>
        </p:spPr>
        <p:txBody>
          <a:bodyPr wrap="square" rtlCol="0">
            <a:spAutoFit/>
          </a:bodyPr>
          <a:lstStyle/>
          <a:p>
            <a:r>
              <a:rPr lang="en-AU" dirty="0">
                <a:highlight>
                  <a:srgbClr val="FFFF00"/>
                </a:highlight>
              </a:rPr>
              <a:t>GITHUB LINK</a:t>
            </a:r>
          </a:p>
        </p:txBody>
      </p:sp>
    </p:spTree>
    <p:extLst>
      <p:ext uri="{BB962C8B-B14F-4D97-AF65-F5344CB8AC3E}">
        <p14:creationId xmlns:p14="http://schemas.microsoft.com/office/powerpoint/2010/main" val="2221674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766" y="321968"/>
            <a:ext cx="9861331" cy="965477"/>
          </a:xfrm>
        </p:spPr>
        <p:txBody>
          <a:bodyPr>
            <a:normAutofit/>
          </a:bodyPr>
          <a:lstStyle/>
          <a:p>
            <a:r>
              <a:rPr lang="en-US" dirty="0">
                <a:solidFill>
                  <a:schemeClr val="tx1"/>
                </a:solidFill>
              </a:rPr>
              <a:t>Change In Athletes Revenue</a:t>
            </a:r>
          </a:p>
        </p:txBody>
      </p:sp>
      <p:sp>
        <p:nvSpPr>
          <p:cNvPr id="3" name="Content Placeholder 2"/>
          <p:cNvSpPr>
            <a:spLocks noGrp="1"/>
          </p:cNvSpPr>
          <p:nvPr>
            <p:ph idx="1"/>
          </p:nvPr>
        </p:nvSpPr>
        <p:spPr>
          <a:xfrm>
            <a:off x="323193" y="1466952"/>
            <a:ext cx="4412415" cy="4839255"/>
          </a:xfrm>
        </p:spPr>
        <p:txBody>
          <a:bodyPr>
            <a:normAutofit/>
          </a:bodyPr>
          <a:lstStyle/>
          <a:p>
            <a:pPr marL="285750" indent="-285750">
              <a:buFont typeface="Arial" panose="020B0604020202020204" pitchFamily="34" charset="0"/>
              <a:buChar char="•"/>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On the right, we present a box and whisker plot illustrating the upward trend in athlete salaries from 1990 to 2020.</a:t>
            </a:r>
          </a:p>
          <a:p>
            <a:pPr marL="285750" indent="-285750">
              <a:buFont typeface="Arial" panose="020B0604020202020204" pitchFamily="34" charset="0"/>
              <a:buChar char="•"/>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 both 2015 and 2018, two outliers significantly impacted the data.</a:t>
            </a:r>
          </a:p>
          <a:p>
            <a:pPr marL="285750" indent="-285750">
              <a:buFont typeface="Arial" panose="020B0604020202020204" pitchFamily="34" charset="0"/>
              <a:buChar char="•"/>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These outliers were attributed to Floyd Mayweather, who earned an extraordinary $285 million and $300 million in those respective years.</a:t>
            </a:r>
          </a:p>
          <a:p>
            <a:pPr marL="285750" indent="-285750">
              <a:buFont typeface="Arial" panose="020B0604020202020204" pitchFamily="34" charset="0"/>
              <a:buChar char="•"/>
            </a:pP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AutoShape 2">
            <a:extLst>
              <a:ext uri="{FF2B5EF4-FFF2-40B4-BE49-F238E27FC236}">
                <a16:creationId xmlns:a16="http://schemas.microsoft.com/office/drawing/2014/main" id="{5BC41E97-93E3-6582-6DBC-1D6666B47662}"/>
              </a:ext>
            </a:extLst>
          </p:cNvPr>
          <p:cNvSpPr>
            <a:spLocks noChangeAspect="1" noChangeArrowheads="1"/>
          </p:cNvSpPr>
          <p:nvPr/>
        </p:nvSpPr>
        <p:spPr bwMode="auto">
          <a:xfrm>
            <a:off x="5943599" y="142461"/>
            <a:ext cx="3438939" cy="343893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6" name="Picture 5" descr="A graph of different colored squares&#10;&#10;Description automatically generated">
            <a:extLst>
              <a:ext uri="{FF2B5EF4-FFF2-40B4-BE49-F238E27FC236}">
                <a16:creationId xmlns:a16="http://schemas.microsoft.com/office/drawing/2014/main" id="{8CA436CF-9DF0-8FD2-A962-BF31B3D7628F}"/>
              </a:ext>
            </a:extLst>
          </p:cNvPr>
          <p:cNvPicPr>
            <a:picLocks noChangeAspect="1"/>
          </p:cNvPicPr>
          <p:nvPr/>
        </p:nvPicPr>
        <p:blipFill rotWithShape="1">
          <a:blip r:embed="rId3"/>
          <a:srcRect r="5879"/>
          <a:stretch/>
        </p:blipFill>
        <p:spPr>
          <a:xfrm>
            <a:off x="5261623" y="1818289"/>
            <a:ext cx="6730680" cy="4277094"/>
          </a:xfrm>
          <a:prstGeom prst="rect">
            <a:avLst/>
          </a:prstGeom>
        </p:spPr>
      </p:pic>
    </p:spTree>
    <p:extLst>
      <p:ext uri="{BB962C8B-B14F-4D97-AF65-F5344CB8AC3E}">
        <p14:creationId xmlns:p14="http://schemas.microsoft.com/office/powerpoint/2010/main" val="3002999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767" y="321968"/>
            <a:ext cx="7820134" cy="965477"/>
          </a:xfrm>
        </p:spPr>
        <p:txBody>
          <a:bodyPr>
            <a:normAutofit/>
          </a:bodyPr>
          <a:lstStyle/>
          <a:p>
            <a:r>
              <a:rPr lang="en-US" dirty="0">
                <a:solidFill>
                  <a:schemeClr val="tx1"/>
                </a:solidFill>
              </a:rPr>
              <a:t>Top Sports to Earn Most Money</a:t>
            </a:r>
          </a:p>
        </p:txBody>
      </p:sp>
      <p:sp>
        <p:nvSpPr>
          <p:cNvPr id="3" name="Content Placeholder 2"/>
          <p:cNvSpPr>
            <a:spLocks noGrp="1"/>
          </p:cNvSpPr>
          <p:nvPr>
            <p:ph idx="1"/>
          </p:nvPr>
        </p:nvSpPr>
        <p:spPr>
          <a:xfrm>
            <a:off x="323193" y="1466952"/>
            <a:ext cx="4412415" cy="4839255"/>
          </a:xfrm>
        </p:spPr>
        <p:txBody>
          <a:bodyPr>
            <a:normAutofit/>
          </a:bodyPr>
          <a:lstStyle/>
          <a:p>
            <a:pPr marL="285750" indent="-285750">
              <a:buFont typeface="Arial" panose="020B0604020202020204" pitchFamily="34" charset="0"/>
              <a:buChar char="•"/>
            </a:pPr>
            <a:r>
              <a:rPr lang="en-US">
                <a:solidFill>
                  <a:schemeClr val="tx1"/>
                </a:solidFill>
                <a:latin typeface="Calibri" panose="020F0502020204030204" pitchFamily="34" charset="0"/>
                <a:ea typeface="Calibri" panose="020F0502020204030204" pitchFamily="34" charset="0"/>
                <a:cs typeface="Calibri" panose="020F0502020204030204" pitchFamily="34" charset="0"/>
              </a:rPr>
              <a:t>Which sports </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get the biggest piece of pie? Pie chart showing the Top 10 sportspeople earnings percentage split by sport since 1990</a:t>
            </a: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How do sports compare over the years? Interactive 3D plot  showing total earnings per sport, per year since 1990. Sport can be toggled on and off at legend to compare to each other and for clarity.</a:t>
            </a:r>
          </a:p>
          <a:p>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grpSp>
        <p:nvGrpSpPr>
          <p:cNvPr id="5" name="Group 4">
            <a:extLst>
              <a:ext uri="{FF2B5EF4-FFF2-40B4-BE49-F238E27FC236}">
                <a16:creationId xmlns:a16="http://schemas.microsoft.com/office/drawing/2014/main" id="{0F94F4CF-50B6-4D33-7319-7E2581273FCB}"/>
              </a:ext>
            </a:extLst>
          </p:cNvPr>
          <p:cNvGrpSpPr/>
          <p:nvPr/>
        </p:nvGrpSpPr>
        <p:grpSpPr>
          <a:xfrm>
            <a:off x="6388909" y="2443184"/>
            <a:ext cx="5650692" cy="4056739"/>
            <a:chOff x="5657003" y="1776747"/>
            <a:chExt cx="6222980" cy="4474432"/>
          </a:xfrm>
        </p:grpSpPr>
        <p:grpSp>
          <p:nvGrpSpPr>
            <p:cNvPr id="7" name="Group 6">
              <a:extLst>
                <a:ext uri="{FF2B5EF4-FFF2-40B4-BE49-F238E27FC236}">
                  <a16:creationId xmlns:a16="http://schemas.microsoft.com/office/drawing/2014/main" id="{C91A2AB7-DBF0-761D-DE3B-D31CCFC88E08}"/>
                </a:ext>
              </a:extLst>
            </p:cNvPr>
            <p:cNvGrpSpPr/>
            <p:nvPr/>
          </p:nvGrpSpPr>
          <p:grpSpPr>
            <a:xfrm>
              <a:off x="5657003" y="1892840"/>
              <a:ext cx="6222980" cy="4358339"/>
              <a:chOff x="5825170" y="1124932"/>
              <a:chExt cx="6222980" cy="4358339"/>
            </a:xfrm>
          </p:grpSpPr>
          <p:pic>
            <p:nvPicPr>
              <p:cNvPr id="9" name="Picture 8" descr="A graph showing different colored dots&#10;&#10;Description automatically generated">
                <a:extLst>
                  <a:ext uri="{FF2B5EF4-FFF2-40B4-BE49-F238E27FC236}">
                    <a16:creationId xmlns:a16="http://schemas.microsoft.com/office/drawing/2014/main" id="{4D68B5CE-58FC-D8E7-64BA-A5DFCE5A5CF8}"/>
                  </a:ext>
                </a:extLst>
              </p:cNvPr>
              <p:cNvPicPr>
                <a:picLocks noChangeAspect="1"/>
              </p:cNvPicPr>
              <p:nvPr/>
            </p:nvPicPr>
            <p:blipFill rotWithShape="1">
              <a:blip r:embed="rId3"/>
              <a:srcRect l="4862" t="16568" r="38405" b="-404"/>
              <a:stretch/>
            </p:blipFill>
            <p:spPr>
              <a:xfrm>
                <a:off x="5825170" y="1124932"/>
                <a:ext cx="4782208" cy="4358339"/>
              </a:xfrm>
              <a:prstGeom prst="rect">
                <a:avLst/>
              </a:prstGeom>
            </p:spPr>
          </p:pic>
          <p:pic>
            <p:nvPicPr>
              <p:cNvPr id="10" name="Picture 9" descr="A graph showing different colored dots&#10;&#10;Description automatically generated">
                <a:extLst>
                  <a:ext uri="{FF2B5EF4-FFF2-40B4-BE49-F238E27FC236}">
                    <a16:creationId xmlns:a16="http://schemas.microsoft.com/office/drawing/2014/main" id="{2516A436-6221-71A2-CE6F-ADBD704A2D8B}"/>
                  </a:ext>
                </a:extLst>
              </p:cNvPr>
              <p:cNvPicPr>
                <a:picLocks noChangeAspect="1"/>
              </p:cNvPicPr>
              <p:nvPr/>
            </p:nvPicPr>
            <p:blipFill rotWithShape="1">
              <a:blip r:embed="rId3"/>
              <a:srcRect l="74127" t="1124" b="56419"/>
              <a:stretch/>
            </p:blipFill>
            <p:spPr>
              <a:xfrm>
                <a:off x="9867253" y="2370081"/>
                <a:ext cx="2180897" cy="2207173"/>
              </a:xfrm>
              <a:prstGeom prst="rect">
                <a:avLst/>
              </a:prstGeom>
            </p:spPr>
          </p:pic>
        </p:grpSp>
        <p:pic>
          <p:nvPicPr>
            <p:cNvPr id="8" name="Picture 7" descr="A graph showing different colored dots&#10;&#10;Description automatically generated">
              <a:extLst>
                <a:ext uri="{FF2B5EF4-FFF2-40B4-BE49-F238E27FC236}">
                  <a16:creationId xmlns:a16="http://schemas.microsoft.com/office/drawing/2014/main" id="{DA143890-7EE3-230B-F71C-4C97E8F44BA8}"/>
                </a:ext>
              </a:extLst>
            </p:cNvPr>
            <p:cNvPicPr>
              <a:picLocks noChangeAspect="1"/>
            </p:cNvPicPr>
            <p:nvPr/>
          </p:nvPicPr>
          <p:blipFill rotWithShape="1">
            <a:blip r:embed="rId3"/>
            <a:srcRect l="19318" t="-117" r="38529" b="91181"/>
            <a:stretch/>
          </p:blipFill>
          <p:spPr>
            <a:xfrm>
              <a:off x="6604436" y="1776747"/>
              <a:ext cx="4918253" cy="643071"/>
            </a:xfrm>
            <a:prstGeom prst="rect">
              <a:avLst/>
            </a:prstGeom>
          </p:spPr>
        </p:pic>
      </p:grpSp>
      <p:pic>
        <p:nvPicPr>
          <p:cNvPr id="12" name="Picture 11">
            <a:extLst>
              <a:ext uri="{FF2B5EF4-FFF2-40B4-BE49-F238E27FC236}">
                <a16:creationId xmlns:a16="http://schemas.microsoft.com/office/drawing/2014/main" id="{D47FE08A-9DE3-E569-74F2-7548EA0FCD05}"/>
              </a:ext>
            </a:extLst>
          </p:cNvPr>
          <p:cNvPicPr>
            <a:picLocks noChangeAspect="1"/>
          </p:cNvPicPr>
          <p:nvPr/>
        </p:nvPicPr>
        <p:blipFill>
          <a:blip r:embed="rId4"/>
          <a:stretch>
            <a:fillRect/>
          </a:stretch>
        </p:blipFill>
        <p:spPr>
          <a:xfrm>
            <a:off x="8022152" y="400280"/>
            <a:ext cx="3846655" cy="2042903"/>
          </a:xfrm>
          <a:prstGeom prst="rect">
            <a:avLst/>
          </a:prstGeom>
        </p:spPr>
      </p:pic>
    </p:spTree>
    <p:extLst>
      <p:ext uri="{BB962C8B-B14F-4D97-AF65-F5344CB8AC3E}">
        <p14:creationId xmlns:p14="http://schemas.microsoft.com/office/powerpoint/2010/main" val="1014211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943" y="584627"/>
            <a:ext cx="7418957" cy="965477"/>
          </a:xfrm>
        </p:spPr>
        <p:txBody>
          <a:bodyPr>
            <a:normAutofit fontScale="90000"/>
          </a:bodyPr>
          <a:lstStyle/>
          <a:p>
            <a:r>
              <a:rPr lang="en-US" dirty="0">
                <a:solidFill>
                  <a:schemeClr val="tx1"/>
                </a:solidFill>
              </a:rPr>
              <a:t>Top 10 Most Occurring Athletes</a:t>
            </a:r>
          </a:p>
        </p:txBody>
      </p:sp>
      <p:sp>
        <p:nvSpPr>
          <p:cNvPr id="3" name="Content Placeholder 2"/>
          <p:cNvSpPr>
            <a:spLocks noGrp="1"/>
          </p:cNvSpPr>
          <p:nvPr>
            <p:ph idx="1"/>
          </p:nvPr>
        </p:nvSpPr>
        <p:spPr>
          <a:xfrm>
            <a:off x="419819" y="1832353"/>
            <a:ext cx="10375231" cy="2585545"/>
          </a:xfrm>
        </p:spPr>
        <p:txBody>
          <a:bodyPr>
            <a:normAutofit fontScale="77500" lnSpcReduction="20000"/>
          </a:bodyPr>
          <a:lstStyle/>
          <a:p>
            <a:pPr marL="285750" indent="-285750">
              <a:buFont typeface="Arial" panose="020B0604020202020204" pitchFamily="34" charset="0"/>
              <a:buChar char="•"/>
            </a:pPr>
            <a:r>
              <a:rPr lang="en-US" dirty="0">
                <a:solidFill>
                  <a:schemeClr val="tx1"/>
                </a:solidFill>
              </a:rPr>
              <a:t>This bubble chart is XX</a:t>
            </a:r>
          </a:p>
          <a:p>
            <a:pPr marL="285750" indent="-285750">
              <a:buFont typeface="Arial" panose="020B0604020202020204" pitchFamily="34" charset="0"/>
              <a:buChar char="•"/>
            </a:pPr>
            <a:r>
              <a:rPr lang="en-US" dirty="0">
                <a:solidFill>
                  <a:schemeClr val="tx1"/>
                </a:solidFill>
              </a:rPr>
              <a:t>The top 3 all play for different sports</a:t>
            </a:r>
          </a:p>
          <a:p>
            <a:pPr marL="285750" indent="-285750">
              <a:buFont typeface="Arial" panose="020B0604020202020204" pitchFamily="34" charset="0"/>
              <a:buChar char="•"/>
            </a:pPr>
            <a:r>
              <a:rPr lang="en-US" b="0" i="0" dirty="0">
                <a:effectLst/>
                <a:latin typeface="Slack-Lato"/>
              </a:rPr>
              <a:t>Tiger Woods dominates the list of Top ranked recently while earlier it was Michael Jordan</a:t>
            </a:r>
          </a:p>
          <a:p>
            <a:pPr marL="285750" indent="-285750">
              <a:buFont typeface="Arial" panose="020B0604020202020204" pitchFamily="34" charset="0"/>
              <a:buChar char="•"/>
            </a:pPr>
            <a:r>
              <a:rPr lang="en-US" b="0" i="0" dirty="0">
                <a:effectLst/>
                <a:latin typeface="Slack-Lato"/>
              </a:rPr>
              <a:t>USA dominates the world when it comes to earnings</a:t>
            </a:r>
          </a:p>
          <a:p>
            <a:pPr marL="285750" indent="-285750">
              <a:buFont typeface="Arial" panose="020B0604020202020204" pitchFamily="34" charset="0"/>
              <a:buChar char="•"/>
            </a:pPr>
            <a:r>
              <a:rPr lang="en-US" b="0" i="0" dirty="0">
                <a:effectLst/>
                <a:latin typeface="Slack-Lato"/>
              </a:rPr>
              <a:t>Monica Seles is the only women to make the top-10 highest paid athlete list from 1990 to 2020</a:t>
            </a:r>
          </a:p>
          <a:p>
            <a:pPr marL="285750" indent="-285750">
              <a:buFont typeface="Arial" panose="020B0604020202020204" pitchFamily="34" charset="0"/>
              <a:buChar char="•"/>
            </a:pPr>
            <a:r>
              <a:rPr lang="en-US" b="0" i="0" dirty="0">
                <a:effectLst/>
                <a:latin typeface="Slack-Lato"/>
              </a:rPr>
              <a:t>Top 3 earners in 2020 are soccer players</a:t>
            </a:r>
          </a:p>
          <a:p>
            <a:pPr marL="285750" indent="-285750">
              <a:buFont typeface="Arial" panose="020B0604020202020204" pitchFamily="34" charset="0"/>
              <a:buChar char="•"/>
            </a:pPr>
            <a:r>
              <a:rPr lang="en-US" b="0" i="0" dirty="0">
                <a:effectLst/>
                <a:latin typeface="Slack-Lato"/>
              </a:rPr>
              <a:t>Basketball players earn the most followed by Boxing and Golf.</a:t>
            </a:r>
          </a:p>
        </p:txBody>
      </p:sp>
      <p:pic>
        <p:nvPicPr>
          <p:cNvPr id="10" name="Picture 9" descr="A graph of colored circles&#10;&#10;Description automatically generated">
            <a:extLst>
              <a:ext uri="{FF2B5EF4-FFF2-40B4-BE49-F238E27FC236}">
                <a16:creationId xmlns:a16="http://schemas.microsoft.com/office/drawing/2014/main" id="{9A0A27D9-8F06-8437-B318-3874C87B7F73}"/>
              </a:ext>
            </a:extLst>
          </p:cNvPr>
          <p:cNvPicPr>
            <a:picLocks noChangeAspect="1"/>
          </p:cNvPicPr>
          <p:nvPr/>
        </p:nvPicPr>
        <p:blipFill rotWithShape="1">
          <a:blip r:embed="rId3"/>
          <a:srcRect l="2516" r="11216" b="2400"/>
          <a:stretch/>
        </p:blipFill>
        <p:spPr>
          <a:xfrm>
            <a:off x="6096000" y="3661846"/>
            <a:ext cx="5676181" cy="2525175"/>
          </a:xfrm>
          <a:prstGeom prst="rect">
            <a:avLst/>
          </a:prstGeom>
        </p:spPr>
      </p:pic>
    </p:spTree>
    <p:extLst>
      <p:ext uri="{BB962C8B-B14F-4D97-AF65-F5344CB8AC3E}">
        <p14:creationId xmlns:p14="http://schemas.microsoft.com/office/powerpoint/2010/main" val="3878015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100" y="723761"/>
            <a:ext cx="7418957" cy="965477"/>
          </a:xfrm>
        </p:spPr>
        <p:txBody>
          <a:bodyPr>
            <a:normAutofit/>
          </a:bodyPr>
          <a:lstStyle/>
          <a:p>
            <a:r>
              <a:rPr lang="en-US" dirty="0">
                <a:solidFill>
                  <a:schemeClr val="tx1"/>
                </a:solidFill>
              </a:rPr>
              <a:t>Key Take Aways</a:t>
            </a:r>
          </a:p>
        </p:txBody>
      </p:sp>
      <p:sp>
        <p:nvSpPr>
          <p:cNvPr id="5" name="Content Placeholder 4">
            <a:extLst>
              <a:ext uri="{FF2B5EF4-FFF2-40B4-BE49-F238E27FC236}">
                <a16:creationId xmlns:a16="http://schemas.microsoft.com/office/drawing/2014/main" id="{ECF691F4-3D0A-C805-9823-3FECF666B1B8}"/>
              </a:ext>
            </a:extLst>
          </p:cNvPr>
          <p:cNvSpPr>
            <a:spLocks noGrp="1"/>
          </p:cNvSpPr>
          <p:nvPr>
            <p:ph idx="1"/>
          </p:nvPr>
        </p:nvSpPr>
        <p:spPr>
          <a:xfrm>
            <a:off x="673100" y="2136227"/>
            <a:ext cx="5524500" cy="3515273"/>
          </a:xfrm>
        </p:spPr>
        <p:txBody>
          <a:bodyPr>
            <a:normAutofit/>
          </a:bodyPr>
          <a:lstStyle/>
          <a:p>
            <a:pPr marL="342900" indent="-342900" algn="l">
              <a:buFont typeface="+mj-lt"/>
              <a:buAutoNum type="arabicPeriod"/>
            </a:pPr>
            <a:r>
              <a:rPr lang="en-US" b="0" i="0" dirty="0">
                <a:effectLst/>
                <a:latin typeface="Slack-Lato"/>
              </a:rPr>
              <a:t>Tiger Woods dominates the list of Top ranked recently while earlier it was Michael Jordan</a:t>
            </a:r>
          </a:p>
          <a:p>
            <a:pPr marL="342900" indent="-342900" algn="l">
              <a:buFont typeface="+mj-lt"/>
              <a:buAutoNum type="arabicPeriod"/>
            </a:pPr>
            <a:r>
              <a:rPr lang="en-US" b="0" i="0" dirty="0">
                <a:effectLst/>
                <a:latin typeface="Slack-Lato"/>
              </a:rPr>
              <a:t>USA dominates the world when it comes to earnings</a:t>
            </a:r>
          </a:p>
          <a:p>
            <a:pPr marL="342900" indent="-342900" algn="l">
              <a:buFont typeface="+mj-lt"/>
              <a:buAutoNum type="arabicPeriod"/>
            </a:pPr>
            <a:r>
              <a:rPr lang="en-US" b="0" i="0" dirty="0">
                <a:effectLst/>
                <a:latin typeface="Slack-Lato"/>
              </a:rPr>
              <a:t>Monica Seles is the only women to make the top-10 highest paid athlete</a:t>
            </a:r>
          </a:p>
          <a:p>
            <a:pPr marL="342900" indent="-342900" algn="l">
              <a:buFont typeface="+mj-lt"/>
              <a:buAutoNum type="arabicPeriod"/>
            </a:pPr>
            <a:r>
              <a:rPr lang="en-US" b="0" i="0" dirty="0">
                <a:effectLst/>
                <a:latin typeface="Slack-Lato"/>
              </a:rPr>
              <a:t>Top 3 earners in 2020 are soccer players</a:t>
            </a:r>
          </a:p>
          <a:p>
            <a:pPr marL="342900" indent="-342900" algn="l">
              <a:buFont typeface="+mj-lt"/>
              <a:buAutoNum type="arabicPeriod"/>
            </a:pPr>
            <a:r>
              <a:rPr lang="en-US" b="0" i="0" dirty="0">
                <a:effectLst/>
                <a:latin typeface="Slack-Lato"/>
              </a:rPr>
              <a:t>Basketball players earn the most followed by Boxing and Golf.</a:t>
            </a:r>
          </a:p>
          <a:p>
            <a:pPr marL="342900" indent="-342900">
              <a:buFont typeface="+mj-lt"/>
              <a:buAutoNum type="arabicPeriod"/>
            </a:pPr>
            <a:endParaRPr lang="en-AU" dirty="0"/>
          </a:p>
        </p:txBody>
      </p:sp>
      <p:pic>
        <p:nvPicPr>
          <p:cNvPr id="2052" name="Picture 4" descr="Key Takeaway Images – Browse 1,097 Stock Photos, Vectors, and Video | Adobe  Stock">
            <a:extLst>
              <a:ext uri="{FF2B5EF4-FFF2-40B4-BE49-F238E27FC236}">
                <a16:creationId xmlns:a16="http://schemas.microsoft.com/office/drawing/2014/main" id="{F53FAD67-BDEF-2ACA-9C8F-97664AED9CC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31" t="16179" r="50175" b="6571"/>
          <a:stretch/>
        </p:blipFill>
        <p:spPr bwMode="auto">
          <a:xfrm>
            <a:off x="7130691" y="1836682"/>
            <a:ext cx="3824858" cy="3559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6694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9545"/>
            <a:ext cx="10756231" cy="965477"/>
          </a:xfrm>
        </p:spPr>
        <p:txBody>
          <a:bodyPr>
            <a:normAutofit/>
          </a:bodyPr>
          <a:lstStyle/>
          <a:p>
            <a:r>
              <a:rPr lang="en-US" dirty="0">
                <a:solidFill>
                  <a:schemeClr val="tx1"/>
                </a:solidFill>
              </a:rPr>
              <a:t>Reasons for Changes in Salaries</a:t>
            </a:r>
          </a:p>
        </p:txBody>
      </p:sp>
      <p:sp>
        <p:nvSpPr>
          <p:cNvPr id="3" name="Content Placeholder 2"/>
          <p:cNvSpPr>
            <a:spLocks noGrp="1"/>
          </p:cNvSpPr>
          <p:nvPr>
            <p:ph idx="1"/>
          </p:nvPr>
        </p:nvSpPr>
        <p:spPr>
          <a:xfrm>
            <a:off x="647699" y="1901933"/>
            <a:ext cx="10375231" cy="2585545"/>
          </a:xfrm>
        </p:spPr>
        <p:txBody>
          <a:bodyPr/>
          <a:lstStyle/>
          <a:p>
            <a:pPr marL="285750" indent="-285750">
              <a:buFont typeface="Arial" panose="020B0604020202020204" pitchFamily="34" charset="0"/>
              <a:buChar char="•"/>
            </a:pPr>
            <a:r>
              <a:rPr lang="en-US"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Globalisation</a:t>
            </a: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of sports and the impact of social media/broadcasting have expanded the athlete's market, engaged a broader fan base and attracting sponsors.</a:t>
            </a:r>
          </a:p>
          <a:p>
            <a:pPr marL="285750" indent="-285750">
              <a:buFont typeface="Arial" panose="020B0604020202020204" pitchFamily="34" charset="0"/>
              <a:buChar char="•"/>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Increasing corporate investment in sports sponsorships and partnerships has created additional revenue streams for athletes.</a:t>
            </a:r>
          </a:p>
          <a:p>
            <a:pPr marL="285750" indent="-285750">
              <a:buFont typeface="Arial" panose="020B0604020202020204" pitchFamily="34" charset="0"/>
              <a:buChar char="•"/>
            </a:pPr>
            <a:r>
              <a:rPr lang="en-US" b="0" i="0" dirty="0">
                <a:solidFill>
                  <a:schemeClr val="tx1"/>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Athlete popularity surge has resulted in more endorsement opportunities with major brands, leading to increased earnings.</a:t>
            </a:r>
          </a:p>
        </p:txBody>
      </p:sp>
    </p:spTree>
    <p:extLst>
      <p:ext uri="{BB962C8B-B14F-4D97-AF65-F5344CB8AC3E}">
        <p14:creationId xmlns:p14="http://schemas.microsoft.com/office/powerpoint/2010/main" val="2617674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815" y="747570"/>
            <a:ext cx="6934201" cy="965477"/>
          </a:xfrm>
        </p:spPr>
        <p:txBody>
          <a:bodyPr/>
          <a:lstStyle/>
          <a:p>
            <a:r>
              <a:rPr lang="en-US" dirty="0"/>
              <a:t>Conclusion</a:t>
            </a:r>
          </a:p>
        </p:txBody>
      </p:sp>
      <p:sp>
        <p:nvSpPr>
          <p:cNvPr id="3" name="Content Placeholder 2"/>
          <p:cNvSpPr>
            <a:spLocks noGrp="1"/>
          </p:cNvSpPr>
          <p:nvPr>
            <p:ph idx="1"/>
          </p:nvPr>
        </p:nvSpPr>
        <p:spPr>
          <a:xfrm>
            <a:off x="846826" y="2136227"/>
            <a:ext cx="10375231" cy="2585545"/>
          </a:xfrm>
        </p:spPr>
        <p:txBody>
          <a:bodyPr/>
          <a:lstStyle/>
          <a:p>
            <a:pPr marL="285750" indent="-285750">
              <a:buFont typeface="Arial" panose="020B0604020202020204" pitchFamily="34" charset="0"/>
              <a:buChar char="•"/>
            </a:pPr>
            <a:r>
              <a:rPr lang="en-US" dirty="0"/>
              <a:t>In conclusion, the Forbes Highest Paid Athletes 1990-2020 presentation showcases the remarkable growth of athlete earnings and highlights the integral role of endorsements and global events in shaping the sports industry's financial landscape.</a:t>
            </a:r>
          </a:p>
          <a:p>
            <a:pPr marL="285750" indent="-285750">
              <a:buFont typeface="Arial" panose="020B0604020202020204" pitchFamily="34" charset="0"/>
              <a:buChar char="•"/>
            </a:pPr>
            <a:r>
              <a:rPr lang="en-US" dirty="0"/>
              <a:t>As we reflect on the past three decades, it is evident that the world of sports has witnessed a paradigm shift in athlete earnings, demonstrating the immense potential for financial success through talent, brand endorsements, and strategic career choices.</a:t>
            </a:r>
          </a:p>
        </p:txBody>
      </p:sp>
    </p:spTree>
    <p:extLst>
      <p:ext uri="{BB962C8B-B14F-4D97-AF65-F5344CB8AC3E}">
        <p14:creationId xmlns:p14="http://schemas.microsoft.com/office/powerpoint/2010/main" val="2532631602"/>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2D3C50"/>
      </a:dk2>
      <a:lt2>
        <a:srgbClr val="CBD1D1"/>
      </a:lt2>
      <a:accent1>
        <a:srgbClr val="46A0D8"/>
      </a:accent1>
      <a:accent2>
        <a:srgbClr val="CC5B27"/>
      </a:accent2>
      <a:accent3>
        <a:srgbClr val="33AC55"/>
      </a:accent3>
      <a:accent4>
        <a:srgbClr val="EE9F20"/>
      </a:accent4>
      <a:accent5>
        <a:srgbClr val="824D9D"/>
      </a:accent5>
      <a:accent6>
        <a:srgbClr val="3ABA99"/>
      </a:accent6>
      <a:hlink>
        <a:srgbClr val="0563C1"/>
      </a:hlink>
      <a:folHlink>
        <a:srgbClr val="954F72"/>
      </a:folHlink>
    </a:clrScheme>
    <a:fontScheme name="Custom 2">
      <a:majorFont>
        <a:latin typeface="Century Gothic"/>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6401942_win32_v2" id="{BFDBA5BB-00C2-4FD6-BF44-6F34C81AFAE6}" vid="{710E1C20-E799-41A9-B32B-772BA18F69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304D194-9020-4D77-BCEE-37803F7241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0488788-02F3-4614-A0E2-F208657CDF06}">
  <ds:schemaRefs>
    <ds:schemaRef ds:uri="http://schemas.microsoft.com/sharepoint/v3/contenttype/forms"/>
  </ds:schemaRefs>
</ds:datastoreItem>
</file>

<file path=customXml/itemProps3.xml><?xml version="1.0" encoding="utf-8"?>
<ds:datastoreItem xmlns:ds="http://schemas.openxmlformats.org/officeDocument/2006/customXml" ds:itemID="{A344A853-FA74-45B4-AE5F-B3796F4BB94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Healthy Habit Tracker</Template>
  <TotalTime>161</TotalTime>
  <Words>623</Words>
  <Application>Microsoft Office PowerPoint</Application>
  <PresentationFormat>Widescreen</PresentationFormat>
  <Paragraphs>50</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Gothic</vt:lpstr>
      <vt:lpstr>Segoe UI</vt:lpstr>
      <vt:lpstr>Slack-Lato</vt:lpstr>
      <vt:lpstr>Office Theme</vt:lpstr>
      <vt:lpstr>Forbes Highest Paid Athletes 1990-2020</vt:lpstr>
      <vt:lpstr>Summary of Presentation</vt:lpstr>
      <vt:lpstr>Nationality of Athletes</vt:lpstr>
      <vt:lpstr>Change In Athletes Revenue</vt:lpstr>
      <vt:lpstr>Top Sports to Earn Most Money</vt:lpstr>
      <vt:lpstr>Top 10 Most Occurring Athletes</vt:lpstr>
      <vt:lpstr>Key Take Aways</vt:lpstr>
      <vt:lpstr>Reasons for Changes in Salaries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ForbesHighest Paid Athletes 1990-2020</dc:title>
  <dc:creator>Cameron DiFalco</dc:creator>
  <cp:lastModifiedBy>Andy Newman</cp:lastModifiedBy>
  <cp:revision>4</cp:revision>
  <dcterms:created xsi:type="dcterms:W3CDTF">2023-07-24T11:23:45Z</dcterms:created>
  <dcterms:modified xsi:type="dcterms:W3CDTF">2023-07-26T11:15:30Z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