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5" r:id="rId9"/>
    <p:sldId id="267" r:id="rId10"/>
    <p:sldId id="268" r:id="rId11"/>
    <p:sldId id="269" r:id="rId12"/>
    <p:sldId id="264" r:id="rId1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7E4FA28-26D5-4BDF-9A75-C27596ADE055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7FE1D6F-8584-4A53-833D-DCA47225B220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3/27/2021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3/27/2021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=""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3/27/2021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3/27/2021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3/27/2021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3/27/2021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3/27/2021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3/27/2021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3/27/2021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3/27/2021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4800" dirty="0" smtClean="0"/>
              <a:t>Metodologi</a:t>
            </a:r>
            <a:br>
              <a:rPr lang="id-ID" sz="4800" dirty="0" smtClean="0"/>
            </a:br>
            <a:r>
              <a:rPr lang="id-ID" sz="4800" dirty="0" smtClean="0"/>
              <a:t>berorientasi objek</a:t>
            </a:r>
            <a:endParaRPr lang="en-US" sz="4800" dirty="0"/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=""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3699411" cy="226366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Aldi</a:t>
            </a:r>
            <a:r>
              <a:rPr lang="en-US" dirty="0"/>
              <a:t> </a:t>
            </a:r>
            <a:r>
              <a:rPr lang="en-US" dirty="0" err="1"/>
              <a:t>Nurhakim</a:t>
            </a:r>
            <a:r>
              <a:rPr lang="en-US" dirty="0"/>
              <a:t>	- 43A87007190110</a:t>
            </a:r>
            <a:endParaRPr lang="id-ID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id-ID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ADITYA </a:t>
            </a:r>
            <a:r>
              <a:rPr lang="id-ID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EFFENDI	- 43A87007190073</a:t>
            </a:r>
            <a:endParaRPr lang="en-US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id-ID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Siti FATIMAH 	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id-ID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43A87007190219</a:t>
            </a:r>
            <a:endParaRPr lang="en-US" dirty="0" smtClean="0"/>
          </a:p>
          <a:p>
            <a:r>
              <a:rPr lang="en-US" dirty="0"/>
              <a:t>DESI ARIANI	- 43A87007190078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BBBCF363-1123-45B1-8A9A-ABCDA40EF3F2}"/>
              </a:ext>
            </a:extLst>
          </p:cNvPr>
          <p:cNvSpPr txBox="1">
            <a:spLocks/>
          </p:cNvSpPr>
          <p:nvPr/>
        </p:nvSpPr>
        <p:spPr>
          <a:xfrm>
            <a:off x="6062133" y="3575164"/>
            <a:ext cx="4485338" cy="226366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RAHMAT EKO R	</a:t>
            </a:r>
            <a:r>
              <a:rPr lang="id-ID" sz="15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id-ID" sz="15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1500" dirty="0" smtClean="0"/>
              <a:t>3A87007190100</a:t>
            </a:r>
            <a:endParaRPr lang="id-ID" sz="1500" dirty="0" smtClean="0"/>
          </a:p>
          <a:p>
            <a:r>
              <a:rPr lang="id-ID" sz="15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Chandra p	</a:t>
            </a:r>
            <a:r>
              <a:rPr lang="id-ID" sz="15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	- 43A87007190076</a:t>
            </a:r>
          </a:p>
          <a:p>
            <a:r>
              <a:rPr lang="id-ID" sz="15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 wahyu ariyanto	</a:t>
            </a:r>
            <a:r>
              <a:rPr lang="id-ID" sz="15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	- 43A87007190096	</a:t>
            </a:r>
            <a:endParaRPr lang="id-ID" sz="1500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id-ID" sz="2800" dirty="0" smtClean="0"/>
              <a:t>Apa itu metodologi berorientasi objek ?</a:t>
            </a:r>
            <a:endParaRPr lang="en-US" sz="2800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=""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Metodologi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Berorientasi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Objek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adalah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suatu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strategi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pembangunan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perangkat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lunak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yang</a:t>
            </a:r>
            <a:r>
              <a:rPr lang="id-ID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mengorganisasikan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perangkat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lunak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sebagai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kumpulan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objek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berisi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data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operasi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yang</a:t>
            </a:r>
            <a:r>
              <a:rPr lang="id-ID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diberlakukan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terhadapnya</a:t>
            </a:r>
            <a:r>
              <a:rPr lang="id-ID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/>
            <a:r>
              <a:rPr lang="sv-SE" dirty="0"/>
              <a:t>Metode berorientasi objek merupakan suatu cara bagaimana </a:t>
            </a:r>
            <a:r>
              <a:rPr lang="sv-SE" dirty="0" smtClean="0"/>
              <a:t>sistem</a:t>
            </a:r>
            <a:r>
              <a:rPr lang="id-ID" dirty="0" smtClean="0"/>
              <a:t> </a:t>
            </a:r>
            <a:r>
              <a:rPr lang="sv-SE" dirty="0" smtClean="0"/>
              <a:t>perangkat </a:t>
            </a:r>
            <a:r>
              <a:rPr lang="sv-SE" dirty="0"/>
              <a:t>lunak dibangun melalui pendekatan objek secara </a:t>
            </a:r>
            <a:r>
              <a:rPr lang="sv-SE" dirty="0" smtClean="0"/>
              <a:t>sistematis</a:t>
            </a:r>
            <a:r>
              <a:rPr lang="id-ID" dirty="0" smtClean="0"/>
              <a:t>.</a:t>
            </a:r>
          </a:p>
          <a:p>
            <a:pPr lvl="0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 smtClean="0"/>
              <a:t>objek</a:t>
            </a:r>
            <a:r>
              <a:rPr lang="id-ID" dirty="0" smtClean="0"/>
              <a:t> </a:t>
            </a:r>
            <a:r>
              <a:rPr lang="en-US" dirty="0" err="1" smtClean="0"/>
              <a:t>didasarkan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prinsip-prinsip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 smtClean="0"/>
              <a:t>kompleksitas</a:t>
            </a:r>
            <a:r>
              <a:rPr lang="id-ID" dirty="0"/>
              <a:t>, meliputi rangkaian aktivitas analisis berorientasi objek, perancangan berorientasi objek,pemrograman berorientasi objek, dan pengujian berorientasi objek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id-ID" sz="3000" dirty="0" smtClean="0"/>
              <a:t>Mengapa metodologi berorientasi objek ?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853754"/>
            <a:ext cx="9603275" cy="3612591"/>
          </a:xfrm>
        </p:spPr>
        <p:txBody>
          <a:bodyPr>
            <a:normAutofit lnSpcReduction="10000"/>
          </a:bodyPr>
          <a:lstStyle/>
          <a:p>
            <a:pPr lvl="0"/>
            <a:r>
              <a:rPr lang="id-ID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Pendekatan </a:t>
            </a:r>
            <a:r>
              <a:rPr lang="id-ID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berarah </a:t>
            </a:r>
            <a:r>
              <a:rPr lang="id-ID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objek akan di perkirakan menggantikan pendekatan secara Struktural dalam merancang sistem, ini di karenakan pendekatan berarah objek memiliki kelebihan, Yaitu :</a:t>
            </a:r>
          </a:p>
          <a:p>
            <a:pPr lvl="1"/>
            <a:r>
              <a:rPr lang="en-US" sz="2000" dirty="0" err="1"/>
              <a:t>Aplikasi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 smtClean="0"/>
              <a:t>dibangun</a:t>
            </a:r>
            <a:r>
              <a:rPr lang="id-ID" sz="2000" dirty="0"/>
              <a:t>,</a:t>
            </a:r>
            <a:r>
              <a:rPr lang="en-US" sz="2000" dirty="0" smtClean="0"/>
              <a:t> </a:t>
            </a:r>
            <a:r>
              <a:rPr lang="en-US" sz="2000" dirty="0" err="1"/>
              <a:t>didukung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perkembangan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i="1" dirty="0"/>
              <a:t>Software Engineering</a:t>
            </a:r>
            <a:r>
              <a:rPr lang="en-US" sz="2000" dirty="0"/>
              <a:t> yang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menuju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konsep</a:t>
            </a:r>
            <a:r>
              <a:rPr lang="en-US" sz="2000" dirty="0"/>
              <a:t> </a:t>
            </a:r>
            <a:r>
              <a:rPr lang="en-US" sz="2000" i="1" dirty="0"/>
              <a:t>Object Oriented</a:t>
            </a:r>
            <a:r>
              <a:rPr lang="en-US" sz="2000" dirty="0" smtClean="0"/>
              <a:t>.</a:t>
            </a:r>
            <a:r>
              <a:rPr lang="id-ID" sz="2000" dirty="0"/>
              <a:t> </a:t>
            </a:r>
            <a:r>
              <a:rPr lang="id-ID" sz="2000" dirty="0" smtClean="0"/>
              <a:t>Pendekatan </a:t>
            </a:r>
            <a:r>
              <a:rPr lang="id-ID" sz="2000" dirty="0"/>
              <a:t>object-oriented ini memungkinkan komponen dari program dapat dipakai ulang sehingga mempermudah dalam pengembangan </a:t>
            </a:r>
            <a:r>
              <a:rPr lang="id-ID" sz="2000" dirty="0" smtClean="0"/>
              <a:t>sistem.  Aplikasi yang akan dibangun pun dengan pendekatan ini mudah dalam perawatan karena strukturnya mengalami proses inheritance.  </a:t>
            </a:r>
            <a:r>
              <a:rPr lang="id-ID" sz="2000" dirty="0"/>
              <a:t>Sehingga teknologi dengan pendekatan object-oriented ini dapat mengurangi efek samping atau resiko ketika terjadi perubahan pada struktur.</a:t>
            </a:r>
            <a:endParaRPr lang="id-ID" sz="2000" dirty="0" smtClean="0"/>
          </a:p>
          <a:p>
            <a:pPr lvl="1"/>
            <a:endParaRPr lang="en-US" sz="20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643467"/>
            <a:ext cx="9603275" cy="1210287"/>
          </a:xfrm>
        </p:spPr>
        <p:txBody>
          <a:bodyPr>
            <a:normAutofit/>
          </a:bodyPr>
          <a:lstStyle/>
          <a:p>
            <a:r>
              <a:rPr lang="id-ID" sz="2800" dirty="0" smtClean="0"/>
              <a:t>bagaimana proses pengembangan sistem metodologi berorientasi objek 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74801"/>
            <a:ext cx="9603275" cy="4563532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yang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berarah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 smtClean="0"/>
              <a:t>yaitu</a:t>
            </a:r>
            <a:r>
              <a:rPr lang="id-ID" dirty="0" smtClean="0"/>
              <a:t> </a:t>
            </a:r>
            <a:r>
              <a:rPr lang="en-US" dirty="0" smtClean="0"/>
              <a:t>:</a:t>
            </a:r>
            <a:endParaRPr lang="id-ID" dirty="0" smtClean="0"/>
          </a:p>
          <a:p>
            <a:pPr marL="800100" lvl="1" indent="-342900">
              <a:buFont typeface="+mj-lt"/>
              <a:buAutoNum type="arabicPeriod"/>
            </a:pPr>
            <a:r>
              <a:rPr lang="id-ID" b="1" dirty="0" smtClean="0"/>
              <a:t>Pendekatan Langsung</a:t>
            </a:r>
            <a:r>
              <a:rPr lang="id-ID" dirty="0" smtClean="0"/>
              <a:t> (Direct Approach</a:t>
            </a:r>
            <a:r>
              <a:rPr lang="id-ID" dirty="0"/>
              <a:t>), </a:t>
            </a:r>
            <a:endParaRPr lang="id-ID" dirty="0" smtClean="0"/>
          </a:p>
          <a:p>
            <a:pPr marL="457200" lvl="1" indent="0">
              <a:buNone/>
            </a:pPr>
            <a:r>
              <a:rPr lang="id-ID" dirty="0" smtClean="0"/>
              <a:t>	Pendekatan </a:t>
            </a:r>
            <a:r>
              <a:rPr lang="id-ID" dirty="0"/>
              <a:t>secara langsung adalah metode berarah objek yang </a:t>
            </a:r>
            <a:r>
              <a:rPr lang="id-ID" dirty="0" smtClean="0"/>
              <a:t>meliputi : analisis </a:t>
            </a:r>
            <a:r>
              <a:rPr lang="id-ID" dirty="0"/>
              <a:t>berarah objek (OOA), perancangan berarah objek (OOD), pemrograman berarah </a:t>
            </a:r>
            <a:r>
              <a:rPr lang="id-ID" dirty="0" smtClean="0"/>
              <a:t>	objek </a:t>
            </a:r>
            <a:r>
              <a:rPr lang="id-ID" dirty="0"/>
              <a:t>(OOP) dan pengujian berarah objek (OOT</a:t>
            </a:r>
            <a:r>
              <a:rPr lang="id-ID" dirty="0" smtClean="0"/>
              <a:t>). </a:t>
            </a:r>
          </a:p>
          <a:p>
            <a:pPr marL="457200" lvl="1" indent="0">
              <a:buNone/>
            </a:pPr>
            <a:r>
              <a:rPr lang="id-ID" dirty="0"/>
              <a:t>	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/>
              <a:t>“</a:t>
            </a:r>
            <a:r>
              <a:rPr lang="en-US" dirty="0" err="1"/>
              <a:t>objek</a:t>
            </a:r>
            <a:r>
              <a:rPr lang="en-US" dirty="0"/>
              <a:t>”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disiplin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 smtClean="0"/>
              <a:t>.</a:t>
            </a:r>
            <a:endParaRPr lang="id-ID" dirty="0" smtClean="0"/>
          </a:p>
          <a:p>
            <a:pPr marL="800100" lvl="1" indent="-342900">
              <a:buFont typeface="+mj-lt"/>
              <a:buAutoNum type="alphaLcParenR"/>
            </a:pPr>
            <a:r>
              <a:rPr lang="it-IT" dirty="0" smtClean="0"/>
              <a:t>Dari </a:t>
            </a:r>
            <a:r>
              <a:rPr lang="it-IT" dirty="0"/>
              <a:t>permodelan Informasi </a:t>
            </a:r>
            <a:r>
              <a:rPr lang="it-IT" dirty="0" smtClean="0"/>
              <a:t>adalah</a:t>
            </a:r>
            <a:r>
              <a:rPr lang="id-ID" dirty="0" smtClean="0"/>
              <a:t> </a:t>
            </a:r>
            <a:r>
              <a:rPr lang="it-IT" dirty="0" smtClean="0"/>
              <a:t>:</a:t>
            </a:r>
            <a:endParaRPr lang="id-ID" dirty="0" smtClean="0"/>
          </a:p>
          <a:p>
            <a:pPr marL="457200" lvl="1" indent="0">
              <a:buNone/>
            </a:pPr>
            <a:r>
              <a:rPr lang="id-ID" dirty="0"/>
              <a:t>	</a:t>
            </a:r>
            <a:r>
              <a:rPr lang="en-US" dirty="0"/>
              <a:t>“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 smtClean="0"/>
              <a:t>”</a:t>
            </a:r>
            <a:endParaRPr lang="id-ID" dirty="0" smtClean="0"/>
          </a:p>
          <a:p>
            <a:pPr marL="800100" lvl="1" indent="-342900">
              <a:buFont typeface="+mj-lt"/>
              <a:buAutoNum type="alphaLcParenR" startAt="2"/>
            </a:pPr>
            <a:r>
              <a:rPr lang="id-ID" dirty="0"/>
              <a:t>Dari bahasa pemrograman berarah objek </a:t>
            </a:r>
            <a:r>
              <a:rPr lang="id-ID" dirty="0" smtClean="0"/>
              <a:t>adalah :</a:t>
            </a:r>
          </a:p>
          <a:p>
            <a:pPr marL="457200" lvl="1" indent="0">
              <a:buNone/>
            </a:pPr>
            <a:r>
              <a:rPr lang="id-ID" dirty="0"/>
              <a:t>	“suatu runtime beberapa proses dan nilai yang ditentukan dengan deskripsi yang </a:t>
            </a:r>
            <a:r>
              <a:rPr lang="en-US" dirty="0"/>
              <a:t>	</a:t>
            </a:r>
            <a:r>
              <a:rPr lang="id-ID" dirty="0" smtClean="0"/>
              <a:t>disebut kelas</a:t>
            </a:r>
            <a:r>
              <a:rPr lang="id-ID" dirty="0"/>
              <a:t>”</a:t>
            </a:r>
            <a:endParaRPr lang="id-ID" dirty="0" smtClean="0"/>
          </a:p>
          <a:p>
            <a:pPr marL="914400" lvl="1" indent="-457200">
              <a:buFont typeface="+mj-lt"/>
              <a:buAutoNum type="arabicPeriod" startAt="2"/>
            </a:pPr>
            <a:endParaRPr lang="en-US" dirty="0"/>
          </a:p>
        </p:txBody>
      </p:sp>
      <p:pic>
        <p:nvPicPr>
          <p:cNvPr id="7" name="Graphic 6" descr="Gears icon">
            <a:extLst>
              <a:ext uri="{FF2B5EF4-FFF2-40B4-BE49-F238E27FC236}">
                <a16:creationId xmlns=""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643467"/>
            <a:ext cx="9603275" cy="1210287"/>
          </a:xfrm>
        </p:spPr>
        <p:txBody>
          <a:bodyPr>
            <a:normAutofit/>
          </a:bodyPr>
          <a:lstStyle/>
          <a:p>
            <a:r>
              <a:rPr lang="id-ID" sz="2800" dirty="0" smtClean="0"/>
              <a:t>bagaimana proses pengembangan sistem metodologi berorientasi objek 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765917"/>
            <a:ext cx="9603275" cy="4372416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 startAt="2"/>
            </a:pPr>
            <a:r>
              <a:rPr lang="en-US" b="1" dirty="0" err="1" smtClean="0"/>
              <a:t>Pendekatan</a:t>
            </a:r>
            <a:r>
              <a:rPr lang="en-US" b="1" dirty="0" smtClean="0"/>
              <a:t> </a:t>
            </a:r>
            <a:r>
              <a:rPr lang="en-US" b="1" dirty="0" err="1"/>
              <a:t>Sintesis</a:t>
            </a:r>
            <a:r>
              <a:rPr lang="en-US" b="1" dirty="0"/>
              <a:t> </a:t>
            </a:r>
            <a:r>
              <a:rPr lang="en-US" dirty="0"/>
              <a:t>(Synthesis Approach</a:t>
            </a:r>
            <a:r>
              <a:rPr lang="en-US" dirty="0" smtClean="0"/>
              <a:t>)</a:t>
            </a:r>
            <a:endParaRPr lang="id-ID" dirty="0" smtClean="0"/>
          </a:p>
          <a:p>
            <a:pPr marL="457200" lvl="1" indent="0">
              <a:buNone/>
            </a:pPr>
            <a:r>
              <a:rPr lang="id-ID" dirty="0"/>
              <a:t>	Pendekatan sintesis adalah pendekatan metode berarah objek secara tidak langsung. Maksud tidak langsung disini adalah bahwa objek-objek diperoleh dari hasil pendesainan secara struktural. Jadi dalam pendekatan ini, langkah pertama adalah membangun terlebih dahulu data dan proses, kemudian menyatukan data dan proses tersebut menjadi objek–objek dengan aturan-aturan tertentu. </a:t>
            </a:r>
            <a:endParaRPr lang="id-ID" dirty="0" smtClean="0"/>
          </a:p>
          <a:p>
            <a:pPr marL="457200" lvl="1" indent="0">
              <a:buNone/>
            </a:pPr>
            <a:endParaRPr lang="id-ID" dirty="0"/>
          </a:p>
          <a:p>
            <a:pPr marL="457200" lvl="1" indent="0">
              <a:buNone/>
            </a:pPr>
            <a:r>
              <a:rPr lang="id-ID" b="1" dirty="0" smtClean="0"/>
              <a:t>Objek </a:t>
            </a:r>
            <a:r>
              <a:rPr lang="id-ID" b="1" dirty="0"/>
              <a:t>juga didefinisikan sebagai berikut: </a:t>
            </a:r>
            <a:r>
              <a:rPr lang="id-ID" dirty="0"/>
              <a:t> </a:t>
            </a:r>
          </a:p>
          <a:p>
            <a:pPr marL="457200" lvl="1" indent="0">
              <a:buNone/>
            </a:pPr>
            <a:r>
              <a:rPr lang="id-ID" dirty="0"/>
              <a:t>“Objek dapat didefinisikan sebagai suatu encapsulation atau penggabungan dari data (yang diwakilkan oleh atribut-atribut) dan operasi–operasi (disebut juga metode/prosedur) yang akan melakukan proses terhadap data-data tersebut.”</a:t>
            </a:r>
          </a:p>
          <a:p>
            <a:pPr marL="457200" lvl="1" indent="0">
              <a:buNone/>
            </a:pPr>
            <a:endParaRPr lang="id-ID" dirty="0"/>
          </a:p>
        </p:txBody>
      </p:sp>
      <p:pic>
        <p:nvPicPr>
          <p:cNvPr id="7" name="Graphic 6" descr="Gears icon">
            <a:extLst>
              <a:ext uri="{FF2B5EF4-FFF2-40B4-BE49-F238E27FC236}">
                <a16:creationId xmlns=""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4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643467"/>
            <a:ext cx="9603275" cy="1210287"/>
          </a:xfrm>
        </p:spPr>
        <p:txBody>
          <a:bodyPr>
            <a:normAutofit/>
          </a:bodyPr>
          <a:lstStyle/>
          <a:p>
            <a:r>
              <a:rPr lang="id-ID" sz="2800" dirty="0" smtClean="0"/>
              <a:t>Prinsip-prinsip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765917"/>
            <a:ext cx="9603275" cy="4372416"/>
          </a:xfrm>
        </p:spPr>
        <p:txBody>
          <a:bodyPr>
            <a:normAutofit fontScale="92500" lnSpcReduction="20000"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b="1" dirty="0" err="1" smtClean="0"/>
              <a:t>Abstraksi</a:t>
            </a:r>
            <a:r>
              <a:rPr lang="en-US" b="1" dirty="0" smtClean="0"/>
              <a:t> </a:t>
            </a:r>
            <a:r>
              <a:rPr lang="en-US" dirty="0" smtClean="0"/>
              <a:t>(Abstraction)</a:t>
            </a:r>
            <a:endParaRPr lang="id-ID" dirty="0" smtClean="0"/>
          </a:p>
          <a:p>
            <a:pPr marL="457200" lvl="1" indent="0">
              <a:buNone/>
            </a:pPr>
            <a:r>
              <a:rPr lang="id-ID" dirty="0"/>
              <a:t>	</a:t>
            </a:r>
            <a:r>
              <a:rPr lang="en-US" dirty="0" smtClean="0"/>
              <a:t>P</a:t>
            </a:r>
            <a:r>
              <a:rPr lang="id-ID" dirty="0" smtClean="0"/>
              <a:t>rinsip yang menganggap bahwa aspek-aspek dari suatu objek yang tidak relevan dengan tujuan sekarang, digunakan untuk melengkapi tujuan tsb.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err="1" smtClean="0"/>
              <a:t>Mekanisme</a:t>
            </a:r>
            <a:r>
              <a:rPr lang="en-US" b="1" dirty="0" smtClean="0"/>
              <a:t> </a:t>
            </a:r>
            <a:r>
              <a:rPr lang="en-US" b="1" dirty="0" err="1" smtClean="0"/>
              <a:t>Abstraksi</a:t>
            </a:r>
            <a:r>
              <a:rPr lang="en-US" b="1" dirty="0" smtClean="0"/>
              <a:t> :</a:t>
            </a:r>
          </a:p>
          <a:p>
            <a:pPr marL="800100" lvl="1" indent="-342900">
              <a:buFont typeface="+mj-lt"/>
              <a:buAutoNum type="alphaLcParenR"/>
            </a:pPr>
            <a:r>
              <a:rPr lang="id-ID" dirty="0" smtClean="0"/>
              <a:t>Abstraksi Prosedural</a:t>
            </a:r>
            <a:endParaRPr lang="en-US" dirty="0" smtClean="0"/>
          </a:p>
          <a:p>
            <a:pPr marL="800100" lvl="1" indent="-342900">
              <a:buFont typeface="+mj-lt"/>
              <a:buAutoNum type="alphaLcParenR"/>
            </a:pPr>
            <a:r>
              <a:rPr lang="id-ID" dirty="0" smtClean="0"/>
              <a:t>Abstraksi Data</a:t>
            </a:r>
            <a:endParaRPr lang="en-US" dirty="0" smtClean="0"/>
          </a:p>
          <a:p>
            <a:pPr marL="800100" lvl="1" indent="-342900">
              <a:buFont typeface="+mj-lt"/>
              <a:buAutoNum type="alphaLcParenR"/>
            </a:pPr>
            <a:endParaRPr lang="en-US" dirty="0" smtClean="0"/>
          </a:p>
          <a:p>
            <a:pPr marL="800100" lvl="1" indent="-342900">
              <a:buFont typeface="+mj-lt"/>
              <a:buAutoNum type="arabicPeriod" startAt="2"/>
            </a:pPr>
            <a:r>
              <a:rPr lang="en-US" b="1" dirty="0" err="1" smtClean="0"/>
              <a:t>Pembungkusan</a:t>
            </a:r>
            <a:r>
              <a:rPr lang="en-US" b="1" dirty="0" smtClean="0"/>
              <a:t> </a:t>
            </a:r>
            <a:r>
              <a:rPr lang="en-US" dirty="0"/>
              <a:t>(Encapsulation)</a:t>
            </a:r>
            <a:endParaRPr lang="id-ID" dirty="0"/>
          </a:p>
          <a:p>
            <a:pPr marL="457200" lvl="1" indent="0">
              <a:buNone/>
            </a:pPr>
            <a:r>
              <a:rPr lang="id-ID" dirty="0"/>
              <a:t>	</a:t>
            </a:r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program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tiap-tiap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program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/</a:t>
            </a:r>
            <a:r>
              <a:rPr lang="en-US" dirty="0" err="1"/>
              <a:t>disembunyikan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800100" lvl="1" indent="-342900">
              <a:buFont typeface="+mj-lt"/>
              <a:buAutoNum type="arabicPeriod" startAt="3"/>
            </a:pPr>
            <a:r>
              <a:rPr lang="en-US" b="1" dirty="0" err="1"/>
              <a:t>Pewarisan</a:t>
            </a:r>
            <a:r>
              <a:rPr lang="en-US" b="1" dirty="0"/>
              <a:t> </a:t>
            </a:r>
            <a:r>
              <a:rPr lang="en-US" dirty="0"/>
              <a:t>(Inheritance)</a:t>
            </a:r>
            <a:endParaRPr lang="id-ID" dirty="0"/>
          </a:p>
          <a:p>
            <a:pPr marL="457200" lvl="1" indent="0">
              <a:buNone/>
            </a:pPr>
            <a:r>
              <a:rPr lang="id-ID" dirty="0"/>
              <a:t>	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kesamaan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kelas-kelas</a:t>
            </a:r>
            <a:r>
              <a:rPr lang="en-US" dirty="0"/>
              <a:t>, </a:t>
            </a:r>
            <a:r>
              <a:rPr lang="en-US" dirty="0" err="1"/>
              <a:t>penyederhanaan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  <a:endParaRPr lang="en-US" b="1" dirty="0" smtClean="0"/>
          </a:p>
          <a:p>
            <a:pPr marL="457200" lvl="1" indent="0">
              <a:buNone/>
            </a:pPr>
            <a:endParaRPr lang="id-ID" dirty="0"/>
          </a:p>
        </p:txBody>
      </p:sp>
      <p:pic>
        <p:nvPicPr>
          <p:cNvPr id="7" name="Graphic 6" descr="Gears icon">
            <a:extLst>
              <a:ext uri="{FF2B5EF4-FFF2-40B4-BE49-F238E27FC236}">
                <a16:creationId xmlns=""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1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643467"/>
            <a:ext cx="9603275" cy="1210287"/>
          </a:xfrm>
        </p:spPr>
        <p:txBody>
          <a:bodyPr>
            <a:normAutofit/>
          </a:bodyPr>
          <a:lstStyle/>
          <a:p>
            <a:r>
              <a:rPr lang="id-ID" sz="2800" dirty="0" smtClean="0"/>
              <a:t>Prinsip-prinsip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765917"/>
            <a:ext cx="9603275" cy="4372416"/>
          </a:xfrm>
        </p:spPr>
        <p:txBody>
          <a:bodyPr>
            <a:normAutofit fontScale="92500" lnSpcReduction="20000"/>
          </a:bodyPr>
          <a:lstStyle/>
          <a:p>
            <a:pPr marL="800100" lvl="1" indent="-342900">
              <a:buFont typeface="+mj-lt"/>
              <a:buAutoNum type="arabicPeriod" startAt="4"/>
            </a:pPr>
            <a:r>
              <a:rPr lang="en-US" b="1" dirty="0" err="1" smtClean="0"/>
              <a:t>Asosiasi</a:t>
            </a:r>
            <a:r>
              <a:rPr lang="en-US" b="1" dirty="0" smtClean="0"/>
              <a:t> </a:t>
            </a:r>
            <a:r>
              <a:rPr lang="en-US" dirty="0"/>
              <a:t>(Association)</a:t>
            </a:r>
            <a:endParaRPr lang="id-ID" dirty="0"/>
          </a:p>
          <a:p>
            <a:pPr marL="457200" lvl="1" indent="0">
              <a:buNone/>
            </a:pPr>
            <a:r>
              <a:rPr lang="id-ID" dirty="0"/>
              <a:t>	</a:t>
            </a:r>
            <a:r>
              <a:rPr lang="en-US" dirty="0" err="1"/>
              <a:t>Asosiasi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penyatuan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ide-ide.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me-</a:t>
            </a:r>
            <a:r>
              <a:rPr lang="en-US" dirty="0" err="1"/>
              <a:t>nyatukan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bersama-sama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yang </a:t>
            </a:r>
            <a:r>
              <a:rPr lang="en-US" dirty="0" err="1"/>
              <a:t>mirip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800100" lvl="1" indent="-342900">
              <a:buFont typeface="+mj-lt"/>
              <a:buAutoNum type="arabicPeriod" startAt="5"/>
            </a:pPr>
            <a:r>
              <a:rPr lang="en-US" b="1" dirty="0" err="1" smtClean="0"/>
              <a:t>Komunikasi</a:t>
            </a:r>
            <a:r>
              <a:rPr lang="en-US" b="1" dirty="0" smtClean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Pesan</a:t>
            </a:r>
            <a:r>
              <a:rPr lang="en-US" b="1" dirty="0"/>
              <a:t> </a:t>
            </a:r>
            <a:r>
              <a:rPr lang="en-US" dirty="0"/>
              <a:t>(Communication with Massages)</a:t>
            </a:r>
            <a:endParaRPr lang="id-ID" dirty="0"/>
          </a:p>
          <a:p>
            <a:pPr marL="457200" lvl="1" indent="0">
              <a:buNone/>
            </a:pPr>
            <a:r>
              <a:rPr lang="id-ID" dirty="0"/>
              <a:t>	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ucapan</a:t>
            </a:r>
            <a:r>
              <a:rPr lang="en-US" dirty="0"/>
              <a:t>,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smtClean="0"/>
              <a:t>orang-orang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800100" lvl="1" indent="-342900">
              <a:buFont typeface="+mj-lt"/>
              <a:buAutoNum type="arabicPeriod" startAt="6"/>
            </a:pPr>
            <a:r>
              <a:rPr lang="en-US" b="1" dirty="0" err="1" smtClean="0"/>
              <a:t>Metode</a:t>
            </a:r>
            <a:r>
              <a:rPr lang="en-US" b="1" dirty="0" smtClean="0"/>
              <a:t> </a:t>
            </a:r>
            <a:r>
              <a:rPr lang="en-US" b="1" dirty="0" err="1"/>
              <a:t>Pengorganisasian</a:t>
            </a:r>
            <a:r>
              <a:rPr lang="en-US" b="1" dirty="0"/>
              <a:t> </a:t>
            </a:r>
            <a:r>
              <a:rPr lang="en-US" dirty="0"/>
              <a:t>(Pervading Methods of Organization)</a:t>
            </a:r>
            <a:endParaRPr lang="id-ID" dirty="0"/>
          </a:p>
          <a:p>
            <a:pPr marL="457200" lvl="1" indent="0">
              <a:buNone/>
            </a:pPr>
            <a:r>
              <a:rPr lang="id-ID" dirty="0"/>
              <a:t>	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Pengorganisasian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a.	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atributnya</a:t>
            </a:r>
            <a:r>
              <a:rPr lang="en-US" dirty="0"/>
              <a:t>. (object and attributes)</a:t>
            </a:r>
          </a:p>
          <a:p>
            <a:pPr marL="457200" lvl="1" indent="0">
              <a:buNone/>
            </a:pPr>
            <a:r>
              <a:rPr lang="en-US" dirty="0"/>
              <a:t>b.	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bagiannya</a:t>
            </a:r>
            <a:r>
              <a:rPr lang="en-US" dirty="0"/>
              <a:t>. (whole and parts)</a:t>
            </a:r>
          </a:p>
          <a:p>
            <a:pPr marL="457200" lvl="1" indent="0">
              <a:buNone/>
            </a:pPr>
            <a:r>
              <a:rPr lang="en-US" dirty="0"/>
              <a:t>c.	</a:t>
            </a:r>
            <a:r>
              <a:rPr lang="en-US" dirty="0" err="1"/>
              <a:t>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kelas-kelas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 (classes, members and </a:t>
            </a:r>
            <a:r>
              <a:rPr lang="en-US" dirty="0" smtClean="0"/>
              <a:t>	distinguishing </a:t>
            </a:r>
            <a:r>
              <a:rPr lang="en-US" dirty="0"/>
              <a:t>between them)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id-ID" dirty="0"/>
          </a:p>
        </p:txBody>
      </p:sp>
      <p:pic>
        <p:nvPicPr>
          <p:cNvPr id="7" name="Graphic 6" descr="Gears icon">
            <a:extLst>
              <a:ext uri="{FF2B5EF4-FFF2-40B4-BE49-F238E27FC236}">
                <a16:creationId xmlns=""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9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643467"/>
            <a:ext cx="9603275" cy="1210287"/>
          </a:xfrm>
        </p:spPr>
        <p:txBody>
          <a:bodyPr>
            <a:normAutofit/>
          </a:bodyPr>
          <a:lstStyle/>
          <a:p>
            <a:r>
              <a:rPr lang="id-ID" sz="2800" dirty="0" smtClean="0"/>
              <a:t>Prinsip-prinsip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765917"/>
            <a:ext cx="9603275" cy="4372416"/>
          </a:xfrm>
        </p:spPr>
        <p:txBody>
          <a:bodyPr>
            <a:normAutofit fontScale="85000" lnSpcReduction="20000"/>
          </a:bodyPr>
          <a:lstStyle/>
          <a:p>
            <a:pPr marL="800100" lvl="1" indent="-342900">
              <a:buFont typeface="+mj-lt"/>
              <a:buAutoNum type="arabicPeriod" startAt="7"/>
            </a:pPr>
            <a:r>
              <a:rPr lang="en-US" b="1" dirty="0" err="1" smtClean="0"/>
              <a:t>Skala</a:t>
            </a:r>
            <a:r>
              <a:rPr lang="en-US" b="1" dirty="0" smtClean="0"/>
              <a:t> </a:t>
            </a:r>
            <a:r>
              <a:rPr lang="en-US" dirty="0"/>
              <a:t>(Scale)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yang </a:t>
            </a:r>
            <a:r>
              <a:rPr lang="en-US" dirty="0" err="1"/>
              <a:t>menerapkan</a:t>
            </a:r>
            <a:r>
              <a:rPr lang="en-US" dirty="0"/>
              <a:t> whole-part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berukuran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semuanya</a:t>
            </a:r>
            <a:r>
              <a:rPr lang="en-US" dirty="0" smtClean="0"/>
              <a:t>.</a:t>
            </a:r>
          </a:p>
          <a:p>
            <a:pPr marL="800100" lvl="1" indent="-342900">
              <a:buFont typeface="+mj-lt"/>
              <a:buAutoNum type="arabicPeriod" startAt="8"/>
            </a:pPr>
            <a:r>
              <a:rPr lang="en-US" b="1" dirty="0" err="1" smtClean="0"/>
              <a:t>Klasifikasi</a:t>
            </a:r>
            <a:r>
              <a:rPr lang="en-US" b="1" dirty="0" smtClean="0"/>
              <a:t> </a:t>
            </a:r>
            <a:r>
              <a:rPr lang="en-US" b="1" dirty="0" err="1"/>
              <a:t>Tingkah</a:t>
            </a:r>
            <a:r>
              <a:rPr lang="en-US" b="1" dirty="0"/>
              <a:t> </a:t>
            </a:r>
            <a:r>
              <a:rPr lang="en-US" b="1" dirty="0" err="1"/>
              <a:t>Laku</a:t>
            </a:r>
            <a:r>
              <a:rPr lang="en-US" b="1" dirty="0"/>
              <a:t> </a:t>
            </a:r>
            <a:r>
              <a:rPr lang="en-US" dirty="0"/>
              <a:t>(Behavior Classification)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a.	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yang </a:t>
            </a:r>
            <a:r>
              <a:rPr lang="en-US" dirty="0" err="1"/>
              <a:t>mendesak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b.	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perjalanan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(</a:t>
            </a:r>
            <a:r>
              <a:rPr lang="en-US" dirty="0" err="1"/>
              <a:t>historis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c.	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b="1" u="sng" dirty="0" err="1"/>
              <a:t>Keuntungan</a:t>
            </a:r>
            <a:r>
              <a:rPr lang="en-US" b="1" u="sng" dirty="0"/>
              <a:t> </a:t>
            </a:r>
            <a:r>
              <a:rPr lang="en-US" b="1" u="sng" dirty="0" err="1"/>
              <a:t>Metode</a:t>
            </a:r>
            <a:r>
              <a:rPr lang="en-US" b="1" u="sng" dirty="0"/>
              <a:t> </a:t>
            </a:r>
            <a:r>
              <a:rPr lang="en-US" b="1" u="sng" dirty="0" err="1"/>
              <a:t>Berarah</a:t>
            </a:r>
            <a:r>
              <a:rPr lang="en-US" b="1" u="sng" dirty="0"/>
              <a:t> </a:t>
            </a:r>
            <a:r>
              <a:rPr lang="en-US" b="1" u="sng" dirty="0" err="1" smtClean="0"/>
              <a:t>Objek</a:t>
            </a:r>
            <a:r>
              <a:rPr lang="en-US" b="1" u="sng" dirty="0" smtClean="0"/>
              <a:t> :</a:t>
            </a:r>
          </a:p>
          <a:p>
            <a:pPr marL="457200" lvl="1" indent="0">
              <a:buNone/>
            </a:pPr>
            <a:r>
              <a:rPr lang="en-US" dirty="0"/>
              <a:t>1.	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produktivitas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 smtClean="0"/>
              <a:t>2</a:t>
            </a:r>
            <a:r>
              <a:rPr lang="en-US" dirty="0"/>
              <a:t>.	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 smtClean="0"/>
              <a:t>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3.	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perawatan</a:t>
            </a:r>
            <a:r>
              <a:rPr lang="en-US" dirty="0" smtClean="0"/>
              <a:t>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4.	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konsistensi</a:t>
            </a:r>
            <a:r>
              <a:rPr lang="en-US" dirty="0" smtClean="0"/>
              <a:t>;</a:t>
            </a:r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id-ID" dirty="0"/>
          </a:p>
        </p:txBody>
      </p:sp>
      <p:pic>
        <p:nvPicPr>
          <p:cNvPr id="7" name="Graphic 6" descr="Gears icon">
            <a:extLst>
              <a:ext uri="{FF2B5EF4-FFF2-40B4-BE49-F238E27FC236}">
                <a16:creationId xmlns=""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4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BDCED45-CA91-495F-8329-49163D40B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 smtClean="0">
                <a:solidFill>
                  <a:srgbClr val="0070C0"/>
                </a:solidFill>
              </a:rPr>
              <a:t>TERIMA KASIH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1DB373-C1A1-4924-9AF2-F04368201509}">
  <ds:schemaRefs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71af3243-3dd4-4a8d-8c0d-dd76da1f02a5"/>
    <ds:schemaRef ds:uri="http://purl.org/dc/dcmitype/"/>
    <ds:schemaRef ds:uri="http://schemas.microsoft.com/office/2006/documentManagement/types"/>
    <ds:schemaRef ds:uri="http://schemas.microsoft.com/office/infopath/2007/PartnerControl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0</TotalTime>
  <Words>243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Tahoma</vt:lpstr>
      <vt:lpstr>Gallery</vt:lpstr>
      <vt:lpstr>Metodologi berorientasi objek</vt:lpstr>
      <vt:lpstr>Apa itu metodologi berorientasi objek ?</vt:lpstr>
      <vt:lpstr>Mengapa metodologi berorientasi objek ?</vt:lpstr>
      <vt:lpstr>bagaimana proses pengembangan sistem metodologi berorientasi objek ?</vt:lpstr>
      <vt:lpstr>bagaimana proses pengembangan sistem metodologi berorientasi objek ?</vt:lpstr>
      <vt:lpstr>Prinsip-prinsip</vt:lpstr>
      <vt:lpstr>Prinsip-prinsip</vt:lpstr>
      <vt:lpstr>Prinsip-prinsip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2021-03-23T22:13:53Z</dcterms:created>
  <dcterms:modified xsi:type="dcterms:W3CDTF">2021-03-27T05:28:43Z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