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95269"/>
        </a:solidFill>
      </p:bgPr>
    </p:bg>
    <p:spTree>
      <p:nvGrpSpPr>
        <p:cNvPr id="133" name="Shape 133"/>
        <p:cNvGrpSpPr/>
        <p:nvPr/>
      </p:nvGrpSpPr>
      <p:grpSpPr>
        <a:xfrm>
          <a:off x="0" y="0"/>
          <a:ext cx="0" cy="0"/>
          <a:chOff x="0" y="0"/>
          <a:chExt cx="0" cy="0"/>
        </a:xfrm>
      </p:grpSpPr>
      <p:sp>
        <p:nvSpPr>
          <p:cNvPr id="134" name="Shape 134"/>
          <p:cNvSpPr txBox="1"/>
          <p:nvPr/>
        </p:nvSpPr>
        <p:spPr>
          <a:xfrm>
            <a:off x="76200" y="1981200"/>
            <a:ext cx="8885100" cy="30000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5600">
                <a:solidFill>
                  <a:srgbClr val="FFFFFF"/>
                </a:solidFill>
              </a:rPr>
              <a:t>CoolTShirts Capstone</a:t>
            </a:r>
            <a:endParaRPr sz="5600">
              <a:solidFill>
                <a:srgbClr val="FFFFFF"/>
              </a:solidFill>
            </a:endParaRPr>
          </a:p>
          <a:p>
            <a:pPr indent="0" lvl="0" marL="0" rtl="0">
              <a:lnSpc>
                <a:spcPct val="120000"/>
              </a:lnSpc>
              <a:spcBef>
                <a:spcPts val="0"/>
              </a:spcBef>
              <a:spcAft>
                <a:spcPts val="0"/>
              </a:spcAft>
              <a:buNone/>
            </a:pPr>
            <a:r>
              <a:rPr lang="en" sz="2800">
                <a:solidFill>
                  <a:srgbClr val="FFFFFF"/>
                </a:solidFill>
              </a:rPr>
              <a:t>Learn SQL from Scratch</a:t>
            </a:r>
            <a:endParaRPr sz="2800">
              <a:solidFill>
                <a:srgbClr val="FFFFFF"/>
              </a:solidFill>
            </a:endParaRPr>
          </a:p>
          <a:p>
            <a:pPr indent="0" lvl="0" marL="0" rtl="0">
              <a:lnSpc>
                <a:spcPct val="120000"/>
              </a:lnSpc>
              <a:spcBef>
                <a:spcPts val="0"/>
              </a:spcBef>
              <a:spcAft>
                <a:spcPts val="0"/>
              </a:spcAft>
              <a:buNone/>
            </a:pPr>
            <a:r>
              <a:rPr lang="en" sz="2800">
                <a:solidFill>
                  <a:srgbClr val="FFFFFF"/>
                </a:solidFill>
              </a:rPr>
              <a:t>Andrew Nygren</a:t>
            </a:r>
            <a:endParaRPr sz="2800">
              <a:solidFill>
                <a:srgbClr val="FFFFFF"/>
              </a:solidFill>
            </a:endParaRPr>
          </a:p>
          <a:p>
            <a:pPr indent="0" lvl="0" marL="0" rtl="0">
              <a:lnSpc>
                <a:spcPct val="120000"/>
              </a:lnSpc>
              <a:spcBef>
                <a:spcPts val="0"/>
              </a:spcBef>
              <a:spcAft>
                <a:spcPts val="0"/>
              </a:spcAft>
              <a:buNone/>
            </a:pPr>
            <a:r>
              <a:rPr lang="en" sz="2800">
                <a:solidFill>
                  <a:srgbClr val="FFFFFF"/>
                </a:solidFill>
              </a:rPr>
              <a:t>6/18/2018</a:t>
            </a:r>
            <a:endParaRPr sz="2800">
              <a:solidFill>
                <a:srgbClr val="FFFFFF"/>
              </a:solidFill>
            </a:endParaRPr>
          </a:p>
        </p:txBody>
      </p:sp>
      <p:pic>
        <p:nvPicPr>
          <p:cNvPr id="135" name="Shape 135"/>
          <p:cNvPicPr preferRelativeResize="0"/>
          <p:nvPr/>
        </p:nvPicPr>
        <p:blipFill rotWithShape="1">
          <a:blip r:embed="rId3">
            <a:alphaModFix/>
          </a:blip>
          <a:srcRect b="0" l="0" r="0" t="0"/>
          <a:stretch/>
        </p:blipFill>
        <p:spPr>
          <a:xfrm>
            <a:off x="222574" y="756578"/>
            <a:ext cx="2024650" cy="4257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0" name="Shape 200"/>
        <p:cNvGrpSpPr/>
        <p:nvPr/>
      </p:nvGrpSpPr>
      <p:grpSpPr>
        <a:xfrm>
          <a:off x="0" y="0"/>
          <a:ext cx="0" cy="0"/>
          <a:chOff x="0" y="0"/>
          <a:chExt cx="0" cy="0"/>
        </a:xfrm>
      </p:grpSpPr>
      <p:sp>
        <p:nvSpPr>
          <p:cNvPr id="201" name="Shape 201"/>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2.4 U</a:t>
            </a:r>
            <a:r>
              <a:rPr b="1" lang="en" sz="2400">
                <a:solidFill>
                  <a:srgbClr val="222222"/>
                </a:solidFill>
                <a:highlight>
                  <a:srgbClr val="FFFFFF"/>
                </a:highlight>
                <a:latin typeface="Roboto"/>
                <a:ea typeface="Roboto"/>
                <a:cs typeface="Roboto"/>
                <a:sym typeface="Roboto"/>
              </a:rPr>
              <a:t>ser journey - Last touch Part 2</a:t>
            </a:r>
            <a:endParaRPr b="1" sz="2400"/>
          </a:p>
        </p:txBody>
      </p:sp>
      <p:sp>
        <p:nvSpPr>
          <p:cNvPr id="202" name="Shape 202"/>
          <p:cNvSpPr txBox="1"/>
          <p:nvPr/>
        </p:nvSpPr>
        <p:spPr>
          <a:xfrm>
            <a:off x="173800" y="993475"/>
            <a:ext cx="8773800" cy="137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As before We will join the subquery to the page_visits on the same points grouping and ordering the same way to </a:t>
            </a:r>
            <a:r>
              <a:rPr lang="en"/>
              <a:t>achieve</a:t>
            </a:r>
            <a:r>
              <a:rPr lang="en"/>
              <a:t> a total count  per campaign.</a:t>
            </a:r>
            <a:endParaRPr/>
          </a:p>
          <a:p>
            <a:pPr indent="0" lvl="0" marL="0" rtl="0">
              <a:spcBef>
                <a:spcPts val="0"/>
              </a:spcBef>
              <a:spcAft>
                <a:spcPts val="0"/>
              </a:spcAft>
              <a:buNone/>
            </a:pPr>
            <a:r>
              <a:t/>
            </a:r>
            <a:endParaRPr/>
          </a:p>
        </p:txBody>
      </p:sp>
      <p:sp>
        <p:nvSpPr>
          <p:cNvPr id="203" name="Shape 203"/>
          <p:cNvSpPr txBox="1"/>
          <p:nvPr/>
        </p:nvSpPr>
        <p:spPr>
          <a:xfrm>
            <a:off x="341175" y="2716772"/>
            <a:ext cx="3000000" cy="2331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100"/>
              <a:t>WITH last_touch AS (</a:t>
            </a:r>
            <a:endParaRPr sz="1100"/>
          </a:p>
          <a:p>
            <a:pPr indent="0" lvl="0" marL="0">
              <a:spcBef>
                <a:spcPts val="0"/>
              </a:spcBef>
              <a:spcAft>
                <a:spcPts val="0"/>
              </a:spcAft>
              <a:buNone/>
            </a:pPr>
            <a:r>
              <a:rPr lang="en" sz="1100"/>
              <a:t>    SELECT user_id,</a:t>
            </a:r>
            <a:endParaRPr sz="1100"/>
          </a:p>
          <a:p>
            <a:pPr indent="0" lvl="0" marL="0">
              <a:spcBef>
                <a:spcPts val="0"/>
              </a:spcBef>
              <a:spcAft>
                <a:spcPts val="0"/>
              </a:spcAft>
              <a:buNone/>
            </a:pPr>
            <a:r>
              <a:rPr lang="en" sz="1100"/>
              <a:t>        MAX(timestamp) AS last_touch_at</a:t>
            </a:r>
            <a:endParaRPr sz="1100"/>
          </a:p>
          <a:p>
            <a:pPr indent="0" lvl="0" marL="0">
              <a:spcBef>
                <a:spcPts val="0"/>
              </a:spcBef>
              <a:spcAft>
                <a:spcPts val="0"/>
              </a:spcAft>
              <a:buNone/>
            </a:pPr>
            <a:r>
              <a:rPr lang="en" sz="1100"/>
              <a:t>    FROM page_visits</a:t>
            </a:r>
            <a:endParaRPr sz="1100"/>
          </a:p>
          <a:p>
            <a:pPr indent="0" lvl="0" marL="0">
              <a:spcBef>
                <a:spcPts val="0"/>
              </a:spcBef>
              <a:spcAft>
                <a:spcPts val="0"/>
              </a:spcAft>
              <a:buNone/>
            </a:pPr>
            <a:r>
              <a:rPr lang="en" sz="1100"/>
              <a:t>    GROUP BY user_id)</a:t>
            </a:r>
            <a:endParaRPr sz="1100"/>
          </a:p>
          <a:p>
            <a:pPr indent="0" lvl="0" marL="0">
              <a:spcBef>
                <a:spcPts val="0"/>
              </a:spcBef>
              <a:spcAft>
                <a:spcPts val="0"/>
              </a:spcAft>
              <a:buNone/>
            </a:pPr>
            <a:r>
              <a:rPr lang="en" sz="1100"/>
              <a:t>SELECT pv.utm_source,</a:t>
            </a:r>
            <a:endParaRPr sz="1100"/>
          </a:p>
          <a:p>
            <a:pPr indent="0" lvl="0" marL="0">
              <a:spcBef>
                <a:spcPts val="0"/>
              </a:spcBef>
              <a:spcAft>
                <a:spcPts val="0"/>
              </a:spcAft>
              <a:buNone/>
            </a:pPr>
            <a:r>
              <a:rPr lang="en" sz="1100"/>
              <a:t>        pv.utm_campaign,</a:t>
            </a:r>
            <a:endParaRPr sz="1100"/>
          </a:p>
          <a:p>
            <a:pPr indent="0" lvl="0" marL="0">
              <a:spcBef>
                <a:spcPts val="0"/>
              </a:spcBef>
              <a:spcAft>
                <a:spcPts val="0"/>
              </a:spcAft>
              <a:buNone/>
            </a:pPr>
            <a:r>
              <a:rPr lang="en" sz="1100"/>
              <a:t>        COUNT(*)</a:t>
            </a:r>
            <a:endParaRPr sz="1100"/>
          </a:p>
          <a:p>
            <a:pPr indent="0" lvl="0" marL="0">
              <a:spcBef>
                <a:spcPts val="0"/>
              </a:spcBef>
              <a:spcAft>
                <a:spcPts val="0"/>
              </a:spcAft>
              <a:buNone/>
            </a:pPr>
            <a:r>
              <a:rPr lang="en" sz="1100"/>
              <a:t>FROM last_touch lt</a:t>
            </a:r>
            <a:endParaRPr sz="1100"/>
          </a:p>
          <a:p>
            <a:pPr indent="0" lvl="0" marL="0">
              <a:spcBef>
                <a:spcPts val="0"/>
              </a:spcBef>
              <a:spcAft>
                <a:spcPts val="0"/>
              </a:spcAft>
              <a:buNone/>
            </a:pPr>
            <a:r>
              <a:rPr lang="en" sz="1100"/>
              <a:t>JOIN page_visits pv</a:t>
            </a:r>
            <a:endParaRPr sz="1100"/>
          </a:p>
          <a:p>
            <a:pPr indent="0" lvl="0" marL="0">
              <a:spcBef>
                <a:spcPts val="0"/>
              </a:spcBef>
              <a:spcAft>
                <a:spcPts val="0"/>
              </a:spcAft>
              <a:buNone/>
            </a:pPr>
            <a:r>
              <a:rPr lang="en" sz="1100"/>
              <a:t>    ON lt.user_id = pv.user_id</a:t>
            </a:r>
            <a:endParaRPr sz="1100"/>
          </a:p>
          <a:p>
            <a:pPr indent="0" lvl="0" marL="0">
              <a:spcBef>
                <a:spcPts val="0"/>
              </a:spcBef>
              <a:spcAft>
                <a:spcPts val="0"/>
              </a:spcAft>
              <a:buNone/>
            </a:pPr>
            <a:r>
              <a:rPr lang="en" sz="1100"/>
              <a:t>    AND lt.last_touch_at = pv.timestamp</a:t>
            </a:r>
            <a:endParaRPr sz="1100"/>
          </a:p>
          <a:p>
            <a:pPr indent="0" lvl="0" marL="0">
              <a:spcBef>
                <a:spcPts val="0"/>
              </a:spcBef>
              <a:spcAft>
                <a:spcPts val="0"/>
              </a:spcAft>
              <a:buNone/>
            </a:pPr>
            <a:r>
              <a:rPr lang="en" sz="1100"/>
              <a:t>    GROUP BY 2</a:t>
            </a:r>
            <a:endParaRPr sz="1100"/>
          </a:p>
          <a:p>
            <a:pPr indent="0" lvl="0" marL="0">
              <a:spcBef>
                <a:spcPts val="0"/>
              </a:spcBef>
              <a:spcAft>
                <a:spcPts val="0"/>
              </a:spcAft>
              <a:buNone/>
            </a:pPr>
            <a:r>
              <a:rPr lang="en" sz="1100"/>
              <a:t>    ORDER BY 3 DESC;</a:t>
            </a:r>
            <a:endParaRPr sz="1100"/>
          </a:p>
          <a:p>
            <a:pPr indent="0" lvl="0" marL="0" rtl="0">
              <a:spcBef>
                <a:spcPts val="0"/>
              </a:spcBef>
              <a:spcAft>
                <a:spcPts val="0"/>
              </a:spcAft>
              <a:buNone/>
            </a:pPr>
            <a:r>
              <a:t/>
            </a:r>
            <a:endParaRPr sz="1100"/>
          </a:p>
          <a:p>
            <a:pPr indent="0" lvl="0" marL="0" rtl="0">
              <a:spcBef>
                <a:spcPts val="0"/>
              </a:spcBef>
              <a:spcAft>
                <a:spcPts val="0"/>
              </a:spcAft>
              <a:buNone/>
            </a:pPr>
            <a:r>
              <a:t/>
            </a:r>
            <a:endParaRPr/>
          </a:p>
        </p:txBody>
      </p:sp>
      <p:pic>
        <p:nvPicPr>
          <p:cNvPr id="204" name="Shape 204"/>
          <p:cNvPicPr preferRelativeResize="0"/>
          <p:nvPr/>
        </p:nvPicPr>
        <p:blipFill>
          <a:blip r:embed="rId3">
            <a:alphaModFix/>
          </a:blip>
          <a:stretch>
            <a:fillRect/>
          </a:stretch>
        </p:blipFill>
        <p:spPr>
          <a:xfrm>
            <a:off x="3449575" y="2716775"/>
            <a:ext cx="5498026" cy="188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8" name="Shape 208"/>
        <p:cNvGrpSpPr/>
        <p:nvPr/>
      </p:nvGrpSpPr>
      <p:grpSpPr>
        <a:xfrm>
          <a:off x="0" y="0"/>
          <a:ext cx="0" cy="0"/>
          <a:chOff x="0" y="0"/>
          <a:chExt cx="0" cy="0"/>
        </a:xfrm>
      </p:grpSpPr>
      <p:sp>
        <p:nvSpPr>
          <p:cNvPr id="209" name="Shape 209"/>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2.5 U</a:t>
            </a:r>
            <a:r>
              <a:rPr b="1" lang="en" sz="2400">
                <a:solidFill>
                  <a:srgbClr val="222222"/>
                </a:solidFill>
                <a:highlight>
                  <a:srgbClr val="FFFFFF"/>
                </a:highlight>
                <a:latin typeface="Roboto"/>
                <a:ea typeface="Roboto"/>
                <a:cs typeface="Roboto"/>
                <a:sym typeface="Roboto"/>
              </a:rPr>
              <a:t>ser journey - Total Purchases</a:t>
            </a:r>
            <a:endParaRPr b="1" sz="2400">
              <a:solidFill>
                <a:srgbClr val="222222"/>
              </a:solidFill>
              <a:highlight>
                <a:srgbClr val="FFFFFF"/>
              </a:highlight>
              <a:latin typeface="Roboto"/>
              <a:ea typeface="Roboto"/>
              <a:cs typeface="Roboto"/>
              <a:sym typeface="Roboto"/>
            </a:endParaRPr>
          </a:p>
        </p:txBody>
      </p:sp>
      <p:sp>
        <p:nvSpPr>
          <p:cNvPr id="210" name="Shape 210"/>
          <p:cNvSpPr txBox="1"/>
          <p:nvPr/>
        </p:nvSpPr>
        <p:spPr>
          <a:xfrm>
            <a:off x="246900" y="792900"/>
            <a:ext cx="5497800" cy="63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nvSpPr>
        <p:spPr>
          <a:xfrm>
            <a:off x="132725" y="1125225"/>
            <a:ext cx="8735700" cy="213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Using the count function we can select count everything aliasing as “Purchases”, from the page_visits table and then limit the count to the those who landed on the purchase page </a:t>
            </a:r>
            <a:r>
              <a:rPr lang="en"/>
              <a:t>using </a:t>
            </a:r>
            <a:r>
              <a:rPr lang="en"/>
              <a:t> a where clause. </a:t>
            </a:r>
            <a:endParaRPr/>
          </a:p>
          <a:p>
            <a:pPr indent="0" lvl="0" marL="0">
              <a:spcBef>
                <a:spcPts val="0"/>
              </a:spcBef>
              <a:spcAft>
                <a:spcPts val="0"/>
              </a:spcAft>
              <a:buNone/>
            </a:pPr>
            <a:r>
              <a:t/>
            </a:r>
            <a:endParaRPr/>
          </a:p>
          <a:p>
            <a:pPr indent="0" lvl="0" marL="0">
              <a:spcBef>
                <a:spcPts val="0"/>
              </a:spcBef>
              <a:spcAft>
                <a:spcPts val="0"/>
              </a:spcAft>
              <a:buNone/>
            </a:pPr>
            <a:r>
              <a:rPr lang="en" sz="1100"/>
              <a:t>SELECT COUNT(*) AS ‘Purchases’</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WHERE page_name = '4 - purchase';</a:t>
            </a:r>
            <a:endParaRPr sz="1100"/>
          </a:p>
          <a:p>
            <a:pPr indent="0" lvl="0" marL="0">
              <a:spcBef>
                <a:spcPts val="0"/>
              </a:spcBef>
              <a:spcAft>
                <a:spcPts val="0"/>
              </a:spcAft>
              <a:buNone/>
            </a:pPr>
            <a:r>
              <a:t/>
            </a:r>
            <a:endParaRPr/>
          </a:p>
        </p:txBody>
      </p:sp>
      <p:pic>
        <p:nvPicPr>
          <p:cNvPr id="212" name="Shape 212"/>
          <p:cNvPicPr preferRelativeResize="0"/>
          <p:nvPr/>
        </p:nvPicPr>
        <p:blipFill>
          <a:blip r:embed="rId3">
            <a:alphaModFix/>
          </a:blip>
          <a:stretch>
            <a:fillRect/>
          </a:stretch>
        </p:blipFill>
        <p:spPr>
          <a:xfrm>
            <a:off x="4073950" y="1840950"/>
            <a:ext cx="2924175" cy="7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6" name="Shape 216"/>
        <p:cNvGrpSpPr/>
        <p:nvPr/>
      </p:nvGrpSpPr>
      <p:grpSpPr>
        <a:xfrm>
          <a:off x="0" y="0"/>
          <a:ext cx="0" cy="0"/>
          <a:chOff x="0" y="0"/>
          <a:chExt cx="0" cy="0"/>
        </a:xfrm>
      </p:grpSpPr>
      <p:sp>
        <p:nvSpPr>
          <p:cNvPr id="217" name="Shape 217"/>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2.6 U</a:t>
            </a:r>
            <a:r>
              <a:rPr b="1" lang="en" sz="2400">
                <a:solidFill>
                  <a:srgbClr val="222222"/>
                </a:solidFill>
                <a:highlight>
                  <a:srgbClr val="FFFFFF"/>
                </a:highlight>
                <a:latin typeface="Roboto"/>
                <a:ea typeface="Roboto"/>
                <a:cs typeface="Roboto"/>
                <a:sym typeface="Roboto"/>
              </a:rPr>
              <a:t>ser journey - Last touch Purchases</a:t>
            </a:r>
            <a:endParaRPr b="1" sz="2400"/>
          </a:p>
        </p:txBody>
      </p:sp>
      <p:pic>
        <p:nvPicPr>
          <p:cNvPr id="218" name="Shape 218"/>
          <p:cNvPicPr preferRelativeResize="0"/>
          <p:nvPr/>
        </p:nvPicPr>
        <p:blipFill>
          <a:blip r:embed="rId3">
            <a:alphaModFix/>
          </a:blip>
          <a:stretch>
            <a:fillRect/>
          </a:stretch>
        </p:blipFill>
        <p:spPr>
          <a:xfrm>
            <a:off x="438150" y="2995550"/>
            <a:ext cx="8267700" cy="2019300"/>
          </a:xfrm>
          <a:prstGeom prst="rect">
            <a:avLst/>
          </a:prstGeom>
          <a:noFill/>
          <a:ln>
            <a:noFill/>
          </a:ln>
        </p:spPr>
      </p:pic>
      <p:sp>
        <p:nvSpPr>
          <p:cNvPr id="219" name="Shape 219"/>
          <p:cNvSpPr txBox="1"/>
          <p:nvPr/>
        </p:nvSpPr>
        <p:spPr>
          <a:xfrm>
            <a:off x="5870025" y="11395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WITH last_touch AS (</a:t>
            </a:r>
            <a:endParaRPr sz="1100"/>
          </a:p>
          <a:p>
            <a:pPr indent="0" lvl="0" marL="0" rtl="0">
              <a:spcBef>
                <a:spcPts val="0"/>
              </a:spcBef>
              <a:spcAft>
                <a:spcPts val="0"/>
              </a:spcAft>
              <a:buNone/>
            </a:pPr>
            <a:r>
              <a:rPr lang="en" sz="1100"/>
              <a:t>  SELECT user_id,</a:t>
            </a:r>
            <a:endParaRPr sz="1100"/>
          </a:p>
          <a:p>
            <a:pPr indent="0" lvl="0" marL="0" rtl="0">
              <a:spcBef>
                <a:spcPts val="0"/>
              </a:spcBef>
              <a:spcAft>
                <a:spcPts val="0"/>
              </a:spcAft>
              <a:buNone/>
            </a:pPr>
            <a:r>
              <a:rPr lang="en" sz="1100"/>
              <a:t>         MAX(timestamp) AS last_touch_at</a:t>
            </a:r>
            <a:endParaRPr sz="1100"/>
          </a:p>
          <a:p>
            <a:pPr indent="0" lvl="0" marL="0" rtl="0">
              <a:spcBef>
                <a:spcPts val="0"/>
              </a:spcBef>
              <a:spcAft>
                <a:spcPts val="0"/>
              </a:spcAft>
              <a:buNone/>
            </a:pPr>
            <a:r>
              <a:rPr lang="en" sz="1100"/>
              <a:t>  FROM page_visits</a:t>
            </a:r>
            <a:endParaRPr sz="1100"/>
          </a:p>
          <a:p>
            <a:pPr indent="0" lvl="0" marL="0" rtl="0">
              <a:spcBef>
                <a:spcPts val="0"/>
              </a:spcBef>
              <a:spcAft>
                <a:spcPts val="0"/>
              </a:spcAft>
              <a:buNone/>
            </a:pPr>
            <a:r>
              <a:rPr lang="en" sz="1100"/>
              <a:t>  WHERE page_name = '4 - purchase'</a:t>
            </a:r>
            <a:endParaRPr sz="1100"/>
          </a:p>
          <a:p>
            <a:pPr indent="0" lvl="0" marL="0" rtl="0">
              <a:spcBef>
                <a:spcPts val="0"/>
              </a:spcBef>
              <a:spcAft>
                <a:spcPts val="0"/>
              </a:spcAft>
              <a:buNone/>
            </a:pPr>
            <a:r>
              <a:rPr lang="en" sz="1100"/>
              <a:t>  GROUP BY user_id)</a:t>
            </a:r>
            <a:endParaRPr sz="1100"/>
          </a:p>
          <a:p>
            <a:pPr indent="0" lvl="0" marL="0" rtl="0">
              <a:spcBef>
                <a:spcPts val="0"/>
              </a:spcBef>
              <a:spcAft>
                <a:spcPts val="0"/>
              </a:spcAft>
              <a:buNone/>
            </a:pPr>
            <a:r>
              <a:rPr lang="en" sz="1100"/>
              <a:t>SELECT pv.utm_source,</a:t>
            </a:r>
            <a:endParaRPr sz="1100"/>
          </a:p>
          <a:p>
            <a:pPr indent="0" lvl="0" marL="0" rtl="0">
              <a:spcBef>
                <a:spcPts val="0"/>
              </a:spcBef>
              <a:spcAft>
                <a:spcPts val="0"/>
              </a:spcAft>
              <a:buNone/>
            </a:pPr>
            <a:r>
              <a:rPr lang="en" sz="1100"/>
              <a:t>       pv.utm_campaign,</a:t>
            </a:r>
            <a:endParaRPr sz="1100"/>
          </a:p>
          <a:p>
            <a:pPr indent="0" lvl="0" marL="0" rtl="0">
              <a:spcBef>
                <a:spcPts val="0"/>
              </a:spcBef>
              <a:spcAft>
                <a:spcPts val="0"/>
              </a:spcAft>
              <a:buNone/>
            </a:pPr>
            <a:r>
              <a:rPr lang="en" sz="1100"/>
              <a:t>    COUNT(*)</a:t>
            </a:r>
            <a:endParaRPr sz="1100"/>
          </a:p>
          <a:p>
            <a:pPr indent="0" lvl="0" marL="0" rtl="0">
              <a:spcBef>
                <a:spcPts val="0"/>
              </a:spcBef>
              <a:spcAft>
                <a:spcPts val="0"/>
              </a:spcAft>
              <a:buNone/>
            </a:pPr>
            <a:r>
              <a:rPr lang="en" sz="1100"/>
              <a:t>FROM last_touch lt</a:t>
            </a:r>
            <a:endParaRPr sz="1100"/>
          </a:p>
          <a:p>
            <a:pPr indent="0" lvl="0" marL="0" rtl="0">
              <a:spcBef>
                <a:spcPts val="0"/>
              </a:spcBef>
              <a:spcAft>
                <a:spcPts val="0"/>
              </a:spcAft>
              <a:buNone/>
            </a:pPr>
            <a:r>
              <a:rPr lang="en" sz="1100"/>
              <a:t>JOIN page_visits pv</a:t>
            </a:r>
            <a:endParaRPr sz="1100"/>
          </a:p>
          <a:p>
            <a:pPr indent="0" lvl="0" marL="0" rtl="0">
              <a:spcBef>
                <a:spcPts val="0"/>
              </a:spcBef>
              <a:spcAft>
                <a:spcPts val="0"/>
              </a:spcAft>
              <a:buNone/>
            </a:pPr>
            <a:r>
              <a:rPr lang="en" sz="1100"/>
              <a:t>    ON lt.user_id = pv.user_id</a:t>
            </a:r>
            <a:endParaRPr sz="1100"/>
          </a:p>
          <a:p>
            <a:pPr indent="0" lvl="0" marL="0" rtl="0">
              <a:spcBef>
                <a:spcPts val="0"/>
              </a:spcBef>
              <a:spcAft>
                <a:spcPts val="0"/>
              </a:spcAft>
              <a:buNone/>
            </a:pPr>
            <a:r>
              <a:rPr lang="en" sz="1100"/>
              <a:t>    AND lt.last_touch_at = pv.timestamp</a:t>
            </a:r>
            <a:endParaRPr sz="1100"/>
          </a:p>
          <a:p>
            <a:pPr indent="0" lvl="0" marL="0" rtl="0">
              <a:spcBef>
                <a:spcPts val="0"/>
              </a:spcBef>
              <a:spcAft>
                <a:spcPts val="0"/>
              </a:spcAft>
              <a:buNone/>
            </a:pPr>
            <a:r>
              <a:rPr lang="en" sz="1100"/>
              <a:t>    GROUP BY 2</a:t>
            </a:r>
            <a:endParaRPr sz="1100"/>
          </a:p>
          <a:p>
            <a:pPr indent="0" lvl="0" marL="0" rtl="0">
              <a:spcBef>
                <a:spcPts val="0"/>
              </a:spcBef>
              <a:spcAft>
                <a:spcPts val="0"/>
              </a:spcAft>
              <a:buNone/>
            </a:pPr>
            <a:r>
              <a:rPr lang="en" sz="1100"/>
              <a:t>    ORDER BY 3 DESC;</a:t>
            </a:r>
            <a:endParaRPr sz="1100"/>
          </a:p>
        </p:txBody>
      </p:sp>
      <p:sp>
        <p:nvSpPr>
          <p:cNvPr id="220" name="Shape 220"/>
          <p:cNvSpPr txBox="1"/>
          <p:nvPr/>
        </p:nvSpPr>
        <p:spPr>
          <a:xfrm>
            <a:off x="313375" y="849875"/>
            <a:ext cx="4852200" cy="197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Using our code from the last touch, we can add a where clause to our subquery to limit the returned results to those who made a purchase.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4" name="Shape 224"/>
        <p:cNvGrpSpPr/>
        <p:nvPr/>
      </p:nvGrpSpPr>
      <p:grpSpPr>
        <a:xfrm>
          <a:off x="0" y="0"/>
          <a:ext cx="0" cy="0"/>
          <a:chOff x="0" y="0"/>
          <a:chExt cx="0" cy="0"/>
        </a:xfrm>
      </p:grpSpPr>
      <p:sp>
        <p:nvSpPr>
          <p:cNvPr id="225" name="Shape 225"/>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2.7 U</a:t>
            </a:r>
            <a:r>
              <a:rPr b="1" lang="en" sz="2400">
                <a:solidFill>
                  <a:srgbClr val="222222"/>
                </a:solidFill>
                <a:highlight>
                  <a:srgbClr val="FFFFFF"/>
                </a:highlight>
                <a:latin typeface="Roboto"/>
                <a:ea typeface="Roboto"/>
                <a:cs typeface="Roboto"/>
                <a:sym typeface="Roboto"/>
              </a:rPr>
              <a:t>ser Journey - Typical User Journey</a:t>
            </a:r>
            <a:endParaRPr b="1" sz="2400">
              <a:solidFill>
                <a:srgbClr val="222222"/>
              </a:solidFill>
              <a:highlight>
                <a:srgbClr val="FFFFFF"/>
              </a:highlight>
              <a:latin typeface="Roboto"/>
              <a:ea typeface="Roboto"/>
              <a:cs typeface="Roboto"/>
              <a:sym typeface="Roboto"/>
            </a:endParaRPr>
          </a:p>
        </p:txBody>
      </p:sp>
      <p:sp>
        <p:nvSpPr>
          <p:cNvPr id="226" name="Shape 226"/>
          <p:cNvSpPr txBox="1"/>
          <p:nvPr/>
        </p:nvSpPr>
        <p:spPr>
          <a:xfrm>
            <a:off x="232200" y="951575"/>
            <a:ext cx="8573400" cy="8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The typical user journey seems to me to be how most users get to the pages. So I decided to find out the MAX number of users a utm_campaign generated per page. I started out by making a subquery that would give the number of users visiting a particular page per campaign.</a:t>
            </a:r>
            <a:endParaRPr/>
          </a:p>
        </p:txBody>
      </p:sp>
      <p:sp>
        <p:nvSpPr>
          <p:cNvPr id="227" name="Shape 227"/>
          <p:cNvSpPr txBox="1"/>
          <p:nvPr/>
        </p:nvSpPr>
        <p:spPr>
          <a:xfrm>
            <a:off x="120800" y="1805675"/>
            <a:ext cx="2841000" cy="188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WITH fpv AS(</a:t>
            </a:r>
            <a:endParaRPr sz="1100"/>
          </a:p>
          <a:p>
            <a:pPr indent="457200" lvl="0" marL="0" rtl="0">
              <a:spcBef>
                <a:spcPts val="0"/>
              </a:spcBef>
              <a:spcAft>
                <a:spcPts val="0"/>
              </a:spcAft>
              <a:buNone/>
            </a:pPr>
            <a:r>
              <a:rPr lang="en" sz="1100"/>
              <a:t>SELECT page_name,</a:t>
            </a:r>
            <a:endParaRPr sz="1100"/>
          </a:p>
          <a:p>
            <a:pPr indent="457200" lvl="0" marL="457200" rtl="0">
              <a:spcBef>
                <a:spcPts val="0"/>
              </a:spcBef>
              <a:spcAft>
                <a:spcPts val="0"/>
              </a:spcAft>
              <a:buNone/>
            </a:pPr>
            <a:r>
              <a:rPr lang="en" sz="1100"/>
              <a:t>utm_campaign,</a:t>
            </a:r>
            <a:endParaRPr sz="1100"/>
          </a:p>
          <a:p>
            <a:pPr indent="0" lvl="0" marL="0">
              <a:spcBef>
                <a:spcPts val="0"/>
              </a:spcBef>
              <a:spcAft>
                <a:spcPts val="0"/>
              </a:spcAft>
              <a:buNone/>
            </a:pPr>
            <a:r>
              <a:rPr lang="en" sz="1100"/>
              <a:t>		COUNT(*) AS 'total pv'</a:t>
            </a:r>
            <a:endParaRPr sz="1100"/>
          </a:p>
          <a:p>
            <a:pPr indent="457200" lvl="0" marL="0">
              <a:spcBef>
                <a:spcPts val="0"/>
              </a:spcBef>
              <a:spcAft>
                <a:spcPts val="0"/>
              </a:spcAft>
              <a:buNone/>
            </a:pPr>
            <a:r>
              <a:rPr lang="en" sz="1100"/>
              <a:t>FROM page_visits</a:t>
            </a:r>
            <a:endParaRPr sz="1100"/>
          </a:p>
          <a:p>
            <a:pPr indent="457200" lvl="0" marL="0">
              <a:spcBef>
                <a:spcPts val="0"/>
              </a:spcBef>
              <a:spcAft>
                <a:spcPts val="0"/>
              </a:spcAft>
              <a:buNone/>
            </a:pPr>
            <a:r>
              <a:rPr lang="en" sz="1100"/>
              <a:t>WHERE page_name like '1%'</a:t>
            </a:r>
            <a:endParaRPr sz="1100"/>
          </a:p>
          <a:p>
            <a:pPr indent="457200" lvl="0" marL="0">
              <a:spcBef>
                <a:spcPts val="0"/>
              </a:spcBef>
              <a:spcAft>
                <a:spcPts val="0"/>
              </a:spcAft>
              <a:buNone/>
            </a:pPr>
            <a:r>
              <a:rPr lang="en" sz="1100"/>
              <a:t>GROUP BY 2)</a:t>
            </a:r>
            <a:endParaRPr sz="1100"/>
          </a:p>
          <a:p>
            <a:pPr indent="0" lvl="0" marL="0">
              <a:spcBef>
                <a:spcPts val="0"/>
              </a:spcBef>
              <a:spcAft>
                <a:spcPts val="0"/>
              </a:spcAft>
              <a:buNone/>
            </a:pPr>
            <a:r>
              <a:t/>
            </a:r>
            <a:endParaRPr sz="1100"/>
          </a:p>
        </p:txBody>
      </p:sp>
      <p:sp>
        <p:nvSpPr>
          <p:cNvPr id="228" name="Shape 228"/>
          <p:cNvSpPr txBox="1"/>
          <p:nvPr/>
        </p:nvSpPr>
        <p:spPr>
          <a:xfrm>
            <a:off x="315700" y="3870700"/>
            <a:ext cx="8573400" cy="8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 made one of these for pages 1-4. We name the subquery for the page we are counts for, select the page name, campaign and count alias “total pv”. Taking the data from the page visits table, limit by the name, group by the campaign and count the totals.</a:t>
            </a:r>
            <a:endParaRPr/>
          </a:p>
        </p:txBody>
      </p:sp>
      <p:pic>
        <p:nvPicPr>
          <p:cNvPr id="229" name="Shape 229"/>
          <p:cNvPicPr preferRelativeResize="0"/>
          <p:nvPr/>
        </p:nvPicPr>
        <p:blipFill>
          <a:blip r:embed="rId3">
            <a:alphaModFix/>
          </a:blip>
          <a:stretch>
            <a:fillRect/>
          </a:stretch>
        </p:blipFill>
        <p:spPr>
          <a:xfrm>
            <a:off x="3114200" y="1958075"/>
            <a:ext cx="4781550" cy="13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3" name="Shape 233"/>
        <p:cNvGrpSpPr/>
        <p:nvPr/>
      </p:nvGrpSpPr>
      <p:grpSpPr>
        <a:xfrm>
          <a:off x="0" y="0"/>
          <a:ext cx="0" cy="0"/>
          <a:chOff x="0" y="0"/>
          <a:chExt cx="0" cy="0"/>
        </a:xfrm>
      </p:grpSpPr>
      <p:sp>
        <p:nvSpPr>
          <p:cNvPr id="234" name="Shape 234"/>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2.8 U</a:t>
            </a:r>
            <a:r>
              <a:rPr b="1" lang="en" sz="2400">
                <a:solidFill>
                  <a:srgbClr val="222222"/>
                </a:solidFill>
                <a:highlight>
                  <a:srgbClr val="FFFFFF"/>
                </a:highlight>
                <a:latin typeface="Roboto"/>
                <a:ea typeface="Roboto"/>
                <a:cs typeface="Roboto"/>
                <a:sym typeface="Roboto"/>
              </a:rPr>
              <a:t>ser Journey - Typical User Journey Part 2</a:t>
            </a:r>
            <a:endParaRPr b="1" sz="2400"/>
          </a:p>
        </p:txBody>
      </p:sp>
      <p:sp>
        <p:nvSpPr>
          <p:cNvPr id="235" name="Shape 235"/>
          <p:cNvSpPr txBox="1"/>
          <p:nvPr/>
        </p:nvSpPr>
        <p:spPr>
          <a:xfrm>
            <a:off x="269350" y="1601475"/>
            <a:ext cx="3000000" cy="1147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SELECT page_name,</a:t>
            </a:r>
            <a:endParaRPr sz="1100"/>
          </a:p>
          <a:p>
            <a:pPr indent="0" lvl="0" marL="0" rtl="0">
              <a:spcBef>
                <a:spcPts val="0"/>
              </a:spcBef>
              <a:spcAft>
                <a:spcPts val="0"/>
              </a:spcAft>
              <a:buNone/>
            </a:pPr>
            <a:r>
              <a:rPr lang="en" sz="1100"/>
              <a:t>		utm_campaign,</a:t>
            </a:r>
            <a:endParaRPr sz="1100"/>
          </a:p>
          <a:p>
            <a:pPr indent="0" lvl="0" marL="0" rtl="0">
              <a:spcBef>
                <a:spcPts val="0"/>
              </a:spcBef>
              <a:spcAft>
                <a:spcPts val="0"/>
              </a:spcAft>
              <a:buNone/>
            </a:pPr>
            <a:r>
              <a:rPr lang="en" sz="1100"/>
              <a:t>		MAX(total_pv)</a:t>
            </a:r>
            <a:endParaRPr sz="1100"/>
          </a:p>
          <a:p>
            <a:pPr indent="0" lvl="0" marL="0" rtl="0">
              <a:spcBef>
                <a:spcPts val="0"/>
              </a:spcBef>
              <a:spcAft>
                <a:spcPts val="0"/>
              </a:spcAft>
              <a:buNone/>
            </a:pPr>
            <a:r>
              <a:rPr lang="en" sz="1100"/>
              <a:t>FROM fpc</a:t>
            </a:r>
            <a:endParaRPr sz="1100"/>
          </a:p>
        </p:txBody>
      </p:sp>
      <p:sp>
        <p:nvSpPr>
          <p:cNvPr id="236" name="Shape 236"/>
          <p:cNvSpPr txBox="1"/>
          <p:nvPr/>
        </p:nvSpPr>
        <p:spPr>
          <a:xfrm>
            <a:off x="269350" y="998000"/>
            <a:ext cx="8430000" cy="95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On the second part of our query we will select the page name, campaign, and The MAX total pv. This will give us the </a:t>
            </a:r>
            <a:r>
              <a:rPr lang="en"/>
              <a:t>largest</a:t>
            </a:r>
            <a:r>
              <a:rPr lang="en"/>
              <a:t> number of those totals.</a:t>
            </a:r>
            <a:endParaRPr/>
          </a:p>
        </p:txBody>
      </p:sp>
      <p:pic>
        <p:nvPicPr>
          <p:cNvPr id="237" name="Shape 237"/>
          <p:cNvPicPr preferRelativeResize="0"/>
          <p:nvPr/>
        </p:nvPicPr>
        <p:blipFill>
          <a:blip r:embed="rId3">
            <a:alphaModFix/>
          </a:blip>
          <a:stretch>
            <a:fillRect/>
          </a:stretch>
        </p:blipFill>
        <p:spPr>
          <a:xfrm>
            <a:off x="3615150" y="1601475"/>
            <a:ext cx="4800600" cy="685800"/>
          </a:xfrm>
          <a:prstGeom prst="rect">
            <a:avLst/>
          </a:prstGeom>
          <a:noFill/>
          <a:ln>
            <a:noFill/>
          </a:ln>
        </p:spPr>
      </p:pic>
      <p:sp>
        <p:nvSpPr>
          <p:cNvPr id="238" name="Shape 238"/>
          <p:cNvSpPr txBox="1"/>
          <p:nvPr/>
        </p:nvSpPr>
        <p:spPr>
          <a:xfrm>
            <a:off x="345700" y="2673075"/>
            <a:ext cx="8430000" cy="95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 we do this for each page we will get 4 seperate results. We can use UNION to bring these all together into one query. </a:t>
            </a:r>
            <a:endParaRPr/>
          </a:p>
        </p:txBody>
      </p:sp>
      <p:sp>
        <p:nvSpPr>
          <p:cNvPr id="239" name="Shape 239"/>
          <p:cNvSpPr txBox="1"/>
          <p:nvPr/>
        </p:nvSpPr>
        <p:spPr>
          <a:xfrm>
            <a:off x="345700" y="3281925"/>
            <a:ext cx="3000000" cy="1779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SELECT page_name,</a:t>
            </a:r>
            <a:endParaRPr sz="1100"/>
          </a:p>
          <a:p>
            <a:pPr indent="0" lvl="0" marL="0" rtl="0">
              <a:spcBef>
                <a:spcPts val="0"/>
              </a:spcBef>
              <a:spcAft>
                <a:spcPts val="0"/>
              </a:spcAft>
              <a:buNone/>
            </a:pPr>
            <a:r>
              <a:rPr lang="en" sz="1100"/>
              <a:t>		utm_campaign,</a:t>
            </a:r>
            <a:endParaRPr sz="1100"/>
          </a:p>
          <a:p>
            <a:pPr indent="0" lvl="0" marL="0" rtl="0">
              <a:spcBef>
                <a:spcPts val="0"/>
              </a:spcBef>
              <a:spcAft>
                <a:spcPts val="0"/>
              </a:spcAft>
              <a:buNone/>
            </a:pPr>
            <a:r>
              <a:rPr lang="en" sz="1100"/>
              <a:t>		MAX(total_pv)</a:t>
            </a:r>
            <a:endParaRPr sz="1100"/>
          </a:p>
          <a:p>
            <a:pPr indent="0" lvl="0" marL="0" rtl="0">
              <a:spcBef>
                <a:spcPts val="0"/>
              </a:spcBef>
              <a:spcAft>
                <a:spcPts val="0"/>
              </a:spcAft>
              <a:buNone/>
            </a:pPr>
            <a:r>
              <a:rPr lang="en" sz="1100"/>
              <a:t>FROM fpv</a:t>
            </a:r>
            <a:endParaRPr sz="1100"/>
          </a:p>
          <a:p>
            <a:pPr indent="0" lvl="0" marL="0" rtl="0">
              <a:spcBef>
                <a:spcPts val="0"/>
              </a:spcBef>
              <a:spcAft>
                <a:spcPts val="0"/>
              </a:spcAft>
              <a:buNone/>
            </a:pPr>
            <a:r>
              <a:rPr lang="en" sz="1100"/>
              <a:t>UNION</a:t>
            </a:r>
            <a:endParaRPr sz="1100"/>
          </a:p>
          <a:p>
            <a:pPr indent="0" lvl="0" marL="0" rtl="0">
              <a:spcBef>
                <a:spcPts val="0"/>
              </a:spcBef>
              <a:spcAft>
                <a:spcPts val="0"/>
              </a:spcAft>
              <a:buNone/>
            </a:pPr>
            <a:r>
              <a:rPr lang="en" sz="1100"/>
              <a:t>SELECT page_name,</a:t>
            </a:r>
            <a:endParaRPr sz="1100"/>
          </a:p>
          <a:p>
            <a:pPr indent="0" lvl="0" marL="0" rtl="0">
              <a:spcBef>
                <a:spcPts val="0"/>
              </a:spcBef>
              <a:spcAft>
                <a:spcPts val="0"/>
              </a:spcAft>
              <a:buNone/>
            </a:pPr>
            <a:r>
              <a:rPr lang="en" sz="1100"/>
              <a:t>		utm_campaign,</a:t>
            </a:r>
            <a:endParaRPr sz="1100"/>
          </a:p>
          <a:p>
            <a:pPr indent="0" lvl="0" marL="0" rtl="0">
              <a:spcBef>
                <a:spcPts val="0"/>
              </a:spcBef>
              <a:spcAft>
                <a:spcPts val="0"/>
              </a:spcAft>
              <a:buNone/>
            </a:pPr>
            <a:r>
              <a:rPr lang="en" sz="1100"/>
              <a:t>		MAX(total_pv)</a:t>
            </a:r>
            <a:endParaRPr sz="1100"/>
          </a:p>
          <a:p>
            <a:pPr indent="0" lvl="0" marL="0" rtl="0">
              <a:spcBef>
                <a:spcPts val="0"/>
              </a:spcBef>
              <a:spcAft>
                <a:spcPts val="0"/>
              </a:spcAft>
              <a:buNone/>
            </a:pPr>
            <a:r>
              <a:rPr lang="en" sz="1100"/>
              <a:t>FROM spv</a:t>
            </a:r>
            <a:endParaRPr sz="1100"/>
          </a:p>
        </p:txBody>
      </p:sp>
      <p:pic>
        <p:nvPicPr>
          <p:cNvPr id="240" name="Shape 240"/>
          <p:cNvPicPr preferRelativeResize="0"/>
          <p:nvPr/>
        </p:nvPicPr>
        <p:blipFill>
          <a:blip r:embed="rId4">
            <a:alphaModFix/>
          </a:blip>
          <a:stretch>
            <a:fillRect/>
          </a:stretch>
        </p:blipFill>
        <p:spPr>
          <a:xfrm>
            <a:off x="3345700" y="3533125"/>
            <a:ext cx="5000625" cy="97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4" name="Shape 244"/>
        <p:cNvGrpSpPr/>
        <p:nvPr/>
      </p:nvGrpSpPr>
      <p:grpSpPr>
        <a:xfrm>
          <a:off x="0" y="0"/>
          <a:ext cx="0" cy="0"/>
          <a:chOff x="0" y="0"/>
          <a:chExt cx="0" cy="0"/>
        </a:xfrm>
      </p:grpSpPr>
      <p:sp>
        <p:nvSpPr>
          <p:cNvPr id="245" name="Shape 245"/>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2.9 U</a:t>
            </a:r>
            <a:r>
              <a:rPr b="1" lang="en" sz="2400">
                <a:solidFill>
                  <a:srgbClr val="222222"/>
                </a:solidFill>
                <a:highlight>
                  <a:srgbClr val="FFFFFF"/>
                </a:highlight>
                <a:latin typeface="Roboto"/>
                <a:ea typeface="Roboto"/>
                <a:cs typeface="Roboto"/>
                <a:sym typeface="Roboto"/>
              </a:rPr>
              <a:t>ser journey -</a:t>
            </a:r>
            <a:r>
              <a:rPr b="1" lang="en" sz="2400"/>
              <a:t> Typical U</a:t>
            </a:r>
            <a:r>
              <a:rPr b="1" lang="en" sz="2400">
                <a:solidFill>
                  <a:srgbClr val="222222"/>
                </a:solidFill>
                <a:highlight>
                  <a:srgbClr val="FFFFFF"/>
                </a:highlight>
                <a:latin typeface="Roboto"/>
                <a:ea typeface="Roboto"/>
                <a:cs typeface="Roboto"/>
                <a:sym typeface="Roboto"/>
              </a:rPr>
              <a:t>ser journey Part 3</a:t>
            </a:r>
            <a:endParaRPr b="1" sz="2400"/>
          </a:p>
        </p:txBody>
      </p:sp>
      <p:pic>
        <p:nvPicPr>
          <p:cNvPr id="246" name="Shape 246"/>
          <p:cNvPicPr preferRelativeResize="0"/>
          <p:nvPr/>
        </p:nvPicPr>
        <p:blipFill>
          <a:blip r:embed="rId3">
            <a:alphaModFix/>
          </a:blip>
          <a:stretch>
            <a:fillRect/>
          </a:stretch>
        </p:blipFill>
        <p:spPr>
          <a:xfrm>
            <a:off x="2529175" y="1200150"/>
            <a:ext cx="6324600" cy="1371600"/>
          </a:xfrm>
          <a:prstGeom prst="rect">
            <a:avLst/>
          </a:prstGeom>
          <a:noFill/>
          <a:ln>
            <a:noFill/>
          </a:ln>
        </p:spPr>
      </p:pic>
      <p:sp>
        <p:nvSpPr>
          <p:cNvPr id="247" name="Shape 247"/>
          <p:cNvSpPr txBox="1"/>
          <p:nvPr/>
        </p:nvSpPr>
        <p:spPr>
          <a:xfrm>
            <a:off x="371475" y="1062975"/>
            <a:ext cx="2070300" cy="150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Bringing these all together we can see how most people landed on a page </a:t>
            </a:r>
            <a:r>
              <a:rPr lang="en"/>
              <a:t>through</a:t>
            </a:r>
            <a:r>
              <a:rPr lang="en"/>
              <a:t> what campaign.</a:t>
            </a:r>
            <a:endParaRPr/>
          </a:p>
        </p:txBody>
      </p:sp>
      <p:sp>
        <p:nvSpPr>
          <p:cNvPr id="248" name="Shape 248"/>
          <p:cNvSpPr txBox="1"/>
          <p:nvPr/>
        </p:nvSpPr>
        <p:spPr>
          <a:xfrm>
            <a:off x="325050" y="2771300"/>
            <a:ext cx="8532300" cy="207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And so I conclude that a typical user </a:t>
            </a:r>
            <a:r>
              <a:rPr lang="en"/>
              <a:t>journey</a:t>
            </a:r>
            <a:r>
              <a:rPr lang="en"/>
              <a:t> starts with the campaign </a:t>
            </a:r>
            <a:endParaRPr/>
          </a:p>
          <a:p>
            <a:pPr indent="-317500" lvl="0" marL="457200" rtl="0">
              <a:spcBef>
                <a:spcPts val="0"/>
              </a:spcBef>
              <a:spcAft>
                <a:spcPts val="0"/>
              </a:spcAft>
              <a:buSzPts val="1400"/>
              <a:buAutoNum type="arabicPeriod"/>
            </a:pPr>
            <a:r>
              <a:rPr lang="en"/>
              <a:t>Interview with cool tshirts founder</a:t>
            </a:r>
            <a:endParaRPr/>
          </a:p>
          <a:p>
            <a:pPr indent="-317500" lvl="0" marL="457200" rtl="0">
              <a:spcBef>
                <a:spcPts val="0"/>
              </a:spcBef>
              <a:spcAft>
                <a:spcPts val="0"/>
              </a:spcAft>
              <a:buSzPts val="1400"/>
              <a:buAutoNum type="arabicPeriod"/>
            </a:pPr>
            <a:r>
              <a:rPr lang="en"/>
              <a:t>Getting to know cool tshirts</a:t>
            </a:r>
            <a:endParaRPr/>
          </a:p>
          <a:p>
            <a:pPr indent="-317500" lvl="0" marL="457200" rtl="0">
              <a:spcBef>
                <a:spcPts val="0"/>
              </a:spcBef>
              <a:spcAft>
                <a:spcPts val="0"/>
              </a:spcAft>
              <a:buSzPts val="1400"/>
              <a:buAutoNum type="arabicPeriod"/>
            </a:pPr>
            <a:r>
              <a:rPr lang="en"/>
              <a:t>Weekly Newsletter</a:t>
            </a:r>
            <a:endParaRPr/>
          </a:p>
          <a:p>
            <a:pPr indent="-317500" lvl="0" marL="457200">
              <a:spcBef>
                <a:spcPts val="0"/>
              </a:spcBef>
              <a:spcAft>
                <a:spcPts val="0"/>
              </a:spcAft>
              <a:buSzPts val="1400"/>
              <a:buAutoNum type="arabicPeriod"/>
            </a:pPr>
            <a:r>
              <a:rPr lang="en"/>
              <a:t>Weekly Newsletter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2" name="Shape 252"/>
        <p:cNvGrpSpPr/>
        <p:nvPr/>
      </p:nvGrpSpPr>
      <p:grpSpPr>
        <a:xfrm>
          <a:off x="0" y="0"/>
          <a:ext cx="0" cy="0"/>
          <a:chOff x="0" y="0"/>
          <a:chExt cx="0" cy="0"/>
        </a:xfrm>
      </p:grpSpPr>
      <p:sp>
        <p:nvSpPr>
          <p:cNvPr id="253" name="Shape 253"/>
          <p:cNvSpPr txBox="1"/>
          <p:nvPr/>
        </p:nvSpPr>
        <p:spPr>
          <a:xfrm>
            <a:off x="306475" y="868125"/>
            <a:ext cx="8550900" cy="403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 I were to recommend what campaigns to reinvest in, I would </a:t>
            </a:r>
            <a:r>
              <a:rPr lang="en"/>
              <a:t>recommend</a:t>
            </a:r>
            <a:r>
              <a:rPr lang="en"/>
              <a:t> the following:</a:t>
            </a:r>
            <a:endParaRPr/>
          </a:p>
          <a:p>
            <a:pPr indent="0" lvl="0" marL="0" rtl="0">
              <a:spcBef>
                <a:spcPts val="0"/>
              </a:spcBef>
              <a:spcAft>
                <a:spcPts val="0"/>
              </a:spcAft>
              <a:buNone/>
            </a:pPr>
            <a:r>
              <a:t/>
            </a:r>
            <a:endParaRPr/>
          </a:p>
          <a:p>
            <a:pPr indent="-317500" lvl="0" marL="457200" rtl="0">
              <a:spcBef>
                <a:spcPts val="0"/>
              </a:spcBef>
              <a:spcAft>
                <a:spcPts val="0"/>
              </a:spcAft>
              <a:buSzPts val="1400"/>
              <a:buAutoNum type="arabicPeriod"/>
            </a:pPr>
            <a:r>
              <a:rPr lang="en"/>
              <a:t>Interview</a:t>
            </a:r>
            <a:r>
              <a:rPr lang="en"/>
              <a:t> with cool tshirts founder</a:t>
            </a:r>
            <a:endParaRPr/>
          </a:p>
          <a:p>
            <a:pPr indent="-317500" lvl="0" marL="457200" rtl="0">
              <a:spcBef>
                <a:spcPts val="0"/>
              </a:spcBef>
              <a:spcAft>
                <a:spcPts val="0"/>
              </a:spcAft>
              <a:buSzPts val="1400"/>
              <a:buAutoNum type="arabicPeriod"/>
            </a:pPr>
            <a:r>
              <a:rPr lang="en"/>
              <a:t>Getting to know cool tshirts</a:t>
            </a:r>
            <a:endParaRPr/>
          </a:p>
          <a:p>
            <a:pPr indent="-317500" lvl="0" marL="457200" rtl="0">
              <a:spcBef>
                <a:spcPts val="0"/>
              </a:spcBef>
              <a:spcAft>
                <a:spcPts val="0"/>
              </a:spcAft>
              <a:buSzPts val="1400"/>
              <a:buAutoNum type="arabicPeriod"/>
            </a:pPr>
            <a:r>
              <a:rPr lang="en"/>
              <a:t>Ten crazy cool tshirt facts</a:t>
            </a:r>
            <a:endParaRPr/>
          </a:p>
          <a:p>
            <a:pPr indent="-317500" lvl="0" marL="457200" rtl="0">
              <a:spcBef>
                <a:spcPts val="0"/>
              </a:spcBef>
              <a:spcAft>
                <a:spcPts val="0"/>
              </a:spcAft>
              <a:buSzPts val="1400"/>
              <a:buAutoNum type="arabicPeriod"/>
            </a:pPr>
            <a:r>
              <a:rPr lang="en"/>
              <a:t>Weekly </a:t>
            </a:r>
            <a:r>
              <a:rPr lang="en"/>
              <a:t>newsletter</a:t>
            </a:r>
            <a:endParaRPr/>
          </a:p>
          <a:p>
            <a:pPr indent="-317500" lvl="0" marL="457200" rtl="0">
              <a:spcBef>
                <a:spcPts val="0"/>
              </a:spcBef>
              <a:spcAft>
                <a:spcPts val="0"/>
              </a:spcAft>
              <a:buSzPts val="1400"/>
              <a:buAutoNum type="arabicPeriod"/>
            </a:pPr>
            <a:r>
              <a:rPr lang="en"/>
              <a:t>Retargeting</a:t>
            </a:r>
            <a:r>
              <a:rPr lang="en"/>
              <a:t> ad</a:t>
            </a:r>
            <a:endParaRPr/>
          </a:p>
          <a:p>
            <a:pPr indent="0" lvl="0" marL="0" rtl="0">
              <a:spcBef>
                <a:spcPts val="0"/>
              </a:spcBef>
              <a:spcAft>
                <a:spcPts val="0"/>
              </a:spcAft>
              <a:buNone/>
            </a:pPr>
            <a:r>
              <a:t/>
            </a:r>
            <a:endParaRPr/>
          </a:p>
          <a:p>
            <a:pPr indent="0" lvl="0" marL="0" rtl="0">
              <a:spcBef>
                <a:spcPts val="0"/>
              </a:spcBef>
              <a:spcAft>
                <a:spcPts val="0"/>
              </a:spcAft>
              <a:buNone/>
            </a:pPr>
            <a:r>
              <a:rPr lang="en"/>
              <a:t>I would recommend these because the had very high first touch and last touch results, driving the most traffic to the website, and most </a:t>
            </a:r>
            <a:r>
              <a:rPr lang="en"/>
              <a:t>likely</a:t>
            </a:r>
            <a:r>
              <a:rPr lang="en"/>
              <a:t> to result in a purchase.</a:t>
            </a:r>
            <a:endParaRPr/>
          </a:p>
          <a:p>
            <a:pPr indent="0" lvl="0" marL="0">
              <a:spcBef>
                <a:spcPts val="0"/>
              </a:spcBef>
              <a:spcAft>
                <a:spcPts val="0"/>
              </a:spcAft>
              <a:buNone/>
            </a:pPr>
            <a:r>
              <a:t/>
            </a:r>
            <a:endParaRPr/>
          </a:p>
        </p:txBody>
      </p:sp>
      <p:sp>
        <p:nvSpPr>
          <p:cNvPr id="254" name="Shape 254"/>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3 </a:t>
            </a:r>
            <a:r>
              <a:rPr b="1" lang="en" sz="2400">
                <a:solidFill>
                  <a:srgbClr val="3E3E40"/>
                </a:solidFill>
                <a:highlight>
                  <a:srgbClr val="FFFFFF"/>
                </a:highlight>
                <a:latin typeface="Roboto"/>
                <a:ea typeface="Roboto"/>
                <a:cs typeface="Roboto"/>
                <a:sym typeface="Roboto"/>
              </a:rPr>
              <a:t>Optimize the campaign budget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9" name="Shape 139"/>
        <p:cNvGrpSpPr/>
        <p:nvPr/>
      </p:nvGrpSpPr>
      <p:grpSpPr>
        <a:xfrm>
          <a:off x="0" y="0"/>
          <a:ext cx="0" cy="0"/>
          <a:chOff x="0" y="0"/>
          <a:chExt cx="0" cy="0"/>
        </a:xfrm>
      </p:grpSpPr>
      <p:sp>
        <p:nvSpPr>
          <p:cNvPr id="140" name="Shape 140"/>
          <p:cNvSpPr txBox="1"/>
          <p:nvPr/>
        </p:nvSpPr>
        <p:spPr>
          <a:xfrm>
            <a:off x="297200" y="255250"/>
            <a:ext cx="8430000" cy="4679400"/>
          </a:xfrm>
          <a:prstGeom prst="rect">
            <a:avLst/>
          </a:prstGeom>
          <a:noFill/>
          <a:ln>
            <a:noFill/>
          </a:ln>
        </p:spPr>
        <p:txBody>
          <a:bodyPr anchorCtr="0" anchor="ctr" bIns="91425" lIns="91425" spcFirstLastPara="1" rIns="91425" wrap="square" tIns="91425">
            <a:noAutofit/>
          </a:bodyPr>
          <a:lstStyle/>
          <a:p>
            <a:pPr indent="0" lvl="0" marL="0" rtl="0">
              <a:lnSpc>
                <a:spcPct val="138000"/>
              </a:lnSpc>
              <a:spcBef>
                <a:spcPts val="0"/>
              </a:spcBef>
              <a:spcAft>
                <a:spcPts val="0"/>
              </a:spcAft>
              <a:buNone/>
            </a:pPr>
            <a:r>
              <a:rPr lang="en">
                <a:solidFill>
                  <a:srgbClr val="222222"/>
                </a:solidFill>
              </a:rPr>
              <a:t>1.</a:t>
            </a:r>
            <a:r>
              <a:rPr b="1" lang="en"/>
              <a:t>Getting to know CoolTshirts</a:t>
            </a:r>
            <a:endParaRPr>
              <a:solidFill>
                <a:srgbClr val="222222"/>
              </a:solidFill>
            </a:endParaRPr>
          </a:p>
          <a:p>
            <a:pPr indent="0" lvl="0" marL="0" rtl="0">
              <a:lnSpc>
                <a:spcPct val="138000"/>
              </a:lnSpc>
              <a:spcBef>
                <a:spcPts val="0"/>
              </a:spcBef>
              <a:spcAft>
                <a:spcPts val="0"/>
              </a:spcAft>
              <a:buNone/>
            </a:pPr>
            <a:r>
              <a:rPr lang="en">
                <a:solidFill>
                  <a:srgbClr val="222222"/>
                </a:solidFill>
              </a:rPr>
              <a:t>	1.1 Basic Layout</a:t>
            </a:r>
            <a:endParaRPr>
              <a:solidFill>
                <a:srgbClr val="222222"/>
              </a:solidFill>
            </a:endParaRPr>
          </a:p>
          <a:p>
            <a:pPr indent="0" lvl="0" marL="0" rtl="0">
              <a:lnSpc>
                <a:spcPct val="138000"/>
              </a:lnSpc>
              <a:spcBef>
                <a:spcPts val="0"/>
              </a:spcBef>
              <a:spcAft>
                <a:spcPts val="0"/>
              </a:spcAft>
              <a:buNone/>
            </a:pPr>
            <a:r>
              <a:rPr lang="en">
                <a:solidFill>
                  <a:srgbClr val="222222"/>
                </a:solidFill>
              </a:rPr>
              <a:t>	1.2 Number of Campaigns and Sources</a:t>
            </a:r>
            <a:endParaRPr>
              <a:solidFill>
                <a:srgbClr val="222222"/>
              </a:solidFill>
            </a:endParaRPr>
          </a:p>
          <a:p>
            <a:pPr indent="457200" lvl="0" marL="0" rtl="0">
              <a:lnSpc>
                <a:spcPct val="138000"/>
              </a:lnSpc>
              <a:spcBef>
                <a:spcPts val="0"/>
              </a:spcBef>
              <a:spcAft>
                <a:spcPts val="0"/>
              </a:spcAft>
              <a:buNone/>
            </a:pPr>
            <a:r>
              <a:rPr lang="en">
                <a:solidFill>
                  <a:srgbClr val="222222"/>
                </a:solidFill>
              </a:rPr>
              <a:t>1.3 </a:t>
            </a:r>
            <a:r>
              <a:rPr lang="en"/>
              <a:t>Campaigns Related to Sources</a:t>
            </a:r>
            <a:endParaRPr>
              <a:solidFill>
                <a:srgbClr val="222222"/>
              </a:solidFill>
            </a:endParaRPr>
          </a:p>
          <a:p>
            <a:pPr indent="457200" lvl="0" marL="0" rtl="0">
              <a:lnSpc>
                <a:spcPct val="138000"/>
              </a:lnSpc>
              <a:spcBef>
                <a:spcPts val="0"/>
              </a:spcBef>
              <a:spcAft>
                <a:spcPts val="0"/>
              </a:spcAft>
              <a:buNone/>
            </a:pPr>
            <a:r>
              <a:rPr lang="en">
                <a:solidFill>
                  <a:srgbClr val="222222"/>
                </a:solidFill>
              </a:rPr>
              <a:t>1.4 Pages</a:t>
            </a:r>
            <a:endParaRPr>
              <a:solidFill>
                <a:srgbClr val="222222"/>
              </a:solidFill>
            </a:endParaRPr>
          </a:p>
          <a:p>
            <a:pPr indent="0" lvl="0" marL="0" rtl="0">
              <a:lnSpc>
                <a:spcPct val="138000"/>
              </a:lnSpc>
              <a:spcBef>
                <a:spcPts val="0"/>
              </a:spcBef>
              <a:spcAft>
                <a:spcPts val="0"/>
              </a:spcAft>
              <a:buNone/>
            </a:pPr>
            <a:r>
              <a:rPr lang="en">
                <a:solidFill>
                  <a:srgbClr val="222222"/>
                </a:solidFill>
              </a:rPr>
              <a:t>2.</a:t>
            </a:r>
            <a:r>
              <a:rPr b="1" lang="en">
                <a:solidFill>
                  <a:srgbClr val="222222"/>
                </a:solidFill>
              </a:rPr>
              <a:t>User Journey</a:t>
            </a:r>
            <a:endParaRPr b="1">
              <a:solidFill>
                <a:srgbClr val="222222"/>
              </a:solidFill>
            </a:endParaRPr>
          </a:p>
          <a:p>
            <a:pPr indent="0" lvl="0" marL="0" rtl="0">
              <a:lnSpc>
                <a:spcPct val="138000"/>
              </a:lnSpc>
              <a:spcBef>
                <a:spcPts val="0"/>
              </a:spcBef>
              <a:spcAft>
                <a:spcPts val="0"/>
              </a:spcAft>
              <a:buNone/>
            </a:pPr>
            <a:r>
              <a:rPr lang="en">
                <a:solidFill>
                  <a:srgbClr val="222222"/>
                </a:solidFill>
              </a:rPr>
              <a:t>	2.1 First Touch</a:t>
            </a:r>
            <a:endParaRPr>
              <a:solidFill>
                <a:srgbClr val="222222"/>
              </a:solidFill>
            </a:endParaRPr>
          </a:p>
          <a:p>
            <a:pPr indent="0" lvl="0" marL="0" rtl="0">
              <a:lnSpc>
                <a:spcPct val="138000"/>
              </a:lnSpc>
              <a:spcBef>
                <a:spcPts val="0"/>
              </a:spcBef>
              <a:spcAft>
                <a:spcPts val="0"/>
              </a:spcAft>
              <a:buNone/>
            </a:pPr>
            <a:r>
              <a:rPr lang="en">
                <a:solidFill>
                  <a:srgbClr val="222222"/>
                </a:solidFill>
              </a:rPr>
              <a:t>	2.2 First Touch Part 2</a:t>
            </a:r>
            <a:endParaRPr>
              <a:solidFill>
                <a:srgbClr val="222222"/>
              </a:solidFill>
            </a:endParaRPr>
          </a:p>
          <a:p>
            <a:pPr indent="0" lvl="0" marL="0" rtl="0">
              <a:lnSpc>
                <a:spcPct val="138000"/>
              </a:lnSpc>
              <a:spcBef>
                <a:spcPts val="0"/>
              </a:spcBef>
              <a:spcAft>
                <a:spcPts val="0"/>
              </a:spcAft>
              <a:buNone/>
            </a:pPr>
            <a:r>
              <a:rPr lang="en">
                <a:solidFill>
                  <a:srgbClr val="222222"/>
                </a:solidFill>
              </a:rPr>
              <a:t>	2.3 Last Touch</a:t>
            </a:r>
            <a:endParaRPr>
              <a:solidFill>
                <a:srgbClr val="222222"/>
              </a:solidFill>
            </a:endParaRPr>
          </a:p>
          <a:p>
            <a:pPr indent="0" lvl="0" marL="0" rtl="0">
              <a:lnSpc>
                <a:spcPct val="138000"/>
              </a:lnSpc>
              <a:spcBef>
                <a:spcPts val="0"/>
              </a:spcBef>
              <a:spcAft>
                <a:spcPts val="0"/>
              </a:spcAft>
              <a:buNone/>
            </a:pPr>
            <a:r>
              <a:rPr lang="en">
                <a:solidFill>
                  <a:srgbClr val="222222"/>
                </a:solidFill>
              </a:rPr>
              <a:t>	2.4 Last Touch Part 2</a:t>
            </a:r>
            <a:endParaRPr>
              <a:solidFill>
                <a:srgbClr val="222222"/>
              </a:solidFill>
            </a:endParaRPr>
          </a:p>
          <a:p>
            <a:pPr indent="0" lvl="0" marL="0" rtl="0">
              <a:lnSpc>
                <a:spcPct val="138000"/>
              </a:lnSpc>
              <a:spcBef>
                <a:spcPts val="0"/>
              </a:spcBef>
              <a:spcAft>
                <a:spcPts val="0"/>
              </a:spcAft>
              <a:buNone/>
            </a:pPr>
            <a:r>
              <a:rPr lang="en">
                <a:solidFill>
                  <a:srgbClr val="222222"/>
                </a:solidFill>
              </a:rPr>
              <a:t>	2.5 Total Purchases</a:t>
            </a:r>
            <a:endParaRPr>
              <a:solidFill>
                <a:srgbClr val="222222"/>
              </a:solidFill>
            </a:endParaRPr>
          </a:p>
          <a:p>
            <a:pPr indent="0" lvl="0" marL="0" rtl="0">
              <a:lnSpc>
                <a:spcPct val="138000"/>
              </a:lnSpc>
              <a:spcBef>
                <a:spcPts val="0"/>
              </a:spcBef>
              <a:spcAft>
                <a:spcPts val="0"/>
              </a:spcAft>
              <a:buNone/>
            </a:pPr>
            <a:r>
              <a:rPr lang="en">
                <a:solidFill>
                  <a:srgbClr val="222222"/>
                </a:solidFill>
              </a:rPr>
              <a:t>	2.6 Last Touch Purchases</a:t>
            </a:r>
            <a:endParaRPr>
              <a:solidFill>
                <a:srgbClr val="222222"/>
              </a:solidFill>
            </a:endParaRPr>
          </a:p>
          <a:p>
            <a:pPr indent="0" lvl="0" marL="0" rtl="0">
              <a:lnSpc>
                <a:spcPct val="138000"/>
              </a:lnSpc>
              <a:spcBef>
                <a:spcPts val="0"/>
              </a:spcBef>
              <a:spcAft>
                <a:spcPts val="0"/>
              </a:spcAft>
              <a:buNone/>
            </a:pPr>
            <a:r>
              <a:rPr lang="en">
                <a:solidFill>
                  <a:srgbClr val="222222"/>
                </a:solidFill>
              </a:rPr>
              <a:t>	2.7 Typical User Journey</a:t>
            </a:r>
            <a:endParaRPr>
              <a:solidFill>
                <a:srgbClr val="222222"/>
              </a:solidFill>
            </a:endParaRPr>
          </a:p>
          <a:p>
            <a:pPr indent="0" lvl="0" marL="0" rtl="0">
              <a:lnSpc>
                <a:spcPct val="138000"/>
              </a:lnSpc>
              <a:spcBef>
                <a:spcPts val="0"/>
              </a:spcBef>
              <a:spcAft>
                <a:spcPts val="0"/>
              </a:spcAft>
              <a:buNone/>
            </a:pPr>
            <a:r>
              <a:rPr lang="en">
                <a:solidFill>
                  <a:srgbClr val="222222"/>
                </a:solidFill>
              </a:rPr>
              <a:t>	2.8 </a:t>
            </a:r>
            <a:r>
              <a:rPr lang="en">
                <a:solidFill>
                  <a:srgbClr val="222222"/>
                </a:solidFill>
              </a:rPr>
              <a:t>Typical User Journey Part 2</a:t>
            </a:r>
            <a:endParaRPr>
              <a:solidFill>
                <a:srgbClr val="222222"/>
              </a:solidFill>
            </a:endParaRPr>
          </a:p>
          <a:p>
            <a:pPr indent="0" lvl="0" marL="0" rtl="0">
              <a:lnSpc>
                <a:spcPct val="138000"/>
              </a:lnSpc>
              <a:spcBef>
                <a:spcPts val="0"/>
              </a:spcBef>
              <a:spcAft>
                <a:spcPts val="0"/>
              </a:spcAft>
              <a:buNone/>
            </a:pPr>
            <a:r>
              <a:rPr lang="en">
                <a:solidFill>
                  <a:srgbClr val="222222"/>
                </a:solidFill>
              </a:rPr>
              <a:t>	2.9 </a:t>
            </a:r>
            <a:r>
              <a:rPr lang="en">
                <a:solidFill>
                  <a:srgbClr val="222222"/>
                </a:solidFill>
              </a:rPr>
              <a:t>Typical User Journey Part 3</a:t>
            </a:r>
            <a:endParaRPr>
              <a:solidFill>
                <a:srgbClr val="222222"/>
              </a:solidFill>
            </a:endParaRPr>
          </a:p>
          <a:p>
            <a:pPr indent="0" lvl="0" marL="0" rtl="0">
              <a:lnSpc>
                <a:spcPct val="138000"/>
              </a:lnSpc>
              <a:spcBef>
                <a:spcPts val="0"/>
              </a:spcBef>
              <a:spcAft>
                <a:spcPts val="0"/>
              </a:spcAft>
              <a:buNone/>
            </a:pPr>
            <a:r>
              <a:rPr b="1" lang="en">
                <a:solidFill>
                  <a:srgbClr val="222222"/>
                </a:solidFill>
              </a:rPr>
              <a:t>3.Optimize the campaign budget</a:t>
            </a:r>
            <a:endParaRPr b="1">
              <a:solidFill>
                <a:srgbClr val="222222"/>
              </a:solidFill>
            </a:endParaRPr>
          </a:p>
          <a:p>
            <a:pPr indent="0" lvl="0" marL="0" rtl="0">
              <a:spcBef>
                <a:spcPts val="0"/>
              </a:spcBef>
              <a:spcAft>
                <a:spcPts val="0"/>
              </a:spcAft>
              <a:buNone/>
            </a:pPr>
            <a:r>
              <a:t/>
            </a:r>
            <a:endParaRPr>
              <a:solidFill>
                <a:srgbClr val="3E3E40"/>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4" name="Shape 144"/>
        <p:cNvGrpSpPr/>
        <p:nvPr/>
      </p:nvGrpSpPr>
      <p:grpSpPr>
        <a:xfrm>
          <a:off x="0" y="0"/>
          <a:ext cx="0" cy="0"/>
          <a:chOff x="0" y="0"/>
          <a:chExt cx="0" cy="0"/>
        </a:xfrm>
      </p:grpSpPr>
      <p:sp>
        <p:nvSpPr>
          <p:cNvPr id="145" name="Shape 145"/>
          <p:cNvSpPr txBox="1"/>
          <p:nvPr/>
        </p:nvSpPr>
        <p:spPr>
          <a:xfrm>
            <a:off x="1153775" y="2782025"/>
            <a:ext cx="6210900" cy="72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txBox="1"/>
          <p:nvPr/>
        </p:nvSpPr>
        <p:spPr>
          <a:xfrm>
            <a:off x="281875" y="879450"/>
            <a:ext cx="8603400" cy="2615700"/>
          </a:xfrm>
          <a:prstGeom prst="rect">
            <a:avLst/>
          </a:prstGeom>
          <a:noFill/>
          <a:ln>
            <a:noFill/>
          </a:ln>
        </p:spPr>
        <p:txBody>
          <a:bodyPr anchorCtr="0" anchor="t" bIns="91425" lIns="91425" spcFirstLastPara="1" rIns="91425" wrap="square" tIns="91425">
            <a:noAutofit/>
          </a:bodyPr>
          <a:lstStyle/>
          <a:p>
            <a:pPr indent="0" lvl="0" marL="0" rtl="0">
              <a:lnSpc>
                <a:spcPct val="138000"/>
              </a:lnSpc>
              <a:spcBef>
                <a:spcPts val="0"/>
              </a:spcBef>
              <a:spcAft>
                <a:spcPts val="0"/>
              </a:spcAft>
              <a:buNone/>
            </a:pPr>
            <a:r>
              <a:rPr lang="en" sz="1200"/>
              <a:t>Using a * in a query will  return all columns and rows  from the page_visits table we can explore the The CoolTshits database.</a:t>
            </a:r>
            <a:endParaRPr sz="1200"/>
          </a:p>
          <a:p>
            <a:pPr indent="0" lvl="0" marL="0" rtl="0">
              <a:lnSpc>
                <a:spcPct val="138000"/>
              </a:lnSpc>
              <a:spcBef>
                <a:spcPts val="0"/>
              </a:spcBef>
              <a:spcAft>
                <a:spcPts val="0"/>
              </a:spcAft>
              <a:buNone/>
            </a:pPr>
            <a:r>
              <a:rPr lang="en" sz="1200"/>
              <a:t>Using the Limit function we can just return a few rows and find that we have 5 columns. </a:t>
            </a:r>
            <a:endParaRPr sz="1200"/>
          </a:p>
          <a:p>
            <a:pPr indent="0" lvl="0" marL="0" rtl="0">
              <a:lnSpc>
                <a:spcPct val="138000"/>
              </a:lnSpc>
              <a:spcBef>
                <a:spcPts val="0"/>
              </a:spcBef>
              <a:spcAft>
                <a:spcPts val="0"/>
              </a:spcAft>
              <a:buNone/>
            </a:pPr>
            <a:r>
              <a:t/>
            </a:r>
            <a:endParaRPr sz="1200"/>
          </a:p>
          <a:p>
            <a:pPr indent="-304800" lvl="0" marL="457200" rtl="0">
              <a:lnSpc>
                <a:spcPct val="138000"/>
              </a:lnSpc>
              <a:spcBef>
                <a:spcPts val="0"/>
              </a:spcBef>
              <a:spcAft>
                <a:spcPts val="0"/>
              </a:spcAft>
              <a:buSzPts val="1200"/>
              <a:buChar char="●"/>
            </a:pPr>
            <a:r>
              <a:rPr lang="en" sz="1200"/>
              <a:t>page_name</a:t>
            </a:r>
            <a:endParaRPr sz="1200"/>
          </a:p>
          <a:p>
            <a:pPr indent="-304800" lvl="0" marL="457200" rtl="0">
              <a:lnSpc>
                <a:spcPct val="138000"/>
              </a:lnSpc>
              <a:spcBef>
                <a:spcPts val="0"/>
              </a:spcBef>
              <a:spcAft>
                <a:spcPts val="0"/>
              </a:spcAft>
              <a:buSzPts val="1200"/>
              <a:buChar char="●"/>
            </a:pPr>
            <a:r>
              <a:rPr lang="en" sz="1200"/>
              <a:t>timestamp</a:t>
            </a:r>
            <a:endParaRPr sz="1200"/>
          </a:p>
          <a:p>
            <a:pPr indent="-304800" lvl="0" marL="457200" rtl="0">
              <a:lnSpc>
                <a:spcPct val="138000"/>
              </a:lnSpc>
              <a:spcBef>
                <a:spcPts val="0"/>
              </a:spcBef>
              <a:spcAft>
                <a:spcPts val="0"/>
              </a:spcAft>
              <a:buSzPts val="1200"/>
              <a:buChar char="●"/>
            </a:pPr>
            <a:r>
              <a:rPr lang="en" sz="1200"/>
              <a:t>user_id</a:t>
            </a:r>
            <a:endParaRPr sz="1200"/>
          </a:p>
          <a:p>
            <a:pPr indent="-304800" lvl="0" marL="457200" rtl="0">
              <a:lnSpc>
                <a:spcPct val="138000"/>
              </a:lnSpc>
              <a:spcBef>
                <a:spcPts val="0"/>
              </a:spcBef>
              <a:spcAft>
                <a:spcPts val="0"/>
              </a:spcAft>
              <a:buSzPts val="1200"/>
              <a:buChar char="●"/>
            </a:pPr>
            <a:r>
              <a:rPr lang="en" sz="1200"/>
              <a:t>utm_campaign</a:t>
            </a:r>
            <a:endParaRPr sz="1200"/>
          </a:p>
          <a:p>
            <a:pPr indent="-304800" lvl="0" marL="457200" rtl="0">
              <a:lnSpc>
                <a:spcPct val="138000"/>
              </a:lnSpc>
              <a:spcBef>
                <a:spcPts val="0"/>
              </a:spcBef>
              <a:spcAft>
                <a:spcPts val="0"/>
              </a:spcAft>
              <a:buSzPts val="1200"/>
              <a:buChar char="●"/>
            </a:pPr>
            <a:r>
              <a:rPr lang="en" sz="1200"/>
              <a:t>utm_source</a:t>
            </a:r>
            <a:endParaRPr sz="1200"/>
          </a:p>
          <a:p>
            <a:pPr indent="0" lvl="0" marL="0">
              <a:spcBef>
                <a:spcPts val="0"/>
              </a:spcBef>
              <a:spcAft>
                <a:spcPts val="0"/>
              </a:spcAft>
              <a:buNone/>
            </a:pPr>
            <a:r>
              <a:t/>
            </a:r>
            <a:endParaRPr/>
          </a:p>
        </p:txBody>
      </p:sp>
      <p:sp>
        <p:nvSpPr>
          <p:cNvPr id="147" name="Shape 147"/>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1.1 Getting to know CoolTshirts - Basic Layout</a:t>
            </a:r>
            <a:endParaRPr b="1" sz="2400"/>
          </a:p>
        </p:txBody>
      </p:sp>
      <p:pic>
        <p:nvPicPr>
          <p:cNvPr id="148" name="Shape 148"/>
          <p:cNvPicPr preferRelativeResize="0"/>
          <p:nvPr/>
        </p:nvPicPr>
        <p:blipFill>
          <a:blip r:embed="rId3">
            <a:alphaModFix/>
          </a:blip>
          <a:stretch>
            <a:fillRect/>
          </a:stretch>
        </p:blipFill>
        <p:spPr>
          <a:xfrm>
            <a:off x="38100" y="3300413"/>
            <a:ext cx="9067800" cy="1438275"/>
          </a:xfrm>
          <a:prstGeom prst="rect">
            <a:avLst/>
          </a:prstGeom>
          <a:noFill/>
          <a:ln>
            <a:noFill/>
          </a:ln>
        </p:spPr>
      </p:pic>
      <p:sp>
        <p:nvSpPr>
          <p:cNvPr id="149" name="Shape 149"/>
          <p:cNvSpPr txBox="1"/>
          <p:nvPr/>
        </p:nvSpPr>
        <p:spPr>
          <a:xfrm>
            <a:off x="3784675" y="2521050"/>
            <a:ext cx="1597800" cy="87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SELECT * </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LIMIT 10;</a:t>
            </a:r>
            <a:endParaRPr sz="1100"/>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3" name="Shape 153"/>
        <p:cNvGrpSpPr/>
        <p:nvPr/>
      </p:nvGrpSpPr>
      <p:grpSpPr>
        <a:xfrm>
          <a:off x="0" y="0"/>
          <a:ext cx="0" cy="0"/>
          <a:chOff x="0" y="0"/>
          <a:chExt cx="0" cy="0"/>
        </a:xfrm>
      </p:grpSpPr>
      <p:sp>
        <p:nvSpPr>
          <p:cNvPr id="154" name="Shape 154"/>
          <p:cNvSpPr txBox="1"/>
          <p:nvPr/>
        </p:nvSpPr>
        <p:spPr>
          <a:xfrm>
            <a:off x="258800" y="992300"/>
            <a:ext cx="8604900" cy="39141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The utm_campaign is the type of ad that is being served to the user.  The utm_source is the </a:t>
            </a:r>
            <a:r>
              <a:rPr lang="en" sz="1100"/>
              <a:t>method</a:t>
            </a:r>
            <a:r>
              <a:rPr lang="en" sz="1100"/>
              <a:t> of delivery.  A campaign may be used on multiple sources.</a:t>
            </a:r>
            <a:endParaRPr sz="1100"/>
          </a:p>
          <a:p>
            <a:pPr indent="0" lvl="0" marL="0">
              <a:spcBef>
                <a:spcPts val="0"/>
              </a:spcBef>
              <a:spcAft>
                <a:spcPts val="0"/>
              </a:spcAft>
              <a:buNone/>
            </a:pPr>
            <a:r>
              <a:t/>
            </a:r>
            <a:endParaRPr sz="1100"/>
          </a:p>
          <a:p>
            <a:pPr indent="0" lvl="0" marL="0">
              <a:spcBef>
                <a:spcPts val="0"/>
              </a:spcBef>
              <a:spcAft>
                <a:spcPts val="0"/>
              </a:spcAft>
              <a:buNone/>
            </a:pPr>
            <a:r>
              <a:rPr lang="en" sz="1100"/>
              <a:t>We can find how many campaigns we have with the following query:</a:t>
            </a:r>
            <a:endParaRPr sz="1100"/>
          </a:p>
          <a:p>
            <a:pPr indent="0" lvl="0" marL="0">
              <a:spcBef>
                <a:spcPts val="0"/>
              </a:spcBef>
              <a:spcAft>
                <a:spcPts val="0"/>
              </a:spcAft>
              <a:buNone/>
            </a:pPr>
            <a:r>
              <a:rPr lang="en" sz="1100"/>
              <a:t>SELECT COUNT(DISTINCT utm_campaign) AS 'Number of Campaigns'</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t/>
            </a:r>
            <a:endParaRPr sz="1100"/>
          </a:p>
          <a:p>
            <a:pPr indent="0" lvl="0" marL="0">
              <a:spcBef>
                <a:spcPts val="0"/>
              </a:spcBef>
              <a:spcAft>
                <a:spcPts val="0"/>
              </a:spcAft>
              <a:buNone/>
            </a:pPr>
            <a:r>
              <a:rPr lang="en" sz="1100"/>
              <a:t>And w</a:t>
            </a:r>
            <a:r>
              <a:rPr lang="en" sz="1100"/>
              <a:t>e can find how many sources we have with the following query:</a:t>
            </a:r>
            <a:endParaRPr sz="1100"/>
          </a:p>
          <a:p>
            <a:pPr indent="0" lvl="0" marL="0">
              <a:spcBef>
                <a:spcPts val="0"/>
              </a:spcBef>
              <a:spcAft>
                <a:spcPts val="0"/>
              </a:spcAft>
              <a:buNone/>
            </a:pPr>
            <a:r>
              <a:rPr lang="en" sz="1100"/>
              <a:t>SELECT COUNT(DISTINCT utm_source) AS 'Number of Sources'</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The count function will count the number of rows returned and the distinct function will limit the rows to (1) of each campaign or source. Therefore we will return (8) rows of distinct campaign values and count those (8) rows or (6) rows of distinct source values and count those (6) rows both using AS to alias their headers</a:t>
            </a:r>
            <a:endParaRPr sz="1100"/>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55" name="Shape 155"/>
          <p:cNvPicPr preferRelativeResize="0"/>
          <p:nvPr/>
        </p:nvPicPr>
        <p:blipFill>
          <a:blip r:embed="rId3">
            <a:alphaModFix/>
          </a:blip>
          <a:stretch>
            <a:fillRect/>
          </a:stretch>
        </p:blipFill>
        <p:spPr>
          <a:xfrm>
            <a:off x="258800" y="3409950"/>
            <a:ext cx="8604900" cy="1219200"/>
          </a:xfrm>
          <a:prstGeom prst="rect">
            <a:avLst/>
          </a:prstGeom>
          <a:noFill/>
          <a:ln>
            <a:noFill/>
          </a:ln>
        </p:spPr>
      </p:pic>
      <p:sp>
        <p:nvSpPr>
          <p:cNvPr id="156" name="Shape 156"/>
          <p:cNvSpPr txBox="1"/>
          <p:nvPr/>
        </p:nvSpPr>
        <p:spPr>
          <a:xfrm>
            <a:off x="327000" y="276200"/>
            <a:ext cx="8490000" cy="5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1.2 Getting to know CoolTshirts - Number of </a:t>
            </a:r>
            <a:r>
              <a:rPr b="1" lang="en" sz="2400"/>
              <a:t>Campaigns and Sources</a:t>
            </a:r>
            <a:endParaRPr b="1" sz="2400"/>
          </a:p>
          <a:p>
            <a:pPr indent="0" lvl="0" marL="0" rtl="0">
              <a:spcBef>
                <a:spcPts val="0"/>
              </a:spcBef>
              <a:spcAft>
                <a:spcPts val="0"/>
              </a:spcAft>
              <a:buNone/>
            </a:pPr>
            <a:r>
              <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0" name="Shape 160"/>
        <p:cNvGrpSpPr/>
        <p:nvPr/>
      </p:nvGrpSpPr>
      <p:grpSpPr>
        <a:xfrm>
          <a:off x="0" y="0"/>
          <a:ext cx="0" cy="0"/>
          <a:chOff x="0" y="0"/>
          <a:chExt cx="0" cy="0"/>
        </a:xfrm>
      </p:grpSpPr>
      <p:sp>
        <p:nvSpPr>
          <p:cNvPr id="161" name="Shape 161"/>
          <p:cNvSpPr txBox="1"/>
          <p:nvPr/>
        </p:nvSpPr>
        <p:spPr>
          <a:xfrm>
            <a:off x="258800" y="992300"/>
            <a:ext cx="8604900" cy="39141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 will see which campaigns were used by what  source </a:t>
            </a:r>
            <a:r>
              <a:rPr lang="en"/>
              <a:t>.</a:t>
            </a:r>
            <a:endParaRPr/>
          </a:p>
          <a:p>
            <a:pPr indent="0" lvl="0" marL="0">
              <a:spcBef>
                <a:spcPts val="0"/>
              </a:spcBef>
              <a:spcAft>
                <a:spcPts val="0"/>
              </a:spcAft>
              <a:buNone/>
            </a:pPr>
            <a:r>
              <a:rPr lang="en"/>
              <a:t>My first </a:t>
            </a:r>
            <a:r>
              <a:rPr lang="en"/>
              <a:t>inclination</a:t>
            </a:r>
            <a:r>
              <a:rPr lang="en"/>
              <a:t> was to select the campaign and source then group by the campaign. It gave me the correct results for the data supplied, but I realized that I would </a:t>
            </a:r>
            <a:r>
              <a:rPr lang="en"/>
              <a:t>lose</a:t>
            </a:r>
            <a:r>
              <a:rPr lang="en"/>
              <a:t> data if a single campaign was used on multiple </a:t>
            </a:r>
            <a:r>
              <a:rPr lang="en"/>
              <a:t>sources</a:t>
            </a:r>
            <a:r>
              <a:rPr lang="en"/>
              <a:t>. I thought that DISTINCT would do the same, but after testing I realized that it would return a distinct campaign for a distinct source. I ordered by the source so it would be sort of group together all the campaigns used on a single source</a:t>
            </a:r>
            <a:endParaRPr/>
          </a:p>
          <a:p>
            <a:pPr indent="0" lvl="0" marL="0">
              <a:spcBef>
                <a:spcPts val="0"/>
              </a:spcBef>
              <a:spcAft>
                <a:spcPts val="0"/>
              </a:spcAft>
              <a:buNone/>
            </a:pPr>
            <a:r>
              <a:t/>
            </a:r>
            <a:endParaRPr sz="1100"/>
          </a:p>
          <a:p>
            <a:pPr indent="0" lvl="0" marL="0" rtl="0">
              <a:spcBef>
                <a:spcPts val="0"/>
              </a:spcBef>
              <a:spcAft>
                <a:spcPts val="0"/>
              </a:spcAft>
              <a:buNone/>
            </a:pPr>
            <a:r>
              <a:t/>
            </a:r>
            <a:endParaRPr/>
          </a:p>
          <a:p>
            <a:pPr indent="0" lvl="0" marL="0" rtl="0">
              <a:spcBef>
                <a:spcPts val="0"/>
              </a:spcBef>
              <a:spcAft>
                <a:spcPts val="0"/>
              </a:spcAft>
              <a:buNone/>
            </a:pPr>
            <a:r>
              <a:t/>
            </a:r>
            <a:endParaRPr sz="1100"/>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62" name="Shape 162"/>
          <p:cNvPicPr preferRelativeResize="0"/>
          <p:nvPr/>
        </p:nvPicPr>
        <p:blipFill>
          <a:blip r:embed="rId3">
            <a:alphaModFix/>
          </a:blip>
          <a:stretch>
            <a:fillRect/>
          </a:stretch>
        </p:blipFill>
        <p:spPr>
          <a:xfrm>
            <a:off x="4282875" y="2478750"/>
            <a:ext cx="4686300" cy="2533650"/>
          </a:xfrm>
          <a:prstGeom prst="rect">
            <a:avLst/>
          </a:prstGeom>
          <a:noFill/>
          <a:ln>
            <a:noFill/>
          </a:ln>
        </p:spPr>
      </p:pic>
      <p:sp>
        <p:nvSpPr>
          <p:cNvPr id="163" name="Shape 163"/>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1.3 Getting to know CoolTshirts - Campaigns Related to Sources</a:t>
            </a:r>
            <a:endParaRPr b="1" sz="2400"/>
          </a:p>
          <a:p>
            <a:pPr indent="0" lvl="0" marL="0" rtl="0">
              <a:spcBef>
                <a:spcPts val="0"/>
              </a:spcBef>
              <a:spcAft>
                <a:spcPts val="0"/>
              </a:spcAft>
              <a:buNone/>
            </a:pPr>
            <a:r>
              <a:t/>
            </a:r>
            <a:endParaRPr b="1" sz="2400"/>
          </a:p>
        </p:txBody>
      </p:sp>
      <p:sp>
        <p:nvSpPr>
          <p:cNvPr id="164" name="Shape 164"/>
          <p:cNvSpPr txBox="1"/>
          <p:nvPr/>
        </p:nvSpPr>
        <p:spPr>
          <a:xfrm>
            <a:off x="522275" y="2483050"/>
            <a:ext cx="3731700" cy="25338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SELECT  DISTINCT utm_campaign AS 'Campaign',utm_source AS 'Source'</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ORDER BY 2;</a:t>
            </a:r>
            <a:endParaRPr sz="1100"/>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8" name="Shape 168"/>
        <p:cNvGrpSpPr/>
        <p:nvPr/>
      </p:nvGrpSpPr>
      <p:grpSpPr>
        <a:xfrm>
          <a:off x="0" y="0"/>
          <a:ext cx="0" cy="0"/>
          <a:chOff x="0" y="0"/>
          <a:chExt cx="0" cy="0"/>
        </a:xfrm>
      </p:grpSpPr>
      <p:sp>
        <p:nvSpPr>
          <p:cNvPr id="169" name="Shape 169"/>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1.4 Getting to know CoolTshirts - Pages</a:t>
            </a:r>
            <a:endParaRPr b="1" sz="2400"/>
          </a:p>
        </p:txBody>
      </p:sp>
      <p:sp>
        <p:nvSpPr>
          <p:cNvPr id="170" name="Shape 170"/>
          <p:cNvSpPr txBox="1"/>
          <p:nvPr/>
        </p:nvSpPr>
        <p:spPr>
          <a:xfrm>
            <a:off x="258800" y="992300"/>
            <a:ext cx="8604900" cy="39141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Lastly we will find the different page names by limiting the results using the distinct function which will return (1) of each page name. We will find that there are four (4) pages. </a:t>
            </a:r>
            <a:endParaRPr/>
          </a:p>
          <a:p>
            <a:pPr indent="0" lvl="0" marL="0" rt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sz="1100"/>
          </a:p>
          <a:p>
            <a:pPr indent="0" lvl="0" marL="0">
              <a:spcBef>
                <a:spcPts val="0"/>
              </a:spcBef>
              <a:spcAft>
                <a:spcPts val="0"/>
              </a:spcAft>
              <a:buNone/>
            </a:pPr>
            <a:r>
              <a:rPr lang="en" sz="1100"/>
              <a:t>SELECT DISTINCT page_name</a:t>
            </a:r>
            <a:endParaRPr sz="1100"/>
          </a:p>
          <a:p>
            <a:pPr indent="0" lvl="0" marL="0">
              <a:spcBef>
                <a:spcPts val="0"/>
              </a:spcBef>
              <a:spcAft>
                <a:spcPts val="0"/>
              </a:spcAft>
              <a:buNone/>
            </a:pPr>
            <a:r>
              <a:rPr lang="en" sz="1100"/>
              <a:t>FROM page_visits;</a:t>
            </a:r>
            <a:endParaRPr sz="1100"/>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71" name="Shape 171"/>
          <p:cNvPicPr preferRelativeResize="0"/>
          <p:nvPr/>
        </p:nvPicPr>
        <p:blipFill>
          <a:blip r:embed="rId3">
            <a:alphaModFix/>
          </a:blip>
          <a:stretch>
            <a:fillRect/>
          </a:stretch>
        </p:blipFill>
        <p:spPr>
          <a:xfrm>
            <a:off x="152400" y="3124200"/>
            <a:ext cx="8839201" cy="13555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5" name="Shape 175"/>
        <p:cNvGrpSpPr/>
        <p:nvPr/>
      </p:nvGrpSpPr>
      <p:grpSpPr>
        <a:xfrm>
          <a:off x="0" y="0"/>
          <a:ext cx="0" cy="0"/>
          <a:chOff x="0" y="0"/>
          <a:chExt cx="0" cy="0"/>
        </a:xfrm>
      </p:grpSpPr>
      <p:sp>
        <p:nvSpPr>
          <p:cNvPr id="176" name="Shape 176"/>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2.1</a:t>
            </a:r>
            <a:r>
              <a:rPr b="1" lang="en" sz="2400"/>
              <a:t> U</a:t>
            </a:r>
            <a:r>
              <a:rPr b="1" lang="en" sz="2400">
                <a:solidFill>
                  <a:srgbClr val="222222"/>
                </a:solidFill>
                <a:highlight>
                  <a:srgbClr val="FFFFFF"/>
                </a:highlight>
                <a:latin typeface="Roboto"/>
                <a:ea typeface="Roboto"/>
                <a:cs typeface="Roboto"/>
                <a:sym typeface="Roboto"/>
              </a:rPr>
              <a:t>ser journey - First touch</a:t>
            </a:r>
            <a:endParaRPr b="1" sz="2400"/>
          </a:p>
        </p:txBody>
      </p:sp>
      <p:pic>
        <p:nvPicPr>
          <p:cNvPr id="177" name="Shape 177"/>
          <p:cNvPicPr preferRelativeResize="0"/>
          <p:nvPr/>
        </p:nvPicPr>
        <p:blipFill>
          <a:blip r:embed="rId3">
            <a:alphaModFix/>
          </a:blip>
          <a:stretch>
            <a:fillRect/>
          </a:stretch>
        </p:blipFill>
        <p:spPr>
          <a:xfrm>
            <a:off x="4572000" y="2748675"/>
            <a:ext cx="4352925" cy="1285875"/>
          </a:xfrm>
          <a:prstGeom prst="rect">
            <a:avLst/>
          </a:prstGeom>
          <a:noFill/>
          <a:ln>
            <a:noFill/>
          </a:ln>
        </p:spPr>
      </p:pic>
      <p:sp>
        <p:nvSpPr>
          <p:cNvPr id="178" name="Shape 178"/>
          <p:cNvSpPr txBox="1"/>
          <p:nvPr/>
        </p:nvSpPr>
        <p:spPr>
          <a:xfrm>
            <a:off x="256400" y="1761425"/>
            <a:ext cx="4111500" cy="294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Using the “WITH”  we will create a subquery named “first_touch” we will select the user_id, and using the “MIN” on the timestamp we will limit the results to the earliest time to be returned.  Grouping by the user_id will limit the results to (1) of each user_id at the earliest time </a:t>
            </a:r>
            <a:endParaRPr/>
          </a:p>
          <a:p>
            <a:pPr indent="0" lvl="0" marL="0">
              <a:spcBef>
                <a:spcPts val="0"/>
              </a:spcBef>
              <a:spcAft>
                <a:spcPts val="0"/>
              </a:spcAft>
              <a:buNone/>
            </a:pPr>
            <a:r>
              <a:t/>
            </a:r>
            <a:endParaRPr/>
          </a:p>
          <a:p>
            <a:pPr indent="0" lvl="0" marL="0">
              <a:spcBef>
                <a:spcPts val="0"/>
              </a:spcBef>
              <a:spcAft>
                <a:spcPts val="0"/>
              </a:spcAft>
              <a:buNone/>
            </a:pPr>
            <a:r>
              <a:t/>
            </a:r>
            <a:endParaRPr sz="1100"/>
          </a:p>
          <a:p>
            <a:pPr indent="0" lvl="0" marL="0">
              <a:spcBef>
                <a:spcPts val="0"/>
              </a:spcBef>
              <a:spcAft>
                <a:spcPts val="0"/>
              </a:spcAft>
              <a:buNone/>
            </a:pPr>
            <a:r>
              <a:rPr lang="en" sz="1100"/>
              <a:t>WITH first_touch AS (</a:t>
            </a:r>
            <a:endParaRPr sz="1100"/>
          </a:p>
          <a:p>
            <a:pPr indent="457200" lvl="0" marL="0" rtl="0">
              <a:spcBef>
                <a:spcPts val="0"/>
              </a:spcBef>
              <a:spcAft>
                <a:spcPts val="0"/>
              </a:spcAft>
              <a:buNone/>
            </a:pPr>
            <a:r>
              <a:rPr lang="en" sz="1100"/>
              <a:t>SELECT user_id,</a:t>
            </a:r>
            <a:endParaRPr sz="1100"/>
          </a:p>
          <a:p>
            <a:pPr indent="457200" lvl="0" marL="0" rtl="0">
              <a:spcBef>
                <a:spcPts val="0"/>
              </a:spcBef>
              <a:spcAft>
                <a:spcPts val="0"/>
              </a:spcAft>
              <a:buNone/>
            </a:pPr>
            <a:r>
              <a:rPr lang="en" sz="1100"/>
              <a:t>MIN(timestamp) as first_touch_at</a:t>
            </a:r>
            <a:endParaRPr sz="1100"/>
          </a:p>
          <a:p>
            <a:pPr indent="0" lvl="0" marL="0">
              <a:spcBef>
                <a:spcPts val="0"/>
              </a:spcBef>
              <a:spcAft>
                <a:spcPts val="0"/>
              </a:spcAft>
              <a:buNone/>
            </a:pPr>
            <a:r>
              <a:rPr lang="en" sz="1100"/>
              <a:t>    FROM page_visits</a:t>
            </a:r>
            <a:endParaRPr sz="1100"/>
          </a:p>
          <a:p>
            <a:pPr indent="0" lvl="0" marL="0">
              <a:spcBef>
                <a:spcPts val="0"/>
              </a:spcBef>
              <a:spcAft>
                <a:spcPts val="0"/>
              </a:spcAft>
              <a:buNone/>
            </a:pPr>
            <a:r>
              <a:rPr lang="en" sz="1100"/>
              <a:t>    GROUP BY user_id)</a:t>
            </a:r>
            <a:endParaRPr sz="1100"/>
          </a:p>
          <a:p>
            <a:pPr indent="0" lvl="0" marL="0">
              <a:spcBef>
                <a:spcPts val="0"/>
              </a:spcBef>
              <a:spcAft>
                <a:spcPts val="0"/>
              </a:spcAft>
              <a:buNone/>
            </a:pPr>
            <a:r>
              <a:t/>
            </a:r>
            <a:endParaRPr/>
          </a:p>
        </p:txBody>
      </p:sp>
      <p:sp>
        <p:nvSpPr>
          <p:cNvPr id="179" name="Shape 179"/>
          <p:cNvSpPr txBox="1"/>
          <p:nvPr/>
        </p:nvSpPr>
        <p:spPr>
          <a:xfrm>
            <a:off x="4947100" y="2066225"/>
            <a:ext cx="3712800" cy="45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This is an </a:t>
            </a:r>
            <a:r>
              <a:rPr lang="en" sz="1100"/>
              <a:t>example</a:t>
            </a:r>
            <a:r>
              <a:rPr lang="en" sz="1100"/>
              <a:t> of returned results by selecting all (*) from the first_touch subquery.</a:t>
            </a:r>
            <a:endParaRPr sz="1100"/>
          </a:p>
        </p:txBody>
      </p:sp>
      <p:sp>
        <p:nvSpPr>
          <p:cNvPr id="180" name="Shape 180"/>
          <p:cNvSpPr txBox="1"/>
          <p:nvPr/>
        </p:nvSpPr>
        <p:spPr>
          <a:xfrm>
            <a:off x="332375" y="944825"/>
            <a:ext cx="8473200" cy="89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First touch will show us the first time someone visits the site. We can then use this to find out how they got there.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4" name="Shape 184"/>
        <p:cNvGrpSpPr/>
        <p:nvPr/>
      </p:nvGrpSpPr>
      <p:grpSpPr>
        <a:xfrm>
          <a:off x="0" y="0"/>
          <a:ext cx="0" cy="0"/>
          <a:chOff x="0" y="0"/>
          <a:chExt cx="0" cy="0"/>
        </a:xfrm>
      </p:grpSpPr>
      <p:sp>
        <p:nvSpPr>
          <p:cNvPr id="185" name="Shape 185"/>
          <p:cNvSpPr txBox="1"/>
          <p:nvPr/>
        </p:nvSpPr>
        <p:spPr>
          <a:xfrm>
            <a:off x="5903775" y="2475575"/>
            <a:ext cx="3000000" cy="24204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100"/>
          </a:p>
          <a:p>
            <a:pPr indent="0" lvl="0" marL="0">
              <a:spcBef>
                <a:spcPts val="0"/>
              </a:spcBef>
              <a:spcAft>
                <a:spcPts val="0"/>
              </a:spcAft>
              <a:buNone/>
            </a:pPr>
            <a:r>
              <a:rPr lang="en" sz="1100"/>
              <a:t>WITH first_touch AS (</a:t>
            </a:r>
            <a:endParaRPr sz="1100"/>
          </a:p>
          <a:p>
            <a:pPr indent="0" lvl="0" marL="0">
              <a:spcBef>
                <a:spcPts val="0"/>
              </a:spcBef>
              <a:spcAft>
                <a:spcPts val="0"/>
              </a:spcAft>
              <a:buNone/>
            </a:pPr>
            <a:r>
              <a:rPr lang="en" sz="1100"/>
              <a:t>    SELECT user_id,</a:t>
            </a:r>
            <a:endParaRPr sz="1100"/>
          </a:p>
          <a:p>
            <a:pPr indent="0" lvl="0" marL="0">
              <a:spcBef>
                <a:spcPts val="0"/>
              </a:spcBef>
              <a:spcAft>
                <a:spcPts val="0"/>
              </a:spcAft>
              <a:buNone/>
            </a:pPr>
            <a:r>
              <a:rPr lang="en" sz="1100"/>
              <a:t>        MIN(timestamp) as first_touch_at</a:t>
            </a:r>
            <a:endParaRPr sz="1100"/>
          </a:p>
          <a:p>
            <a:pPr indent="0" lvl="0" marL="0">
              <a:spcBef>
                <a:spcPts val="0"/>
              </a:spcBef>
              <a:spcAft>
                <a:spcPts val="0"/>
              </a:spcAft>
              <a:buNone/>
            </a:pPr>
            <a:r>
              <a:rPr lang="en" sz="1100"/>
              <a:t>    FROM page_visits</a:t>
            </a:r>
            <a:endParaRPr sz="1100"/>
          </a:p>
          <a:p>
            <a:pPr indent="0" lvl="0" marL="0">
              <a:spcBef>
                <a:spcPts val="0"/>
              </a:spcBef>
              <a:spcAft>
                <a:spcPts val="0"/>
              </a:spcAft>
              <a:buNone/>
            </a:pPr>
            <a:r>
              <a:rPr lang="en" sz="1100"/>
              <a:t>    GROUP BY user_id)</a:t>
            </a:r>
            <a:endParaRPr sz="1100"/>
          </a:p>
          <a:p>
            <a:pPr indent="0" lvl="0" marL="0" rtl="0">
              <a:spcBef>
                <a:spcPts val="0"/>
              </a:spcBef>
              <a:spcAft>
                <a:spcPts val="0"/>
              </a:spcAft>
              <a:buNone/>
            </a:pPr>
            <a:r>
              <a:rPr lang="en" sz="1100"/>
              <a:t>SELECT pv.utm_source,</a:t>
            </a:r>
            <a:endParaRPr sz="1100"/>
          </a:p>
          <a:p>
            <a:pPr indent="0" lvl="0" marL="0" rtl="0">
              <a:spcBef>
                <a:spcPts val="0"/>
              </a:spcBef>
              <a:spcAft>
                <a:spcPts val="0"/>
              </a:spcAft>
              <a:buNone/>
            </a:pPr>
            <a:r>
              <a:rPr lang="en" sz="1100"/>
              <a:t>        pv.utm_campaign,</a:t>
            </a:r>
            <a:endParaRPr sz="1100"/>
          </a:p>
          <a:p>
            <a:pPr indent="0" lvl="0" marL="0" rtl="0">
              <a:spcBef>
                <a:spcPts val="0"/>
              </a:spcBef>
              <a:spcAft>
                <a:spcPts val="0"/>
              </a:spcAft>
              <a:buNone/>
            </a:pPr>
            <a:r>
              <a:rPr lang="en" sz="1100"/>
              <a:t>        COUNT(*)</a:t>
            </a:r>
            <a:endParaRPr sz="1100"/>
          </a:p>
          <a:p>
            <a:pPr indent="0" lvl="0" marL="0" rtl="0">
              <a:spcBef>
                <a:spcPts val="0"/>
              </a:spcBef>
              <a:spcAft>
                <a:spcPts val="0"/>
              </a:spcAft>
              <a:buNone/>
            </a:pPr>
            <a:r>
              <a:rPr lang="en" sz="1100"/>
              <a:t>FROM first_touch ft</a:t>
            </a:r>
            <a:endParaRPr sz="1100"/>
          </a:p>
          <a:p>
            <a:pPr indent="0" lvl="0" marL="0" rtl="0">
              <a:spcBef>
                <a:spcPts val="0"/>
              </a:spcBef>
              <a:spcAft>
                <a:spcPts val="0"/>
              </a:spcAft>
              <a:buNone/>
            </a:pPr>
            <a:r>
              <a:rPr lang="en" sz="1100"/>
              <a:t>JOIN page_visits pv</a:t>
            </a:r>
            <a:endParaRPr sz="1100"/>
          </a:p>
          <a:p>
            <a:pPr indent="0" lvl="0" marL="0" rtl="0">
              <a:spcBef>
                <a:spcPts val="0"/>
              </a:spcBef>
              <a:spcAft>
                <a:spcPts val="0"/>
              </a:spcAft>
              <a:buNone/>
            </a:pPr>
            <a:r>
              <a:rPr lang="en" sz="1100"/>
              <a:t>    ON ft.user_id = pv.user_id</a:t>
            </a:r>
            <a:endParaRPr sz="1100"/>
          </a:p>
          <a:p>
            <a:pPr indent="0" lvl="0" marL="0" rtl="0">
              <a:spcBef>
                <a:spcPts val="0"/>
              </a:spcBef>
              <a:spcAft>
                <a:spcPts val="0"/>
              </a:spcAft>
              <a:buNone/>
            </a:pPr>
            <a:r>
              <a:rPr lang="en" sz="1100"/>
              <a:t>    AND ft.first_touch_at = pv.timestamp</a:t>
            </a:r>
            <a:endParaRPr sz="1100"/>
          </a:p>
          <a:p>
            <a:pPr indent="0" lvl="0" marL="0" rtl="0">
              <a:spcBef>
                <a:spcPts val="0"/>
              </a:spcBef>
              <a:spcAft>
                <a:spcPts val="0"/>
              </a:spcAft>
              <a:buNone/>
            </a:pPr>
            <a:r>
              <a:rPr lang="en" sz="1100"/>
              <a:t>    GROUP BY 2</a:t>
            </a:r>
            <a:endParaRPr sz="1100"/>
          </a:p>
          <a:p>
            <a:pPr indent="0" lvl="0" marL="0" rtl="0">
              <a:spcBef>
                <a:spcPts val="0"/>
              </a:spcBef>
              <a:spcAft>
                <a:spcPts val="0"/>
              </a:spcAft>
              <a:buNone/>
            </a:pPr>
            <a:r>
              <a:rPr lang="en" sz="1100"/>
              <a:t>    ORDER BY 3 DESC;</a:t>
            </a:r>
            <a:endParaRPr sz="1100"/>
          </a:p>
          <a:p>
            <a:pPr indent="0" lvl="0" marL="0" rtl="0">
              <a:spcBef>
                <a:spcPts val="0"/>
              </a:spcBef>
              <a:spcAft>
                <a:spcPts val="0"/>
              </a:spcAft>
              <a:buNone/>
            </a:pPr>
            <a:r>
              <a:t/>
            </a:r>
            <a:endParaRPr/>
          </a:p>
        </p:txBody>
      </p:sp>
      <p:pic>
        <p:nvPicPr>
          <p:cNvPr id="186" name="Shape 186"/>
          <p:cNvPicPr preferRelativeResize="0"/>
          <p:nvPr/>
        </p:nvPicPr>
        <p:blipFill>
          <a:blip r:embed="rId3">
            <a:alphaModFix/>
          </a:blip>
          <a:stretch>
            <a:fillRect/>
          </a:stretch>
        </p:blipFill>
        <p:spPr>
          <a:xfrm>
            <a:off x="152400" y="3048000"/>
            <a:ext cx="5598975" cy="1324390"/>
          </a:xfrm>
          <a:prstGeom prst="rect">
            <a:avLst/>
          </a:prstGeom>
          <a:noFill/>
          <a:ln>
            <a:noFill/>
          </a:ln>
        </p:spPr>
      </p:pic>
      <p:sp>
        <p:nvSpPr>
          <p:cNvPr id="187" name="Shape 187"/>
          <p:cNvSpPr txBox="1"/>
          <p:nvPr/>
        </p:nvSpPr>
        <p:spPr>
          <a:xfrm>
            <a:off x="152400" y="1173875"/>
            <a:ext cx="8773800" cy="137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 can then use this subquery in our main query. We will select the utm_source and utm_ campaign  and count the number of rows returned from the page_visits table.  To limit this count to the first touch we will join the subquery to our page_visits table on the ft.user_id on pv.user_id and ft.first_touch_at on pv.timestamp. Grouping by the campaign will count up the rows returned per campaign of the joined tables. We ordered them by the count descending to see which campaigns were most successful.</a:t>
            </a:r>
            <a:endParaRPr/>
          </a:p>
        </p:txBody>
      </p:sp>
      <p:sp>
        <p:nvSpPr>
          <p:cNvPr id="188" name="Shape 188"/>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2.2 U</a:t>
            </a:r>
            <a:r>
              <a:rPr b="1" lang="en" sz="2400">
                <a:solidFill>
                  <a:srgbClr val="222222"/>
                </a:solidFill>
                <a:highlight>
                  <a:srgbClr val="FFFFFF"/>
                </a:highlight>
                <a:latin typeface="Roboto"/>
                <a:ea typeface="Roboto"/>
                <a:cs typeface="Roboto"/>
                <a:sym typeface="Roboto"/>
              </a:rPr>
              <a:t>ser journey - First touch Part 2</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2" name="Shape 192"/>
        <p:cNvGrpSpPr/>
        <p:nvPr/>
      </p:nvGrpSpPr>
      <p:grpSpPr>
        <a:xfrm>
          <a:off x="0" y="0"/>
          <a:ext cx="0" cy="0"/>
          <a:chOff x="0" y="0"/>
          <a:chExt cx="0" cy="0"/>
        </a:xfrm>
      </p:grpSpPr>
      <p:sp>
        <p:nvSpPr>
          <p:cNvPr id="193" name="Shape 193"/>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2.3 U</a:t>
            </a:r>
            <a:r>
              <a:rPr b="1" lang="en" sz="2400">
                <a:solidFill>
                  <a:srgbClr val="222222"/>
                </a:solidFill>
                <a:highlight>
                  <a:srgbClr val="FFFFFF"/>
                </a:highlight>
                <a:latin typeface="Roboto"/>
                <a:ea typeface="Roboto"/>
                <a:cs typeface="Roboto"/>
                <a:sym typeface="Roboto"/>
              </a:rPr>
              <a:t>ser journey - Last touch</a:t>
            </a:r>
            <a:endParaRPr b="1" sz="2400"/>
          </a:p>
        </p:txBody>
      </p:sp>
      <p:sp>
        <p:nvSpPr>
          <p:cNvPr id="194" name="Shape 194"/>
          <p:cNvSpPr txBox="1"/>
          <p:nvPr/>
        </p:nvSpPr>
        <p:spPr>
          <a:xfrm>
            <a:off x="0" y="1066800"/>
            <a:ext cx="9144000" cy="3000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To find the last touch count each campaign produced will be done in much the same way first touch campaign count was done. </a:t>
            </a:r>
            <a:endParaRPr/>
          </a:p>
          <a:p>
            <a:pPr indent="0" lvl="0" marL="0" rtl="0">
              <a:spcBef>
                <a:spcPts val="0"/>
              </a:spcBef>
              <a:spcAft>
                <a:spcPts val="0"/>
              </a:spcAft>
              <a:buNone/>
            </a:pPr>
            <a:r>
              <a:rPr lang="en"/>
              <a:t>Instead of using “MIN” to find the earliest time</a:t>
            </a:r>
            <a:r>
              <a:rPr lang="en"/>
              <a:t> we will use “MAX” on the timestamp to limit the results to the latest time to be returned.  Grouping by the user_id will limit the results to (1) of each user_id at the latest time. </a:t>
            </a:r>
            <a:endParaRPr/>
          </a:p>
          <a:p>
            <a:pPr indent="0" lvl="0" marL="0" rtl="0">
              <a:spcBef>
                <a:spcPts val="0"/>
              </a:spcBef>
              <a:spcAft>
                <a:spcPts val="0"/>
              </a:spcAft>
              <a:buNone/>
            </a:pPr>
            <a:r>
              <a:t/>
            </a:r>
            <a:endParaRPr/>
          </a:p>
          <a:p>
            <a:pPr indent="0" lvl="0" marL="0" rtl="0">
              <a:spcBef>
                <a:spcPts val="0"/>
              </a:spcBef>
              <a:spcAft>
                <a:spcPts val="0"/>
              </a:spcAft>
              <a:buNone/>
            </a:pPr>
            <a:r>
              <a:t/>
            </a:r>
            <a:endParaRPr sz="1100"/>
          </a:p>
          <a:p>
            <a:pPr indent="0" lvl="0" marL="0" rtl="0">
              <a:spcBef>
                <a:spcPts val="0"/>
              </a:spcBef>
              <a:spcAft>
                <a:spcPts val="0"/>
              </a:spcAft>
              <a:buNone/>
            </a:pPr>
            <a:r>
              <a:rPr lang="en" sz="1100"/>
              <a:t>WITH last_touch AS (</a:t>
            </a:r>
            <a:endParaRPr sz="1100"/>
          </a:p>
          <a:p>
            <a:pPr indent="0" lvl="0" marL="0" rtl="0">
              <a:spcBef>
                <a:spcPts val="0"/>
              </a:spcBef>
              <a:spcAft>
                <a:spcPts val="0"/>
              </a:spcAft>
              <a:buNone/>
            </a:pPr>
            <a:r>
              <a:rPr lang="en" sz="1100"/>
              <a:t>    SELECT user_id,</a:t>
            </a:r>
            <a:endParaRPr sz="1100"/>
          </a:p>
          <a:p>
            <a:pPr indent="0" lvl="0" marL="0" rtl="0">
              <a:spcBef>
                <a:spcPts val="0"/>
              </a:spcBef>
              <a:spcAft>
                <a:spcPts val="0"/>
              </a:spcAft>
              <a:buNone/>
            </a:pPr>
            <a:r>
              <a:rPr lang="en" sz="1100"/>
              <a:t>        MAX(timestamp) as last_touch_at</a:t>
            </a:r>
            <a:endParaRPr sz="1100"/>
          </a:p>
          <a:p>
            <a:pPr indent="0" lvl="0" marL="0" rtl="0">
              <a:spcBef>
                <a:spcPts val="0"/>
              </a:spcBef>
              <a:spcAft>
                <a:spcPts val="0"/>
              </a:spcAft>
              <a:buNone/>
            </a:pPr>
            <a:r>
              <a:rPr lang="en" sz="1100"/>
              <a:t>    FROM page_visits</a:t>
            </a:r>
            <a:endParaRPr sz="1100"/>
          </a:p>
          <a:p>
            <a:pPr indent="0" lvl="0" marL="0" rtl="0">
              <a:spcBef>
                <a:spcPts val="0"/>
              </a:spcBef>
              <a:spcAft>
                <a:spcPts val="0"/>
              </a:spcAft>
              <a:buNone/>
            </a:pPr>
            <a:r>
              <a:rPr lang="en" sz="1100"/>
              <a:t>    GROUP BY user_id)</a:t>
            </a:r>
            <a:endParaRPr sz="1100"/>
          </a:p>
          <a:p>
            <a:pPr indent="0" lvl="0" marL="0" rtl="0">
              <a:spcBef>
                <a:spcPts val="0"/>
              </a:spcBef>
              <a:spcAft>
                <a:spcPts val="0"/>
              </a:spcAft>
              <a:buNone/>
            </a:pPr>
            <a:r>
              <a:t/>
            </a:r>
            <a:endParaRPr/>
          </a:p>
        </p:txBody>
      </p:sp>
      <p:pic>
        <p:nvPicPr>
          <p:cNvPr id="195" name="Shape 195"/>
          <p:cNvPicPr preferRelativeResize="0"/>
          <p:nvPr/>
        </p:nvPicPr>
        <p:blipFill>
          <a:blip r:embed="rId3">
            <a:alphaModFix/>
          </a:blip>
          <a:stretch>
            <a:fillRect/>
          </a:stretch>
        </p:blipFill>
        <p:spPr>
          <a:xfrm>
            <a:off x="3667125" y="2971800"/>
            <a:ext cx="4552950" cy="1790700"/>
          </a:xfrm>
          <a:prstGeom prst="rect">
            <a:avLst/>
          </a:prstGeom>
          <a:noFill/>
          <a:ln>
            <a:noFill/>
          </a:ln>
        </p:spPr>
      </p:pic>
      <p:sp>
        <p:nvSpPr>
          <p:cNvPr id="196" name="Shape 196"/>
          <p:cNvSpPr txBox="1"/>
          <p:nvPr/>
        </p:nvSpPr>
        <p:spPr>
          <a:xfrm>
            <a:off x="4108900" y="2523425"/>
            <a:ext cx="3712800" cy="45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This is an example of returned results by selecting all (*) from the last_touch table.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