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nhold Koc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23a37155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023a3715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23a37155_5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4023a37155_5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023a37155_5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4023a37155_5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023a37155_5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4023a37155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023a37155_5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023a37155_5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023a37155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4023a37155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023a37155_5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4023a37155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023a37155_5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4023a37155_5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023a37155_5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4023a37155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023a37155_5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4023a37155_5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23a37155_5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023a37155_5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4b708e7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404b708e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023a37155_5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4023a37155_5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023a37155_5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4023a37155_5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023a37155_5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4023a37155_5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023a37155_5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4023a37155_5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023a37155_5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4023a37155_5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024f90e76_1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024f90e76_1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04b708e7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04b708e7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023a37155_5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4023a37155_5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fa4d7f87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docker containers, </a:t>
            </a:r>
            <a:endParaRPr/>
          </a:p>
        </p:txBody>
      </p:sp>
      <p:sp>
        <p:nvSpPr>
          <p:cNvPr id="359" name="Google Shape;359;g3fa4d7f8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fa4d7f87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Sims’ package?</a:t>
            </a:r>
            <a:endParaRPr/>
          </a:p>
        </p:txBody>
      </p:sp>
      <p:sp>
        <p:nvSpPr>
          <p:cNvPr id="367" name="Google Shape;367;g3fa4d7f8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23a37155_5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023a37155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23a37155_5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023a37155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23a37155_5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023a3715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23a37155_5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4023a37155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23a37155_5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023a37155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23a37155_5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4023a37155_5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XPT format is a required format for submissions – actually now easier to produce in R than SAS!</a:t>
            </a:r>
            <a:endParaRPr/>
          </a:p>
        </p:txBody>
      </p:sp>
      <p:sp>
        <p:nvSpPr>
          <p:cNvPr id="205" name="Google Shape;205;g4023a37155_5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23a37155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4023a37155_5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4023a37155_5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nk">
  <p:cSld name="Title Slide 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96522" y="2068940"/>
            <a:ext cx="2877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96521" y="3427589"/>
            <a:ext cx="255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92627" y="149153"/>
            <a:ext cx="81228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0" name="Google Shape;130;p2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92627" y="149153"/>
            <a:ext cx="81228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 rot="5400000">
            <a:off x="2752200" y="-1130554"/>
            <a:ext cx="3403500" cy="8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August 2018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358283" y="1192388"/>
            <a:ext cx="634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359152" y="693553"/>
            <a:ext cx="757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359152" y="4252723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Text Only">
  <p:cSld name="Title Slide Text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296521" y="2402365"/>
            <a:ext cx="5042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96521" y="3427590"/>
            <a:ext cx="5042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392627" y="149153"/>
            <a:ext cx="81228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92627" y="1229096"/>
            <a:ext cx="8122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92627" y="149153"/>
            <a:ext cx="81228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2627" y="149153"/>
            <a:ext cx="81228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92627" y="1229096"/>
            <a:ext cx="8122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92627" y="1059869"/>
            <a:ext cx="8122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iceci/inspections/inspectionguides/ucm074875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doc/R-FDA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project.org/doc/R-SDLC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andy.p.nicholls@gsk.com" TargetMode="External"/><Relationship Id="rId2" Type="http://schemas.openxmlformats.org/officeDocument/2006/relationships/hyperlink" Target="mailto:taylorlyn@prahs.com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ctrTitle"/>
          </p:nvPr>
        </p:nvSpPr>
        <p:spPr>
          <a:xfrm>
            <a:off x="296522" y="2059323"/>
            <a:ext cx="28770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111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lang="en" sz="23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The Challenges of Validating 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1"/>
          </p:nvPr>
        </p:nvSpPr>
        <p:spPr>
          <a:xfrm>
            <a:off x="296527" y="3427600"/>
            <a:ext cx="369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">
                <a:solidFill>
                  <a:srgbClr val="6D9EEB"/>
                </a:solidFill>
              </a:rPr>
              <a:t>R in Pharma Workshop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ctrTitle"/>
          </p:nvPr>
        </p:nvSpPr>
        <p:spPr>
          <a:xfrm>
            <a:off x="296521" y="2732584"/>
            <a:ext cx="5042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1112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alibri"/>
              <a:buNone/>
            </a:pPr>
            <a:r>
              <a:rPr lang="en" sz="23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Some Definitions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30" name="Google Shape;230;p38"/>
          <p:cNvSpPr txBox="1">
            <a:spLocks noGrp="1"/>
          </p:cNvSpPr>
          <p:nvPr>
            <p:ph type="subTitle" idx="1"/>
          </p:nvPr>
        </p:nvSpPr>
        <p:spPr>
          <a:xfrm>
            <a:off x="296521" y="3427590"/>
            <a:ext cx="5042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(FDA) -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documented evidence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provides a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degree of assurance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 specific process will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consistently produce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product meeting its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predetermined specifications and quality attributes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Verification, software (NBS)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 general the demonstration of consistency, completeness, and correctness of the software at each stage and between each stage of the development life cycle.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assurance, software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(IEEE)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A planned and systematic pattern of all actions necessary to provide </a:t>
            </a:r>
            <a:r>
              <a:rPr lang="en" sz="1900" b="1" i="0" u="none" strike="noStrike" cap="none">
                <a:solidFill>
                  <a:schemeClr val="dk1"/>
                </a:solidFill>
              </a:rPr>
              <a:t>adequate confidence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an item or product </a:t>
            </a:r>
            <a:r>
              <a:rPr lang="en" sz="1900" b="1" i="0" u="none" strike="noStrike" cap="none">
                <a:solidFill>
                  <a:schemeClr val="dk1"/>
                </a:solidFill>
              </a:rPr>
              <a:t>conforms to established technical requirements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(2) A set of activities designed to </a:t>
            </a:r>
            <a:r>
              <a:rPr lang="en" sz="1900" b="1" i="0" u="none" strike="noStrike" cap="none">
                <a:solidFill>
                  <a:schemeClr val="dk1"/>
                </a:solidFill>
              </a:rPr>
              <a:t>evaluate the process by which products are developed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manufactured.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3"/>
          </p:nvPr>
        </p:nvSpPr>
        <p:spPr>
          <a:xfrm>
            <a:off x="292353" y="4608271"/>
            <a:ext cx="8424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https://www.fda.gov/iceci/inspections/inspectionguides/ucm074875.htm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NIST - National Institute for Standards and Technology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NBS - National Bureau of Standards</a:t>
            </a: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Qualification, installation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(FDA) - Establishing confidence that process equipment and ancillary systems are compliant with appropriate codes and approved design intentions, and that manufacturer's recommendations are suitably considered.</a:t>
            </a:r>
            <a:endParaRPr/>
          </a:p>
          <a:p>
            <a:pPr marL="177800" marR="0" lvl="0" indent="-1714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Qualification, operational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(FDA) - Establishing confidence that process equipment and sub-systems are capable of consistently operating within established limits and tolerances.</a:t>
            </a:r>
            <a:endParaRPr/>
          </a:p>
          <a:p>
            <a:pPr marL="177800" marR="0" lvl="0" indent="-1714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Qualification, process performance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(FDA) - Establishing confidence that the process is effective and reproducible.</a:t>
            </a:r>
            <a:endParaRPr/>
          </a:p>
          <a:p>
            <a:pPr marL="177800" marR="0" lvl="0" indent="-1714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Qualification, product performance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(FDA) - Establishing confidence through appropriate testing that the finished product produced by a specified process meets all release requirements for functionality and safety.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</a:t>
            </a:r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3"/>
          </p:nvPr>
        </p:nvSpPr>
        <p:spPr>
          <a:xfrm>
            <a:off x="358427" y="473142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https://www.fda.gov/iceci/inspections/inspectionguides/ucm074875.htm</a:t>
            </a:r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ctrTitle"/>
          </p:nvPr>
        </p:nvSpPr>
        <p:spPr>
          <a:xfrm>
            <a:off x="296521" y="2402365"/>
            <a:ext cx="5042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</a:pPr>
            <a:r>
              <a:rPr lang="en" sz="26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What does this mean for Base R?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1"/>
          </p:nvPr>
        </p:nvSpPr>
        <p:spPr>
          <a:xfrm>
            <a:off x="296521" y="3427590"/>
            <a:ext cx="5042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R: Regulatory Compliance and Validation Issues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Guidance document for the use of R in regulated clinical trial environments (March 2018)</a:t>
            </a:r>
            <a:endParaRPr dirty="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FDA / ICH guidelines</a:t>
            </a:r>
            <a:endParaRPr dirty="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Applicable to Base R plus Recommended Packages</a:t>
            </a:r>
            <a:endParaRPr dirty="0"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R: Software Development Life Cycle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of R’s development, testing, release and maintenance processes</a:t>
            </a:r>
            <a:endParaRPr dirty="0"/>
          </a:p>
        </p:txBody>
      </p:sp>
      <p:sp>
        <p:nvSpPr>
          <p:cNvPr id="258" name="Google Shape;258;p42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Further Reading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Foundation Documentation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1358283" y="1192388"/>
            <a:ext cx="634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 u="none" strike="noStrike" cap="none">
                <a:solidFill>
                  <a:schemeClr val="dk1"/>
                </a:solidFill>
              </a:rPr>
              <a:t>“The FDA explains that validation encompasses the overall program and is designed to assure quality and consistency for a process/product throughout its lifecycle. In contrast, verification is an activity performed during and/or between phases of the overall lifecycle. Software testing is one form of verification.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 u="none" strike="noStrike" cap="none">
                <a:solidFill>
                  <a:schemeClr val="dk1"/>
                </a:solidFill>
              </a:rPr>
              <a:t>Qualification can be seen as a phase of verification and/or testing within an overall validation program.”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body" idx="2"/>
          </p:nvPr>
        </p:nvSpPr>
        <p:spPr>
          <a:xfrm>
            <a:off x="359152" y="693553"/>
            <a:ext cx="757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3"/>
          <p:cNvSpPr txBox="1">
            <a:spLocks noGrp="1"/>
          </p:cNvSpPr>
          <p:nvPr>
            <p:ph type="body" idx="3"/>
          </p:nvPr>
        </p:nvSpPr>
        <p:spPr>
          <a:xfrm>
            <a:off x="359152" y="4252723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https://www.r-project.org/doc/R-FDA.pdf</a:t>
            </a:r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Foundation’s Interpretation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members of R Core constitute a widely recognized, international team of experts on statistical computing and software development.”</a:t>
            </a:r>
            <a:r>
              <a:rPr lang="en" sz="19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baseline="30000"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 Management (SVN) used such that development is traceable</a:t>
            </a:r>
            <a:endParaRPr dirty="0"/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publicly available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Accompanied by ‘NEWS’ file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Mailing lists and bug tracking system facilitate user feedback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set of validation tests are maintained and upgraded by R Core to enable the testing of source code against known data and known results”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release cycles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patched releases</a:t>
            </a:r>
            <a:endParaRPr dirty="0"/>
          </a:p>
          <a:p>
            <a:pPr marL="177800" marR="0" lvl="0" indent="-50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50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https://www.r-project.org/doc/R-FDA.pdf</a:t>
            </a:r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 Foundation’s Documentation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(base) R so long as we are comfortable that it has been developed in a way that ensures quality and consistency</a:t>
            </a:r>
            <a:endParaRPr dirty="0"/>
          </a:p>
          <a:p>
            <a:pPr marL="177800" marR="0" lvl="0" indent="-50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this matches up with our own internal Quality Assurance SOPs, Base R is fine to use for regulatory work once we’ve qualified the environment internally (essentially, verifying that our installation has been successful)</a:t>
            </a:r>
            <a:endParaRPr dirty="0"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layperson’s terms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358283" y="1192388"/>
            <a:ext cx="634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body" idx="2"/>
          </p:nvPr>
        </p:nvSpPr>
        <p:spPr>
          <a:xfrm>
            <a:off x="359152" y="693553"/>
            <a:ext cx="757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6"/>
          <p:cNvSpPr txBox="1">
            <a:spLocks noGrp="1"/>
          </p:cNvSpPr>
          <p:nvPr>
            <p:ph type="body" idx="3"/>
          </p:nvPr>
        </p:nvSpPr>
        <p:spPr>
          <a:xfrm>
            <a:off x="359152" y="4252723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Thoughts?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ctrTitle"/>
          </p:nvPr>
        </p:nvSpPr>
        <p:spPr>
          <a:xfrm>
            <a:off x="296521" y="2732584"/>
            <a:ext cx="5042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1112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alibri"/>
              <a:buNone/>
            </a:pPr>
            <a:r>
              <a:rPr lang="en" sz="23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What about R packages?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98" name="Google Shape;298;p47"/>
          <p:cNvSpPr txBox="1">
            <a:spLocks noGrp="1"/>
          </p:cNvSpPr>
          <p:nvPr>
            <p:ph type="subTitle" idx="1"/>
          </p:nvPr>
        </p:nvSpPr>
        <p:spPr>
          <a:xfrm>
            <a:off x="296521" y="3427590"/>
            <a:ext cx="5042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457200" marR="0" lvl="0" indent="-3492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Statistician?</a:t>
            </a:r>
            <a:endParaRPr sz="1900"/>
          </a:p>
          <a:p>
            <a:pPr marL="45720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Programmer?</a:t>
            </a:r>
            <a:endParaRPr sz="1900"/>
          </a:p>
          <a:p>
            <a:pPr marL="45720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DevOpps?</a:t>
            </a:r>
            <a:endParaRPr sz="1900"/>
          </a:p>
          <a:p>
            <a:pPr marL="45720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Data Scientist?</a:t>
            </a:r>
            <a:endParaRPr sz="1900"/>
          </a:p>
          <a:p>
            <a:pPr marL="45720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Pharmacometrician?</a:t>
            </a:r>
            <a:endParaRPr sz="1900"/>
          </a:p>
          <a:p>
            <a:pPr marL="45720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Bionformatrician?</a:t>
            </a:r>
            <a:endParaRPr sz="1900"/>
          </a:p>
          <a:p>
            <a:pPr marL="45720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Lost?</a:t>
            </a:r>
            <a:endParaRPr sz="1900"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</a:t>
            </a:r>
            <a:r>
              <a:rPr lang="en" sz="3000"/>
              <a:t>re you?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packages may</a:t>
            </a:r>
            <a:r>
              <a:rPr lang="en" dirty="0"/>
              <a:t>:</a:t>
            </a:r>
          </a:p>
          <a:p>
            <a:pPr marL="635000" lvl="1" indent="-171450">
              <a:lnSpc>
                <a:spcPct val="80000"/>
              </a:lnSpc>
              <a:spcBef>
                <a:spcPts val="600"/>
              </a:spcBef>
              <a:buSzPts val="1900"/>
            </a:pPr>
            <a:r>
              <a:rPr lang="en" dirty="0"/>
              <a:t>C</a:t>
            </a: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 from</a:t>
            </a:r>
            <a:r>
              <a:rPr lang="en" dirty="0"/>
              <a:t> anywhere </a:t>
            </a:r>
          </a:p>
          <a:p>
            <a:pPr marL="635000" lvl="1" indent="-171450">
              <a:lnSpc>
                <a:spcPct val="80000"/>
              </a:lnSpc>
              <a:spcBef>
                <a:spcPts val="600"/>
              </a:spcBef>
              <a:buSzPts val="1900"/>
            </a:pPr>
            <a:r>
              <a:rPr lang="en" dirty="0"/>
              <a:t>B</a:t>
            </a: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written by anyone</a:t>
            </a:r>
          </a:p>
          <a:p>
            <a:pPr marL="635000" lvl="1" indent="-171450">
              <a:lnSpc>
                <a:spcPct val="80000"/>
              </a:lnSpc>
              <a:spcBef>
                <a:spcPts val="600"/>
              </a:spcBef>
              <a:buSzPts val="1900"/>
            </a:pPr>
            <a:r>
              <a:rPr lang="en" dirty="0"/>
              <a:t>O</a:t>
            </a: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may not follow a typical SDLC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Ultimately, </a:t>
            </a:r>
            <a:r>
              <a:rPr lang="en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or may not do what they are supposed to do</a:t>
            </a:r>
            <a:endParaRPr b="1" dirty="0"/>
          </a:p>
          <a:p>
            <a:pPr marL="17780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177800" marR="0" lvl="0" indent="-1714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dirty="0"/>
              <a:t>Hopefully, they have been extensively tested in the community!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56987-140F-4B84-A4D1-70BB18F91C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E16B-56C8-40A8-AA63-2ED9BB9439F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 Packages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body" idx="1"/>
          </p:nvPr>
        </p:nvSpPr>
        <p:spPr>
          <a:xfrm>
            <a:off x="359453" y="121603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dirty="0"/>
              <a:t>PSI AIMS SIG have initiated an R Consortium endorsed project to create an online validation platform for R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dirty="0"/>
              <a:t>The platform will</a:t>
            </a:r>
            <a:endParaRPr dirty="0"/>
          </a:p>
          <a:p>
            <a:pPr marL="520700" marR="0" lvl="1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dirty="0"/>
              <a:t>Standardise the packages we use</a:t>
            </a:r>
            <a:endParaRPr dirty="0"/>
          </a:p>
          <a:p>
            <a:pPr marL="520700" marR="0" lvl="1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dirty="0"/>
              <a:t>Provide links to useful QA information</a:t>
            </a:r>
            <a:endParaRPr dirty="0"/>
          </a:p>
          <a:p>
            <a:pPr marL="520700" marR="0" lvl="1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dirty="0"/>
              <a:t>Be a platform for sharing tests</a:t>
            </a:r>
            <a:endParaRPr dirty="0"/>
          </a:p>
          <a:p>
            <a:pPr marL="520700" marR="0" lvl="1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dirty="0"/>
              <a:t>Enable statistical discussion</a:t>
            </a:r>
            <a:endParaRPr dirty="0"/>
          </a:p>
          <a:p>
            <a:pPr marL="520700" marR="0" lvl="1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dirty="0"/>
              <a:t>Lead to a more consistent approach to R validation (and open source in general)</a:t>
            </a:r>
            <a:endParaRPr dirty="0"/>
          </a:p>
          <a:p>
            <a:pPr marL="520700" marR="0" lvl="1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dirty="0"/>
              <a:t>Be free to use</a:t>
            </a:r>
            <a:endParaRPr dirty="0"/>
          </a:p>
        </p:txBody>
      </p:sp>
      <p:sp>
        <p:nvSpPr>
          <p:cNvPr id="311" name="Google Shape;311;p49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platform</a:t>
            </a:r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body" idx="3"/>
          </p:nvPr>
        </p:nvSpPr>
        <p:spPr>
          <a:xfrm>
            <a:off x="359152" y="46928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25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000"/>
              <a:t>More detail: https://www.r-consortium.org/announcement/2018/05/29/announcing-the-r-consortium-isc-funded-project-grant-recipients-for-spring-2018</a:t>
            </a:r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Challenges of Validating R Packages</a:t>
            </a:r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8578" y="246181"/>
            <a:ext cx="1881319" cy="42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indent="-342900">
              <a:lnSpc>
                <a:spcPct val="70000"/>
              </a:lnSpc>
              <a:spcBef>
                <a:spcPts val="0"/>
              </a:spcBef>
              <a:buSzPts val="1800"/>
            </a:pPr>
            <a:r>
              <a:rPr lang="en" i="0" u="none" strike="noStrike" cap="none" dirty="0">
                <a:solidFill>
                  <a:schemeClr val="dk1"/>
                </a:solidFill>
              </a:rPr>
              <a:t>What are the predetermined specifications?  How do we define them?</a:t>
            </a:r>
            <a:endParaRPr dirty="0"/>
          </a:p>
          <a:p>
            <a:pPr marL="800100" indent="-342900">
              <a:lnSpc>
                <a:spcPct val="70000"/>
              </a:lnSpc>
              <a:spcBef>
                <a:spcPts val="0"/>
              </a:spcBef>
            </a:pPr>
            <a:endParaRPr dirty="0"/>
          </a:p>
          <a:p>
            <a:pPr indent="-342900">
              <a:lnSpc>
                <a:spcPct val="70000"/>
              </a:lnSpc>
              <a:spcBef>
                <a:spcPts val="0"/>
              </a:spcBef>
              <a:buSzPts val="1800"/>
            </a:pPr>
            <a:r>
              <a:rPr lang="en" i="0" u="none" strike="noStrike" cap="none" dirty="0">
                <a:solidFill>
                  <a:schemeClr val="dk1"/>
                </a:solidFill>
              </a:rPr>
              <a:t>Does it meet these specifications?</a:t>
            </a:r>
            <a:endParaRPr i="0" u="none" strike="noStrike" cap="none" dirty="0">
              <a:solidFill>
                <a:schemeClr val="dk1"/>
              </a:solidFill>
            </a:endParaRPr>
          </a:p>
          <a:p>
            <a:pPr marL="800100" indent="-342900">
              <a:lnSpc>
                <a:spcPct val="70000"/>
              </a:lnSpc>
              <a:spcBef>
                <a:spcPts val="0"/>
              </a:spcBef>
            </a:pPr>
            <a:endParaRPr dirty="0"/>
          </a:p>
          <a:p>
            <a:pPr indent="-342900">
              <a:lnSpc>
                <a:spcPct val="70000"/>
              </a:lnSpc>
              <a:spcBef>
                <a:spcPts val="0"/>
              </a:spcBef>
              <a:buSzPts val="1800"/>
            </a:pPr>
            <a:r>
              <a:rPr lang="en" dirty="0"/>
              <a:t>How sure are we?</a:t>
            </a:r>
            <a:endParaRPr dirty="0"/>
          </a:p>
          <a:p>
            <a:pPr marL="800100" indent="-342900">
              <a:lnSpc>
                <a:spcPct val="70000"/>
              </a:lnSpc>
              <a:spcBef>
                <a:spcPts val="0"/>
              </a:spcBef>
            </a:pPr>
            <a:endParaRPr dirty="0"/>
          </a:p>
          <a:p>
            <a:pPr indent="-342900">
              <a:lnSpc>
                <a:spcPct val="70000"/>
              </a:lnSpc>
              <a:spcBef>
                <a:spcPts val="0"/>
              </a:spcBef>
              <a:buSzPts val="1800"/>
            </a:pPr>
            <a:r>
              <a:rPr lang="en" dirty="0"/>
              <a:t>How do we document all this?</a:t>
            </a:r>
            <a:endParaRPr dirty="0"/>
          </a:p>
          <a:p>
            <a:pPr marL="520700" marR="0" lvl="1" indent="-762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1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20" name="Google Shape;320;p50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Validation Questions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Challenges of Validating R Packages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317500" indent="-285750">
              <a:lnSpc>
                <a:spcPct val="80000"/>
              </a:lnSpc>
              <a:spcBef>
                <a:spcPts val="600"/>
              </a:spcBef>
              <a:buSzPts val="1700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a package import require the same level of scrutiny?</a:t>
            </a:r>
            <a:endParaRPr dirty="0"/>
          </a:p>
          <a:p>
            <a:pPr marL="374650" indent="-342900">
              <a:lnSpc>
                <a:spcPct val="80000"/>
              </a:lnSpc>
              <a:spcBef>
                <a:spcPts val="600"/>
              </a:spcBef>
              <a:buSzPts val="1700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What, if any, additional work is required to validate extensions such as shiny / rmarkdown?</a:t>
            </a:r>
            <a:endParaRPr lang="en" dirty="0"/>
          </a:p>
          <a:p>
            <a:pPr marL="831850" lvl="1">
              <a:lnSpc>
                <a:spcPct val="80000"/>
              </a:lnSpc>
              <a:spcBef>
                <a:spcPts val="600"/>
              </a:spcBef>
              <a:buSzPts val="1700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QC a shiny app?</a:t>
            </a:r>
            <a:endParaRPr dirty="0"/>
          </a:p>
          <a:p>
            <a:pPr marL="374650" indent="-342900">
              <a:lnSpc>
                <a:spcPct val="80000"/>
              </a:lnSpc>
              <a:spcBef>
                <a:spcPts val="600"/>
              </a:spcBef>
              <a:buSzPts val="1700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validate packages that use 3</a:t>
            </a:r>
            <a:r>
              <a:rPr lang="en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dependencies, eg R2jags, </a:t>
            </a:r>
            <a:r>
              <a:rPr lang="en" dirty="0"/>
              <a:t>rstan</a:t>
            </a: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374650" indent="-342900">
              <a:lnSpc>
                <a:spcPct val="80000"/>
              </a:lnSpc>
              <a:spcBef>
                <a:spcPts val="600"/>
              </a:spcBef>
              <a:buSzPts val="1700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should we upgrade our R environments?</a:t>
            </a:r>
            <a:endParaRPr dirty="0"/>
          </a:p>
          <a:p>
            <a:pPr marL="374650" indent="-342900">
              <a:lnSpc>
                <a:spcPct val="80000"/>
              </a:lnSpc>
              <a:spcBef>
                <a:spcPts val="600"/>
              </a:spcBef>
              <a:buSzPts val="1700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ensure reproducibility?  </a:t>
            </a:r>
            <a:endParaRPr dirty="0"/>
          </a:p>
          <a:p>
            <a:pPr marL="342900" marR="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508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1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Other Key Questions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The Challenges of Validating R Packages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Collating this information is only the first step</a:t>
            </a:r>
            <a:endParaRPr dirty="0"/>
          </a:p>
          <a:p>
            <a:pPr marL="177800" marR="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challenge is the interpretation</a:t>
            </a:r>
            <a:endParaRPr dirty="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is written by Hadley Wickham but has only been available for 6 months</a:t>
            </a:r>
            <a:endParaRPr dirty="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hasn’t been updated in over a year but has 100,000 downloads in the last month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dirty="0"/>
              <a:t>Every QA team will have different opinions on what is required </a:t>
            </a:r>
            <a:endParaRPr dirty="0"/>
          </a:p>
          <a:p>
            <a:pPr marL="17780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dirty="0"/>
              <a:t>Can we steer our QA teams towards a common approach?</a:t>
            </a:r>
            <a:endParaRPr dirty="0"/>
          </a:p>
          <a:p>
            <a: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2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Evidence</a:t>
            </a:r>
            <a:endParaRPr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Validating R Packages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subTitle" idx="1"/>
          </p:nvPr>
        </p:nvSpPr>
        <p:spPr>
          <a:xfrm>
            <a:off x="296521" y="3427590"/>
            <a:ext cx="5042400" cy="315300"/>
          </a:xfrm>
          <a:prstGeom prst="rect">
            <a:avLst/>
          </a:prstGeom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ctrTitle"/>
          </p:nvPr>
        </p:nvSpPr>
        <p:spPr>
          <a:xfrm>
            <a:off x="296521" y="2402365"/>
            <a:ext cx="5042400" cy="666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Workshop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392627" y="149153"/>
            <a:ext cx="8122800" cy="945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Structure</a:t>
            </a:r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392627" y="1229096"/>
            <a:ext cx="8122800" cy="340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Let’s split into groups and try to answer some questions</a:t>
            </a:r>
          </a:p>
          <a:p>
            <a: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endParaRPr lang="en" dirty="0"/>
          </a:p>
          <a:p>
            <a:pPr lvl="0"/>
            <a:r>
              <a:rPr lang="en-GB" dirty="0"/>
              <a:t>Assessing Risk / Verification</a:t>
            </a:r>
            <a:endParaRPr lang="en" dirty="0"/>
          </a:p>
          <a:p>
            <a:pPr lvl="0"/>
            <a:r>
              <a:rPr lang="en" dirty="0"/>
              <a:t>R Environments</a:t>
            </a:r>
          </a:p>
          <a:p>
            <a:pPr lvl="0"/>
            <a:r>
              <a:rPr lang="en" dirty="0"/>
              <a:t>R Community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How do we define requirements?</a:t>
            </a:r>
            <a:endParaRPr/>
          </a:p>
          <a:p>
            <a:pPr marL="520700" marR="0" lvl="1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Do we need to?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What metrics do we need to collect for a risk assessment?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What level of testing is required to mitigate risk?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How should package imports be handled?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How should 3rd party dependencies be handled?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How do you validate a shiny app?</a:t>
            </a:r>
            <a:endParaRPr/>
          </a:p>
          <a:p>
            <a: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5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For Consideration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GB" sz="3200" dirty="0"/>
              <a:t>Assessing Risk / Verification</a:t>
            </a:r>
            <a:endParaRPr lang="en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How often should we update an R environment?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How do we balance progression with stability?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Mechanisms for deployment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How should 3rd party software be handled?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Should the industry try to standardise on a set of R packages?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Reproducibility - do we need backwards compatibility?  Can we use containers for this?</a:t>
            </a:r>
            <a:endParaRPr dirty="0"/>
          </a:p>
        </p:txBody>
      </p:sp>
      <p:sp>
        <p:nvSpPr>
          <p:cNvPr id="362" name="Google Shape;362;p56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For consideration</a:t>
            </a:r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6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R Environments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How do we answer colleagues comparing R with SAS?</a:t>
            </a:r>
            <a:endParaRPr dirty="0"/>
          </a:p>
          <a:p>
            <a:pPr marL="9144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Do we need to?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Should we try to define a standard that package developers can aspire to (eg badges)?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endParaRPr dirty="0"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/>
              <a:t>For consideration</a:t>
            </a:r>
            <a:endParaRPr/>
          </a:p>
        </p:txBody>
      </p:sp>
      <p:sp>
        <p:nvSpPr>
          <p:cNvPr id="371" name="Google Shape;371;p57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R Community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Statistician and Data Scientist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841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Josh Wills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Twitter: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"</a:t>
            </a:r>
            <a:r>
              <a:rPr lang="en" sz="1200" b="1" i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Scientist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(n.): Person who is better at statistics than any software engineer and better at software engineering than any statistician."</a:t>
            </a:r>
            <a:endParaRPr sz="1900" i="1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work in GSK’s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Statistical Data Sciences team</a:t>
            </a:r>
            <a:endParaRPr/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BSO for R HPC Environment for Stats and Programming</a:t>
            </a:r>
            <a:endParaRPr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of PSI Application and Implementation of Methodologies in Statistics SIG</a:t>
            </a:r>
            <a:endParaRPr/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R Validation</a:t>
            </a:r>
            <a:endParaRPr/>
          </a:p>
          <a:p>
            <a:pPr marL="520700" marR="0" lvl="1" indent="-76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PM, Tech Lead and Product Owner for Mango Solutions’ ValidR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50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I speak for none of the above organisations!</a:t>
            </a:r>
            <a:endParaRPr/>
          </a:p>
          <a:p>
            <a:pPr marL="177800" marR="0" lvl="0" indent="-50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Andy Nicholls (@andyofsmeg)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0B2049-92F0-4B90-831B-363D6B567D1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To join the SIG (Europe only) contact Lyn Taylor at </a:t>
            </a:r>
            <a:r>
              <a:rPr lang="en-GB" dirty="0">
                <a:hlinkClick r:id="rId2"/>
              </a:rPr>
              <a:t>taylorlyn@prahs.com</a:t>
            </a:r>
            <a:endParaRPr lang="en-GB" dirty="0"/>
          </a:p>
          <a:p>
            <a:r>
              <a:rPr lang="en-GB" dirty="0"/>
              <a:t>For more information on the Consortium Project contact </a:t>
            </a:r>
            <a:r>
              <a:rPr lang="en-GB" dirty="0">
                <a:hlinkClick r:id="rId3"/>
              </a:rPr>
              <a:t>andy.p.nicholls@gsk.com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28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D5E1-6236-49DB-8227-5547902A1E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BE272E-EC62-4373-9187-084E56DA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FC7467-6FE5-49E1-9134-DE8D84DA95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August 2018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0406E-67A2-46DF-A5D3-89F572DE81F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0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scene</a:t>
            </a:r>
            <a:r>
              <a:rPr lang="en"/>
              <a:t> – 20 mins</a:t>
            </a:r>
            <a:endParaRPr/>
          </a:p>
          <a:p>
            <a:pPr marL="520700" marR="0" lvl="1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/>
              <a:t>O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verview key regulatory information on validation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Breakout discussions on key topics – 20 mins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discussions – 15 mins</a:t>
            </a:r>
            <a:endParaRPr/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Outline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"/>
              <a:t> and definitions</a:t>
            </a:r>
            <a:endParaRPr/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Validation</a:t>
            </a:r>
            <a:endParaRPr/>
          </a:p>
          <a:p>
            <a:pPr marL="520700" marR="0" lvl="1" indent="-196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R</a:t>
            </a:r>
            <a:endParaRPr/>
          </a:p>
          <a:p>
            <a:pPr marL="520700" marR="0" lvl="1" indent="-196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Packages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R Consortium Project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3"/>
          </p:nvPr>
        </p:nvSpPr>
        <p:spPr>
          <a:xfrm>
            <a:off x="359152" y="4388069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Scene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95" y="0"/>
            <a:ext cx="727140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0" y="4930775"/>
            <a:ext cx="9144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https://www.fda.gov/downloads/ForIndustry/DataStandards/StudyDataStandards/UCM587506.pdf</a:t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813150" y="1810650"/>
            <a:ext cx="5625600" cy="4017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1358283" y="1192388"/>
            <a:ext cx="634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“FDA does not require use of any specific software for statistical analyses, and statistical software is not explicitly discussed in Title 21 of the Code of Federal Regulations [e.g., in 21CFR part 11]…”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359152" y="693553"/>
            <a:ext cx="757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Software Clarifying Statement</a:t>
            </a:r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3"/>
          </p:nvPr>
        </p:nvSpPr>
        <p:spPr>
          <a:xfrm>
            <a:off x="359152" y="4252723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https://www.fda.gov/downloads/ForIndustry/DataStandards/StudyDataStandards/UCM587506.pdf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FDA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7749178" y="3225284"/>
            <a:ext cx="9861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6, 2015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2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 to use SAS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statistical analysis</a:t>
            </a:r>
            <a:endParaRPr/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R remains limited</a:t>
            </a:r>
            <a:endParaRPr/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is the best thing ever invented?</a:t>
            </a:r>
            <a:endParaRPr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is </a:t>
            </a:r>
            <a:r>
              <a:rPr lang="en"/>
              <a:t>rubbish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knowledge/training?</a:t>
            </a:r>
            <a:endParaRPr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understanding of regulatory requirements?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2"/>
          </p:nvPr>
        </p:nvSpPr>
        <p:spPr>
          <a:xfrm>
            <a:off x="475555" y="693553"/>
            <a:ext cx="746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59153" y="288639"/>
            <a:ext cx="757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6"/>
          <p:cNvCxnSpPr>
            <a:stCxn id="212" idx="1"/>
          </p:cNvCxnSpPr>
          <p:nvPr/>
        </p:nvCxnSpPr>
        <p:spPr>
          <a:xfrm flipH="1">
            <a:off x="3696946" y="3551741"/>
            <a:ext cx="2766000" cy="276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36"/>
          <p:cNvSpPr txBox="1"/>
          <p:nvPr/>
        </p:nvSpPr>
        <p:spPr>
          <a:xfrm>
            <a:off x="6462946" y="3147791"/>
            <a:ext cx="20292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of the PSI AIMS SIG is to improve knowledge and understanding in these areas</a:t>
            </a:r>
            <a:endParaRPr sz="1100"/>
          </a:p>
        </p:txBody>
      </p:sp>
      <p:cxnSp>
        <p:nvCxnSpPr>
          <p:cNvPr id="213" name="Google Shape;213;p36"/>
          <p:cNvCxnSpPr>
            <a:stCxn id="212" idx="1"/>
          </p:cNvCxnSpPr>
          <p:nvPr/>
        </p:nvCxnSpPr>
        <p:spPr>
          <a:xfrm flipH="1">
            <a:off x="5663446" y="3551741"/>
            <a:ext cx="799500" cy="58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59153" y="1192388"/>
            <a:ext cx="8423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and Implementation of Methodologies in Statistics (AIMS)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Formed in May 2016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Representatives from PPD, PRA, Syne Qua Non, Servier, Bordeaux University Hospital, Clinical Epidemiology Unit, Roche, GSK</a:t>
            </a:r>
            <a:endParaRPr dirty="0"/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to expand membership</a:t>
            </a:r>
            <a:endParaRPr dirty="0"/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focus on the use of R software in the industry and validation of R specifically</a:t>
            </a:r>
            <a:endParaRPr dirty="0"/>
          </a:p>
          <a:p>
            <a:pPr marL="177800" marR="0" lvl="0" indent="-50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 initiated an R Consortium project to build a Validation Hub </a:t>
            </a:r>
            <a:endParaRPr dirty="0"/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later</a:t>
            </a:r>
            <a:endParaRPr dirty="0"/>
          </a:p>
          <a:p>
            <a:pPr marL="177800" marR="0" lvl="0" indent="-50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2"/>
          </p:nvPr>
        </p:nvSpPr>
        <p:spPr>
          <a:xfrm>
            <a:off x="316602" y="4827648"/>
            <a:ext cx="842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https://www.psiweb.org/sigs-special-interest-groups/aims</a:t>
            </a:r>
            <a:endParaRPr sz="80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793424" y="382100"/>
            <a:ext cx="433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AIMS SIG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52" y="132352"/>
            <a:ext cx="8953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7796" y="152400"/>
            <a:ext cx="902804" cy="79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1589</Words>
  <Application>Microsoft Office PowerPoint</Application>
  <PresentationFormat>On-screen Show (16:9)</PresentationFormat>
  <Paragraphs>201</Paragraphs>
  <Slides>30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Roboto</vt:lpstr>
      <vt:lpstr>Arial</vt:lpstr>
      <vt:lpstr>Calibri</vt:lpstr>
      <vt:lpstr>Office Theme</vt:lpstr>
      <vt:lpstr>The Challenges of Validating R</vt:lpstr>
      <vt:lpstr>Who are you?</vt:lpstr>
      <vt:lpstr>Who am I?</vt:lpstr>
      <vt:lpstr>Workshop Outline</vt:lpstr>
      <vt:lpstr>Setting the Scene</vt:lpstr>
      <vt:lpstr>PowerPoint Presentation</vt:lpstr>
      <vt:lpstr>FDA</vt:lpstr>
      <vt:lpstr>Background</vt:lpstr>
      <vt:lpstr>AIMS SIG</vt:lpstr>
      <vt:lpstr>Some Definitions</vt:lpstr>
      <vt:lpstr>Definitions</vt:lpstr>
      <vt:lpstr>Definitions</vt:lpstr>
      <vt:lpstr>What does this mean for Base R?</vt:lpstr>
      <vt:lpstr>R Foundation Documentation</vt:lpstr>
      <vt:lpstr>R Foundation’s Interpretation</vt:lpstr>
      <vt:lpstr>The R Foundation’s Documentation</vt:lpstr>
      <vt:lpstr>Summary</vt:lpstr>
      <vt:lpstr>Your Thoughts?</vt:lpstr>
      <vt:lpstr>What about R packages?</vt:lpstr>
      <vt:lpstr>Other R Packages</vt:lpstr>
      <vt:lpstr>The Challenges of Validating R Packages</vt:lpstr>
      <vt:lpstr>The Challenges of Validating R Packages</vt:lpstr>
      <vt:lpstr>The Challenges of Validating R Packages</vt:lpstr>
      <vt:lpstr>Challenges of Validating R Packages</vt:lpstr>
      <vt:lpstr>Workshop</vt:lpstr>
      <vt:lpstr>Workshop Structure</vt:lpstr>
      <vt:lpstr>Assessing Risk / Verification</vt:lpstr>
      <vt:lpstr>R Environments</vt:lpstr>
      <vt:lpstr>R Community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Challenges of Validating R</dc:title>
  <cp:lastModifiedBy>Andy Nicholls</cp:lastModifiedBy>
  <cp:revision>5</cp:revision>
  <dcterms:modified xsi:type="dcterms:W3CDTF">2018-08-16T17:33:32Z</dcterms:modified>
</cp:coreProperties>
</file>