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9"/>
  </p:notesMasterIdLst>
  <p:handoutMasterIdLst>
    <p:handoutMasterId r:id="rId20"/>
  </p:handoutMasterIdLst>
  <p:sldIdLst>
    <p:sldId id="257" r:id="rId2"/>
    <p:sldId id="262" r:id="rId3"/>
    <p:sldId id="263" r:id="rId4"/>
    <p:sldId id="259" r:id="rId5"/>
    <p:sldId id="268" r:id="rId6"/>
    <p:sldId id="269" r:id="rId7"/>
    <p:sldId id="270" r:id="rId8"/>
    <p:sldId id="267" r:id="rId9"/>
    <p:sldId id="271" r:id="rId10"/>
    <p:sldId id="272" r:id="rId11"/>
    <p:sldId id="273" r:id="rId12"/>
    <p:sldId id="276" r:id="rId13"/>
    <p:sldId id="274" r:id="rId14"/>
    <p:sldId id="275" r:id="rId15"/>
    <p:sldId id="277" r:id="rId16"/>
    <p:sldId id="278" r:id="rId17"/>
    <p:sldId id="280" r:id="rId18"/>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p:scale>
          <a:sx n="70" d="100"/>
          <a:sy n="70" d="100"/>
        </p:scale>
        <p:origin x="536" y="-84"/>
      </p:cViewPr>
      <p:guideLst/>
    </p:cSldViewPr>
  </p:slideViewPr>
  <p:outlineViewPr>
    <p:cViewPr>
      <p:scale>
        <a:sx n="33" d="100"/>
        <a:sy n="33" d="100"/>
      </p:scale>
      <p:origin x="0" y="-4236"/>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12/09/2020</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12/09/2020</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12/09/2020</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12/09/2020</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12/09/2020</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12/09/2020</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12/09/2020</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12/09/2020</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12/09/2020</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12/09/2020</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12/09/2020</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12/09/2020</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12/09/2020</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12/09/2020</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noProof="0" dirty="0"/>
              <a:t>Data Science Challenge</a:t>
            </a:r>
            <a:br>
              <a:rPr lang="en-US" noProof="0" dirty="0"/>
            </a:br>
            <a:r>
              <a:rPr lang="en-US" cap="small" noProof="0" dirty="0">
                <a:solidFill>
                  <a:schemeClr val="bg2">
                    <a:lumMod val="75000"/>
                  </a:schemeClr>
                </a:solidFill>
              </a:rPr>
              <a:t>Tamanna</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dirty="0"/>
              <a:t>André Oliveira</a:t>
            </a:r>
            <a:endParaRPr lang="en-US" noProof="0" dirty="0"/>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3"/>
            </a:pPr>
            <a:r>
              <a:rPr lang="en-US" noProof="0" dirty="0"/>
              <a:t>Use cases</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10483048" cy="3977640"/>
          </a:xfrm>
        </p:spPr>
        <p:txBody>
          <a:bodyPr>
            <a:normAutofit/>
          </a:bodyPr>
          <a:lstStyle/>
          <a:p>
            <a:pPr marL="0" indent="0">
              <a:buNone/>
            </a:pPr>
            <a:r>
              <a:rPr lang="en-US" sz="1600" dirty="0"/>
              <a:t>The three possible use cases that can be used to bring value to the company and its user base, using the available data are the following:</a:t>
            </a:r>
          </a:p>
          <a:p>
            <a:r>
              <a:rPr lang="en-US" sz="1600" dirty="0"/>
              <a:t>Forecast the amount of sales for the whole marketplace, providing  an accurate projection of its business on a wide timeframe into the future.</a:t>
            </a:r>
          </a:p>
          <a:p>
            <a:r>
              <a:rPr lang="en-US" sz="1600" dirty="0"/>
              <a:t>Customer segmentation using clustering techniques. Analyze the user behavior using the available data and understand the recency, frequency and money value of each user group in order to optimize the conversion rate (subsequently increasing sales). Provide each user a set of suggested products based on its behavior.</a:t>
            </a:r>
          </a:p>
          <a:p>
            <a:r>
              <a:rPr lang="en-US" sz="1600" dirty="0"/>
              <a:t>Price optimization. Understand what is the best price for a product or group of products, when the price should change (sales, promotions, limited discounts) to increase sales and reduce cost.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765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4"/>
            </a:pPr>
            <a:r>
              <a:rPr lang="en-US" dirty="0"/>
              <a:t>Product type by customer age</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1664208"/>
            <a:ext cx="5115520" cy="4654296"/>
          </a:xfrm>
        </p:spPr>
        <p:txBody>
          <a:bodyPr>
            <a:normAutofit/>
          </a:bodyPr>
          <a:lstStyle/>
          <a:p>
            <a:pPr marL="0" indent="0">
              <a:buNone/>
            </a:pPr>
            <a:r>
              <a:rPr lang="en-US" sz="1600" dirty="0"/>
              <a:t>The analysis presents the number of products sold by age groups and product types. Even though the distribution of ages by product type is quite uniform, the median age for products 1 and 2 is slightly lower.</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122" name="Picture 2">
            <a:extLst>
              <a:ext uri="{FF2B5EF4-FFF2-40B4-BE49-F238E27FC236}">
                <a16:creationId xmlns:a16="http://schemas.microsoft.com/office/drawing/2014/main" id="{83F8849D-AA7D-4ECD-84E7-A44BE2710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169" y="1664208"/>
            <a:ext cx="5014452" cy="47939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1AAA4CD-25C6-45D8-A90E-F934DAAAE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80" y="3294253"/>
            <a:ext cx="6257735" cy="316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7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4"/>
            </a:pPr>
            <a:r>
              <a:rPr lang="en-US" dirty="0"/>
              <a:t>Product type by customer age</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1664208"/>
            <a:ext cx="5115520" cy="4654296"/>
          </a:xfrm>
        </p:spPr>
        <p:txBody>
          <a:bodyPr>
            <a:normAutofit/>
          </a:bodyPr>
          <a:lstStyle/>
          <a:p>
            <a:pPr marL="0" indent="0">
              <a:buNone/>
            </a:pPr>
            <a:r>
              <a:rPr lang="en-US" sz="1600" dirty="0"/>
              <a:t>The table presents the average age by product type and the corresponding total quantity of products sold. The average age is quite uniform across product types. The percentage of products sold by type is shown in column </a:t>
            </a:r>
            <a:r>
              <a:rPr lang="en-US" sz="1600" i="1" dirty="0" err="1"/>
              <a:t>ratio_pct</a:t>
            </a:r>
            <a:r>
              <a:rPr lang="en-US" sz="1600" dirty="0"/>
              <a:t>. </a:t>
            </a:r>
          </a:p>
          <a:p>
            <a:pPr marL="0" indent="0">
              <a:buNone/>
            </a:pPr>
            <a:endParaRPr lang="en-US" sz="1600" dirty="0"/>
          </a:p>
          <a:p>
            <a:pPr marL="0" indent="0">
              <a:buNone/>
            </a:pPr>
            <a:r>
              <a:rPr lang="en-US" sz="1600" dirty="0"/>
              <a:t>As the violin plot previously indicated, the distribution of ages by product type is quite symmetric and uniform. Hence, we can assume that the probability that a product type from a given brand is sold depending on the age of the customer is based on the percentage of product sold multiplied by the percentage of scores in each quartile.</a:t>
            </a:r>
          </a:p>
          <a:p>
            <a:pPr marL="0" indent="0">
              <a:buNone/>
            </a:pPr>
            <a:endParaRPr lang="en-US" sz="1600" dirty="0"/>
          </a:p>
          <a:p>
            <a:pPr marL="0" indent="0">
              <a:buNone/>
            </a:pPr>
            <a:endParaRPr lang="en-US" sz="1600" dirty="0"/>
          </a:p>
        </p:txBody>
      </p:sp>
      <p:pic>
        <p:nvPicPr>
          <p:cNvPr id="3" name="Imagem 2">
            <a:extLst>
              <a:ext uri="{FF2B5EF4-FFF2-40B4-BE49-F238E27FC236}">
                <a16:creationId xmlns:a16="http://schemas.microsoft.com/office/drawing/2014/main" id="{E42AE26F-1400-40E9-80E2-FCD244710CD4}"/>
              </a:ext>
            </a:extLst>
          </p:cNvPr>
          <p:cNvPicPr>
            <a:picLocks noChangeAspect="1"/>
          </p:cNvPicPr>
          <p:nvPr/>
        </p:nvPicPr>
        <p:blipFill rotWithShape="1">
          <a:blip r:embed="rId2"/>
          <a:srcRect l="20550" t="48400" r="51400" b="19600"/>
          <a:stretch/>
        </p:blipFill>
        <p:spPr>
          <a:xfrm>
            <a:off x="7270075" y="1890876"/>
            <a:ext cx="4203573" cy="2697480"/>
          </a:xfrm>
          <a:prstGeom prst="rect">
            <a:avLst/>
          </a:prstGeom>
        </p:spPr>
      </p:pic>
    </p:spTree>
    <p:extLst>
      <p:ext uri="{BB962C8B-B14F-4D97-AF65-F5344CB8AC3E}">
        <p14:creationId xmlns:p14="http://schemas.microsoft.com/office/powerpoint/2010/main" val="213357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5"/>
            </a:pPr>
            <a:r>
              <a:rPr lang="en-US" noProof="0" dirty="0"/>
              <a:t>Daily Sales Prediction – MODEL PLANNING</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11360872" cy="4343400"/>
          </a:xfrm>
        </p:spPr>
        <p:txBody>
          <a:bodyPr>
            <a:normAutofit fontScale="92500" lnSpcReduction="10000"/>
          </a:bodyPr>
          <a:lstStyle/>
          <a:p>
            <a:pPr marL="0" indent="0">
              <a:buNone/>
            </a:pPr>
            <a:r>
              <a:rPr lang="en-US" dirty="0"/>
              <a:t>In order to develop a model that predict sales amount for whole marketplace on a daily basis, there are a few important points to take into account beforehand:</a:t>
            </a:r>
          </a:p>
          <a:p>
            <a:r>
              <a:rPr lang="en-US" dirty="0"/>
              <a:t>As the amount of sales is a continuous measure, this can be assumed to be a time series forecasting regression problem.</a:t>
            </a:r>
          </a:p>
          <a:p>
            <a:r>
              <a:rPr lang="en-US" dirty="0"/>
              <a:t>The regression loss function to use should be either the Mean Squared Error or the Mean Absolute Error, according to the problem’s nature. It should be noted that if the data is too corrupted with outliers, than the MAE is the more robust solution.</a:t>
            </a:r>
          </a:p>
          <a:p>
            <a:r>
              <a:rPr lang="en-US" dirty="0"/>
              <a:t>The steps to solve this problem would be the following:</a:t>
            </a:r>
          </a:p>
          <a:p>
            <a:pPr marL="666900" lvl="1" indent="-342900">
              <a:buFont typeface="+mj-lt"/>
              <a:buAutoNum type="arabicPeriod"/>
            </a:pPr>
            <a:r>
              <a:rPr lang="en-US" sz="1300" dirty="0"/>
              <a:t>Data preparation (e.g. handling missing values, encoding categorical values)</a:t>
            </a:r>
          </a:p>
          <a:p>
            <a:pPr marL="666900" lvl="1" indent="-342900">
              <a:buFont typeface="+mj-lt"/>
              <a:buAutoNum type="arabicPeriod"/>
            </a:pPr>
            <a:r>
              <a:rPr lang="en-US" sz="1300" dirty="0"/>
              <a:t>Feature selection.</a:t>
            </a:r>
          </a:p>
          <a:p>
            <a:pPr marL="666900" lvl="1" indent="-342900">
              <a:buFont typeface="+mj-lt"/>
              <a:buAutoNum type="arabicPeriod"/>
            </a:pPr>
            <a:r>
              <a:rPr lang="en-US" sz="1300" dirty="0"/>
              <a:t>Split the data into train and test sets (taking into account the date order).</a:t>
            </a:r>
          </a:p>
          <a:p>
            <a:pPr marL="666900" lvl="1" indent="-342900">
              <a:buFont typeface="+mj-lt"/>
              <a:buAutoNum type="arabicPeriod"/>
            </a:pPr>
            <a:r>
              <a:rPr lang="en-US" sz="1300" dirty="0"/>
              <a:t>Split the train set into cross validation sets (taking into account the date order).</a:t>
            </a:r>
          </a:p>
          <a:p>
            <a:pPr marL="666900" lvl="1" indent="-342900">
              <a:buFont typeface="+mj-lt"/>
              <a:buAutoNum type="arabicPeriod"/>
            </a:pPr>
            <a:r>
              <a:rPr lang="en-US" sz="1300" dirty="0"/>
              <a:t>Implement a pipeline to scale the cross validation sets, train the model and perform the hyperparameter tuning. Evaluate each model and get the parameters with lowest error.</a:t>
            </a:r>
          </a:p>
          <a:p>
            <a:pPr marL="666900" lvl="1" indent="-342900">
              <a:buFont typeface="+mj-lt"/>
              <a:buAutoNum type="arabicPeriod"/>
            </a:pPr>
            <a:r>
              <a:rPr lang="en-US" sz="1300" dirty="0"/>
              <a:t>Use the best parameters and predict using all training data. Evaluate the model.</a:t>
            </a:r>
          </a:p>
          <a:p>
            <a:pPr marL="666900" lvl="1" indent="-342900">
              <a:buFont typeface="+mj-lt"/>
              <a:buAutoNum type="arabicPeriod"/>
            </a:pPr>
            <a:r>
              <a:rPr lang="en-US" sz="1300" dirty="0"/>
              <a:t>Test the model with the test set that was held out in step 3.</a:t>
            </a:r>
          </a:p>
          <a:p>
            <a:pPr marL="666900" lvl="1" indent="-342900">
              <a:buFont typeface="+mj-lt"/>
              <a:buAutoNum type="arabicPeriod"/>
            </a:pPr>
            <a:endParaRPr lang="en-US" sz="13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11209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6"/>
            </a:pPr>
            <a:r>
              <a:rPr lang="en-US" noProof="0" dirty="0"/>
              <a:t>Weekly Sales Prediction – MODEL DEVELOPMENT</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10483048" cy="3977640"/>
          </a:xfrm>
        </p:spPr>
        <p:txBody>
          <a:bodyPr>
            <a:normAutofit/>
          </a:bodyPr>
          <a:lstStyle/>
          <a:p>
            <a:pPr marL="0" indent="0">
              <a:buNone/>
            </a:pPr>
            <a:r>
              <a:rPr lang="en-US" sz="1600" dirty="0"/>
              <a:t>Using the given dataset to develop a prediction model and predict the weekly sales for a certain brand, there were a few assumptions considered:</a:t>
            </a:r>
          </a:p>
          <a:p>
            <a:r>
              <a:rPr lang="en-US" sz="1600" dirty="0"/>
              <a:t> The data was initially split  into train and test sets (taking into account the date order), then the train set into cross validation sets.</a:t>
            </a:r>
          </a:p>
          <a:p>
            <a:r>
              <a:rPr lang="en-US" sz="1600" dirty="0"/>
              <a:t>The model performance was evaluated using the Mean Absolute Error, using the train and test sets.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3074" name="Picture 2" descr="MAE Equation">
            <a:extLst>
              <a:ext uri="{FF2B5EF4-FFF2-40B4-BE49-F238E27FC236}">
                <a16:creationId xmlns:a16="http://schemas.microsoft.com/office/drawing/2014/main" id="{C5536CE0-D225-4701-A821-704A18700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227" y="4578410"/>
            <a:ext cx="4352354" cy="19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49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7"/>
            </a:pPr>
            <a:r>
              <a:rPr lang="en-US" noProof="0" dirty="0"/>
              <a:t> Weekly Sales Prediction – MODEL Improvement</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10483048" cy="3977640"/>
          </a:xfrm>
        </p:spPr>
        <p:txBody>
          <a:bodyPr>
            <a:normAutofit/>
          </a:bodyPr>
          <a:lstStyle/>
          <a:p>
            <a:pPr marL="0" indent="0">
              <a:buNone/>
            </a:pPr>
            <a:r>
              <a:rPr lang="en-US" sz="1600" dirty="0"/>
              <a:t>There are a few possibilities to improve the model performance:</a:t>
            </a:r>
          </a:p>
          <a:p>
            <a:r>
              <a:rPr lang="en-US" sz="1600" dirty="0"/>
              <a:t>Include more lags as model inputs, feeding the model with more historical data and increasing its complexity.</a:t>
            </a:r>
          </a:p>
          <a:p>
            <a:r>
              <a:rPr lang="en-US" sz="1600" dirty="0"/>
              <a:t>Include other relevant features into the model, such as transaction volumes.</a:t>
            </a:r>
          </a:p>
          <a:p>
            <a:r>
              <a:rPr lang="en-US" sz="1600" dirty="0"/>
              <a:t>Feed external data into the model, such as information about the economy (e.g. GDP) or about the date itself (e.g. holidays and weekends).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5748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8"/>
            </a:pPr>
            <a:r>
              <a:rPr lang="en-US" noProof="0" dirty="0"/>
              <a:t>  Sales performance by brand</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1650492"/>
            <a:ext cx="4877776" cy="4668012"/>
          </a:xfrm>
        </p:spPr>
        <p:txBody>
          <a:bodyPr>
            <a:normAutofit/>
          </a:bodyPr>
          <a:lstStyle/>
          <a:p>
            <a:pPr marL="0" indent="0">
              <a:buNone/>
            </a:pPr>
            <a:r>
              <a:rPr lang="en-US" sz="1600" dirty="0"/>
              <a:t>The graph presents the evolution of the total amount of sales (price) by brand throughout time. The table below show the number of transactions by brand. When comparing the sales performance of each brand, we can conclude the following:</a:t>
            </a:r>
          </a:p>
          <a:p>
            <a:r>
              <a:rPr lang="en-US" sz="1600" dirty="0"/>
              <a:t>Brand 0 has poor sales performance.</a:t>
            </a:r>
          </a:p>
          <a:p>
            <a:r>
              <a:rPr lang="en-US" sz="1600" dirty="0"/>
              <a:t>The poor sales performance of brand 0 is not related to the price of its products, but to the number of transactions made.</a:t>
            </a:r>
          </a:p>
          <a:p>
            <a:pPr marL="0" indent="0">
              <a:buNone/>
            </a:pPr>
            <a:r>
              <a:rPr lang="en-US" sz="1600" dirty="0"/>
              <a:t>Therefore, in order to increase sales in the future, it should be put in place an action plan to increase the transaction volume of brand 0 products with:</a:t>
            </a:r>
          </a:p>
          <a:p>
            <a:r>
              <a:rPr lang="en-US" sz="1600" dirty="0"/>
              <a:t>Special discounts and offers for that brand.</a:t>
            </a:r>
          </a:p>
          <a:p>
            <a:r>
              <a:rPr lang="en-US" sz="1600" dirty="0"/>
              <a:t>Higher visibility of brand 0 products on website.</a:t>
            </a:r>
          </a:p>
        </p:txBody>
      </p:sp>
      <p:pic>
        <p:nvPicPr>
          <p:cNvPr id="4" name="Imagem 3">
            <a:extLst>
              <a:ext uri="{FF2B5EF4-FFF2-40B4-BE49-F238E27FC236}">
                <a16:creationId xmlns:a16="http://schemas.microsoft.com/office/drawing/2014/main" id="{C3A658EC-1259-4C9E-8496-69C6B71E491A}"/>
              </a:ext>
            </a:extLst>
          </p:cNvPr>
          <p:cNvPicPr>
            <a:picLocks noChangeAspect="1"/>
          </p:cNvPicPr>
          <p:nvPr/>
        </p:nvPicPr>
        <p:blipFill rotWithShape="1">
          <a:blip r:embed="rId2">
            <a:extLst>
              <a:ext uri="{28A0092B-C50C-407E-A947-70E740481C1C}">
                <a14:useLocalDpi xmlns:a14="http://schemas.microsoft.com/office/drawing/2010/main" val="0"/>
              </a:ext>
            </a:extLst>
          </a:blip>
          <a:srcRect l="2659" t="11633" r="2256" b="7557"/>
          <a:stretch/>
        </p:blipFill>
        <p:spPr>
          <a:xfrm>
            <a:off x="5458968" y="1586484"/>
            <a:ext cx="6510528" cy="3557016"/>
          </a:xfrm>
          <a:prstGeom prst="rect">
            <a:avLst/>
          </a:prstGeom>
        </p:spPr>
      </p:pic>
      <p:pic>
        <p:nvPicPr>
          <p:cNvPr id="5" name="Imagem 4">
            <a:extLst>
              <a:ext uri="{FF2B5EF4-FFF2-40B4-BE49-F238E27FC236}">
                <a16:creationId xmlns:a16="http://schemas.microsoft.com/office/drawing/2014/main" id="{D0CF913F-18B3-44B7-87AD-5537E1B672FA}"/>
              </a:ext>
            </a:extLst>
          </p:cNvPr>
          <p:cNvPicPr>
            <a:picLocks noChangeAspect="1"/>
          </p:cNvPicPr>
          <p:nvPr/>
        </p:nvPicPr>
        <p:blipFill rotWithShape="1">
          <a:blip r:embed="rId3"/>
          <a:srcRect l="20475" t="41400" r="68350" b="38933"/>
          <a:stretch/>
        </p:blipFill>
        <p:spPr>
          <a:xfrm>
            <a:off x="7909234" y="5205222"/>
            <a:ext cx="1427115" cy="1412748"/>
          </a:xfrm>
          <a:prstGeom prst="rect">
            <a:avLst/>
          </a:prstGeom>
        </p:spPr>
      </p:pic>
    </p:spTree>
    <p:extLst>
      <p:ext uri="{BB962C8B-B14F-4D97-AF65-F5344CB8AC3E}">
        <p14:creationId xmlns:p14="http://schemas.microsoft.com/office/powerpoint/2010/main" val="174714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10"/>
            </a:pPr>
            <a:r>
              <a:rPr lang="en-US" noProof="0" dirty="0"/>
              <a:t>Price optimization</a:t>
            </a:r>
            <a:br>
              <a:rPr lang="en-US" noProof="0" dirty="0"/>
            </a:br>
            <a:endParaRPr lang="en-US" noProof="0" dirty="0"/>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10483048" cy="3977640"/>
          </a:xfrm>
        </p:spPr>
        <p:txBody>
          <a:bodyPr>
            <a:normAutofit fontScale="92500" lnSpcReduction="20000"/>
          </a:bodyPr>
          <a:lstStyle/>
          <a:p>
            <a:pPr marL="0" indent="0">
              <a:buNone/>
            </a:pPr>
            <a:r>
              <a:rPr lang="en-US" dirty="0"/>
              <a:t>In order to determine the best price of a certain product for each season of the year, there are a few important points to take into account beforehand:</a:t>
            </a:r>
          </a:p>
          <a:p>
            <a:r>
              <a:rPr lang="en-US" dirty="0"/>
              <a:t>As the price is a continuous measure, this can be assumed to be a time series forecasting regression problem.</a:t>
            </a:r>
          </a:p>
          <a:p>
            <a:r>
              <a:rPr lang="en-US" dirty="0"/>
              <a:t>The steps to solve this problem would be the following:</a:t>
            </a:r>
          </a:p>
          <a:p>
            <a:pPr marL="666900" lvl="1" indent="-342900">
              <a:buFont typeface="+mj-lt"/>
              <a:buAutoNum type="arabicPeriod"/>
            </a:pPr>
            <a:r>
              <a:rPr lang="en-US" sz="1300" dirty="0"/>
              <a:t>Data preparation (e.g. handling missing values, encoding categorical values)</a:t>
            </a:r>
          </a:p>
          <a:p>
            <a:pPr marL="666900" lvl="1" indent="-342900">
              <a:buFont typeface="+mj-lt"/>
              <a:buAutoNum type="arabicPeriod"/>
            </a:pPr>
            <a:r>
              <a:rPr lang="en-US" sz="1300" dirty="0"/>
              <a:t>Feature selection.</a:t>
            </a:r>
          </a:p>
          <a:p>
            <a:pPr marL="666900" lvl="1" indent="-342900">
              <a:buFont typeface="+mj-lt"/>
              <a:buAutoNum type="arabicPeriod"/>
            </a:pPr>
            <a:r>
              <a:rPr lang="en-US" sz="1300" dirty="0"/>
              <a:t>Split the data into train and test sets (taking into account the date order).</a:t>
            </a:r>
          </a:p>
          <a:p>
            <a:pPr marL="666900" lvl="1" indent="-342900">
              <a:buFont typeface="+mj-lt"/>
              <a:buAutoNum type="arabicPeriod"/>
            </a:pPr>
            <a:r>
              <a:rPr lang="en-US" sz="1300" dirty="0"/>
              <a:t>Split the train set into cross validation sets (taking into account the date order).</a:t>
            </a:r>
          </a:p>
          <a:p>
            <a:pPr marL="666900" lvl="1" indent="-342900">
              <a:buFont typeface="+mj-lt"/>
              <a:buAutoNum type="arabicPeriod"/>
            </a:pPr>
            <a:r>
              <a:rPr lang="en-US" sz="1300" dirty="0"/>
              <a:t>Implement a pipeline to scale the cross validation sets, train the model and perform the hyperparameter tuning. Evaluate each model and get the parameters with lowest error.</a:t>
            </a:r>
          </a:p>
          <a:p>
            <a:pPr marL="666900" lvl="1" indent="-342900">
              <a:buFont typeface="+mj-lt"/>
              <a:buAutoNum type="arabicPeriod"/>
            </a:pPr>
            <a:r>
              <a:rPr lang="en-US" sz="1300" dirty="0"/>
              <a:t>Use the best parameters and predict using all training data. Evaluate the model.</a:t>
            </a:r>
          </a:p>
          <a:p>
            <a:pPr marL="666900" lvl="1" indent="-342900">
              <a:buFont typeface="+mj-lt"/>
              <a:buAutoNum type="arabicPeriod"/>
            </a:pPr>
            <a:r>
              <a:rPr lang="en-US" sz="1300" dirty="0"/>
              <a:t>Test the model with the test set that was held out in step 3.</a:t>
            </a:r>
            <a:endParaRPr lang="en-US" dirty="0"/>
          </a:p>
          <a:p>
            <a:r>
              <a:rPr lang="en-US" dirty="0"/>
              <a:t>In case the back-end team needs to use the latest model output in Production, through a Restful API, the output format would be JSON.</a:t>
            </a:r>
          </a:p>
        </p:txBody>
      </p:sp>
    </p:spTree>
    <p:extLst>
      <p:ext uri="{BB962C8B-B14F-4D97-AF65-F5344CB8AC3E}">
        <p14:creationId xmlns:p14="http://schemas.microsoft.com/office/powerpoint/2010/main" val="206973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5A83E-395D-4EB3-972B-A0F351559709}"/>
              </a:ext>
            </a:extLst>
          </p:cNvPr>
          <p:cNvSpPr>
            <a:spLocks noGrp="1"/>
          </p:cNvSpPr>
          <p:nvPr>
            <p:ph type="title"/>
          </p:nvPr>
        </p:nvSpPr>
        <p:spPr/>
        <p:txBody>
          <a:bodyPr/>
          <a:lstStyle/>
          <a:p>
            <a:r>
              <a:rPr lang="en-US" noProof="0" dirty="0" err="1"/>
              <a:t>gOALs</a:t>
            </a:r>
            <a:br>
              <a:rPr lang="en-US" noProof="0" dirty="0"/>
            </a:br>
            <a:endParaRPr lang="en-US" noProof="0" dirty="0"/>
          </a:p>
        </p:txBody>
      </p:sp>
      <p:sp>
        <p:nvSpPr>
          <p:cNvPr id="3" name="Marcador de Posição de Conteúdo 2">
            <a:extLst>
              <a:ext uri="{FF2B5EF4-FFF2-40B4-BE49-F238E27FC236}">
                <a16:creationId xmlns:a16="http://schemas.microsoft.com/office/drawing/2014/main" id="{F5890DE7-E364-46FC-8123-5435DCE6238F}"/>
              </a:ext>
            </a:extLst>
          </p:cNvPr>
          <p:cNvSpPr>
            <a:spLocks noGrp="1"/>
          </p:cNvSpPr>
          <p:nvPr>
            <p:ph idx="1"/>
          </p:nvPr>
        </p:nvSpPr>
        <p:spPr/>
        <p:txBody>
          <a:bodyPr>
            <a:normAutofit lnSpcReduction="10000"/>
          </a:bodyPr>
          <a:lstStyle/>
          <a:p>
            <a:pPr marL="342900" indent="-342900">
              <a:buFont typeface="+mj-lt"/>
              <a:buAutoNum type="arabicPeriod"/>
            </a:pPr>
            <a:r>
              <a:rPr lang="en-US" noProof="0" dirty="0"/>
              <a:t>Determine the quality of the data (missing value, mixed value type in a column and so on)</a:t>
            </a:r>
          </a:p>
          <a:p>
            <a:pPr marL="342900" indent="-342900">
              <a:buFont typeface="+mj-lt"/>
              <a:buAutoNum type="arabicPeriod"/>
            </a:pPr>
            <a:r>
              <a:rPr lang="en-US" noProof="0" dirty="0"/>
              <a:t>Are there any relationships between the features?</a:t>
            </a:r>
          </a:p>
          <a:p>
            <a:pPr marL="342900" indent="-342900">
              <a:buFont typeface="+mj-lt"/>
              <a:buAutoNum type="arabicPeriod"/>
            </a:pPr>
            <a:r>
              <a:rPr lang="en-US" noProof="0" dirty="0"/>
              <a:t>Figure out 3 possible uses cases that can be used to derive value to the customers or to the company (classification, predictions, clustering, statistics, etc.)</a:t>
            </a:r>
          </a:p>
          <a:p>
            <a:pPr marL="342900" indent="-342900">
              <a:buFont typeface="+mj-lt"/>
              <a:buAutoNum type="arabicPeriod"/>
            </a:pPr>
            <a:r>
              <a:rPr lang="en-US" noProof="0" dirty="0"/>
              <a:t>What is the probability that a product type from a given brand is sold depending on the age of the customer? Does this value change in time?</a:t>
            </a:r>
          </a:p>
          <a:p>
            <a:pPr marL="342900" indent="-342900">
              <a:buFont typeface="+mj-lt"/>
              <a:buAutoNum type="arabicPeriod"/>
            </a:pPr>
            <a:r>
              <a:rPr lang="en-US" noProof="0" dirty="0"/>
              <a:t>Given that the manager wants you to develop a model that predict sales amount for whole marketplace on daily-bases.</a:t>
            </a:r>
          </a:p>
          <a:p>
            <a:pPr marL="666900" lvl="1" indent="-342900">
              <a:buFont typeface="+mj-lt"/>
              <a:buAutoNum type="alphaUcPeriod"/>
            </a:pPr>
            <a:r>
              <a:rPr lang="en-US" noProof="0" dirty="0"/>
              <a:t>What type of problem you should solve?</a:t>
            </a:r>
          </a:p>
          <a:p>
            <a:pPr marL="666900" lvl="1" indent="-342900">
              <a:buFont typeface="+mj-lt"/>
              <a:buAutoNum type="alphaUcPeriod"/>
            </a:pPr>
            <a:r>
              <a:rPr lang="en-US" noProof="0" dirty="0"/>
              <a:t>What are the evaluation function (loss) and the metric you are going to use and why?</a:t>
            </a:r>
          </a:p>
          <a:p>
            <a:pPr marL="666900" lvl="1" indent="-342900">
              <a:buFont typeface="+mj-lt"/>
              <a:buAutoNum type="alphaUcPeriod"/>
            </a:pPr>
            <a:r>
              <a:rPr lang="en-US" noProof="0" dirty="0"/>
              <a:t>What steps are you going to follow to solve this problem?</a:t>
            </a:r>
          </a:p>
        </p:txBody>
      </p:sp>
      <p:sp>
        <p:nvSpPr>
          <p:cNvPr id="4" name="Marcador de Posição da Data 3">
            <a:extLst>
              <a:ext uri="{FF2B5EF4-FFF2-40B4-BE49-F238E27FC236}">
                <a16:creationId xmlns:a16="http://schemas.microsoft.com/office/drawing/2014/main" id="{110B04E5-A133-4E6E-BCB0-01CB1493AAB1}"/>
              </a:ext>
            </a:extLst>
          </p:cNvPr>
          <p:cNvSpPr>
            <a:spLocks noGrp="1"/>
          </p:cNvSpPr>
          <p:nvPr>
            <p:ph type="dt" sz="half" idx="10"/>
          </p:nvPr>
        </p:nvSpPr>
        <p:spPr/>
        <p:txBody>
          <a:bodyPr/>
          <a:lstStyle/>
          <a:p>
            <a:pPr rtl="0"/>
            <a:fld id="{9E09E755-EDBC-4192-AC9E-FCC227FEE010}" type="datetime1">
              <a:rPr lang="pt-PT" smtClean="0"/>
              <a:t>12/09/2020</a:t>
            </a:fld>
            <a:endParaRPr lang="en-US" dirty="0"/>
          </a:p>
        </p:txBody>
      </p:sp>
    </p:spTree>
    <p:extLst>
      <p:ext uri="{BB962C8B-B14F-4D97-AF65-F5344CB8AC3E}">
        <p14:creationId xmlns:p14="http://schemas.microsoft.com/office/powerpoint/2010/main" val="219355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5A83E-395D-4EB3-972B-A0F351559709}"/>
              </a:ext>
            </a:extLst>
          </p:cNvPr>
          <p:cNvSpPr>
            <a:spLocks noGrp="1"/>
          </p:cNvSpPr>
          <p:nvPr>
            <p:ph type="title"/>
          </p:nvPr>
        </p:nvSpPr>
        <p:spPr/>
        <p:txBody>
          <a:bodyPr/>
          <a:lstStyle/>
          <a:p>
            <a:r>
              <a:rPr lang="en-US" noProof="0" dirty="0" err="1"/>
              <a:t>gOALs</a:t>
            </a:r>
            <a:br>
              <a:rPr lang="en-US" noProof="0" dirty="0"/>
            </a:br>
            <a:endParaRPr lang="en-US" noProof="0" dirty="0"/>
          </a:p>
        </p:txBody>
      </p:sp>
      <p:sp>
        <p:nvSpPr>
          <p:cNvPr id="3" name="Marcador de Posição de Conteúdo 2">
            <a:extLst>
              <a:ext uri="{FF2B5EF4-FFF2-40B4-BE49-F238E27FC236}">
                <a16:creationId xmlns:a16="http://schemas.microsoft.com/office/drawing/2014/main" id="{F5890DE7-E364-46FC-8123-5435DCE6238F}"/>
              </a:ext>
            </a:extLst>
          </p:cNvPr>
          <p:cNvSpPr>
            <a:spLocks noGrp="1"/>
          </p:cNvSpPr>
          <p:nvPr>
            <p:ph idx="1"/>
          </p:nvPr>
        </p:nvSpPr>
        <p:spPr/>
        <p:txBody>
          <a:bodyPr>
            <a:normAutofit fontScale="92500" lnSpcReduction="20000"/>
          </a:bodyPr>
          <a:lstStyle/>
          <a:p>
            <a:pPr marL="342900" indent="-342900">
              <a:buFont typeface="+mj-lt"/>
              <a:buAutoNum type="arabicPeriod" startAt="6"/>
            </a:pPr>
            <a:r>
              <a:rPr lang="en-US" noProof="0" dirty="0"/>
              <a:t>Use the given dataset to develop a prediction model to predict the weekly sales for a certain brand. Think about those points:</a:t>
            </a:r>
          </a:p>
          <a:p>
            <a:pPr marL="666900" lvl="1" indent="-342900">
              <a:buFont typeface="+mj-lt"/>
              <a:buAutoNum type="alphaUcPeriod"/>
            </a:pPr>
            <a:r>
              <a:rPr lang="en-US" noProof="0" dirty="0"/>
              <a:t>how are you going to split the data?</a:t>
            </a:r>
          </a:p>
          <a:p>
            <a:pPr marL="666900" lvl="1" indent="-342900">
              <a:buFont typeface="+mj-lt"/>
              <a:buAutoNum type="alphaUcPeriod"/>
            </a:pPr>
            <a:r>
              <a:rPr lang="en-US" noProof="0" dirty="0"/>
              <a:t>how are you going to evaluate the performance of the model giving the current dataset?</a:t>
            </a:r>
          </a:p>
          <a:p>
            <a:pPr marL="666900" lvl="1" indent="-342900">
              <a:buFont typeface="+mj-lt"/>
              <a:buAutoNum type="alphaUcPeriod"/>
            </a:pPr>
            <a:r>
              <a:rPr lang="en-US" noProof="0" dirty="0"/>
              <a:t>how are you going to evaluate the performance of the model for unseen data in future?</a:t>
            </a:r>
          </a:p>
          <a:p>
            <a:pPr marL="342900" indent="-342900">
              <a:buFont typeface="+mj-lt"/>
              <a:buAutoNum type="arabicPeriod" startAt="6"/>
            </a:pPr>
            <a:r>
              <a:rPr lang="en-US" noProof="0" dirty="0"/>
              <a:t>If you have an access to external data, which data could be useful to improve the performance of the model?</a:t>
            </a:r>
          </a:p>
          <a:p>
            <a:pPr marL="342900" indent="-342900">
              <a:buFont typeface="+mj-lt"/>
              <a:buAutoNum type="arabicPeriod" startAt="6"/>
            </a:pPr>
            <a:r>
              <a:rPr lang="en-US" noProof="0" dirty="0"/>
              <a:t>Based on the historical data and your model, you noticed that one brand has a poor sales performance. Which feature do you suggest to change in order to increase the sales in the future?</a:t>
            </a:r>
          </a:p>
          <a:p>
            <a:pPr marL="342900" indent="-342900">
              <a:buFont typeface="+mj-lt"/>
              <a:buAutoNum type="arabicPeriod" startAt="6"/>
            </a:pPr>
            <a:r>
              <a:rPr lang="en-US" noProof="0" dirty="0"/>
              <a:t>If you are asked to determine the best price for a certain product for each season of the year:</a:t>
            </a:r>
          </a:p>
          <a:p>
            <a:pPr marL="666900" lvl="1" indent="-342900">
              <a:buFont typeface="+mj-lt"/>
              <a:buAutoNum type="alphaUcPeriod" startAt="6"/>
            </a:pPr>
            <a:r>
              <a:rPr lang="en-US" noProof="0" dirty="0"/>
              <a:t>what type of problem are you going to solve?</a:t>
            </a:r>
          </a:p>
          <a:p>
            <a:pPr marL="666900" lvl="1" indent="-342900">
              <a:buFont typeface="+mj-lt"/>
              <a:buAutoNum type="alphaUcPeriod" startAt="6"/>
            </a:pPr>
            <a:r>
              <a:rPr lang="en-US" noProof="0" dirty="0"/>
              <a:t>explain shortly (no calculations required) how are you going to determine the price for the summer season.</a:t>
            </a:r>
          </a:p>
          <a:p>
            <a:pPr marL="666900" lvl="1" indent="-342900">
              <a:buFont typeface="+mj-lt"/>
              <a:buAutoNum type="alphaUcPeriod" startAt="6"/>
            </a:pPr>
            <a:r>
              <a:rPr lang="en-US" noProof="0" dirty="0"/>
              <a:t>The back-end team would like to use your latest model in production through a Restful API where the input features are sent via a POST request. In what format do you plan to deliver you model such that it can be seamlessly integrated by the back-end team?</a:t>
            </a:r>
          </a:p>
        </p:txBody>
      </p:sp>
      <p:sp>
        <p:nvSpPr>
          <p:cNvPr id="4" name="Marcador de Posição da Data 3">
            <a:extLst>
              <a:ext uri="{FF2B5EF4-FFF2-40B4-BE49-F238E27FC236}">
                <a16:creationId xmlns:a16="http://schemas.microsoft.com/office/drawing/2014/main" id="{110B04E5-A133-4E6E-BCB0-01CB1493AAB1}"/>
              </a:ext>
            </a:extLst>
          </p:cNvPr>
          <p:cNvSpPr>
            <a:spLocks noGrp="1"/>
          </p:cNvSpPr>
          <p:nvPr>
            <p:ph type="dt" sz="half" idx="10"/>
          </p:nvPr>
        </p:nvSpPr>
        <p:spPr/>
        <p:txBody>
          <a:bodyPr/>
          <a:lstStyle/>
          <a:p>
            <a:pPr rtl="0"/>
            <a:fld id="{9E09E755-EDBC-4192-AC9E-FCC227FEE010}" type="datetime1">
              <a:rPr lang="pt-PT" smtClean="0"/>
              <a:t>12/09/2020</a:t>
            </a:fld>
            <a:endParaRPr lang="en-US" dirty="0"/>
          </a:p>
        </p:txBody>
      </p:sp>
    </p:spTree>
    <p:extLst>
      <p:ext uri="{BB962C8B-B14F-4D97-AF65-F5344CB8AC3E}">
        <p14:creationId xmlns:p14="http://schemas.microsoft.com/office/powerpoint/2010/main" val="252876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lstStyle/>
          <a:p>
            <a:pPr marL="571500" indent="-571500">
              <a:buFont typeface="+mj-lt"/>
              <a:buAutoNum type="romanUcPeriod"/>
            </a:pPr>
            <a:r>
              <a:rPr lang="en-US" noProof="0" dirty="0"/>
              <a:t>Data quality – Events</a:t>
            </a:r>
            <a:br>
              <a:rPr lang="en-US" noProof="0" dirty="0"/>
            </a:br>
            <a:endParaRPr lang="en-US" noProof="0" dirty="0"/>
          </a:p>
        </p:txBody>
      </p:sp>
      <p:pic>
        <p:nvPicPr>
          <p:cNvPr id="5" name="Imagem 4">
            <a:extLst>
              <a:ext uri="{FF2B5EF4-FFF2-40B4-BE49-F238E27FC236}">
                <a16:creationId xmlns:a16="http://schemas.microsoft.com/office/drawing/2014/main" id="{6F674418-1997-469A-9716-0047062BF959}"/>
              </a:ext>
            </a:extLst>
          </p:cNvPr>
          <p:cNvPicPr>
            <a:picLocks noChangeAspect="1"/>
          </p:cNvPicPr>
          <p:nvPr/>
        </p:nvPicPr>
        <p:blipFill rotWithShape="1">
          <a:blip r:embed="rId2"/>
          <a:srcRect r="47693" b="46894"/>
          <a:stretch/>
        </p:blipFill>
        <p:spPr>
          <a:xfrm>
            <a:off x="581193" y="1881351"/>
            <a:ext cx="3112982" cy="1441115"/>
          </a:xfrm>
          <a:prstGeom prst="rect">
            <a:avLst/>
          </a:prstGeom>
        </p:spPr>
      </p:pic>
      <p:sp>
        <p:nvSpPr>
          <p:cNvPr id="6" name="Marcador de Posição de Conteúdo 2">
            <a:extLst>
              <a:ext uri="{FF2B5EF4-FFF2-40B4-BE49-F238E27FC236}">
                <a16:creationId xmlns:a16="http://schemas.microsoft.com/office/drawing/2014/main" id="{4E52880B-37DA-449E-AC9D-2AA9C5F269D9}"/>
              </a:ext>
            </a:extLst>
          </p:cNvPr>
          <p:cNvSpPr>
            <a:spLocks noGrp="1"/>
          </p:cNvSpPr>
          <p:nvPr>
            <p:ph idx="1"/>
          </p:nvPr>
        </p:nvSpPr>
        <p:spPr>
          <a:xfrm>
            <a:off x="581192" y="1478125"/>
            <a:ext cx="2171699" cy="365126"/>
          </a:xfrm>
        </p:spPr>
        <p:txBody>
          <a:bodyPr>
            <a:normAutofit fontScale="92500" lnSpcReduction="20000"/>
          </a:bodyPr>
          <a:lstStyle/>
          <a:p>
            <a:pPr marL="0" indent="0">
              <a:buNone/>
            </a:pPr>
            <a:r>
              <a:rPr lang="en-US" sz="2000" b="1" noProof="0" dirty="0">
                <a:solidFill>
                  <a:schemeClr val="accent1"/>
                </a:solidFill>
              </a:rPr>
              <a:t>Overview</a:t>
            </a:r>
          </a:p>
        </p:txBody>
      </p:sp>
      <p:pic>
        <p:nvPicPr>
          <p:cNvPr id="7" name="Imagem 6">
            <a:extLst>
              <a:ext uri="{FF2B5EF4-FFF2-40B4-BE49-F238E27FC236}">
                <a16:creationId xmlns:a16="http://schemas.microsoft.com/office/drawing/2014/main" id="{D34146F3-2535-4F12-8A6A-DCA5C5FF6AB3}"/>
              </a:ext>
            </a:extLst>
          </p:cNvPr>
          <p:cNvPicPr>
            <a:picLocks noChangeAspect="1"/>
          </p:cNvPicPr>
          <p:nvPr/>
        </p:nvPicPr>
        <p:blipFill rotWithShape="1">
          <a:blip r:embed="rId2"/>
          <a:srcRect l="75109" b="35781"/>
          <a:stretch/>
        </p:blipFill>
        <p:spPr>
          <a:xfrm>
            <a:off x="581192" y="4734977"/>
            <a:ext cx="1467063" cy="1725883"/>
          </a:xfrm>
          <a:prstGeom prst="rect">
            <a:avLst/>
          </a:prstGeom>
        </p:spPr>
      </p:pic>
      <p:pic>
        <p:nvPicPr>
          <p:cNvPr id="8" name="Imagem 7">
            <a:extLst>
              <a:ext uri="{FF2B5EF4-FFF2-40B4-BE49-F238E27FC236}">
                <a16:creationId xmlns:a16="http://schemas.microsoft.com/office/drawing/2014/main" id="{1BC487C7-AA52-49BE-A5CC-738F47ED2DF1}"/>
              </a:ext>
            </a:extLst>
          </p:cNvPr>
          <p:cNvPicPr>
            <a:picLocks noChangeAspect="1"/>
          </p:cNvPicPr>
          <p:nvPr/>
        </p:nvPicPr>
        <p:blipFill rotWithShape="1">
          <a:blip r:embed="rId2"/>
          <a:srcRect t="64872" r="32343"/>
          <a:stretch/>
        </p:blipFill>
        <p:spPr>
          <a:xfrm>
            <a:off x="590800" y="3578864"/>
            <a:ext cx="3944624" cy="933855"/>
          </a:xfrm>
          <a:prstGeom prst="rect">
            <a:avLst/>
          </a:prstGeom>
        </p:spPr>
      </p:pic>
      <p:pic>
        <p:nvPicPr>
          <p:cNvPr id="10" name="Imagem 9">
            <a:extLst>
              <a:ext uri="{FF2B5EF4-FFF2-40B4-BE49-F238E27FC236}">
                <a16:creationId xmlns:a16="http://schemas.microsoft.com/office/drawing/2014/main" id="{59A78252-FC33-49AF-8CB5-6388D599BF8E}"/>
              </a:ext>
            </a:extLst>
          </p:cNvPr>
          <p:cNvPicPr>
            <a:picLocks noChangeAspect="1"/>
          </p:cNvPicPr>
          <p:nvPr/>
        </p:nvPicPr>
        <p:blipFill>
          <a:blip r:embed="rId3"/>
          <a:stretch>
            <a:fillRect/>
          </a:stretch>
        </p:blipFill>
        <p:spPr>
          <a:xfrm>
            <a:off x="5254996" y="1968079"/>
            <a:ext cx="6775071" cy="662408"/>
          </a:xfrm>
          <a:prstGeom prst="rect">
            <a:avLst/>
          </a:prstGeom>
        </p:spPr>
      </p:pic>
      <p:cxnSp>
        <p:nvCxnSpPr>
          <p:cNvPr id="12" name="Conexão reta 11">
            <a:extLst>
              <a:ext uri="{FF2B5EF4-FFF2-40B4-BE49-F238E27FC236}">
                <a16:creationId xmlns:a16="http://schemas.microsoft.com/office/drawing/2014/main" id="{AA7CB97E-3822-4E42-AEBC-859AE124F901}"/>
              </a:ext>
            </a:extLst>
          </p:cNvPr>
          <p:cNvCxnSpPr/>
          <p:nvPr/>
        </p:nvCxnSpPr>
        <p:spPr>
          <a:xfrm>
            <a:off x="5114925" y="1628774"/>
            <a:ext cx="0" cy="500400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m 12">
            <a:extLst>
              <a:ext uri="{FF2B5EF4-FFF2-40B4-BE49-F238E27FC236}">
                <a16:creationId xmlns:a16="http://schemas.microsoft.com/office/drawing/2014/main" id="{58BFA2DE-A306-4E63-A54C-1BD7617BA1E8}"/>
              </a:ext>
            </a:extLst>
          </p:cNvPr>
          <p:cNvPicPr>
            <a:picLocks noChangeAspect="1"/>
          </p:cNvPicPr>
          <p:nvPr/>
        </p:nvPicPr>
        <p:blipFill>
          <a:blip r:embed="rId4"/>
          <a:stretch>
            <a:fillRect/>
          </a:stretch>
        </p:blipFill>
        <p:spPr>
          <a:xfrm>
            <a:off x="5254996" y="2706562"/>
            <a:ext cx="6937001" cy="1021367"/>
          </a:xfrm>
          <a:prstGeom prst="rect">
            <a:avLst/>
          </a:prstGeom>
        </p:spPr>
      </p:pic>
      <p:pic>
        <p:nvPicPr>
          <p:cNvPr id="14" name="Imagem 13">
            <a:extLst>
              <a:ext uri="{FF2B5EF4-FFF2-40B4-BE49-F238E27FC236}">
                <a16:creationId xmlns:a16="http://schemas.microsoft.com/office/drawing/2014/main" id="{C1EA5F52-8019-4F82-813C-455D7B60E97E}"/>
              </a:ext>
            </a:extLst>
          </p:cNvPr>
          <p:cNvPicPr>
            <a:picLocks noChangeAspect="1"/>
          </p:cNvPicPr>
          <p:nvPr/>
        </p:nvPicPr>
        <p:blipFill>
          <a:blip r:embed="rId5"/>
          <a:stretch>
            <a:fillRect/>
          </a:stretch>
        </p:blipFill>
        <p:spPr>
          <a:xfrm>
            <a:off x="5254996" y="3804005"/>
            <a:ext cx="6895523" cy="1021367"/>
          </a:xfrm>
          <a:prstGeom prst="rect">
            <a:avLst/>
          </a:prstGeom>
        </p:spPr>
      </p:pic>
      <p:pic>
        <p:nvPicPr>
          <p:cNvPr id="15" name="Imagem 14">
            <a:extLst>
              <a:ext uri="{FF2B5EF4-FFF2-40B4-BE49-F238E27FC236}">
                <a16:creationId xmlns:a16="http://schemas.microsoft.com/office/drawing/2014/main" id="{B06B5F58-91D0-48D1-91C5-ED39FE8E3387}"/>
              </a:ext>
            </a:extLst>
          </p:cNvPr>
          <p:cNvPicPr>
            <a:picLocks noChangeAspect="1"/>
          </p:cNvPicPr>
          <p:nvPr/>
        </p:nvPicPr>
        <p:blipFill>
          <a:blip r:embed="rId6"/>
          <a:stretch>
            <a:fillRect/>
          </a:stretch>
        </p:blipFill>
        <p:spPr>
          <a:xfrm>
            <a:off x="5254997" y="4873812"/>
            <a:ext cx="6775070" cy="834005"/>
          </a:xfrm>
          <a:prstGeom prst="rect">
            <a:avLst/>
          </a:prstGeom>
        </p:spPr>
      </p:pic>
      <p:pic>
        <p:nvPicPr>
          <p:cNvPr id="16" name="Imagem 15">
            <a:extLst>
              <a:ext uri="{FF2B5EF4-FFF2-40B4-BE49-F238E27FC236}">
                <a16:creationId xmlns:a16="http://schemas.microsoft.com/office/drawing/2014/main" id="{B753052D-0459-42D0-94BE-98166B2B5E6E}"/>
              </a:ext>
            </a:extLst>
          </p:cNvPr>
          <p:cNvPicPr>
            <a:picLocks noChangeAspect="1"/>
          </p:cNvPicPr>
          <p:nvPr/>
        </p:nvPicPr>
        <p:blipFill>
          <a:blip r:embed="rId7"/>
          <a:stretch>
            <a:fillRect/>
          </a:stretch>
        </p:blipFill>
        <p:spPr>
          <a:xfrm>
            <a:off x="5276767" y="5830283"/>
            <a:ext cx="6819982" cy="870950"/>
          </a:xfrm>
          <a:prstGeom prst="rect">
            <a:avLst/>
          </a:prstGeom>
        </p:spPr>
      </p:pic>
      <p:sp>
        <p:nvSpPr>
          <p:cNvPr id="17" name="Marcador de Posição de Conteúdo 2">
            <a:extLst>
              <a:ext uri="{FF2B5EF4-FFF2-40B4-BE49-F238E27FC236}">
                <a16:creationId xmlns:a16="http://schemas.microsoft.com/office/drawing/2014/main" id="{1D8DBC90-4157-4B58-BD93-B4DD13AE31E8}"/>
              </a:ext>
            </a:extLst>
          </p:cNvPr>
          <p:cNvSpPr txBox="1">
            <a:spLocks/>
          </p:cNvSpPr>
          <p:nvPr/>
        </p:nvSpPr>
        <p:spPr>
          <a:xfrm rot="16200000">
            <a:off x="3806744" y="3800837"/>
            <a:ext cx="2171699" cy="365126"/>
          </a:xfrm>
          <a:prstGeom prst="rect">
            <a:avLst/>
          </a:prstGeom>
        </p:spPr>
        <p:txBody>
          <a:bodyPr vert="wordArtVert"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pt-PT" sz="2000" b="1" dirty="0" err="1">
                <a:solidFill>
                  <a:schemeClr val="accent1"/>
                </a:solidFill>
              </a:rPr>
              <a:t>Variables</a:t>
            </a:r>
            <a:endParaRPr lang="pt-PT" sz="2000" b="1" dirty="0">
              <a:solidFill>
                <a:schemeClr val="accent1"/>
              </a:solidFill>
            </a:endParaRPr>
          </a:p>
        </p:txBody>
      </p:sp>
    </p:spTree>
    <p:extLst>
      <p:ext uri="{BB962C8B-B14F-4D97-AF65-F5344CB8AC3E}">
        <p14:creationId xmlns:p14="http://schemas.microsoft.com/office/powerpoint/2010/main" val="267422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lstStyle/>
          <a:p>
            <a:pPr marL="571500" indent="-571500">
              <a:buFont typeface="+mj-lt"/>
              <a:buAutoNum type="romanUcPeriod"/>
            </a:pPr>
            <a:r>
              <a:rPr lang="en-US" noProof="0" dirty="0"/>
              <a:t>Data quality – products</a:t>
            </a:r>
            <a:br>
              <a:rPr lang="en-US" noProof="0" dirty="0"/>
            </a:br>
            <a:endParaRPr lang="en-US" noProof="0" dirty="0"/>
          </a:p>
        </p:txBody>
      </p:sp>
      <p:sp>
        <p:nvSpPr>
          <p:cNvPr id="6" name="Marcador de Posição de Conteúdo 2">
            <a:extLst>
              <a:ext uri="{FF2B5EF4-FFF2-40B4-BE49-F238E27FC236}">
                <a16:creationId xmlns:a16="http://schemas.microsoft.com/office/drawing/2014/main" id="{4E52880B-37DA-449E-AC9D-2AA9C5F269D9}"/>
              </a:ext>
            </a:extLst>
          </p:cNvPr>
          <p:cNvSpPr>
            <a:spLocks noGrp="1"/>
          </p:cNvSpPr>
          <p:nvPr>
            <p:ph idx="1"/>
          </p:nvPr>
        </p:nvSpPr>
        <p:spPr>
          <a:xfrm>
            <a:off x="581192" y="1478125"/>
            <a:ext cx="2171699" cy="365126"/>
          </a:xfrm>
        </p:spPr>
        <p:txBody>
          <a:bodyPr>
            <a:normAutofit fontScale="92500" lnSpcReduction="20000"/>
          </a:bodyPr>
          <a:lstStyle/>
          <a:p>
            <a:pPr marL="0" indent="0">
              <a:buNone/>
            </a:pPr>
            <a:r>
              <a:rPr lang="en-US" sz="2000" b="1" noProof="0" dirty="0">
                <a:solidFill>
                  <a:schemeClr val="accent1"/>
                </a:solidFill>
              </a:rPr>
              <a:t>Overview</a:t>
            </a:r>
          </a:p>
        </p:txBody>
      </p:sp>
      <p:sp>
        <p:nvSpPr>
          <p:cNvPr id="9" name="Marcador de Posição de Conteúdo 2">
            <a:extLst>
              <a:ext uri="{FF2B5EF4-FFF2-40B4-BE49-F238E27FC236}">
                <a16:creationId xmlns:a16="http://schemas.microsoft.com/office/drawing/2014/main" id="{0C775E54-AD3C-49A8-96A4-26869DAAD36F}"/>
              </a:ext>
            </a:extLst>
          </p:cNvPr>
          <p:cNvSpPr txBox="1">
            <a:spLocks/>
          </p:cNvSpPr>
          <p:nvPr/>
        </p:nvSpPr>
        <p:spPr>
          <a:xfrm rot="16200000">
            <a:off x="3806744" y="3800837"/>
            <a:ext cx="2171699" cy="365126"/>
          </a:xfrm>
          <a:prstGeom prst="rect">
            <a:avLst/>
          </a:prstGeom>
        </p:spPr>
        <p:txBody>
          <a:bodyPr vert="wordArtVert"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pt-PT" sz="2000" b="1" dirty="0" err="1">
                <a:solidFill>
                  <a:schemeClr val="accent1"/>
                </a:solidFill>
              </a:rPr>
              <a:t>Variables</a:t>
            </a:r>
            <a:endParaRPr lang="pt-PT" sz="2000" b="1" dirty="0">
              <a:solidFill>
                <a:schemeClr val="accent1"/>
              </a:solidFill>
            </a:endParaRPr>
          </a:p>
        </p:txBody>
      </p:sp>
      <p:cxnSp>
        <p:nvCxnSpPr>
          <p:cNvPr id="12" name="Conexão reta 11">
            <a:extLst>
              <a:ext uri="{FF2B5EF4-FFF2-40B4-BE49-F238E27FC236}">
                <a16:creationId xmlns:a16="http://schemas.microsoft.com/office/drawing/2014/main" id="{AA7CB97E-3822-4E42-AEBC-859AE124F901}"/>
              </a:ext>
            </a:extLst>
          </p:cNvPr>
          <p:cNvCxnSpPr/>
          <p:nvPr/>
        </p:nvCxnSpPr>
        <p:spPr>
          <a:xfrm>
            <a:off x="5114925" y="1628774"/>
            <a:ext cx="0" cy="50040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A530DDD0-7E88-46DC-B190-235D0DB1DB2D}"/>
              </a:ext>
            </a:extLst>
          </p:cNvPr>
          <p:cNvPicPr>
            <a:picLocks noChangeAspect="1"/>
          </p:cNvPicPr>
          <p:nvPr/>
        </p:nvPicPr>
        <p:blipFill rotWithShape="1">
          <a:blip r:embed="rId2"/>
          <a:srcRect r="47372"/>
          <a:stretch/>
        </p:blipFill>
        <p:spPr>
          <a:xfrm>
            <a:off x="581192" y="1890876"/>
            <a:ext cx="2829519" cy="2809140"/>
          </a:xfrm>
          <a:prstGeom prst="rect">
            <a:avLst/>
          </a:prstGeom>
        </p:spPr>
      </p:pic>
      <p:pic>
        <p:nvPicPr>
          <p:cNvPr id="17" name="Imagem 16">
            <a:extLst>
              <a:ext uri="{FF2B5EF4-FFF2-40B4-BE49-F238E27FC236}">
                <a16:creationId xmlns:a16="http://schemas.microsoft.com/office/drawing/2014/main" id="{51A217C6-7EDA-40EA-A2F8-C4405DEF2687}"/>
              </a:ext>
            </a:extLst>
          </p:cNvPr>
          <p:cNvPicPr>
            <a:picLocks noChangeAspect="1"/>
          </p:cNvPicPr>
          <p:nvPr/>
        </p:nvPicPr>
        <p:blipFill rotWithShape="1">
          <a:blip r:embed="rId2"/>
          <a:srcRect l="76154" b="42139"/>
          <a:stretch/>
        </p:blipFill>
        <p:spPr>
          <a:xfrm>
            <a:off x="581192" y="4962118"/>
            <a:ext cx="1282069" cy="1625399"/>
          </a:xfrm>
          <a:prstGeom prst="rect">
            <a:avLst/>
          </a:prstGeom>
        </p:spPr>
      </p:pic>
      <p:pic>
        <p:nvPicPr>
          <p:cNvPr id="4" name="Imagem 3">
            <a:extLst>
              <a:ext uri="{FF2B5EF4-FFF2-40B4-BE49-F238E27FC236}">
                <a16:creationId xmlns:a16="http://schemas.microsoft.com/office/drawing/2014/main" id="{DFFCE1BC-58E0-451D-8537-4C10E07C7FAD}"/>
              </a:ext>
            </a:extLst>
          </p:cNvPr>
          <p:cNvPicPr>
            <a:picLocks noChangeAspect="1"/>
          </p:cNvPicPr>
          <p:nvPr/>
        </p:nvPicPr>
        <p:blipFill>
          <a:blip r:embed="rId3"/>
          <a:stretch>
            <a:fillRect/>
          </a:stretch>
        </p:blipFill>
        <p:spPr>
          <a:xfrm>
            <a:off x="5211301" y="1628774"/>
            <a:ext cx="6877131" cy="1022276"/>
          </a:xfrm>
          <a:prstGeom prst="rect">
            <a:avLst/>
          </a:prstGeom>
        </p:spPr>
      </p:pic>
      <p:pic>
        <p:nvPicPr>
          <p:cNvPr id="11" name="Imagem 10">
            <a:extLst>
              <a:ext uri="{FF2B5EF4-FFF2-40B4-BE49-F238E27FC236}">
                <a16:creationId xmlns:a16="http://schemas.microsoft.com/office/drawing/2014/main" id="{315CDFD2-4141-403E-BF43-C355899EB308}"/>
              </a:ext>
            </a:extLst>
          </p:cNvPr>
          <p:cNvPicPr>
            <a:picLocks noChangeAspect="1"/>
          </p:cNvPicPr>
          <p:nvPr/>
        </p:nvPicPr>
        <p:blipFill>
          <a:blip r:embed="rId4"/>
          <a:stretch>
            <a:fillRect/>
          </a:stretch>
        </p:blipFill>
        <p:spPr>
          <a:xfrm>
            <a:off x="5211301" y="2681323"/>
            <a:ext cx="6877132" cy="1031054"/>
          </a:xfrm>
          <a:prstGeom prst="rect">
            <a:avLst/>
          </a:prstGeom>
        </p:spPr>
      </p:pic>
      <p:pic>
        <p:nvPicPr>
          <p:cNvPr id="18" name="Imagem 17">
            <a:extLst>
              <a:ext uri="{FF2B5EF4-FFF2-40B4-BE49-F238E27FC236}">
                <a16:creationId xmlns:a16="http://schemas.microsoft.com/office/drawing/2014/main" id="{9A4EC702-BB7D-4718-81C0-680870F8BCD0}"/>
              </a:ext>
            </a:extLst>
          </p:cNvPr>
          <p:cNvPicPr>
            <a:picLocks noChangeAspect="1"/>
          </p:cNvPicPr>
          <p:nvPr/>
        </p:nvPicPr>
        <p:blipFill>
          <a:blip r:embed="rId5"/>
          <a:stretch>
            <a:fillRect/>
          </a:stretch>
        </p:blipFill>
        <p:spPr>
          <a:xfrm>
            <a:off x="5175868" y="3728004"/>
            <a:ext cx="6998659" cy="1022276"/>
          </a:xfrm>
          <a:prstGeom prst="rect">
            <a:avLst/>
          </a:prstGeom>
        </p:spPr>
      </p:pic>
      <p:pic>
        <p:nvPicPr>
          <p:cNvPr id="19" name="Imagem 18">
            <a:extLst>
              <a:ext uri="{FF2B5EF4-FFF2-40B4-BE49-F238E27FC236}">
                <a16:creationId xmlns:a16="http://schemas.microsoft.com/office/drawing/2014/main" id="{D3032675-6BFF-4589-B1EC-FB2DFDA5B408}"/>
              </a:ext>
            </a:extLst>
          </p:cNvPr>
          <p:cNvPicPr>
            <a:picLocks noChangeAspect="1"/>
          </p:cNvPicPr>
          <p:nvPr/>
        </p:nvPicPr>
        <p:blipFill>
          <a:blip r:embed="rId6"/>
          <a:stretch>
            <a:fillRect/>
          </a:stretch>
        </p:blipFill>
        <p:spPr>
          <a:xfrm>
            <a:off x="5155973" y="4765907"/>
            <a:ext cx="6932459" cy="1034383"/>
          </a:xfrm>
          <a:prstGeom prst="rect">
            <a:avLst/>
          </a:prstGeom>
        </p:spPr>
      </p:pic>
      <p:pic>
        <p:nvPicPr>
          <p:cNvPr id="20" name="Imagem 19">
            <a:extLst>
              <a:ext uri="{FF2B5EF4-FFF2-40B4-BE49-F238E27FC236}">
                <a16:creationId xmlns:a16="http://schemas.microsoft.com/office/drawing/2014/main" id="{DD708E88-F1CC-424A-8EAB-68DDE58A271D}"/>
              </a:ext>
            </a:extLst>
          </p:cNvPr>
          <p:cNvPicPr>
            <a:picLocks noChangeAspect="1"/>
          </p:cNvPicPr>
          <p:nvPr/>
        </p:nvPicPr>
        <p:blipFill>
          <a:blip r:embed="rId7"/>
          <a:stretch>
            <a:fillRect/>
          </a:stretch>
        </p:blipFill>
        <p:spPr>
          <a:xfrm>
            <a:off x="5150537" y="5774817"/>
            <a:ext cx="6998658" cy="1040341"/>
          </a:xfrm>
          <a:prstGeom prst="rect">
            <a:avLst/>
          </a:prstGeom>
        </p:spPr>
      </p:pic>
    </p:spTree>
    <p:extLst>
      <p:ext uri="{BB962C8B-B14F-4D97-AF65-F5344CB8AC3E}">
        <p14:creationId xmlns:p14="http://schemas.microsoft.com/office/powerpoint/2010/main" val="44313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lstStyle/>
          <a:p>
            <a:pPr marL="571500" indent="-571500">
              <a:buFont typeface="+mj-lt"/>
              <a:buAutoNum type="romanUcPeriod"/>
            </a:pPr>
            <a:r>
              <a:rPr lang="en-US" noProof="0" dirty="0"/>
              <a:t>Data quality – transactions</a:t>
            </a:r>
            <a:br>
              <a:rPr lang="en-US" noProof="0" dirty="0"/>
            </a:br>
            <a:endParaRPr lang="en-US" noProof="0" dirty="0"/>
          </a:p>
        </p:txBody>
      </p:sp>
      <p:sp>
        <p:nvSpPr>
          <p:cNvPr id="6" name="Marcador de Posição de Conteúdo 2">
            <a:extLst>
              <a:ext uri="{FF2B5EF4-FFF2-40B4-BE49-F238E27FC236}">
                <a16:creationId xmlns:a16="http://schemas.microsoft.com/office/drawing/2014/main" id="{4E52880B-37DA-449E-AC9D-2AA9C5F269D9}"/>
              </a:ext>
            </a:extLst>
          </p:cNvPr>
          <p:cNvSpPr>
            <a:spLocks noGrp="1"/>
          </p:cNvSpPr>
          <p:nvPr>
            <p:ph idx="1"/>
          </p:nvPr>
        </p:nvSpPr>
        <p:spPr>
          <a:xfrm>
            <a:off x="581192" y="1478125"/>
            <a:ext cx="2171699" cy="365126"/>
          </a:xfrm>
        </p:spPr>
        <p:txBody>
          <a:bodyPr>
            <a:normAutofit fontScale="92500" lnSpcReduction="20000"/>
          </a:bodyPr>
          <a:lstStyle/>
          <a:p>
            <a:pPr marL="0" indent="0">
              <a:buNone/>
            </a:pPr>
            <a:r>
              <a:rPr lang="en-US" sz="2000" b="1" noProof="0" dirty="0">
                <a:solidFill>
                  <a:schemeClr val="accent1"/>
                </a:solidFill>
              </a:rPr>
              <a:t>Overview</a:t>
            </a:r>
          </a:p>
        </p:txBody>
      </p:sp>
      <p:cxnSp>
        <p:nvCxnSpPr>
          <p:cNvPr id="12" name="Conexão reta 11">
            <a:extLst>
              <a:ext uri="{FF2B5EF4-FFF2-40B4-BE49-F238E27FC236}">
                <a16:creationId xmlns:a16="http://schemas.microsoft.com/office/drawing/2014/main" id="{AA7CB97E-3822-4E42-AEBC-859AE124F901}"/>
              </a:ext>
            </a:extLst>
          </p:cNvPr>
          <p:cNvCxnSpPr/>
          <p:nvPr/>
        </p:nvCxnSpPr>
        <p:spPr>
          <a:xfrm>
            <a:off x="5114925" y="1628774"/>
            <a:ext cx="0" cy="50040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3CB639A2-5FDC-4C9B-9B11-1CEC5AA8A463}"/>
              </a:ext>
            </a:extLst>
          </p:cNvPr>
          <p:cNvPicPr>
            <a:picLocks noChangeAspect="1"/>
          </p:cNvPicPr>
          <p:nvPr/>
        </p:nvPicPr>
        <p:blipFill rotWithShape="1">
          <a:blip r:embed="rId2"/>
          <a:srcRect r="47383" b="42287"/>
          <a:stretch/>
        </p:blipFill>
        <p:spPr>
          <a:xfrm>
            <a:off x="581192" y="2055114"/>
            <a:ext cx="2755965" cy="1277549"/>
          </a:xfrm>
          <a:prstGeom prst="rect">
            <a:avLst/>
          </a:prstGeom>
        </p:spPr>
      </p:pic>
      <p:pic>
        <p:nvPicPr>
          <p:cNvPr id="7" name="Imagem 6">
            <a:extLst>
              <a:ext uri="{FF2B5EF4-FFF2-40B4-BE49-F238E27FC236}">
                <a16:creationId xmlns:a16="http://schemas.microsoft.com/office/drawing/2014/main" id="{8EDB4361-2510-4241-A470-EBE432B3023B}"/>
              </a:ext>
            </a:extLst>
          </p:cNvPr>
          <p:cNvPicPr>
            <a:picLocks noChangeAspect="1"/>
          </p:cNvPicPr>
          <p:nvPr/>
        </p:nvPicPr>
        <p:blipFill rotWithShape="1">
          <a:blip r:embed="rId2"/>
          <a:srcRect l="74444" b="30041"/>
          <a:stretch/>
        </p:blipFill>
        <p:spPr>
          <a:xfrm>
            <a:off x="508040" y="4493514"/>
            <a:ext cx="1308683" cy="1514094"/>
          </a:xfrm>
          <a:prstGeom prst="rect">
            <a:avLst/>
          </a:prstGeom>
        </p:spPr>
      </p:pic>
      <p:pic>
        <p:nvPicPr>
          <p:cNvPr id="8" name="Imagem 7">
            <a:extLst>
              <a:ext uri="{FF2B5EF4-FFF2-40B4-BE49-F238E27FC236}">
                <a16:creationId xmlns:a16="http://schemas.microsoft.com/office/drawing/2014/main" id="{325DB931-C82F-42A0-9EAE-9C0837102A71}"/>
              </a:ext>
            </a:extLst>
          </p:cNvPr>
          <p:cNvPicPr>
            <a:picLocks noChangeAspect="1"/>
          </p:cNvPicPr>
          <p:nvPr/>
        </p:nvPicPr>
        <p:blipFill rotWithShape="1">
          <a:blip r:embed="rId2"/>
          <a:srcRect t="70605" r="19990"/>
          <a:stretch/>
        </p:blipFill>
        <p:spPr>
          <a:xfrm>
            <a:off x="581191" y="3525337"/>
            <a:ext cx="4032055" cy="626039"/>
          </a:xfrm>
          <a:prstGeom prst="rect">
            <a:avLst/>
          </a:prstGeom>
        </p:spPr>
      </p:pic>
      <p:sp>
        <p:nvSpPr>
          <p:cNvPr id="10" name="Marcador de Posição de Conteúdo 2">
            <a:extLst>
              <a:ext uri="{FF2B5EF4-FFF2-40B4-BE49-F238E27FC236}">
                <a16:creationId xmlns:a16="http://schemas.microsoft.com/office/drawing/2014/main" id="{BB8BD10B-1FDF-4676-BF95-BFB736DC117B}"/>
              </a:ext>
            </a:extLst>
          </p:cNvPr>
          <p:cNvSpPr txBox="1">
            <a:spLocks/>
          </p:cNvSpPr>
          <p:nvPr/>
        </p:nvSpPr>
        <p:spPr>
          <a:xfrm rot="16200000">
            <a:off x="3806744" y="3800837"/>
            <a:ext cx="2171699" cy="365126"/>
          </a:xfrm>
          <a:prstGeom prst="rect">
            <a:avLst/>
          </a:prstGeom>
        </p:spPr>
        <p:txBody>
          <a:bodyPr vert="wordArtVert"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pt-PT" sz="2000" b="1" dirty="0" err="1">
                <a:solidFill>
                  <a:schemeClr val="accent1"/>
                </a:solidFill>
              </a:rPr>
              <a:t>Variables</a:t>
            </a:r>
            <a:endParaRPr lang="pt-PT" sz="2000" b="1" dirty="0">
              <a:solidFill>
                <a:schemeClr val="accent1"/>
              </a:solidFill>
            </a:endParaRPr>
          </a:p>
        </p:txBody>
      </p:sp>
      <p:pic>
        <p:nvPicPr>
          <p:cNvPr id="4" name="Imagem 3">
            <a:extLst>
              <a:ext uri="{FF2B5EF4-FFF2-40B4-BE49-F238E27FC236}">
                <a16:creationId xmlns:a16="http://schemas.microsoft.com/office/drawing/2014/main" id="{3DE80A33-5E00-44F6-B2CC-847D5D5E85FB}"/>
              </a:ext>
            </a:extLst>
          </p:cNvPr>
          <p:cNvPicPr>
            <a:picLocks noChangeAspect="1"/>
          </p:cNvPicPr>
          <p:nvPr/>
        </p:nvPicPr>
        <p:blipFill rotWithShape="1">
          <a:blip r:embed="rId3"/>
          <a:srcRect b="15363"/>
          <a:stretch/>
        </p:blipFill>
        <p:spPr>
          <a:xfrm>
            <a:off x="5216186" y="1558210"/>
            <a:ext cx="6636940" cy="837518"/>
          </a:xfrm>
          <a:prstGeom prst="rect">
            <a:avLst/>
          </a:prstGeom>
        </p:spPr>
      </p:pic>
      <p:pic>
        <p:nvPicPr>
          <p:cNvPr id="5" name="Imagem 4">
            <a:extLst>
              <a:ext uri="{FF2B5EF4-FFF2-40B4-BE49-F238E27FC236}">
                <a16:creationId xmlns:a16="http://schemas.microsoft.com/office/drawing/2014/main" id="{145AE8A1-0BE7-4642-BEFF-1C65B9935B0A}"/>
              </a:ext>
            </a:extLst>
          </p:cNvPr>
          <p:cNvPicPr>
            <a:picLocks noChangeAspect="1"/>
          </p:cNvPicPr>
          <p:nvPr/>
        </p:nvPicPr>
        <p:blipFill rotWithShape="1">
          <a:blip r:embed="rId4"/>
          <a:srcRect b="16090"/>
          <a:stretch/>
        </p:blipFill>
        <p:spPr>
          <a:xfrm>
            <a:off x="5191711" y="2431211"/>
            <a:ext cx="6685888" cy="837518"/>
          </a:xfrm>
          <a:prstGeom prst="rect">
            <a:avLst/>
          </a:prstGeom>
        </p:spPr>
      </p:pic>
      <p:pic>
        <p:nvPicPr>
          <p:cNvPr id="11" name="Imagem 10">
            <a:extLst>
              <a:ext uri="{FF2B5EF4-FFF2-40B4-BE49-F238E27FC236}">
                <a16:creationId xmlns:a16="http://schemas.microsoft.com/office/drawing/2014/main" id="{36C84ACE-CCCC-4EA3-A0BE-6BB911DBCCFA}"/>
              </a:ext>
            </a:extLst>
          </p:cNvPr>
          <p:cNvPicPr>
            <a:picLocks noChangeAspect="1"/>
          </p:cNvPicPr>
          <p:nvPr/>
        </p:nvPicPr>
        <p:blipFill rotWithShape="1">
          <a:blip r:embed="rId5"/>
          <a:srcRect b="17210"/>
          <a:stretch/>
        </p:blipFill>
        <p:spPr>
          <a:xfrm>
            <a:off x="5159862" y="3332663"/>
            <a:ext cx="6864570" cy="837519"/>
          </a:xfrm>
          <a:prstGeom prst="rect">
            <a:avLst/>
          </a:prstGeom>
        </p:spPr>
      </p:pic>
      <p:pic>
        <p:nvPicPr>
          <p:cNvPr id="13" name="Imagem 12">
            <a:extLst>
              <a:ext uri="{FF2B5EF4-FFF2-40B4-BE49-F238E27FC236}">
                <a16:creationId xmlns:a16="http://schemas.microsoft.com/office/drawing/2014/main" id="{10C68854-0707-4566-B2DB-F7AE7C58473E}"/>
              </a:ext>
            </a:extLst>
          </p:cNvPr>
          <p:cNvPicPr>
            <a:picLocks noChangeAspect="1"/>
          </p:cNvPicPr>
          <p:nvPr/>
        </p:nvPicPr>
        <p:blipFill>
          <a:blip r:embed="rId6"/>
          <a:stretch>
            <a:fillRect/>
          </a:stretch>
        </p:blipFill>
        <p:spPr>
          <a:xfrm>
            <a:off x="5216185" y="4215234"/>
            <a:ext cx="6873346" cy="710693"/>
          </a:xfrm>
          <a:prstGeom prst="rect">
            <a:avLst/>
          </a:prstGeom>
        </p:spPr>
      </p:pic>
      <p:pic>
        <p:nvPicPr>
          <p:cNvPr id="14" name="Imagem 13">
            <a:extLst>
              <a:ext uri="{FF2B5EF4-FFF2-40B4-BE49-F238E27FC236}">
                <a16:creationId xmlns:a16="http://schemas.microsoft.com/office/drawing/2014/main" id="{D3D0B1F3-6515-4602-A3FB-5066879344D4}"/>
              </a:ext>
            </a:extLst>
          </p:cNvPr>
          <p:cNvPicPr>
            <a:picLocks noChangeAspect="1"/>
          </p:cNvPicPr>
          <p:nvPr/>
        </p:nvPicPr>
        <p:blipFill>
          <a:blip r:embed="rId7"/>
          <a:stretch>
            <a:fillRect/>
          </a:stretch>
        </p:blipFill>
        <p:spPr>
          <a:xfrm>
            <a:off x="5171941" y="4990822"/>
            <a:ext cx="6874911" cy="1023483"/>
          </a:xfrm>
          <a:prstGeom prst="rect">
            <a:avLst/>
          </a:prstGeom>
        </p:spPr>
      </p:pic>
      <p:pic>
        <p:nvPicPr>
          <p:cNvPr id="15" name="Imagem 14">
            <a:extLst>
              <a:ext uri="{FF2B5EF4-FFF2-40B4-BE49-F238E27FC236}">
                <a16:creationId xmlns:a16="http://schemas.microsoft.com/office/drawing/2014/main" id="{BD5C93C8-F5D1-4248-873F-1B8ACEC3FC11}"/>
              </a:ext>
            </a:extLst>
          </p:cNvPr>
          <p:cNvPicPr>
            <a:picLocks noChangeAspect="1"/>
          </p:cNvPicPr>
          <p:nvPr/>
        </p:nvPicPr>
        <p:blipFill>
          <a:blip r:embed="rId8"/>
          <a:stretch>
            <a:fillRect/>
          </a:stretch>
        </p:blipFill>
        <p:spPr>
          <a:xfrm>
            <a:off x="5145660" y="6014305"/>
            <a:ext cx="6864567" cy="689433"/>
          </a:xfrm>
          <a:prstGeom prst="rect">
            <a:avLst/>
          </a:prstGeom>
        </p:spPr>
      </p:pic>
    </p:spTree>
    <p:extLst>
      <p:ext uri="{BB962C8B-B14F-4D97-AF65-F5344CB8AC3E}">
        <p14:creationId xmlns:p14="http://schemas.microsoft.com/office/powerpoint/2010/main" val="41519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lstStyle/>
          <a:p>
            <a:pPr marL="571500" indent="-571500">
              <a:buFont typeface="+mj-lt"/>
              <a:buAutoNum type="romanUcPeriod"/>
            </a:pPr>
            <a:r>
              <a:rPr lang="en-US" noProof="0" dirty="0"/>
              <a:t>Data quality – users</a:t>
            </a:r>
            <a:br>
              <a:rPr lang="en-US" noProof="0" dirty="0"/>
            </a:br>
            <a:endParaRPr lang="en-US" noProof="0" dirty="0"/>
          </a:p>
        </p:txBody>
      </p:sp>
      <p:sp>
        <p:nvSpPr>
          <p:cNvPr id="6" name="Marcador de Posição de Conteúdo 2">
            <a:extLst>
              <a:ext uri="{FF2B5EF4-FFF2-40B4-BE49-F238E27FC236}">
                <a16:creationId xmlns:a16="http://schemas.microsoft.com/office/drawing/2014/main" id="{4E52880B-37DA-449E-AC9D-2AA9C5F269D9}"/>
              </a:ext>
            </a:extLst>
          </p:cNvPr>
          <p:cNvSpPr>
            <a:spLocks noGrp="1"/>
          </p:cNvSpPr>
          <p:nvPr>
            <p:ph idx="1"/>
          </p:nvPr>
        </p:nvSpPr>
        <p:spPr>
          <a:xfrm>
            <a:off x="581192" y="1478125"/>
            <a:ext cx="2171699" cy="365126"/>
          </a:xfrm>
        </p:spPr>
        <p:txBody>
          <a:bodyPr>
            <a:normAutofit fontScale="92500" lnSpcReduction="20000"/>
          </a:bodyPr>
          <a:lstStyle/>
          <a:p>
            <a:pPr marL="0" indent="0">
              <a:buNone/>
            </a:pPr>
            <a:r>
              <a:rPr lang="en-US" sz="2000" b="1" noProof="0" dirty="0">
                <a:solidFill>
                  <a:schemeClr val="accent1"/>
                </a:solidFill>
              </a:rPr>
              <a:t>Overview</a:t>
            </a:r>
          </a:p>
        </p:txBody>
      </p:sp>
      <p:cxnSp>
        <p:nvCxnSpPr>
          <p:cNvPr id="12" name="Conexão reta 11">
            <a:extLst>
              <a:ext uri="{FF2B5EF4-FFF2-40B4-BE49-F238E27FC236}">
                <a16:creationId xmlns:a16="http://schemas.microsoft.com/office/drawing/2014/main" id="{AA7CB97E-3822-4E42-AEBC-859AE124F901}"/>
              </a:ext>
            </a:extLst>
          </p:cNvPr>
          <p:cNvCxnSpPr/>
          <p:nvPr/>
        </p:nvCxnSpPr>
        <p:spPr>
          <a:xfrm>
            <a:off x="5114925" y="1628774"/>
            <a:ext cx="0" cy="50040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1C9EA0C8-3B48-4E54-9F6B-735023875701}"/>
              </a:ext>
            </a:extLst>
          </p:cNvPr>
          <p:cNvPicPr>
            <a:picLocks noChangeAspect="1"/>
          </p:cNvPicPr>
          <p:nvPr/>
        </p:nvPicPr>
        <p:blipFill rotWithShape="1">
          <a:blip r:embed="rId2"/>
          <a:srcRect r="31237"/>
          <a:stretch/>
        </p:blipFill>
        <p:spPr>
          <a:xfrm>
            <a:off x="655594" y="2006251"/>
            <a:ext cx="3696949" cy="2283524"/>
          </a:xfrm>
          <a:prstGeom prst="rect">
            <a:avLst/>
          </a:prstGeom>
        </p:spPr>
      </p:pic>
      <p:pic>
        <p:nvPicPr>
          <p:cNvPr id="7" name="Imagem 6">
            <a:extLst>
              <a:ext uri="{FF2B5EF4-FFF2-40B4-BE49-F238E27FC236}">
                <a16:creationId xmlns:a16="http://schemas.microsoft.com/office/drawing/2014/main" id="{D9EF29FE-40FB-4C6B-8DCB-0E6B42B54346}"/>
              </a:ext>
            </a:extLst>
          </p:cNvPr>
          <p:cNvPicPr>
            <a:picLocks noChangeAspect="1"/>
          </p:cNvPicPr>
          <p:nvPr/>
        </p:nvPicPr>
        <p:blipFill rotWithShape="1">
          <a:blip r:embed="rId2"/>
          <a:srcRect l="75622" b="29152"/>
          <a:stretch/>
        </p:blipFill>
        <p:spPr>
          <a:xfrm>
            <a:off x="581192" y="4652364"/>
            <a:ext cx="1310640" cy="1617821"/>
          </a:xfrm>
          <a:prstGeom prst="rect">
            <a:avLst/>
          </a:prstGeom>
        </p:spPr>
      </p:pic>
      <p:sp>
        <p:nvSpPr>
          <p:cNvPr id="8" name="Marcador de Posição de Conteúdo 2">
            <a:extLst>
              <a:ext uri="{FF2B5EF4-FFF2-40B4-BE49-F238E27FC236}">
                <a16:creationId xmlns:a16="http://schemas.microsoft.com/office/drawing/2014/main" id="{251AC966-953D-4E70-BFD7-4C31A4CE7C7B}"/>
              </a:ext>
            </a:extLst>
          </p:cNvPr>
          <p:cNvSpPr txBox="1">
            <a:spLocks/>
          </p:cNvSpPr>
          <p:nvPr/>
        </p:nvSpPr>
        <p:spPr>
          <a:xfrm rot="16200000">
            <a:off x="3806744" y="3800837"/>
            <a:ext cx="2171699" cy="365126"/>
          </a:xfrm>
          <a:prstGeom prst="rect">
            <a:avLst/>
          </a:prstGeom>
        </p:spPr>
        <p:txBody>
          <a:bodyPr vert="wordArtVert"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pt-PT" sz="2000" b="1" dirty="0" err="1">
                <a:solidFill>
                  <a:schemeClr val="accent1"/>
                </a:solidFill>
              </a:rPr>
              <a:t>Variables</a:t>
            </a:r>
            <a:endParaRPr lang="pt-PT" sz="2000" b="1" dirty="0">
              <a:solidFill>
                <a:schemeClr val="accent1"/>
              </a:solidFill>
            </a:endParaRPr>
          </a:p>
        </p:txBody>
      </p:sp>
      <p:pic>
        <p:nvPicPr>
          <p:cNvPr id="4" name="Imagem 3">
            <a:extLst>
              <a:ext uri="{FF2B5EF4-FFF2-40B4-BE49-F238E27FC236}">
                <a16:creationId xmlns:a16="http://schemas.microsoft.com/office/drawing/2014/main" id="{50174C3F-92EA-4F4E-811E-A43651BDCA4C}"/>
              </a:ext>
            </a:extLst>
          </p:cNvPr>
          <p:cNvPicPr>
            <a:picLocks noChangeAspect="1"/>
          </p:cNvPicPr>
          <p:nvPr/>
        </p:nvPicPr>
        <p:blipFill>
          <a:blip r:embed="rId3"/>
          <a:stretch>
            <a:fillRect/>
          </a:stretch>
        </p:blipFill>
        <p:spPr>
          <a:xfrm>
            <a:off x="5215234" y="1562177"/>
            <a:ext cx="6832918" cy="704117"/>
          </a:xfrm>
          <a:prstGeom prst="rect">
            <a:avLst/>
          </a:prstGeom>
        </p:spPr>
      </p:pic>
      <p:pic>
        <p:nvPicPr>
          <p:cNvPr id="5" name="Imagem 4">
            <a:extLst>
              <a:ext uri="{FF2B5EF4-FFF2-40B4-BE49-F238E27FC236}">
                <a16:creationId xmlns:a16="http://schemas.microsoft.com/office/drawing/2014/main" id="{8BC2145E-F436-4016-AF85-E1B007F397C2}"/>
              </a:ext>
            </a:extLst>
          </p:cNvPr>
          <p:cNvPicPr>
            <a:picLocks noChangeAspect="1"/>
          </p:cNvPicPr>
          <p:nvPr/>
        </p:nvPicPr>
        <p:blipFill>
          <a:blip r:embed="rId4"/>
          <a:stretch>
            <a:fillRect/>
          </a:stretch>
        </p:blipFill>
        <p:spPr>
          <a:xfrm>
            <a:off x="5215234" y="2438877"/>
            <a:ext cx="6879335" cy="660615"/>
          </a:xfrm>
          <a:prstGeom prst="rect">
            <a:avLst/>
          </a:prstGeom>
        </p:spPr>
      </p:pic>
      <p:pic>
        <p:nvPicPr>
          <p:cNvPr id="10" name="Imagem 9">
            <a:extLst>
              <a:ext uri="{FF2B5EF4-FFF2-40B4-BE49-F238E27FC236}">
                <a16:creationId xmlns:a16="http://schemas.microsoft.com/office/drawing/2014/main" id="{85E9F5F4-FAB4-4D63-ADE8-A616B9F59F60}"/>
              </a:ext>
            </a:extLst>
          </p:cNvPr>
          <p:cNvPicPr>
            <a:picLocks noChangeAspect="1"/>
          </p:cNvPicPr>
          <p:nvPr/>
        </p:nvPicPr>
        <p:blipFill>
          <a:blip r:embed="rId5"/>
          <a:stretch>
            <a:fillRect/>
          </a:stretch>
        </p:blipFill>
        <p:spPr>
          <a:xfrm>
            <a:off x="5215233" y="3237460"/>
            <a:ext cx="6832919" cy="687247"/>
          </a:xfrm>
          <a:prstGeom prst="rect">
            <a:avLst/>
          </a:prstGeom>
        </p:spPr>
      </p:pic>
      <p:pic>
        <p:nvPicPr>
          <p:cNvPr id="11" name="Imagem 10">
            <a:extLst>
              <a:ext uri="{FF2B5EF4-FFF2-40B4-BE49-F238E27FC236}">
                <a16:creationId xmlns:a16="http://schemas.microsoft.com/office/drawing/2014/main" id="{2D391366-6738-4D24-A46E-7951F9A1A4E1}"/>
              </a:ext>
            </a:extLst>
          </p:cNvPr>
          <p:cNvPicPr>
            <a:picLocks noChangeAspect="1"/>
          </p:cNvPicPr>
          <p:nvPr/>
        </p:nvPicPr>
        <p:blipFill>
          <a:blip r:embed="rId6"/>
          <a:stretch>
            <a:fillRect/>
          </a:stretch>
        </p:blipFill>
        <p:spPr>
          <a:xfrm>
            <a:off x="5215233" y="4205053"/>
            <a:ext cx="1141438" cy="354029"/>
          </a:xfrm>
          <a:prstGeom prst="rect">
            <a:avLst/>
          </a:prstGeom>
        </p:spPr>
      </p:pic>
      <p:pic>
        <p:nvPicPr>
          <p:cNvPr id="13" name="Imagem 12">
            <a:extLst>
              <a:ext uri="{FF2B5EF4-FFF2-40B4-BE49-F238E27FC236}">
                <a16:creationId xmlns:a16="http://schemas.microsoft.com/office/drawing/2014/main" id="{75431995-B831-4CFF-BDE8-D279D536CB36}"/>
              </a:ext>
            </a:extLst>
          </p:cNvPr>
          <p:cNvPicPr>
            <a:picLocks noChangeAspect="1"/>
          </p:cNvPicPr>
          <p:nvPr/>
        </p:nvPicPr>
        <p:blipFill>
          <a:blip r:embed="rId7"/>
          <a:stretch>
            <a:fillRect/>
          </a:stretch>
        </p:blipFill>
        <p:spPr>
          <a:xfrm>
            <a:off x="5215233" y="4775615"/>
            <a:ext cx="1202574" cy="354029"/>
          </a:xfrm>
          <a:prstGeom prst="rect">
            <a:avLst/>
          </a:prstGeom>
        </p:spPr>
      </p:pic>
      <p:pic>
        <p:nvPicPr>
          <p:cNvPr id="14" name="Imagem 13">
            <a:extLst>
              <a:ext uri="{FF2B5EF4-FFF2-40B4-BE49-F238E27FC236}">
                <a16:creationId xmlns:a16="http://schemas.microsoft.com/office/drawing/2014/main" id="{176DEFCC-86CD-4BFB-B841-02958C945149}"/>
              </a:ext>
            </a:extLst>
          </p:cNvPr>
          <p:cNvPicPr>
            <a:picLocks noChangeAspect="1"/>
          </p:cNvPicPr>
          <p:nvPr/>
        </p:nvPicPr>
        <p:blipFill>
          <a:blip r:embed="rId8"/>
          <a:stretch>
            <a:fillRect/>
          </a:stretch>
        </p:blipFill>
        <p:spPr>
          <a:xfrm>
            <a:off x="5215234" y="5346177"/>
            <a:ext cx="1277006" cy="415485"/>
          </a:xfrm>
          <a:prstGeom prst="rect">
            <a:avLst/>
          </a:prstGeom>
        </p:spPr>
      </p:pic>
      <p:pic>
        <p:nvPicPr>
          <p:cNvPr id="15" name="Imagem 14">
            <a:extLst>
              <a:ext uri="{FF2B5EF4-FFF2-40B4-BE49-F238E27FC236}">
                <a16:creationId xmlns:a16="http://schemas.microsoft.com/office/drawing/2014/main" id="{54D74041-200B-4DA9-ACA3-7DC270BFA136}"/>
              </a:ext>
            </a:extLst>
          </p:cNvPr>
          <p:cNvPicPr>
            <a:picLocks noChangeAspect="1"/>
          </p:cNvPicPr>
          <p:nvPr/>
        </p:nvPicPr>
        <p:blipFill>
          <a:blip r:embed="rId9"/>
          <a:stretch>
            <a:fillRect/>
          </a:stretch>
        </p:blipFill>
        <p:spPr>
          <a:xfrm>
            <a:off x="5215234" y="5916856"/>
            <a:ext cx="1277006" cy="423707"/>
          </a:xfrm>
          <a:prstGeom prst="rect">
            <a:avLst/>
          </a:prstGeom>
        </p:spPr>
      </p:pic>
      <p:pic>
        <p:nvPicPr>
          <p:cNvPr id="16" name="Imagem 15">
            <a:extLst>
              <a:ext uri="{FF2B5EF4-FFF2-40B4-BE49-F238E27FC236}">
                <a16:creationId xmlns:a16="http://schemas.microsoft.com/office/drawing/2014/main" id="{DBA41421-47F8-4D8E-AB69-A35DE9FF1469}"/>
              </a:ext>
            </a:extLst>
          </p:cNvPr>
          <p:cNvPicPr>
            <a:picLocks noChangeAspect="1"/>
          </p:cNvPicPr>
          <p:nvPr/>
        </p:nvPicPr>
        <p:blipFill>
          <a:blip r:embed="rId10"/>
          <a:stretch>
            <a:fillRect/>
          </a:stretch>
        </p:blipFill>
        <p:spPr>
          <a:xfrm>
            <a:off x="6751917" y="4204843"/>
            <a:ext cx="1141438" cy="354239"/>
          </a:xfrm>
          <a:prstGeom prst="rect">
            <a:avLst/>
          </a:prstGeom>
        </p:spPr>
      </p:pic>
    </p:spTree>
    <p:extLst>
      <p:ext uri="{BB962C8B-B14F-4D97-AF65-F5344CB8AC3E}">
        <p14:creationId xmlns:p14="http://schemas.microsoft.com/office/powerpoint/2010/main" val="253009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2"/>
            </a:pPr>
            <a:r>
              <a:rPr lang="en-US" noProof="0" dirty="0"/>
              <a:t>Feature relationships</a:t>
            </a:r>
            <a:br>
              <a:rPr lang="en-US" noProof="0" dirty="0"/>
            </a:br>
            <a:endParaRPr lang="en-US" noProof="0" dirty="0"/>
          </a:p>
        </p:txBody>
      </p:sp>
      <p:sp>
        <p:nvSpPr>
          <p:cNvPr id="3" name="Marcador de Posição de Conteúdo 2">
            <a:extLst>
              <a:ext uri="{FF2B5EF4-FFF2-40B4-BE49-F238E27FC236}">
                <a16:creationId xmlns:a16="http://schemas.microsoft.com/office/drawing/2014/main" id="{F0A98DEF-33F2-4BC8-B35B-D4D9B355F361}"/>
              </a:ext>
            </a:extLst>
          </p:cNvPr>
          <p:cNvSpPr>
            <a:spLocks noGrp="1"/>
          </p:cNvSpPr>
          <p:nvPr>
            <p:ph idx="1"/>
          </p:nvPr>
        </p:nvSpPr>
        <p:spPr>
          <a:xfrm>
            <a:off x="581192" y="2340864"/>
            <a:ext cx="5261823" cy="3977640"/>
          </a:xfrm>
        </p:spPr>
        <p:txBody>
          <a:bodyPr>
            <a:normAutofit/>
          </a:bodyPr>
          <a:lstStyle/>
          <a:p>
            <a:pPr marL="0" indent="0">
              <a:buNone/>
            </a:pPr>
            <a:r>
              <a:rPr lang="en-US" sz="1600" noProof="0" dirty="0"/>
              <a:t>When analyzing the Pearson’s correlation between each event-product-user feature, we can observe the following:</a:t>
            </a:r>
          </a:p>
          <a:p>
            <a:r>
              <a:rPr lang="en-US" sz="1600" dirty="0"/>
              <a:t>A high degree of correlation between price and product type.</a:t>
            </a:r>
          </a:p>
          <a:p>
            <a:r>
              <a:rPr lang="en-US" sz="1600" dirty="0"/>
              <a:t>A strong negative correlation between price and brand.</a:t>
            </a:r>
          </a:p>
          <a:p>
            <a:r>
              <a:rPr lang="en-US" sz="1600" dirty="0"/>
              <a:t>A small correlation between the event action and the product’s brand and type.</a:t>
            </a:r>
          </a:p>
          <a:p>
            <a:r>
              <a:rPr lang="en-US" sz="1600" dirty="0"/>
              <a:t>A low degree correlation between the product’s color and its price, brand and type.</a:t>
            </a:r>
          </a:p>
          <a:p>
            <a:pPr marL="0" indent="0">
              <a:buNone/>
            </a:pPr>
            <a:endParaRPr lang="en-US" sz="1600" dirty="0"/>
          </a:p>
          <a:p>
            <a:pPr marL="0" indent="0">
              <a:buNone/>
            </a:pPr>
            <a:endParaRPr lang="en-US" sz="1600" dirty="0"/>
          </a:p>
        </p:txBody>
      </p:sp>
      <p:pic>
        <p:nvPicPr>
          <p:cNvPr id="1032" name="Picture 8">
            <a:extLst>
              <a:ext uri="{FF2B5EF4-FFF2-40B4-BE49-F238E27FC236}">
                <a16:creationId xmlns:a16="http://schemas.microsoft.com/office/drawing/2014/main" id="{E8B5D726-DB21-42AB-A921-36DFA4033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920" y="1572021"/>
            <a:ext cx="6050697" cy="4746483"/>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osição de Conteúdo 2">
            <a:extLst>
              <a:ext uri="{FF2B5EF4-FFF2-40B4-BE49-F238E27FC236}">
                <a16:creationId xmlns:a16="http://schemas.microsoft.com/office/drawing/2014/main" id="{7C922F8C-AF8F-4092-AD8E-00EBF1080D33}"/>
              </a:ext>
            </a:extLst>
          </p:cNvPr>
          <p:cNvSpPr txBox="1">
            <a:spLocks/>
          </p:cNvSpPr>
          <p:nvPr/>
        </p:nvSpPr>
        <p:spPr>
          <a:xfrm>
            <a:off x="7667795" y="869139"/>
            <a:ext cx="4086918" cy="1021737"/>
          </a:xfrm>
          <a:prstGeom prst="rect">
            <a:avLst/>
          </a:prstGeom>
        </p:spPr>
        <p:txBody>
          <a:bodyPr vert="horz" lIns="91440" tIns="45720" rIns="91440" bIns="45720" numCol="2"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000" b="1" dirty="0"/>
              <a:t>Degrees of correlation</a:t>
            </a:r>
          </a:p>
          <a:p>
            <a:r>
              <a:rPr lang="en-US" sz="1000" dirty="0"/>
              <a:t>Perfect: ± 1</a:t>
            </a:r>
          </a:p>
          <a:p>
            <a:r>
              <a:rPr lang="en-US" sz="1000" dirty="0"/>
              <a:t>High degree: between ± 0.50 and ± 1</a:t>
            </a:r>
          </a:p>
          <a:p>
            <a:r>
              <a:rPr lang="en-US" sz="1000" dirty="0"/>
              <a:t>Moderate degree: between ± 0.30 and ± 0.49</a:t>
            </a:r>
          </a:p>
          <a:p>
            <a:r>
              <a:rPr lang="en-US" sz="1000" dirty="0"/>
              <a:t>Low degree: below ± 0.29</a:t>
            </a:r>
          </a:p>
          <a:p>
            <a:r>
              <a:rPr lang="en-US" sz="1000" dirty="0"/>
              <a:t>No correlation: 0</a:t>
            </a:r>
          </a:p>
        </p:txBody>
      </p:sp>
    </p:spTree>
    <p:extLst>
      <p:ext uri="{BB962C8B-B14F-4D97-AF65-F5344CB8AC3E}">
        <p14:creationId xmlns:p14="http://schemas.microsoft.com/office/powerpoint/2010/main" val="310517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39C2A-9BEA-46E9-958F-87AC6E894F87}"/>
              </a:ext>
            </a:extLst>
          </p:cNvPr>
          <p:cNvSpPr>
            <a:spLocks noGrp="1"/>
          </p:cNvSpPr>
          <p:nvPr>
            <p:ph type="title"/>
          </p:nvPr>
        </p:nvSpPr>
        <p:spPr/>
        <p:txBody>
          <a:bodyPr>
            <a:normAutofit/>
          </a:bodyPr>
          <a:lstStyle/>
          <a:p>
            <a:pPr marL="571500" indent="-571500">
              <a:buFont typeface="+mj-lt"/>
              <a:buAutoNum type="romanUcPeriod" startAt="2"/>
            </a:pPr>
            <a:r>
              <a:rPr lang="en-US" noProof="0" dirty="0"/>
              <a:t>Feature relationships</a:t>
            </a:r>
            <a:br>
              <a:rPr lang="en-US" noProof="0" dirty="0"/>
            </a:br>
            <a:endParaRPr lang="en-US" noProof="0" dirty="0"/>
          </a:p>
        </p:txBody>
      </p:sp>
      <p:pic>
        <p:nvPicPr>
          <p:cNvPr id="2050" name="Picture 2">
            <a:extLst>
              <a:ext uri="{FF2B5EF4-FFF2-40B4-BE49-F238E27FC236}">
                <a16:creationId xmlns:a16="http://schemas.microsoft.com/office/drawing/2014/main" id="{0DD49A44-6931-4195-B050-92CE5FFED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53312"/>
            <a:ext cx="5990275" cy="5312664"/>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Posição de Conteúdo 2">
            <a:extLst>
              <a:ext uri="{FF2B5EF4-FFF2-40B4-BE49-F238E27FC236}">
                <a16:creationId xmlns:a16="http://schemas.microsoft.com/office/drawing/2014/main" id="{FFEC580E-51B3-4F0C-AF4F-48D572902E86}"/>
              </a:ext>
            </a:extLst>
          </p:cNvPr>
          <p:cNvSpPr txBox="1">
            <a:spLocks/>
          </p:cNvSpPr>
          <p:nvPr/>
        </p:nvSpPr>
        <p:spPr>
          <a:xfrm>
            <a:off x="7667795" y="869139"/>
            <a:ext cx="4086918" cy="1021737"/>
          </a:xfrm>
          <a:prstGeom prst="rect">
            <a:avLst/>
          </a:prstGeom>
        </p:spPr>
        <p:txBody>
          <a:bodyPr vert="horz" lIns="91440" tIns="45720" rIns="91440" bIns="45720" numCol="2"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000" b="1" dirty="0"/>
              <a:t>Degrees of correlation</a:t>
            </a:r>
          </a:p>
          <a:p>
            <a:r>
              <a:rPr lang="en-US" sz="1000" dirty="0"/>
              <a:t>Perfect: ± 1</a:t>
            </a:r>
          </a:p>
          <a:p>
            <a:r>
              <a:rPr lang="en-US" sz="1000" dirty="0"/>
              <a:t>High degree: between ± 0.50 and ± 1</a:t>
            </a:r>
          </a:p>
          <a:p>
            <a:r>
              <a:rPr lang="en-US" sz="1000" dirty="0"/>
              <a:t>Moderate degree: between ± 0.30 and ± 0.49</a:t>
            </a:r>
          </a:p>
          <a:p>
            <a:r>
              <a:rPr lang="en-US" sz="1000" dirty="0"/>
              <a:t>Low degree: below ± 0.29</a:t>
            </a:r>
          </a:p>
          <a:p>
            <a:r>
              <a:rPr lang="en-US" sz="1000" dirty="0"/>
              <a:t>No correlation: 0</a:t>
            </a:r>
          </a:p>
        </p:txBody>
      </p:sp>
      <p:sp>
        <p:nvSpPr>
          <p:cNvPr id="9" name="Marcador de Posição de Conteúdo 2">
            <a:extLst>
              <a:ext uri="{FF2B5EF4-FFF2-40B4-BE49-F238E27FC236}">
                <a16:creationId xmlns:a16="http://schemas.microsoft.com/office/drawing/2014/main" id="{25D2450F-79A6-4539-95FF-17620FD63CA1}"/>
              </a:ext>
            </a:extLst>
          </p:cNvPr>
          <p:cNvSpPr>
            <a:spLocks noGrp="1"/>
          </p:cNvSpPr>
          <p:nvPr>
            <p:ph idx="1"/>
          </p:nvPr>
        </p:nvSpPr>
        <p:spPr>
          <a:xfrm>
            <a:off x="581192" y="2340864"/>
            <a:ext cx="5261823" cy="3977640"/>
          </a:xfrm>
        </p:spPr>
        <p:txBody>
          <a:bodyPr>
            <a:normAutofit/>
          </a:bodyPr>
          <a:lstStyle/>
          <a:p>
            <a:pPr marL="0" indent="0">
              <a:buNone/>
            </a:pPr>
            <a:r>
              <a:rPr lang="en-US" sz="1600" noProof="0" dirty="0"/>
              <a:t>When analyzing the Pearson’s correlation between each transaction-product-user feature, we can observe the following:</a:t>
            </a:r>
          </a:p>
          <a:p>
            <a:r>
              <a:rPr lang="en-US" sz="1600" dirty="0"/>
              <a:t>A high degree of correlation between price and product type.</a:t>
            </a:r>
          </a:p>
          <a:p>
            <a:r>
              <a:rPr lang="en-US" sz="1600" dirty="0"/>
              <a:t>A strong negative correlation between price and brand.</a:t>
            </a:r>
          </a:p>
          <a:p>
            <a:r>
              <a:rPr lang="en-US" sz="1600" dirty="0"/>
              <a:t>A low degree correlation between the product’s brand and type.</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176066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{A9F59F0E-0BD6-4F65-9145-68B6965EC102}tf33552983_win32</Template>
  <TotalTime>0</TotalTime>
  <Words>1630</Words>
  <Application>Microsoft Office PowerPoint</Application>
  <PresentationFormat>Ecrã Panorâmico</PresentationFormat>
  <Paragraphs>123</Paragraphs>
  <Slides>17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17</vt:i4>
      </vt:variant>
    </vt:vector>
  </HeadingPairs>
  <TitlesOfParts>
    <vt:vector size="23" baseType="lpstr">
      <vt:lpstr>Arial</vt:lpstr>
      <vt:lpstr>Calibri</vt:lpstr>
      <vt:lpstr>Franklin Gothic Book</vt:lpstr>
      <vt:lpstr>Franklin Gothic Demi</vt:lpstr>
      <vt:lpstr>Wingdings 2</vt:lpstr>
      <vt:lpstr>DividendVTI</vt:lpstr>
      <vt:lpstr>Data Science Challenge Tamanna</vt:lpstr>
      <vt:lpstr>gOALs </vt:lpstr>
      <vt:lpstr>gOALs </vt:lpstr>
      <vt:lpstr>Data quality – Events </vt:lpstr>
      <vt:lpstr>Data quality – products </vt:lpstr>
      <vt:lpstr>Data quality – transactions </vt:lpstr>
      <vt:lpstr>Data quality – users </vt:lpstr>
      <vt:lpstr>Feature relationships </vt:lpstr>
      <vt:lpstr>Feature relationships </vt:lpstr>
      <vt:lpstr>Use cases </vt:lpstr>
      <vt:lpstr>Product type by customer age </vt:lpstr>
      <vt:lpstr>Product type by customer age </vt:lpstr>
      <vt:lpstr>Daily Sales Prediction – MODEL PLANNING </vt:lpstr>
      <vt:lpstr>Weekly Sales Prediction – MODEL DEVELOPMENT </vt:lpstr>
      <vt:lpstr> Weekly Sales Prediction – MODEL Improvement </vt:lpstr>
      <vt:lpstr>  Sales performance by brand </vt:lpstr>
      <vt:lpstr>Price optimization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2020-09-12T16:00:53Z</dcterms:created>
  <dcterms:modified xsi:type="dcterms:W3CDTF">2020-09-14T20:57:16Z</dcterms:modified>
</cp:coreProperties>
</file>