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66" r:id="rId4"/>
    <p:sldId id="263" r:id="rId5"/>
    <p:sldId id="267" r:id="rId6"/>
    <p:sldId id="259" r:id="rId7"/>
    <p:sldId id="265" r:id="rId8"/>
    <p:sldId id="260"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Raleway" pitchFamily="2" charset="77"/>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C5AFB0-C0F5-4633-9394-71A76E9F02AC}">
  <a:tblStyle styleId="{FAC5AFB0-C0F5-4633-9394-71A76E9F02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1"/>
  </p:normalViewPr>
  <p:slideViewPr>
    <p:cSldViewPr snapToGrid="0">
      <p:cViewPr>
        <p:scale>
          <a:sx n="130" d="100"/>
          <a:sy n="130" d="100"/>
        </p:scale>
        <p:origin x="1120" y="32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3435beb23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3435beb23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3435beb23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3435beb23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8507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3435beb23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3435beb23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6205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3435beb23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3435beb23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9075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62e84708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62e84708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62e84708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62e84708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6467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62e84708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62e84708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t-PT"/>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lvl="0"/>
            <a:r>
              <a:rPr lang="pt-PT" dirty="0"/>
              <a:t>Data </a:t>
            </a:r>
            <a:r>
              <a:rPr lang="pt-PT" dirty="0" err="1"/>
              <a:t>Science</a:t>
            </a:r>
            <a:r>
              <a:rPr lang="pt-PT" dirty="0"/>
              <a:t> </a:t>
            </a:r>
            <a:r>
              <a:rPr lang="pt-PT" dirty="0" err="1"/>
              <a:t>Task</a:t>
            </a:r>
            <a:endParaRPr dirty="0"/>
          </a:p>
        </p:txBody>
      </p:sp>
      <p:sp>
        <p:nvSpPr>
          <p:cNvPr id="87" name="Google Shape;87;p13"/>
          <p:cNvSpPr txBox="1">
            <a:spLocks noGrp="1"/>
          </p:cNvSpPr>
          <p:nvPr>
            <p:ph type="subTitle" idx="1"/>
          </p:nvPr>
        </p:nvSpPr>
        <p:spPr>
          <a:xfrm>
            <a:off x="729627" y="3172900"/>
            <a:ext cx="7688100" cy="16647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endParaRPr lang="pt-PT" dirty="0"/>
          </a:p>
          <a:p>
            <a:pPr marL="0" lvl="0" indent="0" algn="r" rtl="0">
              <a:spcBef>
                <a:spcPts val="0"/>
              </a:spcBef>
              <a:spcAft>
                <a:spcPts val="0"/>
              </a:spcAft>
              <a:buNone/>
            </a:pPr>
            <a:endParaRPr lang="pt-PT" dirty="0"/>
          </a:p>
          <a:p>
            <a:pPr marL="0" lvl="0" indent="0" algn="r" rtl="0">
              <a:spcBef>
                <a:spcPts val="0"/>
              </a:spcBef>
              <a:spcAft>
                <a:spcPts val="0"/>
              </a:spcAft>
              <a:buNone/>
            </a:pPr>
            <a:endParaRPr lang="pt-PT" dirty="0"/>
          </a:p>
          <a:p>
            <a:pPr marL="0" lvl="0" indent="0" algn="r" rtl="0">
              <a:spcBef>
                <a:spcPts val="0"/>
              </a:spcBef>
              <a:spcAft>
                <a:spcPts val="0"/>
              </a:spcAft>
              <a:buNone/>
            </a:pPr>
            <a:endParaRPr lang="pt-PT" dirty="0"/>
          </a:p>
          <a:p>
            <a:pPr marL="0" lvl="0" indent="0" algn="r" rtl="0">
              <a:spcBef>
                <a:spcPts val="0"/>
              </a:spcBef>
              <a:spcAft>
                <a:spcPts val="0"/>
              </a:spcAft>
              <a:buNone/>
            </a:pPr>
            <a:r>
              <a:rPr lang="pt-PT" dirty="0"/>
              <a:t>André Oliveira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body" idx="1"/>
          </p:nvPr>
        </p:nvSpPr>
        <p:spPr>
          <a:xfrm>
            <a:off x="729450" y="1470660"/>
            <a:ext cx="7688700" cy="2869315"/>
          </a:xfrm>
          <a:prstGeom prst="rect">
            <a:avLst/>
          </a:prstGeom>
        </p:spPr>
        <p:txBody>
          <a:bodyPr spcFirstLastPara="1" wrap="square" lIns="91425" tIns="91425" rIns="91425" bIns="91425" anchor="t" anchorCtr="0">
            <a:normAutofit/>
          </a:bodyPr>
          <a:lstStyle/>
          <a:p>
            <a:r>
              <a:rPr lang="en-US" sz="1200" dirty="0"/>
              <a:t>Predict income and expenses for a holdout sample of ~10k users for the month of August, based on a training sample of ~10k users from February through July.</a:t>
            </a:r>
          </a:p>
          <a:p>
            <a:r>
              <a:rPr lang="en-US" sz="1200" dirty="0"/>
              <a:t>The data should be aggregated into incoming-outgoing flows, or transaction type/category level.</a:t>
            </a:r>
          </a:p>
        </p:txBody>
      </p:sp>
      <p:sp>
        <p:nvSpPr>
          <p:cNvPr id="94" name="Google Shape;94;p14"/>
          <p:cNvSpPr txBox="1">
            <a:spLocks noGrp="1"/>
          </p:cNvSpPr>
          <p:nvPr>
            <p:ph type="title"/>
          </p:nvPr>
        </p:nvSpPr>
        <p:spPr>
          <a:xfrm>
            <a:off x="729450" y="591450"/>
            <a:ext cx="7688700" cy="60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dirty="0" err="1"/>
              <a:t>Task</a:t>
            </a:r>
            <a:endParaRPr dirty="0"/>
          </a:p>
        </p:txBody>
      </p:sp>
      <p:pic>
        <p:nvPicPr>
          <p:cNvPr id="6" name="Imagem 5" descr="Uma imagem com mesa&#10;&#10;Descrição gerada automaticamente">
            <a:extLst>
              <a:ext uri="{FF2B5EF4-FFF2-40B4-BE49-F238E27FC236}">
                <a16:creationId xmlns:a16="http://schemas.microsoft.com/office/drawing/2014/main" id="{CD9EB08D-EC12-1B44-B82D-04E86AD55DBD}"/>
              </a:ext>
            </a:extLst>
          </p:cNvPr>
          <p:cNvPicPr>
            <a:picLocks noChangeAspect="1"/>
          </p:cNvPicPr>
          <p:nvPr/>
        </p:nvPicPr>
        <p:blipFill>
          <a:blip r:embed="rId3"/>
          <a:stretch>
            <a:fillRect/>
          </a:stretch>
        </p:blipFill>
        <p:spPr>
          <a:xfrm>
            <a:off x="1398722" y="2686523"/>
            <a:ext cx="6135934" cy="186552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591450"/>
            <a:ext cx="7688700" cy="60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a:t>Exploratory Data Analysis</a:t>
            </a:r>
            <a:endParaRPr/>
          </a:p>
        </p:txBody>
      </p:sp>
      <p:sp>
        <p:nvSpPr>
          <p:cNvPr id="100" name="Google Shape;100;p15"/>
          <p:cNvSpPr txBox="1">
            <a:spLocks noGrp="1"/>
          </p:cNvSpPr>
          <p:nvPr>
            <p:ph type="body" idx="1"/>
          </p:nvPr>
        </p:nvSpPr>
        <p:spPr>
          <a:xfrm>
            <a:off x="729449" y="1466800"/>
            <a:ext cx="5213159" cy="474420"/>
          </a:xfrm>
          <a:prstGeom prst="rect">
            <a:avLst/>
          </a:prstGeom>
        </p:spPr>
        <p:txBody>
          <a:bodyPr spcFirstLastPara="1" wrap="square" lIns="91425" tIns="91425" rIns="91425" bIns="91425" anchor="t" anchorCtr="0">
            <a:normAutofit/>
          </a:bodyPr>
          <a:lstStyle/>
          <a:p>
            <a:pPr marL="0" indent="0">
              <a:buNone/>
            </a:pPr>
            <a:r>
              <a:rPr lang="pt-PT" sz="1500" b="1" dirty="0" err="1"/>
              <a:t>Main</a:t>
            </a:r>
            <a:r>
              <a:rPr lang="pt-PT" sz="1500" b="1" dirty="0"/>
              <a:t> </a:t>
            </a:r>
            <a:r>
              <a:rPr lang="pt-PT" sz="1500" b="1" dirty="0" err="1"/>
              <a:t>Findings</a:t>
            </a:r>
            <a:endParaRPr lang="pt-PT" sz="1500" b="1" dirty="0"/>
          </a:p>
          <a:p>
            <a:pPr marL="0" indent="0">
              <a:buNone/>
            </a:pPr>
            <a:endParaRPr lang="en-US" sz="500" dirty="0"/>
          </a:p>
        </p:txBody>
      </p:sp>
      <p:pic>
        <p:nvPicPr>
          <p:cNvPr id="5" name="Imagem 4">
            <a:extLst>
              <a:ext uri="{FF2B5EF4-FFF2-40B4-BE49-F238E27FC236}">
                <a16:creationId xmlns:a16="http://schemas.microsoft.com/office/drawing/2014/main" id="{2CDFCE5E-4970-814B-AE38-1405B1547E50}"/>
              </a:ext>
            </a:extLst>
          </p:cNvPr>
          <p:cNvPicPr>
            <a:picLocks noChangeAspect="1"/>
          </p:cNvPicPr>
          <p:nvPr/>
        </p:nvPicPr>
        <p:blipFill>
          <a:blip r:embed="rId3"/>
          <a:stretch>
            <a:fillRect/>
          </a:stretch>
        </p:blipFill>
        <p:spPr>
          <a:xfrm>
            <a:off x="765121" y="2034397"/>
            <a:ext cx="7912535" cy="2693144"/>
          </a:xfrm>
          <a:prstGeom prst="rect">
            <a:avLst/>
          </a:prstGeom>
        </p:spPr>
      </p:pic>
    </p:spTree>
    <p:extLst>
      <p:ext uri="{BB962C8B-B14F-4D97-AF65-F5344CB8AC3E}">
        <p14:creationId xmlns:p14="http://schemas.microsoft.com/office/powerpoint/2010/main" val="2072048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591450"/>
            <a:ext cx="7688700" cy="60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a:t>Exploratory Data Analysis</a:t>
            </a:r>
            <a:endParaRPr/>
          </a:p>
        </p:txBody>
      </p:sp>
      <p:sp>
        <p:nvSpPr>
          <p:cNvPr id="100" name="Google Shape;100;p15"/>
          <p:cNvSpPr txBox="1">
            <a:spLocks noGrp="1"/>
          </p:cNvSpPr>
          <p:nvPr>
            <p:ph type="body" idx="1"/>
          </p:nvPr>
        </p:nvSpPr>
        <p:spPr>
          <a:xfrm>
            <a:off x="729450" y="1466800"/>
            <a:ext cx="4833150" cy="3470960"/>
          </a:xfrm>
          <a:prstGeom prst="rect">
            <a:avLst/>
          </a:prstGeom>
        </p:spPr>
        <p:txBody>
          <a:bodyPr spcFirstLastPara="1" wrap="square" lIns="91425" tIns="91425" rIns="91425" bIns="91425" anchor="t" anchorCtr="0">
            <a:normAutofit/>
          </a:bodyPr>
          <a:lstStyle/>
          <a:p>
            <a:pPr marL="0" indent="0">
              <a:buNone/>
            </a:pPr>
            <a:endParaRPr lang="en-US" sz="500" dirty="0"/>
          </a:p>
          <a:p>
            <a:pPr marL="285750" indent="-285750"/>
            <a:endParaRPr lang="en-US" sz="1200" dirty="0"/>
          </a:p>
          <a:p>
            <a:pPr marL="285750" indent="-285750"/>
            <a:r>
              <a:rPr lang="en-US" sz="1200" dirty="0"/>
              <a:t>The feature amount_n26_currecy was used as target to predict the income.</a:t>
            </a:r>
          </a:p>
          <a:p>
            <a:pPr marL="285750" indent="-285750"/>
            <a:r>
              <a:rPr lang="en-US" sz="1200" dirty="0"/>
              <a:t>It is the only numerical continuous variable in the dataset, being quite skewed to the left. In addition, it does not have high degree of linear association with any variable (correlation). </a:t>
            </a:r>
          </a:p>
        </p:txBody>
      </p:sp>
      <p:pic>
        <p:nvPicPr>
          <p:cNvPr id="1026" name="Picture 2">
            <a:extLst>
              <a:ext uri="{FF2B5EF4-FFF2-40B4-BE49-F238E27FC236}">
                <a16:creationId xmlns:a16="http://schemas.microsoft.com/office/drawing/2014/main" id="{DB88724B-9B7E-1846-AAC4-D9C6DBCD13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4961"/>
          <a:stretch/>
        </p:blipFill>
        <p:spPr bwMode="auto">
          <a:xfrm>
            <a:off x="918200" y="3246886"/>
            <a:ext cx="3792023" cy="1807832"/>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49952A60-6387-2148-BA67-DC06542C5424}"/>
              </a:ext>
            </a:extLst>
          </p:cNvPr>
          <p:cNvPicPr>
            <a:picLocks noChangeAspect="1"/>
          </p:cNvPicPr>
          <p:nvPr/>
        </p:nvPicPr>
        <p:blipFill>
          <a:blip r:embed="rId4"/>
          <a:stretch>
            <a:fillRect/>
          </a:stretch>
        </p:blipFill>
        <p:spPr>
          <a:xfrm>
            <a:off x="6396074" y="662280"/>
            <a:ext cx="2540000" cy="2540000"/>
          </a:xfrm>
          <a:prstGeom prst="rect">
            <a:avLst/>
          </a:prstGeom>
        </p:spPr>
      </p:pic>
      <p:pic>
        <p:nvPicPr>
          <p:cNvPr id="1028" name="Picture 4">
            <a:extLst>
              <a:ext uri="{FF2B5EF4-FFF2-40B4-BE49-F238E27FC236}">
                <a16:creationId xmlns:a16="http://schemas.microsoft.com/office/drawing/2014/main" id="{A3472877-C978-7F4B-A53B-DF34E5F736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8656" y="2978898"/>
            <a:ext cx="2467246" cy="2164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014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591450"/>
            <a:ext cx="7688700" cy="60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a:t>Exploratory Data Analysis</a:t>
            </a:r>
            <a:endParaRPr/>
          </a:p>
        </p:txBody>
      </p:sp>
      <p:sp>
        <p:nvSpPr>
          <p:cNvPr id="100" name="Google Shape;100;p15"/>
          <p:cNvSpPr txBox="1">
            <a:spLocks noGrp="1"/>
          </p:cNvSpPr>
          <p:nvPr>
            <p:ph type="body" idx="1"/>
          </p:nvPr>
        </p:nvSpPr>
        <p:spPr>
          <a:xfrm>
            <a:off x="729450" y="1466800"/>
            <a:ext cx="3282208" cy="3470960"/>
          </a:xfrm>
          <a:prstGeom prst="rect">
            <a:avLst/>
          </a:prstGeom>
        </p:spPr>
        <p:txBody>
          <a:bodyPr spcFirstLastPara="1" wrap="square" lIns="91425" tIns="91425" rIns="91425" bIns="91425" anchor="t" anchorCtr="0">
            <a:normAutofit/>
          </a:bodyPr>
          <a:lstStyle/>
          <a:p>
            <a:pPr marL="0" indent="0">
              <a:buNone/>
            </a:pPr>
            <a:endParaRPr lang="en-US" sz="500" dirty="0"/>
          </a:p>
          <a:p>
            <a:pPr marL="285750" indent="-285750"/>
            <a:r>
              <a:rPr lang="en-US" sz="1200" dirty="0"/>
              <a:t>The categorical features of the dataset are quite imbalanced, showing that sampling techniques can potentially increase the model’s accuracy.</a:t>
            </a:r>
          </a:p>
          <a:p>
            <a:pPr marL="285750" indent="-285750"/>
            <a:r>
              <a:rPr lang="en-US" sz="1200" dirty="0"/>
              <a:t>The missing values on the feature </a:t>
            </a:r>
            <a:r>
              <a:rPr lang="en-US" sz="1200" dirty="0" err="1"/>
              <a:t>mcc_group</a:t>
            </a:r>
            <a:r>
              <a:rPr lang="en-US" sz="1200" dirty="0"/>
              <a:t> were filled as 0, a new category.</a:t>
            </a:r>
          </a:p>
          <a:p>
            <a:pPr marL="285750" indent="-285750"/>
            <a:r>
              <a:rPr lang="en-US" sz="1200" dirty="0"/>
              <a:t>In addition, the duplicate rows in the dataset were dropped.</a:t>
            </a:r>
          </a:p>
          <a:p>
            <a:pPr marL="285750" indent="-285750"/>
            <a:r>
              <a:rPr lang="en-US" sz="1200" dirty="0"/>
              <a:t>The date feature was divided into year, month and week day.</a:t>
            </a:r>
          </a:p>
        </p:txBody>
      </p:sp>
      <p:pic>
        <p:nvPicPr>
          <p:cNvPr id="2050" name="Picture 2">
            <a:extLst>
              <a:ext uri="{FF2B5EF4-FFF2-40B4-BE49-F238E27FC236}">
                <a16:creationId xmlns:a16="http://schemas.microsoft.com/office/drawing/2014/main" id="{0598A962-BA20-064D-ADCA-AF1D0CE24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5326" y="1667048"/>
            <a:ext cx="2389817" cy="15346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B5F0A89-82E5-0E42-82B1-DF1C81A329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5329" y="3418564"/>
            <a:ext cx="2389815" cy="153465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84AFAB4F-61CA-E444-95E5-EB29B1C755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7707" y="1667048"/>
            <a:ext cx="2301571" cy="147799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486464F8-BC35-024D-93E5-1A3F1513DC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7707" y="3418564"/>
            <a:ext cx="2301572" cy="1477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484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729450" y="591450"/>
            <a:ext cx="7688700" cy="60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a:t>Methodology</a:t>
            </a:r>
            <a:endParaRPr/>
          </a:p>
        </p:txBody>
      </p:sp>
      <p:sp>
        <p:nvSpPr>
          <p:cNvPr id="109" name="Google Shape;109;p16"/>
          <p:cNvSpPr txBox="1">
            <a:spLocks noGrp="1"/>
          </p:cNvSpPr>
          <p:nvPr>
            <p:ph type="body" idx="1"/>
          </p:nvPr>
        </p:nvSpPr>
        <p:spPr>
          <a:xfrm>
            <a:off x="729450" y="1372974"/>
            <a:ext cx="7924800" cy="361812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sz="1500" b="1" dirty="0" err="1"/>
              <a:t>Approach</a:t>
            </a:r>
            <a:endParaRPr sz="1500" b="1" dirty="0"/>
          </a:p>
          <a:p>
            <a:pPr lvl="0">
              <a:spcBef>
                <a:spcPts val="1200"/>
              </a:spcBef>
            </a:pPr>
            <a:r>
              <a:rPr lang="en-US" sz="1200" dirty="0"/>
              <a:t>As the correlation analysis was not conclusive to identify a final set of relevant features to model in order to predict income, the approach was based on using the feature importance of a model.</a:t>
            </a:r>
          </a:p>
          <a:p>
            <a:pPr lvl="0">
              <a:spcBef>
                <a:spcPts val="1200"/>
              </a:spcBef>
            </a:pPr>
            <a:r>
              <a:rPr lang="en-US" sz="1200" dirty="0"/>
              <a:t>The selected model was </a:t>
            </a:r>
            <a:r>
              <a:rPr lang="en-US" sz="1200" b="1" dirty="0"/>
              <a:t>Gradient Boosting</a:t>
            </a:r>
            <a:r>
              <a:rPr lang="en-US" sz="1200" dirty="0"/>
              <a:t>, as it performs well on unbalanced data. It is a type of machine learning model that creates an ensemble based on multiple weak leaners (decision trees). It starts by fitting an initial model to the data, then a second model is built that focuses on accurately predicting the cases where the first model performs poorly. The combination of these two models is expected to be better than either model alone. Then this process is repeated over and over again.  </a:t>
            </a:r>
          </a:p>
          <a:p>
            <a:pPr lvl="0">
              <a:spcBef>
                <a:spcPts val="1200"/>
              </a:spcBef>
            </a:pPr>
            <a:r>
              <a:rPr lang="en-US" sz="1200" dirty="0"/>
              <a:t>The hyperparameter tuning method was Bayesian Optimization, conscious of computing performance.</a:t>
            </a:r>
          </a:p>
          <a:p>
            <a:pPr lvl="0">
              <a:spcBef>
                <a:spcPts val="1200"/>
              </a:spcBef>
            </a:pPr>
            <a:r>
              <a:rPr lang="en-US" sz="1200" dirty="0"/>
              <a:t>The dataset was split in 2 sets to avoid data leakage:</a:t>
            </a:r>
          </a:p>
          <a:p>
            <a:pPr lvl="1">
              <a:spcBef>
                <a:spcPts val="1200"/>
              </a:spcBef>
            </a:pPr>
            <a:r>
              <a:rPr lang="en-US" sz="1000" dirty="0"/>
              <a:t>Train – used to train the model and perform the hyperparameter tuning with cross-validation.</a:t>
            </a:r>
          </a:p>
          <a:p>
            <a:pPr lvl="1">
              <a:spcBef>
                <a:spcPts val="1200"/>
              </a:spcBef>
            </a:pPr>
            <a:r>
              <a:rPr lang="en-US" sz="1000" dirty="0"/>
              <a:t>Test – used to evaluate the model. </a:t>
            </a:r>
          </a:p>
          <a:p>
            <a:pPr lvl="0">
              <a:spcBef>
                <a:spcPts val="1200"/>
              </a:spcBef>
            </a:pPr>
            <a:endParaRPr lang="en-US" sz="1200" dirty="0"/>
          </a:p>
          <a:p>
            <a:pPr lvl="0">
              <a:spcBef>
                <a:spcPts val="1200"/>
              </a:spcBef>
            </a:pP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729450" y="591450"/>
            <a:ext cx="7688700" cy="60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a:t>Methodology</a:t>
            </a:r>
            <a:endParaRPr/>
          </a:p>
        </p:txBody>
      </p:sp>
      <p:sp>
        <p:nvSpPr>
          <p:cNvPr id="110" name="Google Shape;110;p16"/>
          <p:cNvSpPr txBox="1">
            <a:spLocks noGrp="1"/>
          </p:cNvSpPr>
          <p:nvPr>
            <p:ph type="body" idx="1"/>
          </p:nvPr>
        </p:nvSpPr>
        <p:spPr>
          <a:xfrm>
            <a:off x="5771534" y="1586915"/>
            <a:ext cx="3224982" cy="355658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sz="1500" b="1" dirty="0" err="1"/>
              <a:t>Evaluation</a:t>
            </a:r>
            <a:r>
              <a:rPr lang="pt-PT" sz="1500" b="1" dirty="0"/>
              <a:t> </a:t>
            </a:r>
            <a:r>
              <a:rPr lang="pt-PT" sz="1500" b="1" dirty="0" err="1"/>
              <a:t>Metrics</a:t>
            </a:r>
            <a:endParaRPr lang="pt-PT" sz="1500" b="1" dirty="0"/>
          </a:p>
          <a:p>
            <a:pPr marL="0" lvl="0" indent="0" algn="l" rtl="0">
              <a:spcBef>
                <a:spcPts val="0"/>
              </a:spcBef>
              <a:spcAft>
                <a:spcPts val="0"/>
              </a:spcAft>
              <a:buNone/>
            </a:pPr>
            <a:endParaRPr sz="500" b="1" dirty="0"/>
          </a:p>
          <a:p>
            <a:pPr marL="285750" lvl="0" indent="-285750"/>
            <a:r>
              <a:rPr lang="pt-PT" sz="1200" dirty="0" err="1"/>
              <a:t>Mean</a:t>
            </a:r>
            <a:r>
              <a:rPr lang="pt-PT" sz="1200" dirty="0"/>
              <a:t> </a:t>
            </a:r>
            <a:r>
              <a:rPr lang="pt-PT" sz="1200" dirty="0" err="1"/>
              <a:t>Squared</a:t>
            </a:r>
            <a:r>
              <a:rPr lang="pt-PT" sz="1200" dirty="0"/>
              <a:t> Error (MSE)</a:t>
            </a:r>
          </a:p>
          <a:p>
            <a:pPr marL="285750" lvl="0" indent="-285750"/>
            <a:r>
              <a:rPr lang="pt-PT" sz="1200" dirty="0" err="1"/>
              <a:t>Mean</a:t>
            </a:r>
            <a:r>
              <a:rPr lang="pt-PT" sz="1200" dirty="0"/>
              <a:t> </a:t>
            </a:r>
            <a:r>
              <a:rPr lang="pt-PT" sz="1200" dirty="0" err="1"/>
              <a:t>Absolute</a:t>
            </a:r>
            <a:r>
              <a:rPr lang="pt-PT" sz="1200" dirty="0"/>
              <a:t> Error (MAE)</a:t>
            </a:r>
          </a:p>
          <a:p>
            <a:pPr marL="285750" lvl="0" indent="-285750"/>
            <a:r>
              <a:rPr lang="pt-PT" sz="1200" dirty="0" err="1"/>
              <a:t>Mean</a:t>
            </a:r>
            <a:r>
              <a:rPr lang="pt-PT" sz="1200" dirty="0"/>
              <a:t> </a:t>
            </a:r>
            <a:r>
              <a:rPr lang="pt-PT" sz="1200" dirty="0" err="1"/>
              <a:t>Absolute</a:t>
            </a:r>
            <a:r>
              <a:rPr lang="pt-PT" sz="1200" dirty="0"/>
              <a:t> </a:t>
            </a:r>
            <a:r>
              <a:rPr lang="pt-PT" sz="1200" dirty="0" err="1"/>
              <a:t>Percentage</a:t>
            </a:r>
            <a:r>
              <a:rPr lang="pt-PT" sz="1200" dirty="0"/>
              <a:t> Error (MAPE)</a:t>
            </a:r>
          </a:p>
        </p:txBody>
      </p:sp>
      <p:sp>
        <p:nvSpPr>
          <p:cNvPr id="111" name="Google Shape;111;p16"/>
          <p:cNvSpPr txBox="1">
            <a:spLocks noGrp="1"/>
          </p:cNvSpPr>
          <p:nvPr>
            <p:ph type="body" idx="1"/>
          </p:nvPr>
        </p:nvSpPr>
        <p:spPr>
          <a:xfrm>
            <a:off x="729450" y="1386840"/>
            <a:ext cx="4170600" cy="3701185"/>
          </a:xfrm>
          <a:prstGeom prst="rect">
            <a:avLst/>
          </a:prstGeom>
        </p:spPr>
        <p:txBody>
          <a:bodyPr spcFirstLastPara="1" wrap="square" lIns="91425" tIns="91425" rIns="91425" bIns="91425" anchor="t" anchorCtr="0">
            <a:normAutofit/>
          </a:bodyPr>
          <a:lstStyle/>
          <a:p>
            <a:pPr lvl="0">
              <a:spcBef>
                <a:spcPts val="1200"/>
              </a:spcBef>
            </a:pPr>
            <a:r>
              <a:rPr lang="en-US" sz="1200" dirty="0"/>
              <a:t>The final list of features to include in the model was defined using the feature importance of the gradient boosting model that included all features of the dataset (except </a:t>
            </a:r>
            <a:r>
              <a:rPr lang="en-US" sz="1200" dirty="0" err="1"/>
              <a:t>user_id</a:t>
            </a:r>
            <a:r>
              <a:rPr lang="en-US" sz="1200" dirty="0"/>
              <a:t>) – the baseline model.</a:t>
            </a:r>
          </a:p>
          <a:p>
            <a:pPr lvl="0">
              <a:spcBef>
                <a:spcPts val="1200"/>
              </a:spcBef>
            </a:pPr>
            <a:r>
              <a:rPr lang="en-US" sz="1200" dirty="0"/>
              <a:t>Afterwards a new model was prepared based on the feature importance output.</a:t>
            </a:r>
          </a:p>
        </p:txBody>
      </p:sp>
      <p:pic>
        <p:nvPicPr>
          <p:cNvPr id="3074" name="Picture 2">
            <a:extLst>
              <a:ext uri="{FF2B5EF4-FFF2-40B4-BE49-F238E27FC236}">
                <a16:creationId xmlns:a16="http://schemas.microsoft.com/office/drawing/2014/main" id="{97185E2C-A987-5B43-89EE-40331EECC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255" y="3237432"/>
            <a:ext cx="5769673" cy="1707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678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729450" y="591450"/>
            <a:ext cx="7688700" cy="60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a:t>Results</a:t>
            </a:r>
            <a:endParaRPr/>
          </a:p>
        </p:txBody>
      </p:sp>
      <p:graphicFrame>
        <p:nvGraphicFramePr>
          <p:cNvPr id="119" name="Google Shape;119;p17"/>
          <p:cNvGraphicFramePr/>
          <p:nvPr>
            <p:extLst>
              <p:ext uri="{D42A27DB-BD31-4B8C-83A1-F6EECF244321}">
                <p14:modId xmlns:p14="http://schemas.microsoft.com/office/powerpoint/2010/main" val="3893559788"/>
              </p:ext>
            </p:extLst>
          </p:nvPr>
        </p:nvGraphicFramePr>
        <p:xfrm>
          <a:off x="5464871" y="1195950"/>
          <a:ext cx="2652847" cy="1268788"/>
        </p:xfrm>
        <a:graphic>
          <a:graphicData uri="http://schemas.openxmlformats.org/drawingml/2006/table">
            <a:tbl>
              <a:tblPr>
                <a:noFill/>
                <a:tableStyleId>{FAC5AFB0-C0F5-4633-9394-71A76E9F02AC}</a:tableStyleId>
              </a:tblPr>
              <a:tblGrid>
                <a:gridCol w="724244">
                  <a:extLst>
                    <a:ext uri="{9D8B030D-6E8A-4147-A177-3AD203B41FA5}">
                      <a16:colId xmlns:a16="http://schemas.microsoft.com/office/drawing/2014/main" val="20000"/>
                    </a:ext>
                  </a:extLst>
                </a:gridCol>
                <a:gridCol w="683556">
                  <a:extLst>
                    <a:ext uri="{9D8B030D-6E8A-4147-A177-3AD203B41FA5}">
                      <a16:colId xmlns:a16="http://schemas.microsoft.com/office/drawing/2014/main" val="20001"/>
                    </a:ext>
                  </a:extLst>
                </a:gridCol>
                <a:gridCol w="702984">
                  <a:extLst>
                    <a:ext uri="{9D8B030D-6E8A-4147-A177-3AD203B41FA5}">
                      <a16:colId xmlns:a16="http://schemas.microsoft.com/office/drawing/2014/main" val="20002"/>
                    </a:ext>
                  </a:extLst>
                </a:gridCol>
                <a:gridCol w="542063">
                  <a:extLst>
                    <a:ext uri="{9D8B030D-6E8A-4147-A177-3AD203B41FA5}">
                      <a16:colId xmlns:a16="http://schemas.microsoft.com/office/drawing/2014/main" val="3219863572"/>
                    </a:ext>
                  </a:extLst>
                </a:gridCol>
              </a:tblGrid>
              <a:tr h="322440">
                <a:tc>
                  <a:txBody>
                    <a:bodyPr/>
                    <a:lstStyle/>
                    <a:p>
                      <a:pPr marL="0" lvl="0" indent="0" algn="l" rtl="0">
                        <a:spcBef>
                          <a:spcPts val="0"/>
                        </a:spcBef>
                        <a:spcAft>
                          <a:spcPts val="0"/>
                        </a:spcAft>
                        <a:buNone/>
                      </a:pPr>
                      <a:r>
                        <a:rPr lang="pt-PT" sz="900" b="1" dirty="0" err="1">
                          <a:solidFill>
                            <a:schemeClr val="accent1"/>
                          </a:solidFill>
                          <a:latin typeface="Lato"/>
                          <a:ea typeface="Lato"/>
                          <a:cs typeface="Lato"/>
                          <a:sym typeface="Lato"/>
                        </a:rPr>
                        <a:t>Model</a:t>
                      </a:r>
                      <a:endParaRPr sz="900" b="1" dirty="0">
                        <a:solidFill>
                          <a:schemeClr val="accent1"/>
                        </a:solidFill>
                        <a:latin typeface="Lato"/>
                        <a:ea typeface="Lato"/>
                        <a:cs typeface="Lato"/>
                        <a:sym typeface="Lato"/>
                      </a:endParaRPr>
                    </a:p>
                  </a:txBody>
                  <a:tcPr marL="91425" marR="91425" marT="91425" marB="91425">
                    <a:solidFill>
                      <a:schemeClr val="tx2"/>
                    </a:solidFill>
                  </a:tcPr>
                </a:tc>
                <a:tc>
                  <a:txBody>
                    <a:bodyPr/>
                    <a:lstStyle/>
                    <a:p>
                      <a:pPr marL="0" lvl="0" indent="0" algn="ctr" rtl="0">
                        <a:spcBef>
                          <a:spcPts val="0"/>
                        </a:spcBef>
                        <a:spcAft>
                          <a:spcPts val="0"/>
                        </a:spcAft>
                        <a:buNone/>
                      </a:pPr>
                      <a:r>
                        <a:rPr lang="pt-PT" sz="900" b="1" dirty="0">
                          <a:solidFill>
                            <a:schemeClr val="accent1"/>
                          </a:solidFill>
                          <a:latin typeface="Lato"/>
                          <a:ea typeface="Lato"/>
                          <a:cs typeface="Lato"/>
                          <a:sym typeface="Lato"/>
                        </a:rPr>
                        <a:t>MSE</a:t>
                      </a:r>
                      <a:endParaRPr sz="900" b="1" dirty="0">
                        <a:solidFill>
                          <a:schemeClr val="accent1"/>
                        </a:solidFill>
                        <a:latin typeface="Lato"/>
                        <a:ea typeface="Lato"/>
                        <a:cs typeface="Lato"/>
                        <a:sym typeface="Lato"/>
                      </a:endParaRPr>
                    </a:p>
                  </a:txBody>
                  <a:tcPr marL="91425" marR="91425" marT="91425" marB="91425">
                    <a:solidFill>
                      <a:srgbClr val="C9DAF8"/>
                    </a:solidFill>
                  </a:tcPr>
                </a:tc>
                <a:tc>
                  <a:txBody>
                    <a:bodyPr/>
                    <a:lstStyle/>
                    <a:p>
                      <a:pPr marL="0" lvl="0" indent="0" algn="ctr" rtl="0">
                        <a:spcBef>
                          <a:spcPts val="0"/>
                        </a:spcBef>
                        <a:spcAft>
                          <a:spcPts val="0"/>
                        </a:spcAft>
                        <a:buNone/>
                      </a:pPr>
                      <a:r>
                        <a:rPr lang="pt-PT" sz="900" b="1" dirty="0">
                          <a:solidFill>
                            <a:schemeClr val="accent1"/>
                          </a:solidFill>
                          <a:latin typeface="Lato"/>
                          <a:ea typeface="Lato"/>
                          <a:cs typeface="Lato"/>
                          <a:sym typeface="Lato"/>
                        </a:rPr>
                        <a:t>MAE</a:t>
                      </a:r>
                      <a:endParaRPr sz="900" b="1" dirty="0">
                        <a:solidFill>
                          <a:schemeClr val="accent1"/>
                        </a:solidFill>
                        <a:latin typeface="Lato"/>
                        <a:ea typeface="Lato"/>
                        <a:cs typeface="Lato"/>
                        <a:sym typeface="Lato"/>
                      </a:endParaRPr>
                    </a:p>
                  </a:txBody>
                  <a:tcPr marL="91425" marR="91425" marT="91425" marB="91425">
                    <a:solidFill>
                      <a:srgbClr val="C9DAF8"/>
                    </a:solidFill>
                  </a:tcPr>
                </a:tc>
                <a:tc>
                  <a:txBody>
                    <a:bodyPr/>
                    <a:lstStyle/>
                    <a:p>
                      <a:pPr marL="0" lvl="0" indent="0" algn="ctr" rtl="0">
                        <a:spcBef>
                          <a:spcPts val="0"/>
                        </a:spcBef>
                        <a:spcAft>
                          <a:spcPts val="0"/>
                        </a:spcAft>
                        <a:buNone/>
                      </a:pPr>
                      <a:r>
                        <a:rPr lang="pt-PT" sz="900" b="1" dirty="0">
                          <a:solidFill>
                            <a:schemeClr val="accent1"/>
                          </a:solidFill>
                          <a:latin typeface="Lato"/>
                          <a:ea typeface="Lato"/>
                          <a:cs typeface="Lato"/>
                          <a:sym typeface="Lato"/>
                        </a:rPr>
                        <a:t>MAPE</a:t>
                      </a:r>
                      <a:endParaRPr sz="900" b="1" dirty="0">
                        <a:solidFill>
                          <a:schemeClr val="accent1"/>
                        </a:solidFill>
                        <a:latin typeface="Lato"/>
                        <a:ea typeface="Lato"/>
                        <a:cs typeface="Lato"/>
                        <a:sym typeface="Lato"/>
                      </a:endParaRPr>
                    </a:p>
                  </a:txBody>
                  <a:tcPr marL="91425" marR="91425" marT="91425" marB="91425">
                    <a:solidFill>
                      <a:srgbClr val="C9DAF8"/>
                    </a:solidFill>
                  </a:tcPr>
                </a:tc>
                <a:extLst>
                  <a:ext uri="{0D108BD9-81ED-4DB2-BD59-A6C34878D82A}">
                    <a16:rowId xmlns:a16="http://schemas.microsoft.com/office/drawing/2014/main" val="10000"/>
                  </a:ext>
                </a:extLst>
              </a:tr>
              <a:tr h="473174">
                <a:tc>
                  <a:txBody>
                    <a:bodyPr/>
                    <a:lstStyle/>
                    <a:p>
                      <a:pPr marL="0" lvl="0" indent="0" algn="l" rtl="0">
                        <a:spcBef>
                          <a:spcPts val="0"/>
                        </a:spcBef>
                        <a:spcAft>
                          <a:spcPts val="0"/>
                        </a:spcAft>
                        <a:buNone/>
                      </a:pPr>
                      <a:r>
                        <a:rPr lang="pt-PT" sz="1100" b="1" dirty="0" err="1">
                          <a:solidFill>
                            <a:schemeClr val="accent1"/>
                          </a:solidFill>
                          <a:latin typeface="Lato"/>
                          <a:ea typeface="Lato"/>
                          <a:cs typeface="Lato"/>
                          <a:sym typeface="Lato"/>
                        </a:rPr>
                        <a:t>Baseline</a:t>
                      </a:r>
                      <a:endParaRPr lang="pt-PT" sz="1100" b="1" dirty="0">
                        <a:solidFill>
                          <a:schemeClr val="accent1"/>
                        </a:solidFill>
                        <a:latin typeface="Lato"/>
                        <a:ea typeface="Lato"/>
                        <a:cs typeface="Lato"/>
                        <a:sym typeface="Lato"/>
                      </a:endParaRPr>
                    </a:p>
                  </a:txBody>
                  <a:tcPr marL="91425" marR="91425" marT="91425" marB="91425">
                    <a:solidFill>
                      <a:schemeClr val="lt2"/>
                    </a:solidFill>
                  </a:tcPr>
                </a:tc>
                <a:tc>
                  <a:txBody>
                    <a:bodyPr/>
                    <a:lstStyle/>
                    <a:p>
                      <a:pPr marL="0" marR="0" lvl="0" indent="0" algn="ctr" defTabSz="914400" rtl="0" eaLnBrk="1" fontAlgn="auto" latinLnBrk="0" hangingPunct="1">
                        <a:lnSpc>
                          <a:spcPct val="115000"/>
                        </a:lnSpc>
                        <a:spcBef>
                          <a:spcPts val="0"/>
                        </a:spcBef>
                        <a:spcAft>
                          <a:spcPts val="1200"/>
                        </a:spcAft>
                        <a:buClr>
                          <a:srgbClr val="000000"/>
                        </a:buClr>
                        <a:buSzTx/>
                        <a:buFont typeface="Arial"/>
                        <a:buNone/>
                        <a:tabLst/>
                        <a:defRPr/>
                      </a:pPr>
                      <a:r>
                        <a:rPr lang="pt-PT" sz="900" dirty="0">
                          <a:solidFill>
                            <a:schemeClr val="accent1"/>
                          </a:solidFill>
                          <a:latin typeface="Lato"/>
                          <a:ea typeface="Lato"/>
                          <a:cs typeface="Lato"/>
                          <a:sym typeface="Lato"/>
                        </a:rPr>
                        <a:t>10370.2</a:t>
                      </a:r>
                      <a:endParaRPr sz="900" dirty="0">
                        <a:solidFill>
                          <a:schemeClr val="accent1"/>
                        </a:solidFill>
                        <a:latin typeface="Lato"/>
                        <a:ea typeface="Lato"/>
                        <a:cs typeface="Lato"/>
                        <a:sym typeface="Lato"/>
                      </a:endParaRPr>
                    </a:p>
                  </a:txBody>
                  <a:tcPr marL="91425" marR="91425" marT="91425" marB="91425"/>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pt-PT" sz="900" dirty="0">
                          <a:solidFill>
                            <a:schemeClr val="accent1"/>
                          </a:solidFill>
                          <a:latin typeface="Lato"/>
                          <a:ea typeface="Lato"/>
                          <a:cs typeface="Lato"/>
                          <a:sym typeface="Lato"/>
                        </a:rPr>
                        <a:t>48.5</a:t>
                      </a:r>
                      <a:endParaRPr sz="900" dirty="0">
                        <a:solidFill>
                          <a:schemeClr val="accent1"/>
                        </a:solidFill>
                        <a:latin typeface="Lato"/>
                        <a:ea typeface="Lato"/>
                        <a:cs typeface="Lato"/>
                        <a:sym typeface="Lato"/>
                      </a:endParaRPr>
                    </a:p>
                  </a:txBody>
                  <a:tcPr marL="91425" marR="91425" marT="91425" marB="91425"/>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pt-PT" sz="900" dirty="0">
                          <a:solidFill>
                            <a:schemeClr val="accent1"/>
                          </a:solidFill>
                          <a:latin typeface="Lato"/>
                          <a:ea typeface="Lato"/>
                          <a:cs typeface="Lato"/>
                          <a:sym typeface="Lato"/>
                        </a:rPr>
                        <a:t>2.3%</a:t>
                      </a:r>
                      <a:endParaRPr sz="900" dirty="0">
                        <a:solidFill>
                          <a:schemeClr val="accent1"/>
                        </a:solidFill>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473174">
                <a:tc>
                  <a:txBody>
                    <a:bodyPr/>
                    <a:lstStyle/>
                    <a:p>
                      <a:pPr marL="0" lvl="0" indent="0" algn="l" rtl="0">
                        <a:spcBef>
                          <a:spcPts val="0"/>
                        </a:spcBef>
                        <a:spcAft>
                          <a:spcPts val="0"/>
                        </a:spcAft>
                        <a:buNone/>
                      </a:pPr>
                      <a:r>
                        <a:rPr lang="pt-PT" sz="1100" b="1" dirty="0" err="1">
                          <a:solidFill>
                            <a:schemeClr val="accent1"/>
                          </a:solidFill>
                          <a:latin typeface="Lato"/>
                          <a:ea typeface="Lato"/>
                          <a:cs typeface="Lato"/>
                          <a:sym typeface="Lato"/>
                        </a:rPr>
                        <a:t>Filtered</a:t>
                      </a:r>
                      <a:endParaRPr sz="600" b="1" dirty="0">
                        <a:solidFill>
                          <a:schemeClr val="bg2"/>
                        </a:solidFill>
                        <a:latin typeface="Lato"/>
                        <a:ea typeface="Lato"/>
                        <a:cs typeface="Lato"/>
                        <a:sym typeface="Lato"/>
                      </a:endParaRPr>
                    </a:p>
                  </a:txBody>
                  <a:tcPr marL="91425" marR="91425" marT="91425" marB="91425">
                    <a:solidFill>
                      <a:schemeClr val="lt2"/>
                    </a:solidFill>
                  </a:tcPr>
                </a:tc>
                <a:tc>
                  <a:txBody>
                    <a:bodyPr/>
                    <a:lstStyle/>
                    <a:p>
                      <a:pPr marL="0" marR="0" lvl="0" indent="0" algn="ctr" defTabSz="914400" rtl="0" eaLnBrk="1" fontAlgn="auto" latinLnBrk="0" hangingPunct="1">
                        <a:lnSpc>
                          <a:spcPct val="115000"/>
                        </a:lnSpc>
                        <a:spcBef>
                          <a:spcPts val="0"/>
                        </a:spcBef>
                        <a:spcAft>
                          <a:spcPts val="1200"/>
                        </a:spcAft>
                        <a:buClr>
                          <a:srgbClr val="000000"/>
                        </a:buClr>
                        <a:buSzTx/>
                        <a:buFont typeface="Arial"/>
                        <a:buNone/>
                        <a:tabLst/>
                        <a:defRPr/>
                      </a:pPr>
                      <a:r>
                        <a:rPr lang="pt-PT" sz="900" dirty="0">
                          <a:solidFill>
                            <a:schemeClr val="accent1"/>
                          </a:solidFill>
                          <a:latin typeface="Lato"/>
                          <a:ea typeface="Lato"/>
                          <a:cs typeface="Lato"/>
                          <a:sym typeface="Lato"/>
                        </a:rPr>
                        <a:t>10374.6</a:t>
                      </a:r>
                      <a:endParaRPr sz="900" dirty="0">
                        <a:solidFill>
                          <a:schemeClr val="accent1"/>
                        </a:solidFill>
                        <a:latin typeface="Lato"/>
                        <a:ea typeface="Lato"/>
                        <a:cs typeface="Lato"/>
                        <a:sym typeface="Lato"/>
                      </a:endParaRPr>
                    </a:p>
                  </a:txBody>
                  <a:tcPr marL="91425" marR="91425" marT="91425" marB="91425"/>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pt-PT" sz="900" dirty="0">
                          <a:solidFill>
                            <a:schemeClr val="accent1"/>
                          </a:solidFill>
                          <a:latin typeface="Lato"/>
                          <a:ea typeface="Lato"/>
                          <a:cs typeface="Lato"/>
                          <a:sym typeface="Lato"/>
                        </a:rPr>
                        <a:t>48.5</a:t>
                      </a:r>
                      <a:endParaRPr sz="900" dirty="0">
                        <a:solidFill>
                          <a:schemeClr val="accent1"/>
                        </a:solidFill>
                        <a:latin typeface="Lato"/>
                        <a:ea typeface="Lato"/>
                        <a:cs typeface="Lato"/>
                        <a:sym typeface="Lato"/>
                      </a:endParaRPr>
                    </a:p>
                  </a:txBody>
                  <a:tcPr marL="91425" marR="91425" marT="91425" marB="91425"/>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pt-PT" sz="900" dirty="0">
                          <a:solidFill>
                            <a:schemeClr val="accent1"/>
                          </a:solidFill>
                          <a:latin typeface="Lato"/>
                          <a:ea typeface="Lato"/>
                          <a:cs typeface="Lato"/>
                          <a:sym typeface="Lato"/>
                        </a:rPr>
                        <a:t>2.3%</a:t>
                      </a:r>
                      <a:endParaRPr sz="900" dirty="0">
                        <a:solidFill>
                          <a:schemeClr val="accent1"/>
                        </a:solidFill>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bl>
          </a:graphicData>
        </a:graphic>
      </p:graphicFrame>
      <p:sp>
        <p:nvSpPr>
          <p:cNvPr id="11" name="Google Shape;100;p15">
            <a:extLst>
              <a:ext uri="{FF2B5EF4-FFF2-40B4-BE49-F238E27FC236}">
                <a16:creationId xmlns:a16="http://schemas.microsoft.com/office/drawing/2014/main" id="{923947A3-09C8-4DED-BFBB-5909924531FF}"/>
              </a:ext>
            </a:extLst>
          </p:cNvPr>
          <p:cNvSpPr txBox="1">
            <a:spLocks/>
          </p:cNvSpPr>
          <p:nvPr/>
        </p:nvSpPr>
        <p:spPr>
          <a:xfrm>
            <a:off x="729450" y="1466800"/>
            <a:ext cx="4231170" cy="3470960"/>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285750" indent="-285750"/>
            <a:endParaRPr lang="en-US" sz="1200" dirty="0"/>
          </a:p>
          <a:p>
            <a:pPr marL="285750" indent="-285750"/>
            <a:r>
              <a:rPr lang="en-US" sz="1200" dirty="0"/>
              <a:t>The baseline model includes all features from the dataset, while the filtered excludes the direction of the income flow.</a:t>
            </a:r>
          </a:p>
          <a:p>
            <a:pPr marL="285750" indent="-285750"/>
            <a:r>
              <a:rPr lang="en-US" sz="1200" dirty="0"/>
              <a:t>The overall error results are very good, achieving less than 5% of MAPE. Furthermore, both models achieved similar error outputs.</a:t>
            </a:r>
          </a:p>
          <a:p>
            <a:pPr marL="285750" indent="-285750"/>
            <a:endParaRPr lang="en-US" sz="1200" dirty="0"/>
          </a:p>
          <a:p>
            <a:pPr marL="285750" indent="-285750"/>
            <a:r>
              <a:rPr lang="en-US" sz="1200" dirty="0"/>
              <a:t>Even though the filtered model has higher MSE and MAE, it was the selected model to predict the income in August. This is mainly due to the task requirement of not mixing the variables transaction type and income direction on the same model.</a:t>
            </a:r>
          </a:p>
          <a:p>
            <a:pPr marL="285750" indent="-285750"/>
            <a:endParaRPr lang="en-US" sz="1200" dirty="0"/>
          </a:p>
          <a:p>
            <a:pPr marL="285750" indent="-285750"/>
            <a:r>
              <a:rPr lang="en-US" sz="1200" dirty="0"/>
              <a:t>In order to improve the classifier, the class imbalance should be addressed, adopting for instance resampling techniques of under-sampling or over-sampling.</a:t>
            </a:r>
          </a:p>
          <a:p>
            <a:pPr marL="285750" indent="-285750"/>
            <a:endParaRPr lang="en-US" sz="1200" dirty="0"/>
          </a:p>
        </p:txBody>
      </p:sp>
      <p:sp>
        <p:nvSpPr>
          <p:cNvPr id="7" name="Google Shape;110;p16">
            <a:extLst>
              <a:ext uri="{FF2B5EF4-FFF2-40B4-BE49-F238E27FC236}">
                <a16:creationId xmlns:a16="http://schemas.microsoft.com/office/drawing/2014/main" id="{9BE170F7-54B4-9945-83DD-FECE31FECA82}"/>
              </a:ext>
            </a:extLst>
          </p:cNvPr>
          <p:cNvSpPr txBox="1">
            <a:spLocks noGrp="1"/>
          </p:cNvSpPr>
          <p:nvPr>
            <p:ph type="body" idx="1"/>
          </p:nvPr>
        </p:nvSpPr>
        <p:spPr>
          <a:xfrm>
            <a:off x="5464871" y="2678763"/>
            <a:ext cx="3561141" cy="2306708"/>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pt-PT" sz="1500" b="1" dirty="0" err="1"/>
              <a:t>Deployment</a:t>
            </a:r>
            <a:endParaRPr lang="pt-PT" sz="1500" b="1" dirty="0"/>
          </a:p>
          <a:p>
            <a:pPr marL="0" lvl="0" indent="0" algn="l" rtl="0">
              <a:spcBef>
                <a:spcPts val="0"/>
              </a:spcBef>
              <a:spcAft>
                <a:spcPts val="0"/>
              </a:spcAft>
              <a:buNone/>
            </a:pPr>
            <a:endParaRPr sz="500" b="1" dirty="0"/>
          </a:p>
          <a:p>
            <a:pPr marL="0" lvl="0" indent="0">
              <a:buNone/>
            </a:pPr>
            <a:r>
              <a:rPr lang="pt-PT" sz="1200" dirty="0" err="1"/>
              <a:t>There</a:t>
            </a:r>
            <a:r>
              <a:rPr lang="pt-PT" sz="1200" dirty="0"/>
              <a:t> are a </a:t>
            </a:r>
            <a:r>
              <a:rPr lang="pt-PT" sz="1200" dirty="0" err="1"/>
              <a:t>few</a:t>
            </a:r>
            <a:r>
              <a:rPr lang="pt-PT" sz="1200" dirty="0"/>
              <a:t> steps to </a:t>
            </a:r>
            <a:r>
              <a:rPr lang="pt-PT" sz="1200" dirty="0" err="1"/>
              <a:t>deploy</a:t>
            </a:r>
            <a:r>
              <a:rPr lang="pt-PT" sz="1200" dirty="0"/>
              <a:t> </a:t>
            </a:r>
            <a:r>
              <a:rPr lang="pt-PT" sz="1200" dirty="0" err="1"/>
              <a:t>the</a:t>
            </a:r>
            <a:r>
              <a:rPr lang="pt-PT" sz="1200" dirty="0"/>
              <a:t> </a:t>
            </a:r>
            <a:r>
              <a:rPr lang="pt-PT" sz="1200" dirty="0" err="1"/>
              <a:t>model</a:t>
            </a:r>
            <a:r>
              <a:rPr lang="pt-PT" sz="1200" dirty="0"/>
              <a:t> in </a:t>
            </a:r>
            <a:r>
              <a:rPr lang="pt-PT" sz="1200" dirty="0" err="1"/>
              <a:t>production</a:t>
            </a:r>
            <a:r>
              <a:rPr lang="pt-PT" sz="1200" dirty="0"/>
              <a:t>:</a:t>
            </a:r>
          </a:p>
          <a:p>
            <a:pPr marL="171450" lvl="0" indent="-171450">
              <a:buFontTx/>
              <a:buChar char="-"/>
            </a:pPr>
            <a:r>
              <a:rPr lang="pt-PT" sz="1200" dirty="0" err="1"/>
              <a:t>Extract</a:t>
            </a:r>
            <a:r>
              <a:rPr lang="pt-PT" sz="1200" dirty="0"/>
              <a:t> </a:t>
            </a:r>
            <a:r>
              <a:rPr lang="pt-PT" sz="1200" dirty="0" err="1"/>
              <a:t>the</a:t>
            </a:r>
            <a:r>
              <a:rPr lang="pt-PT" sz="1200" dirty="0"/>
              <a:t> </a:t>
            </a:r>
            <a:r>
              <a:rPr lang="pt-PT" sz="1200" dirty="0" err="1"/>
              <a:t>code</a:t>
            </a:r>
            <a:r>
              <a:rPr lang="pt-PT" sz="1200" dirty="0"/>
              <a:t> </a:t>
            </a:r>
            <a:r>
              <a:rPr lang="pt-PT" sz="1200" dirty="0" err="1"/>
              <a:t>from</a:t>
            </a:r>
            <a:r>
              <a:rPr lang="pt-PT" sz="1200" dirty="0"/>
              <a:t> </a:t>
            </a:r>
            <a:r>
              <a:rPr lang="pt-PT" sz="1200" dirty="0" err="1"/>
              <a:t>jupyter</a:t>
            </a:r>
            <a:r>
              <a:rPr lang="pt-PT" sz="1200" dirty="0"/>
              <a:t> </a:t>
            </a:r>
            <a:r>
              <a:rPr lang="pt-PT" sz="1200" dirty="0" err="1"/>
              <a:t>notebook</a:t>
            </a:r>
            <a:r>
              <a:rPr lang="pt-PT" sz="1200" dirty="0"/>
              <a:t> to </a:t>
            </a:r>
            <a:r>
              <a:rPr lang="pt-PT" sz="1200" dirty="0" err="1"/>
              <a:t>python</a:t>
            </a:r>
            <a:r>
              <a:rPr lang="pt-PT" sz="1200" dirty="0"/>
              <a:t> script.</a:t>
            </a:r>
          </a:p>
          <a:p>
            <a:pPr marL="171450" lvl="0" indent="-171450">
              <a:buFontTx/>
              <a:buChar char="-"/>
            </a:pPr>
            <a:r>
              <a:rPr lang="pt-PT" sz="1200" dirty="0" err="1"/>
              <a:t>Automate</a:t>
            </a:r>
            <a:r>
              <a:rPr lang="pt-PT" sz="1200" dirty="0"/>
              <a:t> data </a:t>
            </a:r>
            <a:r>
              <a:rPr lang="pt-PT" sz="1200" dirty="0" err="1"/>
              <a:t>collection</a:t>
            </a:r>
            <a:r>
              <a:rPr lang="pt-PT" sz="1200" dirty="0"/>
              <a:t> </a:t>
            </a:r>
            <a:r>
              <a:rPr lang="pt-PT" sz="1200" dirty="0" err="1"/>
              <a:t>process</a:t>
            </a:r>
            <a:r>
              <a:rPr lang="pt-PT" sz="1200" dirty="0"/>
              <a:t> </a:t>
            </a:r>
            <a:r>
              <a:rPr lang="pt-PT" sz="1200" dirty="0" err="1"/>
              <a:t>by</a:t>
            </a:r>
            <a:r>
              <a:rPr lang="pt-PT" sz="1200" dirty="0"/>
              <a:t> </a:t>
            </a:r>
            <a:r>
              <a:rPr lang="pt-PT" sz="1200" dirty="0" err="1"/>
              <a:t>connection</a:t>
            </a:r>
            <a:r>
              <a:rPr lang="pt-PT" sz="1200" dirty="0"/>
              <a:t> to </a:t>
            </a:r>
            <a:r>
              <a:rPr lang="pt-PT" sz="1200" dirty="0" err="1"/>
              <a:t>database</a:t>
            </a:r>
            <a:r>
              <a:rPr lang="pt-PT" sz="1200" dirty="0"/>
              <a:t>/API.</a:t>
            </a:r>
          </a:p>
          <a:p>
            <a:pPr marL="171450" lvl="0" indent="-171450">
              <a:buFontTx/>
              <a:buChar char="-"/>
            </a:pPr>
            <a:r>
              <a:rPr lang="pt-PT" sz="1200" dirty="0" err="1"/>
              <a:t>Create</a:t>
            </a:r>
            <a:r>
              <a:rPr lang="pt-PT" sz="1200" dirty="0"/>
              <a:t> </a:t>
            </a:r>
            <a:r>
              <a:rPr lang="pt-PT" sz="1200" dirty="0" err="1"/>
              <a:t>an</a:t>
            </a:r>
            <a:r>
              <a:rPr lang="pt-PT" sz="1200" dirty="0"/>
              <a:t> ETL job </a:t>
            </a:r>
            <a:r>
              <a:rPr lang="pt-PT" sz="1200" dirty="0" err="1"/>
              <a:t>that</a:t>
            </a:r>
            <a:r>
              <a:rPr lang="pt-PT" sz="1200" dirty="0"/>
              <a:t> runs </a:t>
            </a:r>
            <a:r>
              <a:rPr lang="pt-PT" sz="1200" dirty="0" err="1"/>
              <a:t>the</a:t>
            </a:r>
            <a:r>
              <a:rPr lang="pt-PT" sz="1200" dirty="0"/>
              <a:t> script </a:t>
            </a:r>
            <a:r>
              <a:rPr lang="pt-PT" sz="1200" dirty="0" err="1"/>
              <a:t>automatically</a:t>
            </a:r>
            <a:r>
              <a:rPr lang="pt-PT" sz="1200" dirty="0"/>
              <a:t>.</a:t>
            </a:r>
          </a:p>
          <a:p>
            <a:pPr marL="171450" lvl="0" indent="-171450">
              <a:buFontTx/>
              <a:buChar char="-"/>
            </a:pPr>
            <a:r>
              <a:rPr lang="pt-PT" sz="1200" dirty="0" err="1"/>
              <a:t>Create</a:t>
            </a:r>
            <a:r>
              <a:rPr lang="pt-PT" sz="1200" dirty="0"/>
              <a:t> a set </a:t>
            </a:r>
            <a:r>
              <a:rPr lang="pt-PT" sz="1200" dirty="0" err="1"/>
              <a:t>of</a:t>
            </a:r>
            <a:r>
              <a:rPr lang="pt-PT" sz="1200" dirty="0"/>
              <a:t> </a:t>
            </a:r>
            <a:r>
              <a:rPr lang="pt-PT" sz="1200" dirty="0" err="1"/>
              <a:t>dashboards</a:t>
            </a:r>
            <a:r>
              <a:rPr lang="pt-PT" sz="1200" dirty="0"/>
              <a:t> to monitor output.</a:t>
            </a: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619</TotalTime>
  <Words>618</Words>
  <Application>Microsoft Macintosh PowerPoint</Application>
  <PresentationFormat>Apresentação no Ecrã (16:9)</PresentationFormat>
  <Paragraphs>65</Paragraphs>
  <Slides>8</Slides>
  <Notes>8</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8</vt:i4>
      </vt:variant>
    </vt:vector>
  </HeadingPairs>
  <TitlesOfParts>
    <vt:vector size="12" baseType="lpstr">
      <vt:lpstr>Lato</vt:lpstr>
      <vt:lpstr>Raleway</vt:lpstr>
      <vt:lpstr>Arial</vt:lpstr>
      <vt:lpstr>Streamline</vt:lpstr>
      <vt:lpstr>Data Science Task</vt:lpstr>
      <vt:lpstr>Task</vt:lpstr>
      <vt:lpstr>Exploratory Data Analysis</vt:lpstr>
      <vt:lpstr>Exploratory Data Analysis</vt:lpstr>
      <vt:lpstr>Exploratory Data Analysis</vt:lpstr>
      <vt:lpstr>Methodology</vt:lpstr>
      <vt:lpstr>Methodology</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Payments Classifier</dc:title>
  <cp:lastModifiedBy>Andre Antunes Oliveira</cp:lastModifiedBy>
  <cp:revision>30</cp:revision>
  <dcterms:modified xsi:type="dcterms:W3CDTF">2022-02-14T23:30:24Z</dcterms:modified>
</cp:coreProperties>
</file>