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64" r:id="rId4"/>
    <p:sldId id="266" r:id="rId5"/>
    <p:sldId id="263" r:id="rId6"/>
    <p:sldId id="259" r:id="rId7"/>
    <p:sldId id="260" r:id="rId8"/>
  </p:sldIdLst>
  <p:sldSz cx="9144000" cy="5143500" type="screen16x9"/>
  <p:notesSz cx="6858000" cy="9144000"/>
  <p:embeddedFontLst>
    <p:embeddedFont>
      <p:font typeface="Lato" panose="020B0604020202020204" charset="0"/>
      <p:regular r:id="rId10"/>
      <p:bold r:id="rId11"/>
      <p:italic r:id="rId12"/>
      <p:boldItalic r:id="rId13"/>
    </p:embeddedFont>
    <p:embeddedFont>
      <p:font typeface="Raleway"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5AFB0-C0F5-4633-9394-71A76E9F02AC}">
  <a:tblStyle styleId="{FAC5AFB0-C0F5-4633-9394-71A76E9F02A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78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3435beb23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3435beb23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49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36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3435beb23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3435beb23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6205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2e84708b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2e84708b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2e84708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2e84708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PT"/>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pt-PT"/>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lvl="0"/>
            <a:r>
              <a:rPr lang="pt-PT" dirty="0"/>
              <a:t>Business Driver </a:t>
            </a:r>
            <a:r>
              <a:rPr lang="pt-PT" dirty="0" err="1"/>
              <a:t>Impact</a:t>
            </a:r>
            <a:r>
              <a:rPr lang="pt-PT" dirty="0"/>
              <a:t> </a:t>
            </a:r>
            <a:r>
              <a:rPr lang="pt-PT" dirty="0" err="1"/>
              <a:t>Modelling</a:t>
            </a:r>
            <a:endParaRPr dirty="0"/>
          </a:p>
        </p:txBody>
      </p:sp>
      <p:sp>
        <p:nvSpPr>
          <p:cNvPr id="87" name="Google Shape;87;p13"/>
          <p:cNvSpPr txBox="1">
            <a:spLocks noGrp="1"/>
          </p:cNvSpPr>
          <p:nvPr>
            <p:ph type="subTitle" idx="1"/>
          </p:nvPr>
        </p:nvSpPr>
        <p:spPr>
          <a:xfrm>
            <a:off x="729627" y="3172900"/>
            <a:ext cx="7688100" cy="1664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endParaRPr lang="pt-PT" dirty="0"/>
          </a:p>
          <a:p>
            <a:pPr marL="0" lvl="0" indent="0" algn="r" rtl="0">
              <a:spcBef>
                <a:spcPts val="0"/>
              </a:spcBef>
              <a:spcAft>
                <a:spcPts val="0"/>
              </a:spcAft>
              <a:buNone/>
            </a:pPr>
            <a:r>
              <a:rPr lang="pt-PT" dirty="0"/>
              <a:t>André Oliveira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4"/>
          <p:cNvSpPr txBox="1">
            <a:spLocks noGrp="1"/>
          </p:cNvSpPr>
          <p:nvPr>
            <p:ph type="body" idx="1"/>
          </p:nvPr>
        </p:nvSpPr>
        <p:spPr>
          <a:xfrm>
            <a:off x="729450" y="1470660"/>
            <a:ext cx="7688700" cy="2869315"/>
          </a:xfrm>
          <a:prstGeom prst="rect">
            <a:avLst/>
          </a:prstGeom>
        </p:spPr>
        <p:txBody>
          <a:bodyPr spcFirstLastPara="1" wrap="square" lIns="91425" tIns="91425" rIns="91425" bIns="91425" anchor="t" anchorCtr="0">
            <a:normAutofit/>
          </a:bodyPr>
          <a:lstStyle/>
          <a:p>
            <a:r>
              <a:rPr lang="en-US" sz="1200" dirty="0"/>
              <a:t>Analyze and model the relationship between the drivers and the number of product units sold in one of ASOS’s key markets. </a:t>
            </a:r>
          </a:p>
          <a:p>
            <a:r>
              <a:rPr lang="en-US" sz="1200" dirty="0"/>
              <a:t>Data is based on the number of units sold in the market between January 2019 and November 2020, as well as information about various potential drivers of the market during the said period. </a:t>
            </a:r>
          </a:p>
          <a:p>
            <a:r>
              <a:rPr lang="en-US" sz="1200" dirty="0"/>
              <a:t>Forecast the expected number of units to be sold in the near future, guiding short-term business decisions. </a:t>
            </a:r>
            <a:endParaRPr sz="1200" dirty="0"/>
          </a:p>
        </p:txBody>
      </p:sp>
      <p:sp>
        <p:nvSpPr>
          <p:cNvPr id="94" name="Google Shape;94;p14"/>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Scope</a:t>
            </a:r>
            <a:endParaRPr/>
          </a:p>
        </p:txBody>
      </p:sp>
      <p:pic>
        <p:nvPicPr>
          <p:cNvPr id="3" name="Imagem 2">
            <a:extLst>
              <a:ext uri="{FF2B5EF4-FFF2-40B4-BE49-F238E27FC236}">
                <a16:creationId xmlns:a16="http://schemas.microsoft.com/office/drawing/2014/main" id="{6874D219-2E46-4E19-8FE7-D43F91039271}"/>
              </a:ext>
            </a:extLst>
          </p:cNvPr>
          <p:cNvPicPr>
            <a:picLocks noChangeAspect="1"/>
          </p:cNvPicPr>
          <p:nvPr/>
        </p:nvPicPr>
        <p:blipFill>
          <a:blip r:embed="rId3"/>
          <a:stretch>
            <a:fillRect/>
          </a:stretch>
        </p:blipFill>
        <p:spPr>
          <a:xfrm>
            <a:off x="1470660" y="2905317"/>
            <a:ext cx="6492240" cy="19210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2" name="Imagem 1">
            <a:extLst>
              <a:ext uri="{FF2B5EF4-FFF2-40B4-BE49-F238E27FC236}">
                <a16:creationId xmlns:a16="http://schemas.microsoft.com/office/drawing/2014/main" id="{5BA12731-599B-4F93-89B8-5BB0E454AAEB}"/>
              </a:ext>
            </a:extLst>
          </p:cNvPr>
          <p:cNvPicPr>
            <a:picLocks noChangeAspect="1"/>
          </p:cNvPicPr>
          <p:nvPr/>
        </p:nvPicPr>
        <p:blipFill>
          <a:blip r:embed="rId3"/>
          <a:stretch>
            <a:fillRect/>
          </a:stretch>
        </p:blipFill>
        <p:spPr>
          <a:xfrm>
            <a:off x="4747260" y="1363980"/>
            <a:ext cx="4253360" cy="3192430"/>
          </a:xfrm>
          <a:prstGeom prst="rect">
            <a:avLst/>
          </a:prstGeom>
        </p:spPr>
      </p:pic>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49" y="1363980"/>
            <a:ext cx="3842551" cy="357378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Correlation</a:t>
            </a:r>
            <a:endParaRPr lang="pt-PT" sz="1500" b="1" dirty="0"/>
          </a:p>
          <a:p>
            <a:pPr marL="0" lvl="0" indent="0" algn="l" rtl="0">
              <a:spcBef>
                <a:spcPts val="0"/>
              </a:spcBef>
              <a:spcAft>
                <a:spcPts val="0"/>
              </a:spcAft>
              <a:buNone/>
            </a:pPr>
            <a:endParaRPr lang="pt-PT" sz="500" b="1" dirty="0"/>
          </a:p>
          <a:p>
            <a:pPr marL="285750" indent="-285750"/>
            <a:r>
              <a:rPr lang="en-US" sz="1200" dirty="0"/>
              <a:t>When analyzing the Pearson’s correlation, it is visible that there is not much linear correlation between the units sold and the other variables.</a:t>
            </a:r>
          </a:p>
          <a:p>
            <a:pPr marL="285750" indent="-285750"/>
            <a:r>
              <a:rPr lang="en-US" sz="1200" dirty="0"/>
              <a:t>When analyzing the </a:t>
            </a:r>
            <a:r>
              <a:rPr lang="en-US" sz="1200" dirty="0" err="1"/>
              <a:t>Phik’s</a:t>
            </a:r>
            <a:r>
              <a:rPr lang="en-US" sz="1200" dirty="0"/>
              <a:t> correlation – a measure suitable for categorical, ordinal and interval variables that captures non-linear dependency – it is visible that the number of units sold is very much correlated with the trading events and sales (globally and locally), as well as the marketing spend.</a:t>
            </a:r>
            <a:endParaRPr sz="1200" dirty="0"/>
          </a:p>
        </p:txBody>
      </p:sp>
      <p:sp>
        <p:nvSpPr>
          <p:cNvPr id="12" name="Google Shape;103;p15">
            <a:extLst>
              <a:ext uri="{FF2B5EF4-FFF2-40B4-BE49-F238E27FC236}">
                <a16:creationId xmlns:a16="http://schemas.microsoft.com/office/drawing/2014/main" id="{2E1F2701-C0A6-46B4-AF4C-C8A54FFCC0D6}"/>
              </a:ext>
            </a:extLst>
          </p:cNvPr>
          <p:cNvSpPr/>
          <p:nvPr/>
        </p:nvSpPr>
        <p:spPr>
          <a:xfrm rot="5400000">
            <a:off x="5059753" y="2515467"/>
            <a:ext cx="2474337" cy="112565"/>
          </a:xfrm>
          <a:prstGeom prst="rect">
            <a:avLst/>
          </a:prstGeom>
          <a:noFill/>
          <a:ln w="38100"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2;p15">
            <a:extLst>
              <a:ext uri="{FF2B5EF4-FFF2-40B4-BE49-F238E27FC236}">
                <a16:creationId xmlns:a16="http://schemas.microsoft.com/office/drawing/2014/main" id="{8399D39E-1E0C-400B-BA9B-04A83CC84293}"/>
              </a:ext>
            </a:extLst>
          </p:cNvPr>
          <p:cNvSpPr txBox="1">
            <a:spLocks/>
          </p:cNvSpPr>
          <p:nvPr/>
        </p:nvSpPr>
        <p:spPr>
          <a:xfrm>
            <a:off x="6692336" y="1088811"/>
            <a:ext cx="1722214" cy="491540"/>
          </a:xfrm>
          <a:prstGeom prst="rect">
            <a:avLst/>
          </a:prstGeom>
          <a:noFill/>
          <a:ln>
            <a:noFill/>
          </a:ln>
        </p:spPr>
        <p:txBody>
          <a:bodyPr spcFirstLastPara="1" wrap="square" lIns="91425" tIns="91425" rIns="91425" bIns="91425" anchor="t" anchorCtr="0">
            <a:normAutofit lnSpcReduction="10000"/>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pt-PT" sz="900" b="1" dirty="0" err="1"/>
              <a:t>Phik’s</a:t>
            </a:r>
            <a:r>
              <a:rPr lang="pt-PT" sz="900" b="1" dirty="0"/>
              <a:t> </a:t>
            </a:r>
            <a:r>
              <a:rPr lang="pt-PT" sz="900" b="1" dirty="0" err="1"/>
              <a:t>Correlation</a:t>
            </a:r>
            <a:endParaRPr lang="pt-PT" sz="500" dirty="0"/>
          </a:p>
        </p:txBody>
      </p:sp>
    </p:spTree>
    <p:extLst>
      <p:ext uri="{BB962C8B-B14F-4D97-AF65-F5344CB8AC3E}">
        <p14:creationId xmlns:p14="http://schemas.microsoft.com/office/powerpoint/2010/main" val="140562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49" y="1363980"/>
            <a:ext cx="3949231" cy="357378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sz="1500" b="1" dirty="0" err="1"/>
              <a:t>Causality</a:t>
            </a:r>
            <a:endParaRPr lang="pt-PT" sz="1500" b="1" dirty="0"/>
          </a:p>
          <a:p>
            <a:pPr marL="0" lvl="0" indent="0" algn="l" rtl="0">
              <a:spcBef>
                <a:spcPts val="0"/>
              </a:spcBef>
              <a:spcAft>
                <a:spcPts val="0"/>
              </a:spcAft>
              <a:buNone/>
            </a:pPr>
            <a:endParaRPr lang="pt-PT" sz="500" b="1" dirty="0"/>
          </a:p>
          <a:p>
            <a:pPr marL="285750" indent="-285750"/>
            <a:r>
              <a:rPr lang="en-US" sz="1200" dirty="0"/>
              <a:t>When analyzing </a:t>
            </a:r>
            <a:r>
              <a:rPr lang="pt-PT" sz="1200" dirty="0" err="1"/>
              <a:t>analyzing</a:t>
            </a:r>
            <a:r>
              <a:rPr lang="pt-PT" sz="1200" dirty="0"/>
              <a:t> </a:t>
            </a:r>
            <a:r>
              <a:rPr lang="pt-PT" sz="1200" dirty="0" err="1"/>
              <a:t>the</a:t>
            </a:r>
            <a:r>
              <a:rPr lang="pt-PT" sz="1200" dirty="0"/>
              <a:t> </a:t>
            </a:r>
            <a:r>
              <a:rPr lang="pt-PT" sz="1200" dirty="0" err="1"/>
              <a:t>causality</a:t>
            </a:r>
            <a:r>
              <a:rPr lang="pt-PT" sz="1200" dirty="0"/>
              <a:t> </a:t>
            </a:r>
            <a:r>
              <a:rPr lang="pt-PT" sz="1200" dirty="0" err="1"/>
              <a:t>results</a:t>
            </a:r>
            <a:r>
              <a:rPr lang="pt-PT" sz="1200" dirty="0"/>
              <a:t>, </a:t>
            </a:r>
            <a:r>
              <a:rPr lang="en-US" sz="1200" dirty="0"/>
              <a:t>it is legitimate to infer that the following variables impact the units sold:</a:t>
            </a:r>
          </a:p>
          <a:p>
            <a:pPr lvl="1">
              <a:buFont typeface="Wingdings" panose="05000000000000000000" pitchFamily="2" charset="2"/>
              <a:buChar char="§"/>
            </a:pPr>
            <a:r>
              <a:rPr lang="en-US" sz="1200" dirty="0"/>
              <a:t>trading events (globally and locally).</a:t>
            </a:r>
          </a:p>
          <a:p>
            <a:pPr lvl="1">
              <a:buFont typeface="Wingdings" panose="05000000000000000000" pitchFamily="2" charset="2"/>
              <a:buChar char="§"/>
            </a:pPr>
            <a:r>
              <a:rPr lang="en-US" sz="1200" dirty="0"/>
              <a:t>trading sales (locally).</a:t>
            </a:r>
          </a:p>
          <a:p>
            <a:pPr lvl="1">
              <a:buFont typeface="Wingdings" panose="05000000000000000000" pitchFamily="2" charset="2"/>
              <a:buChar char="§"/>
            </a:pPr>
            <a:r>
              <a:rPr lang="en-US" sz="1200" dirty="0"/>
              <a:t>trading promotions (globally).</a:t>
            </a:r>
          </a:p>
          <a:p>
            <a:pPr lvl="1">
              <a:buFont typeface="Wingdings" panose="05000000000000000000" pitchFamily="2" charset="2"/>
              <a:buChar char="§"/>
            </a:pPr>
            <a:r>
              <a:rPr lang="en-US" sz="1200" dirty="0"/>
              <a:t>trading flash sales (globally).</a:t>
            </a:r>
          </a:p>
          <a:p>
            <a:pPr lvl="1">
              <a:buFont typeface="Wingdings" panose="05000000000000000000" pitchFamily="2" charset="2"/>
              <a:buChar char="§"/>
            </a:pPr>
            <a:r>
              <a:rPr lang="en-US" sz="1200" dirty="0"/>
              <a:t>trading student discounts (globally and locally).</a:t>
            </a:r>
          </a:p>
          <a:p>
            <a:pPr lvl="1">
              <a:buFont typeface="Wingdings" panose="05000000000000000000" pitchFamily="2" charset="2"/>
              <a:buChar char="§"/>
            </a:pPr>
            <a:r>
              <a:rPr lang="en-US" sz="1200" dirty="0"/>
              <a:t>marketing spend.</a:t>
            </a:r>
          </a:p>
          <a:p>
            <a:pPr lvl="1">
              <a:buFont typeface="Wingdings" panose="05000000000000000000" pitchFamily="2" charset="2"/>
              <a:buChar char="§"/>
            </a:pPr>
            <a:r>
              <a:rPr lang="en-US" sz="1200" dirty="0"/>
              <a:t>GR stringency index.</a:t>
            </a:r>
          </a:p>
          <a:p>
            <a:pPr lvl="1">
              <a:buFont typeface="Wingdings" panose="05000000000000000000" pitchFamily="2" charset="2"/>
              <a:buChar char="§"/>
            </a:pPr>
            <a:r>
              <a:rPr lang="en-US" sz="1200" dirty="0"/>
              <a:t>delivery standard days.</a:t>
            </a:r>
          </a:p>
          <a:p>
            <a:pPr lvl="1">
              <a:buFont typeface="Wingdings" panose="05000000000000000000" pitchFamily="2" charset="2"/>
              <a:buChar char="§"/>
            </a:pPr>
            <a:r>
              <a:rPr lang="en-US" sz="1200" dirty="0"/>
              <a:t>delivery express days.</a:t>
            </a:r>
          </a:p>
          <a:p>
            <a:pPr marL="285750" indent="-285750"/>
            <a:endParaRPr lang="en-US" sz="1200" dirty="0"/>
          </a:p>
          <a:p>
            <a:pPr marL="0" indent="0">
              <a:buNone/>
            </a:pPr>
            <a:endParaRPr lang="en-US" sz="1200" dirty="0"/>
          </a:p>
          <a:p>
            <a:pPr marL="285750" indent="-285750"/>
            <a:endParaRPr sz="1200" dirty="0"/>
          </a:p>
        </p:txBody>
      </p:sp>
      <p:sp>
        <p:nvSpPr>
          <p:cNvPr id="7" name="Google Shape;100;p15">
            <a:extLst>
              <a:ext uri="{FF2B5EF4-FFF2-40B4-BE49-F238E27FC236}">
                <a16:creationId xmlns:a16="http://schemas.microsoft.com/office/drawing/2014/main" id="{3C3B4C92-F596-49F1-9A6D-7ADD61D6FEF5}"/>
              </a:ext>
            </a:extLst>
          </p:cNvPr>
          <p:cNvSpPr txBox="1">
            <a:spLocks/>
          </p:cNvSpPr>
          <p:nvPr/>
        </p:nvSpPr>
        <p:spPr>
          <a:xfrm>
            <a:off x="4945381" y="1165080"/>
            <a:ext cx="3779520" cy="357378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285750" indent="-285750"/>
            <a:endParaRPr lang="en-US" sz="1200" dirty="0"/>
          </a:p>
          <a:p>
            <a:pPr marL="0" indent="0">
              <a:buFont typeface="Lato"/>
              <a:buNone/>
            </a:pPr>
            <a:r>
              <a:rPr lang="en-US" sz="1500" b="1" dirty="0"/>
              <a:t>Main Drivers of Units Sold</a:t>
            </a:r>
          </a:p>
          <a:p>
            <a:pPr marL="0" indent="0">
              <a:buFont typeface="Lato"/>
              <a:buNone/>
            </a:pPr>
            <a:endParaRPr lang="en-US" sz="500" b="1" dirty="0"/>
          </a:p>
          <a:p>
            <a:r>
              <a:rPr lang="en-US" sz="1200" dirty="0"/>
              <a:t>The final list of relevant features to forecast the number of units sold is based on the </a:t>
            </a:r>
            <a:r>
              <a:rPr lang="en-US" sz="1200" b="1" dirty="0"/>
              <a:t>correlation</a:t>
            </a:r>
            <a:r>
              <a:rPr lang="en-US" sz="1200" dirty="0"/>
              <a:t> and </a:t>
            </a:r>
            <a:r>
              <a:rPr lang="en-US" sz="1200" b="1" dirty="0"/>
              <a:t>causality</a:t>
            </a:r>
            <a:r>
              <a:rPr lang="en-US" sz="1200" dirty="0"/>
              <a:t> checks:</a:t>
            </a:r>
          </a:p>
          <a:p>
            <a:pPr lvl="1">
              <a:buFont typeface="Wingdings" panose="05000000000000000000" pitchFamily="2" charset="2"/>
              <a:buChar char="§"/>
            </a:pPr>
            <a:r>
              <a:rPr lang="en-US" sz="1200" dirty="0"/>
              <a:t>trading events (globally and locally).</a:t>
            </a:r>
          </a:p>
          <a:p>
            <a:pPr lvl="1">
              <a:buFont typeface="Wingdings" panose="05000000000000000000" pitchFamily="2" charset="2"/>
              <a:buChar char="§"/>
            </a:pPr>
            <a:r>
              <a:rPr lang="en-US" sz="1200" dirty="0"/>
              <a:t>trading sales (globally and locally).</a:t>
            </a:r>
          </a:p>
          <a:p>
            <a:pPr lvl="1">
              <a:buFont typeface="Wingdings" panose="05000000000000000000" pitchFamily="2" charset="2"/>
              <a:buChar char="§"/>
            </a:pPr>
            <a:r>
              <a:rPr lang="en-US" sz="1200" dirty="0"/>
              <a:t>trading promotions (globally).</a:t>
            </a:r>
          </a:p>
          <a:p>
            <a:pPr lvl="1">
              <a:buFont typeface="Wingdings" panose="05000000000000000000" pitchFamily="2" charset="2"/>
              <a:buChar char="§"/>
            </a:pPr>
            <a:r>
              <a:rPr lang="en-US" sz="1200" dirty="0"/>
              <a:t>trading flash sales (globally).</a:t>
            </a:r>
          </a:p>
          <a:p>
            <a:pPr lvl="1">
              <a:buFont typeface="Wingdings" panose="05000000000000000000" pitchFamily="2" charset="2"/>
              <a:buChar char="§"/>
            </a:pPr>
            <a:r>
              <a:rPr lang="en-US" sz="1200" dirty="0"/>
              <a:t>trading student discounts (globally and locally).</a:t>
            </a:r>
          </a:p>
          <a:p>
            <a:pPr lvl="1">
              <a:buFont typeface="Wingdings" panose="05000000000000000000" pitchFamily="2" charset="2"/>
              <a:buChar char="§"/>
            </a:pPr>
            <a:r>
              <a:rPr lang="en-US" sz="1200" dirty="0"/>
              <a:t>marketing spend.</a:t>
            </a:r>
          </a:p>
          <a:p>
            <a:pPr lvl="1">
              <a:buFont typeface="Wingdings" panose="05000000000000000000" pitchFamily="2" charset="2"/>
              <a:buChar char="§"/>
            </a:pPr>
            <a:r>
              <a:rPr lang="en-US" sz="1200" dirty="0"/>
              <a:t>GR stringency index.</a:t>
            </a:r>
          </a:p>
          <a:p>
            <a:pPr lvl="1">
              <a:buFont typeface="Wingdings" panose="05000000000000000000" pitchFamily="2" charset="2"/>
              <a:buChar char="§"/>
            </a:pPr>
            <a:r>
              <a:rPr lang="en-US" sz="1200" dirty="0"/>
              <a:t>delivery standard days.</a:t>
            </a:r>
          </a:p>
          <a:p>
            <a:pPr lvl="1">
              <a:buFont typeface="Wingdings" panose="05000000000000000000" pitchFamily="2" charset="2"/>
              <a:buChar char="§"/>
            </a:pPr>
            <a:r>
              <a:rPr lang="en-US" sz="1200" dirty="0"/>
              <a:t>delivery express days.</a:t>
            </a:r>
          </a:p>
          <a:p>
            <a:pPr marL="285750" indent="-285750"/>
            <a:endParaRPr lang="en-US" sz="1200" dirty="0"/>
          </a:p>
        </p:txBody>
      </p:sp>
    </p:spTree>
    <p:extLst>
      <p:ext uri="{BB962C8B-B14F-4D97-AF65-F5344CB8AC3E}">
        <p14:creationId xmlns:p14="http://schemas.microsoft.com/office/powerpoint/2010/main" val="313170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Exploratory Data Analysis</a:t>
            </a:r>
            <a:endParaRPr/>
          </a:p>
        </p:txBody>
      </p:sp>
      <p:sp>
        <p:nvSpPr>
          <p:cNvPr id="100" name="Google Shape;100;p15"/>
          <p:cNvSpPr txBox="1">
            <a:spLocks noGrp="1"/>
          </p:cNvSpPr>
          <p:nvPr>
            <p:ph type="body" idx="1"/>
          </p:nvPr>
        </p:nvSpPr>
        <p:spPr>
          <a:xfrm>
            <a:off x="729450" y="1466800"/>
            <a:ext cx="4833150" cy="3470960"/>
          </a:xfrm>
          <a:prstGeom prst="rect">
            <a:avLst/>
          </a:prstGeom>
        </p:spPr>
        <p:txBody>
          <a:bodyPr spcFirstLastPara="1" wrap="square" lIns="91425" tIns="91425" rIns="91425" bIns="91425" anchor="t" anchorCtr="0">
            <a:normAutofit/>
          </a:bodyPr>
          <a:lstStyle/>
          <a:p>
            <a:pPr marL="0" indent="0">
              <a:buNone/>
            </a:pPr>
            <a:r>
              <a:rPr lang="pt-PT" sz="1500" b="1" dirty="0" err="1"/>
              <a:t>Seasonal</a:t>
            </a:r>
            <a:r>
              <a:rPr lang="pt-PT" sz="1500" b="1" dirty="0"/>
              <a:t> </a:t>
            </a:r>
            <a:r>
              <a:rPr lang="pt-PT" sz="1500" b="1" dirty="0" err="1"/>
              <a:t>Decomposition</a:t>
            </a:r>
            <a:endParaRPr lang="pt-PT" sz="1500" b="1" dirty="0"/>
          </a:p>
          <a:p>
            <a:pPr marL="285750" indent="-285750"/>
            <a:endParaRPr lang="en-US" sz="500" dirty="0"/>
          </a:p>
          <a:p>
            <a:pPr marL="285750" indent="-285750"/>
            <a:r>
              <a:rPr lang="en-US" sz="1200" dirty="0"/>
              <a:t>When analyzing the seasonal decomposition output, related to the units sold and its main drivers, the following assumptions can be made:</a:t>
            </a:r>
          </a:p>
          <a:p>
            <a:pPr marL="742950" lvl="1" indent="-285750"/>
            <a:r>
              <a:rPr lang="en-US" sz="1000" dirty="0"/>
              <a:t>Units sold has some seasonality and trend.</a:t>
            </a:r>
          </a:p>
          <a:p>
            <a:pPr marL="742950" lvl="1" indent="-285750"/>
            <a:r>
              <a:rPr lang="en-US" sz="1000" dirty="0"/>
              <a:t>The marketing spend has high impact on the units sold, as there is high variability on sold items when the spent amounts increase and increase much.</a:t>
            </a:r>
          </a:p>
          <a:p>
            <a:pPr marL="742950" lvl="1" indent="-285750"/>
            <a:r>
              <a:rPr lang="en-US" sz="1000" dirty="0"/>
              <a:t>The first Covid-19 lockdown has generated a massive decrease on market spend and a high increase on the time to deliver orders.</a:t>
            </a:r>
          </a:p>
          <a:p>
            <a:pPr marL="742950" lvl="1" indent="-285750"/>
            <a:r>
              <a:rPr lang="en-US" sz="1000" dirty="0"/>
              <a:t>Trading events, sales, promotion, flash sales and discounts have some impact on the units sold, increasing when they occur.</a:t>
            </a:r>
          </a:p>
          <a:p>
            <a:pPr marL="742950" lvl="1" indent="-285750"/>
            <a:r>
              <a:rPr lang="en-US" sz="1000" dirty="0"/>
              <a:t>Even though Covid-19 impact has been quite high since the first lockdown (March 2020), the volume of sold items has recovered due to the increase of the funds spent on marketing after the summer.</a:t>
            </a:r>
          </a:p>
          <a:p>
            <a:pPr marL="742950" lvl="1" indent="-285750"/>
            <a:endParaRPr lang="en-US" sz="1000" dirty="0"/>
          </a:p>
          <a:p>
            <a:pPr marL="742950" lvl="1" indent="-285750"/>
            <a:endParaRPr lang="en-US" sz="1000" dirty="0"/>
          </a:p>
        </p:txBody>
      </p:sp>
      <p:pic>
        <p:nvPicPr>
          <p:cNvPr id="1026" name="Picture 2">
            <a:extLst>
              <a:ext uri="{FF2B5EF4-FFF2-40B4-BE49-F238E27FC236}">
                <a16:creationId xmlns:a16="http://schemas.microsoft.com/office/drawing/2014/main" id="{2CB63762-1424-4A17-83BA-9F5EE4D50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303020"/>
            <a:ext cx="3337560" cy="3337560"/>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02;p15">
            <a:extLst>
              <a:ext uri="{FF2B5EF4-FFF2-40B4-BE49-F238E27FC236}">
                <a16:creationId xmlns:a16="http://schemas.microsoft.com/office/drawing/2014/main" id="{9DB6A289-90E4-421C-AF1C-B5BFA6950F9F}"/>
              </a:ext>
            </a:extLst>
          </p:cNvPr>
          <p:cNvSpPr txBox="1">
            <a:spLocks/>
          </p:cNvSpPr>
          <p:nvPr/>
        </p:nvSpPr>
        <p:spPr>
          <a:xfrm>
            <a:off x="6418016" y="975260"/>
            <a:ext cx="2207824" cy="49154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0" indent="0">
              <a:spcAft>
                <a:spcPts val="1200"/>
              </a:spcAft>
              <a:buFont typeface="Lato"/>
              <a:buNone/>
            </a:pPr>
            <a:r>
              <a:rPr lang="pt-PT" sz="800" b="1" dirty="0" err="1"/>
              <a:t>Units</a:t>
            </a:r>
            <a:r>
              <a:rPr lang="pt-PT" sz="800" b="1" dirty="0"/>
              <a:t> </a:t>
            </a:r>
            <a:r>
              <a:rPr lang="pt-PT" sz="800" b="1" dirty="0" err="1"/>
              <a:t>Sold</a:t>
            </a:r>
            <a:r>
              <a:rPr lang="pt-PT" sz="800" b="1" dirty="0"/>
              <a:t> – </a:t>
            </a:r>
            <a:r>
              <a:rPr lang="pt-PT" sz="800" b="1" dirty="0" err="1"/>
              <a:t>Seasonal</a:t>
            </a:r>
            <a:r>
              <a:rPr lang="pt-PT" sz="800" b="1" dirty="0"/>
              <a:t> </a:t>
            </a:r>
            <a:r>
              <a:rPr lang="pt-PT" sz="800" b="1" dirty="0" err="1"/>
              <a:t>Decomposition</a:t>
            </a:r>
            <a:endParaRPr lang="pt-PT" sz="600" dirty="0"/>
          </a:p>
        </p:txBody>
      </p:sp>
    </p:spTree>
    <p:extLst>
      <p:ext uri="{BB962C8B-B14F-4D97-AF65-F5344CB8AC3E}">
        <p14:creationId xmlns:p14="http://schemas.microsoft.com/office/powerpoint/2010/main" val="4133014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Methodology</a:t>
            </a:r>
            <a:endParaRPr/>
          </a:p>
        </p:txBody>
      </p:sp>
      <p:sp>
        <p:nvSpPr>
          <p:cNvPr id="109" name="Google Shape;109;p16"/>
          <p:cNvSpPr txBox="1">
            <a:spLocks noGrp="1"/>
          </p:cNvSpPr>
          <p:nvPr>
            <p:ph type="body" idx="1"/>
          </p:nvPr>
        </p:nvSpPr>
        <p:spPr>
          <a:xfrm>
            <a:off x="729450" y="1372974"/>
            <a:ext cx="7924800" cy="3618126"/>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pt-PT" sz="1500" b="1" dirty="0" err="1"/>
              <a:t>Approach</a:t>
            </a:r>
            <a:endParaRPr sz="1500" b="1" dirty="0"/>
          </a:p>
          <a:p>
            <a:pPr lvl="0">
              <a:spcBef>
                <a:spcPts val="1200"/>
              </a:spcBef>
            </a:pPr>
            <a:r>
              <a:rPr lang="en-US" sz="1200" dirty="0"/>
              <a:t>As the correlation analysis has shown that there is not much linear dependency between features and the stationarity checks revealed that not all features are stationary, the multivariate forecast approach using VAR was ruled out as it would require more data processing and its performance would be questionable.</a:t>
            </a:r>
          </a:p>
          <a:p>
            <a:pPr lvl="0">
              <a:spcBef>
                <a:spcPts val="1200"/>
              </a:spcBef>
            </a:pPr>
            <a:r>
              <a:rPr lang="en-US" sz="1200" dirty="0"/>
              <a:t>For this purpose, the selected model was Long short-term memory (LSTM). It is an artificial recurrent neural network (RNN) architecture used in the field of deep learning. Unlike standard feedforward neural networks, LSTM has feedback connections. A common LSTM unit is composed of a cell, an input gate, an output gate and a forget gate. The cell remembers values over arbitrary time intervals and the three </a:t>
            </a:r>
            <a:r>
              <a:rPr lang="en-US" sz="1200" i="1" dirty="0"/>
              <a:t>gates</a:t>
            </a:r>
            <a:r>
              <a:rPr lang="en-US" sz="1200" dirty="0"/>
              <a:t> regulate the flow of information into and out of the cell.</a:t>
            </a:r>
          </a:p>
          <a:p>
            <a:pPr lvl="0">
              <a:spcBef>
                <a:spcPts val="1200"/>
              </a:spcBef>
            </a:pPr>
            <a:r>
              <a:rPr lang="en-US" sz="1200" dirty="0"/>
              <a:t>The goal was to predict the next 30 days of units sold using the last 90 days of data.</a:t>
            </a:r>
          </a:p>
          <a:p>
            <a:pPr lvl="0">
              <a:spcBef>
                <a:spcPts val="1200"/>
              </a:spcBef>
            </a:pPr>
            <a:r>
              <a:rPr lang="en-US" sz="1200" dirty="0"/>
              <a:t>The dataset was split in 90/30 days chunks of data, each with 2 subsets to avoid data leakage:</a:t>
            </a:r>
          </a:p>
          <a:p>
            <a:pPr lvl="1">
              <a:spcBef>
                <a:spcPts val="1200"/>
              </a:spcBef>
            </a:pPr>
            <a:r>
              <a:rPr lang="en-US" sz="1000" dirty="0"/>
              <a:t>Train – used to train the model.</a:t>
            </a:r>
          </a:p>
          <a:p>
            <a:pPr lvl="1">
              <a:spcBef>
                <a:spcPts val="1200"/>
              </a:spcBef>
            </a:pPr>
            <a:r>
              <a:rPr lang="en-US" sz="1000" dirty="0"/>
              <a:t>Test – used to evaluate the model. </a:t>
            </a:r>
          </a:p>
          <a:p>
            <a:pPr>
              <a:spcBef>
                <a:spcPts val="1200"/>
              </a:spcBef>
            </a:pPr>
            <a:r>
              <a:rPr lang="en-US" sz="1200" dirty="0"/>
              <a:t>The main evaluation metric was the Mean Absolute Error.</a:t>
            </a:r>
          </a:p>
          <a:p>
            <a:pPr lvl="0">
              <a:spcBef>
                <a:spcPts val="1200"/>
              </a:spcBef>
            </a:pPr>
            <a:endParaRPr lang="en-US" sz="1200" dirty="0"/>
          </a:p>
          <a:p>
            <a:pPr lvl="0">
              <a:spcBef>
                <a:spcPts val="1200"/>
              </a:spcBef>
            </a:pP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729450" y="591450"/>
            <a:ext cx="7688700" cy="60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pt-PT"/>
              <a:t>Results</a:t>
            </a:r>
            <a:endParaRPr/>
          </a:p>
        </p:txBody>
      </p:sp>
      <p:sp>
        <p:nvSpPr>
          <p:cNvPr id="11" name="Google Shape;100;p15">
            <a:extLst>
              <a:ext uri="{FF2B5EF4-FFF2-40B4-BE49-F238E27FC236}">
                <a16:creationId xmlns:a16="http://schemas.microsoft.com/office/drawing/2014/main" id="{923947A3-09C8-4DED-BFBB-5909924531FF}"/>
              </a:ext>
            </a:extLst>
          </p:cNvPr>
          <p:cNvSpPr txBox="1">
            <a:spLocks/>
          </p:cNvSpPr>
          <p:nvPr/>
        </p:nvSpPr>
        <p:spPr>
          <a:xfrm>
            <a:off x="729450" y="1466800"/>
            <a:ext cx="4231170" cy="347096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pPr marL="285750" indent="-285750"/>
            <a:r>
              <a:rPr lang="en-US" sz="1200" dirty="0"/>
              <a:t>The overall mean absolute error results (normalized) are reasonably good, enough to deem the model as acceptable.</a:t>
            </a:r>
          </a:p>
          <a:p>
            <a:pPr marL="285750" indent="-285750"/>
            <a:r>
              <a:rPr lang="en-US" sz="1200" dirty="0"/>
              <a:t>However, the model is not predicting the high variations of units sold perfectly.</a:t>
            </a:r>
          </a:p>
          <a:p>
            <a:pPr marL="285750" indent="-285750"/>
            <a:r>
              <a:rPr lang="en-US" sz="1200" dirty="0"/>
              <a:t>In order to improve the model, more data needs to be added and the architecture can be changed (combining LSTM with CNN).</a:t>
            </a:r>
          </a:p>
        </p:txBody>
      </p:sp>
      <p:pic>
        <p:nvPicPr>
          <p:cNvPr id="2" name="Imagem 1">
            <a:extLst>
              <a:ext uri="{FF2B5EF4-FFF2-40B4-BE49-F238E27FC236}">
                <a16:creationId xmlns:a16="http://schemas.microsoft.com/office/drawing/2014/main" id="{C01E9B0B-B9E3-4B82-A48D-7F73DEB06D44}"/>
              </a:ext>
            </a:extLst>
          </p:cNvPr>
          <p:cNvPicPr>
            <a:picLocks noChangeAspect="1"/>
          </p:cNvPicPr>
          <p:nvPr/>
        </p:nvPicPr>
        <p:blipFill>
          <a:blip r:embed="rId3"/>
          <a:stretch>
            <a:fillRect/>
          </a:stretch>
        </p:blipFill>
        <p:spPr>
          <a:xfrm>
            <a:off x="5126242" y="1466800"/>
            <a:ext cx="3903458" cy="1252360"/>
          </a:xfrm>
          <a:prstGeom prst="rect">
            <a:avLst/>
          </a:prstGeom>
        </p:spPr>
      </p:pic>
      <p:pic>
        <p:nvPicPr>
          <p:cNvPr id="3" name="Imagem 2">
            <a:extLst>
              <a:ext uri="{FF2B5EF4-FFF2-40B4-BE49-F238E27FC236}">
                <a16:creationId xmlns:a16="http://schemas.microsoft.com/office/drawing/2014/main" id="{71DF2E99-E80E-428D-A49F-95CFFF74509A}"/>
              </a:ext>
            </a:extLst>
          </p:cNvPr>
          <p:cNvPicPr>
            <a:picLocks noChangeAspect="1"/>
          </p:cNvPicPr>
          <p:nvPr/>
        </p:nvPicPr>
        <p:blipFill>
          <a:blip r:embed="rId4"/>
          <a:stretch>
            <a:fillRect/>
          </a:stretch>
        </p:blipFill>
        <p:spPr>
          <a:xfrm>
            <a:off x="5126242" y="3207151"/>
            <a:ext cx="3903458" cy="1329682"/>
          </a:xfrm>
          <a:prstGeom prst="rect">
            <a:avLst/>
          </a:prstGeom>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TotalTime>
  <Words>736</Words>
  <Application>Microsoft Office PowerPoint</Application>
  <PresentationFormat>Apresentação no Ecrã (16:9)</PresentationFormat>
  <Paragraphs>66</Paragraphs>
  <Slides>7</Slides>
  <Notes>7</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7</vt:i4>
      </vt:variant>
    </vt:vector>
  </HeadingPairs>
  <TitlesOfParts>
    <vt:vector size="12" baseType="lpstr">
      <vt:lpstr>Raleway</vt:lpstr>
      <vt:lpstr>Wingdings</vt:lpstr>
      <vt:lpstr>Lato</vt:lpstr>
      <vt:lpstr>Arial</vt:lpstr>
      <vt:lpstr>Streamline</vt:lpstr>
      <vt:lpstr>Business Driver Impact Modelling</vt:lpstr>
      <vt:lpstr>Scope</vt:lpstr>
      <vt:lpstr>Exploratory Data Analysis</vt:lpstr>
      <vt:lpstr>Exploratory Data Analysis</vt:lpstr>
      <vt:lpstr>Exploratory Data Analysis</vt:lpstr>
      <vt:lpstr>Methodology</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Payments Classifier</dc:title>
  <cp:lastModifiedBy>André Oliveira</cp:lastModifiedBy>
  <cp:revision>41</cp:revision>
  <dcterms:modified xsi:type="dcterms:W3CDTF">2021-03-29T11:53:07Z</dcterms:modified>
</cp:coreProperties>
</file>