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50" r:id="rId5"/>
    <p:sldMasterId id="2147483652" r:id="rId6"/>
  </p:sldMasterIdLst>
  <p:sldIdLst>
    <p:sldId id="256" r:id="rId7"/>
    <p:sldId id="258" r:id="rId8"/>
    <p:sldId id="360" r:id="rId9"/>
    <p:sldId id="361" r:id="rId10"/>
    <p:sldId id="362" r:id="rId11"/>
    <p:sldId id="363" r:id="rId12"/>
    <p:sldId id="364" r:id="rId13"/>
    <p:sldId id="365" r:id="rId14"/>
    <p:sldId id="366" r:id="rId15"/>
    <p:sldId id="368" r:id="rId16"/>
    <p:sldId id="369" r:id="rId17"/>
    <p:sldId id="370" r:id="rId18"/>
    <p:sldId id="371" r:id="rId19"/>
    <p:sldId id="380" r:id="rId20"/>
    <p:sldId id="381" r:id="rId21"/>
    <p:sldId id="382" r:id="rId22"/>
    <p:sldId id="390" r:id="rId23"/>
    <p:sldId id="391" r:id="rId24"/>
    <p:sldId id="392" r:id="rId25"/>
    <p:sldId id="405" r:id="rId26"/>
    <p:sldId id="409" r:id="rId27"/>
    <p:sldId id="428" r:id="rId28"/>
    <p:sldId id="429" r:id="rId29"/>
    <p:sldId id="452" r:id="rId30"/>
    <p:sldId id="430" r:id="rId31"/>
    <p:sldId id="431" r:id="rId32"/>
    <p:sldId id="453" r:id="rId33"/>
    <p:sldId id="372" r:id="rId34"/>
    <p:sldId id="373" r:id="rId35"/>
    <p:sldId id="374" r:id="rId36"/>
    <p:sldId id="375" r:id="rId37"/>
    <p:sldId id="376" r:id="rId38"/>
    <p:sldId id="379" r:id="rId39"/>
    <p:sldId id="456" r:id="rId40"/>
    <p:sldId id="458" r:id="rId41"/>
    <p:sldId id="459" r:id="rId42"/>
    <p:sldId id="460" r:id="rId43"/>
    <p:sldId id="461" r:id="rId44"/>
    <p:sldId id="462" r:id="rId45"/>
    <p:sldId id="407" r:id="rId46"/>
    <p:sldId id="454" r:id="rId47"/>
    <p:sldId id="408" r:id="rId48"/>
    <p:sldId id="474" r:id="rId49"/>
  </p:sldIdLst>
  <p:sldSz cx="8640763" cy="6483350"/>
  <p:notesSz cx="6858000" cy="9144000"/>
  <p:custDataLst>
    <p:tags r:id="rId50"/>
  </p:custDataLst>
  <p:defaultTextStyle>
    <a:defPPr>
      <a:defRPr lang="en-US"/>
    </a:defPPr>
    <a:lvl1pPr marL="0" algn="l" defTabSz="431800" rtl="0" eaLnBrk="1" latinLnBrk="0" hangingPunct="1">
      <a:defRPr sz="1700" kern="1200">
        <a:solidFill>
          <a:schemeClr val="tx1"/>
        </a:solidFill>
        <a:latin typeface="+mn-lt"/>
        <a:ea typeface="+mn-ea"/>
        <a:cs typeface="+mn-cs"/>
      </a:defRPr>
    </a:lvl1pPr>
    <a:lvl2pPr marL="431800" algn="l" defTabSz="431800" rtl="0" eaLnBrk="1" latinLnBrk="0" hangingPunct="1">
      <a:defRPr sz="1700" kern="1200">
        <a:solidFill>
          <a:schemeClr val="tx1"/>
        </a:solidFill>
        <a:latin typeface="+mn-lt"/>
        <a:ea typeface="+mn-ea"/>
        <a:cs typeface="+mn-cs"/>
      </a:defRPr>
    </a:lvl2pPr>
    <a:lvl3pPr marL="864235" algn="l" defTabSz="431800" rtl="0" eaLnBrk="1" latinLnBrk="0" hangingPunct="1">
      <a:defRPr sz="1700" kern="1200">
        <a:solidFill>
          <a:schemeClr val="tx1"/>
        </a:solidFill>
        <a:latin typeface="+mn-lt"/>
        <a:ea typeface="+mn-ea"/>
        <a:cs typeface="+mn-cs"/>
      </a:defRPr>
    </a:lvl3pPr>
    <a:lvl4pPr marL="1296035" algn="l" defTabSz="431800" rtl="0" eaLnBrk="1" latinLnBrk="0" hangingPunct="1">
      <a:defRPr sz="1700" kern="1200">
        <a:solidFill>
          <a:schemeClr val="tx1"/>
        </a:solidFill>
        <a:latin typeface="+mn-lt"/>
        <a:ea typeface="+mn-ea"/>
        <a:cs typeface="+mn-cs"/>
      </a:defRPr>
    </a:lvl4pPr>
    <a:lvl5pPr marL="1728470" algn="l" defTabSz="431800" rtl="0" eaLnBrk="1" latinLnBrk="0" hangingPunct="1">
      <a:defRPr sz="1700" kern="1200">
        <a:solidFill>
          <a:schemeClr val="tx1"/>
        </a:solidFill>
        <a:latin typeface="+mn-lt"/>
        <a:ea typeface="+mn-ea"/>
        <a:cs typeface="+mn-cs"/>
      </a:defRPr>
    </a:lvl5pPr>
    <a:lvl6pPr marL="2160270" algn="l" defTabSz="431800" rtl="0" eaLnBrk="1" latinLnBrk="0" hangingPunct="1">
      <a:defRPr sz="1700" kern="1200">
        <a:solidFill>
          <a:schemeClr val="tx1"/>
        </a:solidFill>
        <a:latin typeface="+mn-lt"/>
        <a:ea typeface="+mn-ea"/>
        <a:cs typeface="+mn-cs"/>
      </a:defRPr>
    </a:lvl6pPr>
    <a:lvl7pPr marL="2592705" algn="l" defTabSz="431800" rtl="0" eaLnBrk="1" latinLnBrk="0" hangingPunct="1">
      <a:defRPr sz="1700" kern="1200">
        <a:solidFill>
          <a:schemeClr val="tx1"/>
        </a:solidFill>
        <a:latin typeface="+mn-lt"/>
        <a:ea typeface="+mn-ea"/>
        <a:cs typeface="+mn-cs"/>
      </a:defRPr>
    </a:lvl7pPr>
    <a:lvl8pPr marL="3024505" algn="l" defTabSz="431800" rtl="0" eaLnBrk="1" latinLnBrk="0" hangingPunct="1">
      <a:defRPr sz="1700" kern="1200">
        <a:solidFill>
          <a:schemeClr val="tx1"/>
        </a:solidFill>
        <a:latin typeface="+mn-lt"/>
        <a:ea typeface="+mn-ea"/>
        <a:cs typeface="+mn-cs"/>
      </a:defRPr>
    </a:lvl8pPr>
    <a:lvl9pPr marL="3456940" algn="l" defTabSz="431800"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2">
          <p15:clr>
            <a:srgbClr val="A4A3A4"/>
          </p15:clr>
        </p15:guide>
        <p15:guide id="2" pos="27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7BA2D6-2522-43F6-9DC9-4C931B3E811E}" v="6" dt="2020-07-04T09:01:07.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6" d="100"/>
          <a:sy n="86" d="100"/>
        </p:scale>
        <p:origin x="1493" y="48"/>
      </p:cViewPr>
      <p:guideLst>
        <p:guide orient="horz" pos="2042"/>
        <p:guide pos="272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tags" Target="tags/tag1.xml"/><Relationship Id="rId55"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RWattsDSC_0055_retouchedforPP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15070"/>
            <a:ext cx="8640763" cy="5668279"/>
          </a:xfrm>
          <a:prstGeom prst="rect">
            <a:avLst/>
          </a:prstGeom>
        </p:spPr>
      </p:pic>
      <p:pic>
        <p:nvPicPr>
          <p:cNvPr id="8" name="Picture 7" descr="ox_small_cmyk_pos_rect.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865107" y="178883"/>
            <a:ext cx="1521068" cy="4685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1800" rtl="0" eaLnBrk="1" latinLnBrk="0" hangingPunct="1">
        <a:spcBef>
          <a:spcPct val="0"/>
        </a:spcBef>
        <a:buNone/>
        <a:defRPr sz="4200" kern="1200">
          <a:solidFill>
            <a:schemeClr val="tx1"/>
          </a:solidFill>
          <a:latin typeface="+mj-lt"/>
          <a:ea typeface="+mj-ea"/>
          <a:cs typeface="+mj-cs"/>
        </a:defRPr>
      </a:lvl1pPr>
    </p:titleStyle>
    <p:bodyStyle>
      <a:lvl1pPr marL="323850" indent="-323850" algn="l" defTabSz="431800" rtl="0" eaLnBrk="1" latinLnBrk="0" hangingPunct="1">
        <a:spcBef>
          <a:spcPct val="20000"/>
        </a:spcBef>
        <a:buFont typeface="Arial" panose="020B0604020202020204"/>
        <a:buChar char="•"/>
        <a:defRPr sz="3000" kern="1200">
          <a:solidFill>
            <a:schemeClr val="tx1"/>
          </a:solidFill>
          <a:latin typeface="+mn-lt"/>
          <a:ea typeface="+mn-ea"/>
          <a:cs typeface="+mn-cs"/>
        </a:defRPr>
      </a:lvl1pPr>
      <a:lvl2pPr marL="702310" indent="-269875" algn="l" defTabSz="431800" rtl="0" eaLnBrk="1" latinLnBrk="0" hangingPunct="1">
        <a:spcBef>
          <a:spcPct val="20000"/>
        </a:spcBef>
        <a:buFont typeface="Arial" panose="020B0604020202020204"/>
        <a:buChar char="–"/>
        <a:defRPr sz="2600" kern="1200">
          <a:solidFill>
            <a:schemeClr val="tx1"/>
          </a:solidFill>
          <a:latin typeface="+mn-lt"/>
          <a:ea typeface="+mn-ea"/>
          <a:cs typeface="+mn-cs"/>
        </a:defRPr>
      </a:lvl2pPr>
      <a:lvl3pPr marL="1080135" indent="-215900" algn="l" defTabSz="431800" rtl="0" eaLnBrk="1" latinLnBrk="0" hangingPunct="1">
        <a:spcBef>
          <a:spcPct val="20000"/>
        </a:spcBef>
        <a:buFont typeface="Arial" panose="020B0604020202020204"/>
        <a:buChar char="•"/>
        <a:defRPr sz="2300" kern="1200">
          <a:solidFill>
            <a:schemeClr val="tx1"/>
          </a:solidFill>
          <a:latin typeface="+mn-lt"/>
          <a:ea typeface="+mn-ea"/>
          <a:cs typeface="+mn-cs"/>
        </a:defRPr>
      </a:lvl3pPr>
      <a:lvl4pPr marL="1512570"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4pPr>
      <a:lvl5pPr marL="1944370"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5pPr>
      <a:lvl6pPr marL="2376805"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6pPr>
      <a:lvl7pPr marL="2808605"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7pPr>
      <a:lvl8pPr marL="3241040"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8pPr>
      <a:lvl9pPr marL="3672840"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9pPr>
    </p:bodyStyle>
    <p:otherStyle>
      <a:defPPr>
        <a:defRPr lang="en-US"/>
      </a:defPPr>
      <a:lvl1pPr marL="0" algn="l" defTabSz="431800" rtl="0" eaLnBrk="1" latinLnBrk="0" hangingPunct="1">
        <a:defRPr sz="1700" kern="1200">
          <a:solidFill>
            <a:schemeClr val="tx1"/>
          </a:solidFill>
          <a:latin typeface="+mn-lt"/>
          <a:ea typeface="+mn-ea"/>
          <a:cs typeface="+mn-cs"/>
        </a:defRPr>
      </a:lvl1pPr>
      <a:lvl2pPr marL="431800" algn="l" defTabSz="431800" rtl="0" eaLnBrk="1" latinLnBrk="0" hangingPunct="1">
        <a:defRPr sz="1700" kern="1200">
          <a:solidFill>
            <a:schemeClr val="tx1"/>
          </a:solidFill>
          <a:latin typeface="+mn-lt"/>
          <a:ea typeface="+mn-ea"/>
          <a:cs typeface="+mn-cs"/>
        </a:defRPr>
      </a:lvl2pPr>
      <a:lvl3pPr marL="864235" algn="l" defTabSz="431800" rtl="0" eaLnBrk="1" latinLnBrk="0" hangingPunct="1">
        <a:defRPr sz="1700" kern="1200">
          <a:solidFill>
            <a:schemeClr val="tx1"/>
          </a:solidFill>
          <a:latin typeface="+mn-lt"/>
          <a:ea typeface="+mn-ea"/>
          <a:cs typeface="+mn-cs"/>
        </a:defRPr>
      </a:lvl3pPr>
      <a:lvl4pPr marL="1296035" algn="l" defTabSz="431800" rtl="0" eaLnBrk="1" latinLnBrk="0" hangingPunct="1">
        <a:defRPr sz="1700" kern="1200">
          <a:solidFill>
            <a:schemeClr val="tx1"/>
          </a:solidFill>
          <a:latin typeface="+mn-lt"/>
          <a:ea typeface="+mn-ea"/>
          <a:cs typeface="+mn-cs"/>
        </a:defRPr>
      </a:lvl4pPr>
      <a:lvl5pPr marL="1728470" algn="l" defTabSz="431800" rtl="0" eaLnBrk="1" latinLnBrk="0" hangingPunct="1">
        <a:defRPr sz="1700" kern="1200">
          <a:solidFill>
            <a:schemeClr val="tx1"/>
          </a:solidFill>
          <a:latin typeface="+mn-lt"/>
          <a:ea typeface="+mn-ea"/>
          <a:cs typeface="+mn-cs"/>
        </a:defRPr>
      </a:lvl5pPr>
      <a:lvl6pPr marL="2160270" algn="l" defTabSz="431800" rtl="0" eaLnBrk="1" latinLnBrk="0" hangingPunct="1">
        <a:defRPr sz="1700" kern="1200">
          <a:solidFill>
            <a:schemeClr val="tx1"/>
          </a:solidFill>
          <a:latin typeface="+mn-lt"/>
          <a:ea typeface="+mn-ea"/>
          <a:cs typeface="+mn-cs"/>
        </a:defRPr>
      </a:lvl6pPr>
      <a:lvl7pPr marL="2592705" algn="l" defTabSz="431800" rtl="0" eaLnBrk="1" latinLnBrk="0" hangingPunct="1">
        <a:defRPr sz="1700" kern="1200">
          <a:solidFill>
            <a:schemeClr val="tx1"/>
          </a:solidFill>
          <a:latin typeface="+mn-lt"/>
          <a:ea typeface="+mn-ea"/>
          <a:cs typeface="+mn-cs"/>
        </a:defRPr>
      </a:lvl7pPr>
      <a:lvl8pPr marL="3024505" algn="l" defTabSz="431800" rtl="0" eaLnBrk="1" latinLnBrk="0" hangingPunct="1">
        <a:defRPr sz="1700" kern="1200">
          <a:solidFill>
            <a:schemeClr val="tx1"/>
          </a:solidFill>
          <a:latin typeface="+mn-lt"/>
          <a:ea typeface="+mn-ea"/>
          <a:cs typeface="+mn-cs"/>
        </a:defRPr>
      </a:lvl8pPr>
      <a:lvl9pPr marL="3456940" algn="l" defTabSz="431800"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descr="RWatts_punts_retouchedforPP.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15070"/>
            <a:ext cx="8638032" cy="5668279"/>
          </a:xfrm>
          <a:prstGeom prst="rect">
            <a:avLst/>
          </a:prstGeom>
        </p:spPr>
      </p:pic>
      <p:pic>
        <p:nvPicPr>
          <p:cNvPr id="16" name="Picture 15" descr="ox_small_cmyk_pos_rect.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865107" y="178883"/>
            <a:ext cx="1521068" cy="468528"/>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431800" rtl="0" eaLnBrk="1" latinLnBrk="0" hangingPunct="1">
        <a:spcBef>
          <a:spcPct val="0"/>
        </a:spcBef>
        <a:buNone/>
        <a:defRPr sz="4200" kern="1200">
          <a:solidFill>
            <a:schemeClr val="tx1"/>
          </a:solidFill>
          <a:latin typeface="+mj-lt"/>
          <a:ea typeface="+mj-ea"/>
          <a:cs typeface="+mj-cs"/>
        </a:defRPr>
      </a:lvl1pPr>
    </p:titleStyle>
    <p:bodyStyle>
      <a:lvl1pPr marL="323850" indent="-323850" algn="l" defTabSz="431800" rtl="0" eaLnBrk="1" latinLnBrk="0" hangingPunct="1">
        <a:spcBef>
          <a:spcPct val="20000"/>
        </a:spcBef>
        <a:buFont typeface="Arial" panose="020B0604020202020204"/>
        <a:buChar char="•"/>
        <a:defRPr sz="3000" kern="1200">
          <a:solidFill>
            <a:schemeClr val="tx1"/>
          </a:solidFill>
          <a:latin typeface="+mn-lt"/>
          <a:ea typeface="+mn-ea"/>
          <a:cs typeface="+mn-cs"/>
        </a:defRPr>
      </a:lvl1pPr>
      <a:lvl2pPr marL="702310" indent="-269875" algn="l" defTabSz="431800" rtl="0" eaLnBrk="1" latinLnBrk="0" hangingPunct="1">
        <a:spcBef>
          <a:spcPct val="20000"/>
        </a:spcBef>
        <a:buFont typeface="Arial" panose="020B0604020202020204"/>
        <a:buChar char="–"/>
        <a:defRPr sz="2600" kern="1200">
          <a:solidFill>
            <a:schemeClr val="tx1"/>
          </a:solidFill>
          <a:latin typeface="+mn-lt"/>
          <a:ea typeface="+mn-ea"/>
          <a:cs typeface="+mn-cs"/>
        </a:defRPr>
      </a:lvl2pPr>
      <a:lvl3pPr marL="1080135" indent="-215900" algn="l" defTabSz="431800" rtl="0" eaLnBrk="1" latinLnBrk="0" hangingPunct="1">
        <a:spcBef>
          <a:spcPct val="20000"/>
        </a:spcBef>
        <a:buFont typeface="Arial" panose="020B0604020202020204"/>
        <a:buChar char="•"/>
        <a:defRPr sz="2300" kern="1200">
          <a:solidFill>
            <a:schemeClr val="tx1"/>
          </a:solidFill>
          <a:latin typeface="+mn-lt"/>
          <a:ea typeface="+mn-ea"/>
          <a:cs typeface="+mn-cs"/>
        </a:defRPr>
      </a:lvl3pPr>
      <a:lvl4pPr marL="1512570"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4pPr>
      <a:lvl5pPr marL="1944370"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5pPr>
      <a:lvl6pPr marL="2376805"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6pPr>
      <a:lvl7pPr marL="2808605"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7pPr>
      <a:lvl8pPr marL="3241040"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8pPr>
      <a:lvl9pPr marL="3672840"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9pPr>
    </p:bodyStyle>
    <p:otherStyle>
      <a:defPPr>
        <a:defRPr lang="en-US"/>
      </a:defPPr>
      <a:lvl1pPr marL="0" algn="l" defTabSz="431800" rtl="0" eaLnBrk="1" latinLnBrk="0" hangingPunct="1">
        <a:defRPr sz="1700" kern="1200">
          <a:solidFill>
            <a:schemeClr val="tx1"/>
          </a:solidFill>
          <a:latin typeface="+mn-lt"/>
          <a:ea typeface="+mn-ea"/>
          <a:cs typeface="+mn-cs"/>
        </a:defRPr>
      </a:lvl1pPr>
      <a:lvl2pPr marL="431800" algn="l" defTabSz="431800" rtl="0" eaLnBrk="1" latinLnBrk="0" hangingPunct="1">
        <a:defRPr sz="1700" kern="1200">
          <a:solidFill>
            <a:schemeClr val="tx1"/>
          </a:solidFill>
          <a:latin typeface="+mn-lt"/>
          <a:ea typeface="+mn-ea"/>
          <a:cs typeface="+mn-cs"/>
        </a:defRPr>
      </a:lvl2pPr>
      <a:lvl3pPr marL="864235" algn="l" defTabSz="431800" rtl="0" eaLnBrk="1" latinLnBrk="0" hangingPunct="1">
        <a:defRPr sz="1700" kern="1200">
          <a:solidFill>
            <a:schemeClr val="tx1"/>
          </a:solidFill>
          <a:latin typeface="+mn-lt"/>
          <a:ea typeface="+mn-ea"/>
          <a:cs typeface="+mn-cs"/>
        </a:defRPr>
      </a:lvl3pPr>
      <a:lvl4pPr marL="1296035" algn="l" defTabSz="431800" rtl="0" eaLnBrk="1" latinLnBrk="0" hangingPunct="1">
        <a:defRPr sz="1700" kern="1200">
          <a:solidFill>
            <a:schemeClr val="tx1"/>
          </a:solidFill>
          <a:latin typeface="+mn-lt"/>
          <a:ea typeface="+mn-ea"/>
          <a:cs typeface="+mn-cs"/>
        </a:defRPr>
      </a:lvl4pPr>
      <a:lvl5pPr marL="1728470" algn="l" defTabSz="431800" rtl="0" eaLnBrk="1" latinLnBrk="0" hangingPunct="1">
        <a:defRPr sz="1700" kern="1200">
          <a:solidFill>
            <a:schemeClr val="tx1"/>
          </a:solidFill>
          <a:latin typeface="+mn-lt"/>
          <a:ea typeface="+mn-ea"/>
          <a:cs typeface="+mn-cs"/>
        </a:defRPr>
      </a:lvl5pPr>
      <a:lvl6pPr marL="2160270" algn="l" defTabSz="431800" rtl="0" eaLnBrk="1" latinLnBrk="0" hangingPunct="1">
        <a:defRPr sz="1700" kern="1200">
          <a:solidFill>
            <a:schemeClr val="tx1"/>
          </a:solidFill>
          <a:latin typeface="+mn-lt"/>
          <a:ea typeface="+mn-ea"/>
          <a:cs typeface="+mn-cs"/>
        </a:defRPr>
      </a:lvl6pPr>
      <a:lvl7pPr marL="2592705" algn="l" defTabSz="431800" rtl="0" eaLnBrk="1" latinLnBrk="0" hangingPunct="1">
        <a:defRPr sz="1700" kern="1200">
          <a:solidFill>
            <a:schemeClr val="tx1"/>
          </a:solidFill>
          <a:latin typeface="+mn-lt"/>
          <a:ea typeface="+mn-ea"/>
          <a:cs typeface="+mn-cs"/>
        </a:defRPr>
      </a:lvl7pPr>
      <a:lvl8pPr marL="3024505" algn="l" defTabSz="431800" rtl="0" eaLnBrk="1" latinLnBrk="0" hangingPunct="1">
        <a:defRPr sz="1700" kern="1200">
          <a:solidFill>
            <a:schemeClr val="tx1"/>
          </a:solidFill>
          <a:latin typeface="+mn-lt"/>
          <a:ea typeface="+mn-ea"/>
          <a:cs typeface="+mn-cs"/>
        </a:defRPr>
      </a:lvl8pPr>
      <a:lvl9pPr marL="3456940" algn="l" defTabSz="431800"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ox_small_cmyk_pos_rect.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65107" y="178883"/>
            <a:ext cx="1521068" cy="468528"/>
          </a:xfrm>
          <a:prstGeom prst="rect">
            <a:avLst/>
          </a:prstGeom>
        </p:spPr>
      </p:pic>
      <p:sp>
        <p:nvSpPr>
          <p:cNvPr id="12" name="Rectangle 11"/>
          <p:cNvSpPr>
            <a:spLocks noChangeArrowheads="1"/>
          </p:cNvSpPr>
          <p:nvPr userDrawn="1"/>
        </p:nvSpPr>
        <p:spPr bwMode="auto">
          <a:xfrm>
            <a:off x="-1" y="815070"/>
            <a:ext cx="8640763" cy="5668279"/>
          </a:xfrm>
          <a:prstGeom prst="rect">
            <a:avLst/>
          </a:prstGeom>
          <a:solidFill>
            <a:schemeClr val="bg1">
              <a:lumMod val="85000"/>
            </a:schemeClr>
          </a:solidFill>
          <a:ln>
            <a:noFill/>
          </a:ln>
          <a:effectLst>
            <a:outerShdw dist="23000" dir="5400000" rotWithShape="0">
              <a:srgbClr val="00000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ctr" defTabSz="431800" rtl="0" eaLnBrk="1" latinLnBrk="0" hangingPunct="1">
        <a:spcBef>
          <a:spcPct val="0"/>
        </a:spcBef>
        <a:buNone/>
        <a:defRPr sz="4200" kern="1200">
          <a:solidFill>
            <a:schemeClr val="tx1"/>
          </a:solidFill>
          <a:latin typeface="+mj-lt"/>
          <a:ea typeface="+mj-ea"/>
          <a:cs typeface="+mj-cs"/>
        </a:defRPr>
      </a:lvl1pPr>
    </p:titleStyle>
    <p:bodyStyle>
      <a:lvl1pPr marL="323850" indent="-323850" algn="l" defTabSz="431800" rtl="0" eaLnBrk="1" latinLnBrk="0" hangingPunct="1">
        <a:spcBef>
          <a:spcPct val="20000"/>
        </a:spcBef>
        <a:buFont typeface="Arial" panose="020B0604020202020204"/>
        <a:buChar char="•"/>
        <a:defRPr sz="3000" kern="1200">
          <a:solidFill>
            <a:schemeClr val="tx1"/>
          </a:solidFill>
          <a:latin typeface="+mn-lt"/>
          <a:ea typeface="+mn-ea"/>
          <a:cs typeface="+mn-cs"/>
        </a:defRPr>
      </a:lvl1pPr>
      <a:lvl2pPr marL="702310" indent="-269875" algn="l" defTabSz="431800" rtl="0" eaLnBrk="1" latinLnBrk="0" hangingPunct="1">
        <a:spcBef>
          <a:spcPct val="20000"/>
        </a:spcBef>
        <a:buFont typeface="Arial" panose="020B0604020202020204"/>
        <a:buChar char="–"/>
        <a:defRPr sz="2600" kern="1200">
          <a:solidFill>
            <a:schemeClr val="tx1"/>
          </a:solidFill>
          <a:latin typeface="+mn-lt"/>
          <a:ea typeface="+mn-ea"/>
          <a:cs typeface="+mn-cs"/>
        </a:defRPr>
      </a:lvl2pPr>
      <a:lvl3pPr marL="1080135" indent="-215900" algn="l" defTabSz="431800" rtl="0" eaLnBrk="1" latinLnBrk="0" hangingPunct="1">
        <a:spcBef>
          <a:spcPct val="20000"/>
        </a:spcBef>
        <a:buFont typeface="Arial" panose="020B0604020202020204"/>
        <a:buChar char="•"/>
        <a:defRPr sz="2300" kern="1200">
          <a:solidFill>
            <a:schemeClr val="tx1"/>
          </a:solidFill>
          <a:latin typeface="+mn-lt"/>
          <a:ea typeface="+mn-ea"/>
          <a:cs typeface="+mn-cs"/>
        </a:defRPr>
      </a:lvl3pPr>
      <a:lvl4pPr marL="1512570"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4pPr>
      <a:lvl5pPr marL="1944370"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5pPr>
      <a:lvl6pPr marL="2376805"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6pPr>
      <a:lvl7pPr marL="2808605"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7pPr>
      <a:lvl8pPr marL="3241040"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8pPr>
      <a:lvl9pPr marL="3672840" indent="-215900" algn="l" defTabSz="431800" rtl="0" eaLnBrk="1" latinLnBrk="0" hangingPunct="1">
        <a:spcBef>
          <a:spcPct val="20000"/>
        </a:spcBef>
        <a:buFont typeface="Arial" panose="020B0604020202020204"/>
        <a:buChar char="•"/>
        <a:defRPr sz="1900" kern="1200">
          <a:solidFill>
            <a:schemeClr val="tx1"/>
          </a:solidFill>
          <a:latin typeface="+mn-lt"/>
          <a:ea typeface="+mn-ea"/>
          <a:cs typeface="+mn-cs"/>
        </a:defRPr>
      </a:lvl9pPr>
    </p:bodyStyle>
    <p:otherStyle>
      <a:defPPr>
        <a:defRPr lang="en-US"/>
      </a:defPPr>
      <a:lvl1pPr marL="0" algn="l" defTabSz="431800" rtl="0" eaLnBrk="1" latinLnBrk="0" hangingPunct="1">
        <a:defRPr sz="1700" kern="1200">
          <a:solidFill>
            <a:schemeClr val="tx1"/>
          </a:solidFill>
          <a:latin typeface="+mn-lt"/>
          <a:ea typeface="+mn-ea"/>
          <a:cs typeface="+mn-cs"/>
        </a:defRPr>
      </a:lvl1pPr>
      <a:lvl2pPr marL="431800" algn="l" defTabSz="431800" rtl="0" eaLnBrk="1" latinLnBrk="0" hangingPunct="1">
        <a:defRPr sz="1700" kern="1200">
          <a:solidFill>
            <a:schemeClr val="tx1"/>
          </a:solidFill>
          <a:latin typeface="+mn-lt"/>
          <a:ea typeface="+mn-ea"/>
          <a:cs typeface="+mn-cs"/>
        </a:defRPr>
      </a:lvl2pPr>
      <a:lvl3pPr marL="864235" algn="l" defTabSz="431800" rtl="0" eaLnBrk="1" latinLnBrk="0" hangingPunct="1">
        <a:defRPr sz="1700" kern="1200">
          <a:solidFill>
            <a:schemeClr val="tx1"/>
          </a:solidFill>
          <a:latin typeface="+mn-lt"/>
          <a:ea typeface="+mn-ea"/>
          <a:cs typeface="+mn-cs"/>
        </a:defRPr>
      </a:lvl3pPr>
      <a:lvl4pPr marL="1296035" algn="l" defTabSz="431800" rtl="0" eaLnBrk="1" latinLnBrk="0" hangingPunct="1">
        <a:defRPr sz="1700" kern="1200">
          <a:solidFill>
            <a:schemeClr val="tx1"/>
          </a:solidFill>
          <a:latin typeface="+mn-lt"/>
          <a:ea typeface="+mn-ea"/>
          <a:cs typeface="+mn-cs"/>
        </a:defRPr>
      </a:lvl4pPr>
      <a:lvl5pPr marL="1728470" algn="l" defTabSz="431800" rtl="0" eaLnBrk="1" latinLnBrk="0" hangingPunct="1">
        <a:defRPr sz="1700" kern="1200">
          <a:solidFill>
            <a:schemeClr val="tx1"/>
          </a:solidFill>
          <a:latin typeface="+mn-lt"/>
          <a:ea typeface="+mn-ea"/>
          <a:cs typeface="+mn-cs"/>
        </a:defRPr>
      </a:lvl5pPr>
      <a:lvl6pPr marL="2160270" algn="l" defTabSz="431800" rtl="0" eaLnBrk="1" latinLnBrk="0" hangingPunct="1">
        <a:defRPr sz="1700" kern="1200">
          <a:solidFill>
            <a:schemeClr val="tx1"/>
          </a:solidFill>
          <a:latin typeface="+mn-lt"/>
          <a:ea typeface="+mn-ea"/>
          <a:cs typeface="+mn-cs"/>
        </a:defRPr>
      </a:lvl6pPr>
      <a:lvl7pPr marL="2592705" algn="l" defTabSz="431800" rtl="0" eaLnBrk="1" latinLnBrk="0" hangingPunct="1">
        <a:defRPr sz="1700" kern="1200">
          <a:solidFill>
            <a:schemeClr val="tx1"/>
          </a:solidFill>
          <a:latin typeface="+mn-lt"/>
          <a:ea typeface="+mn-ea"/>
          <a:cs typeface="+mn-cs"/>
        </a:defRPr>
      </a:lvl7pPr>
      <a:lvl8pPr marL="3024505" algn="l" defTabSz="431800" rtl="0" eaLnBrk="1" latinLnBrk="0" hangingPunct="1">
        <a:defRPr sz="1700" kern="1200">
          <a:solidFill>
            <a:schemeClr val="tx1"/>
          </a:solidFill>
          <a:latin typeface="+mn-lt"/>
          <a:ea typeface="+mn-ea"/>
          <a:cs typeface="+mn-cs"/>
        </a:defRPr>
      </a:lvl8pPr>
      <a:lvl9pPr marL="3456940" algn="l" defTabSz="43180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towardsdatascience.com/intuitively-understanding-variational-autoencoders-1bfe67eb5daf" TargetMode="External"/><Relationship Id="rId2" Type="http://schemas.openxmlformats.org/officeDocument/2006/relationships/hyperlink" Target="https://www.jeremyjordan.me/variational-autoencoders/"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b9COD6To5LM" TargetMode="External"/><Relationship Id="rId2" Type="http://schemas.openxmlformats.org/officeDocument/2006/relationships/hyperlink" Target="https://www.youtube.com/watch?v=Rdpbnd0pCiI"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79216" y="2016126"/>
            <a:ext cx="4813323" cy="2848830"/>
          </a:xfrm>
          <a:prstGeom prst="rect">
            <a:avLst/>
          </a:prstGeom>
          <a:solidFill>
            <a:srgbClr val="0000FF">
              <a:alpha val="41176"/>
            </a:srgbClr>
          </a:solidFill>
          <a:ln>
            <a:noFill/>
          </a:ln>
          <a:effectLst>
            <a:outerShdw dist="23000" dir="5400000" rotWithShape="0">
              <a:srgbClr val="00000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3" name="TextBox 2"/>
          <p:cNvSpPr txBox="1"/>
          <p:nvPr/>
        </p:nvSpPr>
        <p:spPr>
          <a:xfrm>
            <a:off x="579216" y="2084182"/>
            <a:ext cx="4760236" cy="1015663"/>
          </a:xfrm>
          <a:prstGeom prst="rect">
            <a:avLst/>
          </a:prstGeom>
          <a:noFill/>
        </p:spPr>
        <p:txBody>
          <a:bodyPr wrap="square" rtlCol="0">
            <a:spAutoFit/>
          </a:bodyPr>
          <a:lstStyle/>
          <a:p>
            <a:r>
              <a:rPr lang="en-US" sz="3200" dirty="0">
                <a:solidFill>
                  <a:schemeClr val="bg1"/>
                </a:solidFill>
                <a:latin typeface="Verdana" panose="020B0604030504040204" pitchFamily="34" charset="0"/>
                <a:cs typeface="Verdana" panose="020B0604030504040204" pitchFamily="34" charset="0"/>
              </a:rPr>
              <a:t>Autoencoders.</a:t>
            </a:r>
          </a:p>
          <a:p>
            <a:endParaRPr lang="en-US" sz="1400" dirty="0">
              <a:solidFill>
                <a:schemeClr val="bg1"/>
              </a:solidFill>
              <a:latin typeface="Verdana" panose="020B0604030504040204" pitchFamily="34" charset="0"/>
              <a:cs typeface="Verdana" panose="020B0604030504040204" pitchFamily="34" charset="0"/>
            </a:endParaRPr>
          </a:p>
          <a:p>
            <a:endParaRPr lang="en-US" sz="1400" dirty="0">
              <a:solidFill>
                <a:schemeClr val="bg1"/>
              </a:solidFill>
              <a:latin typeface="Verdana" panose="020B0604030504040204" pitchFamily="34" charset="0"/>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29665"/>
            <a:ext cx="6775450" cy="4191276"/>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The simplest architecture for constructing an autoencoder is to constrain the number of nodes present in the hidden layer(s) of the network, limiting the amount of information that can flow through the network. </a:t>
            </a:r>
            <a:r>
              <a:rPr lang="en-US" sz="1800" dirty="0">
                <a:solidFill>
                  <a:srgbClr val="FF0000"/>
                </a:solidFill>
                <a:latin typeface="Verdana" panose="020B0604030504040204" pitchFamily="34" charset="0"/>
                <a:cs typeface="Verdana" panose="020B0604030504040204" pitchFamily="34" charset="0"/>
              </a:rPr>
              <a:t>By penalizing the network according to the reconstruction error, our model can learn the most important attributes of the input data and how to best reconstruct the original input from an "encoded" state. </a:t>
            </a:r>
            <a:r>
              <a:rPr lang="en-US" sz="1800" dirty="0">
                <a:solidFill>
                  <a:srgbClr val="0000FF"/>
                </a:solidFill>
                <a:latin typeface="Verdana" panose="020B0604030504040204" pitchFamily="34" charset="0"/>
                <a:cs typeface="Verdana" panose="020B0604030504040204" pitchFamily="34" charset="0"/>
              </a:rPr>
              <a:t>Ideally, this encoding will learn and describe latent attributes of the input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95755" y="1136650"/>
            <a:ext cx="5448300" cy="42100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29665"/>
            <a:ext cx="6775450" cy="4246245"/>
          </a:xfrm>
          <a:prstGeom prst="rect">
            <a:avLst/>
          </a:prstGeom>
          <a:noFill/>
        </p:spPr>
        <p:txBody>
          <a:bodyPr wrap="square" rtlCol="0">
            <a:spAutoFit/>
          </a:bodyPr>
          <a:lstStyle/>
          <a:p>
            <a:pPr algn="just" fontAlgn="auto">
              <a:lnSpc>
                <a:spcPct val="150000"/>
              </a:lnSpc>
            </a:pPr>
            <a:r>
              <a:rPr lang="en-US" sz="1800" dirty="0">
                <a:solidFill>
                  <a:srgbClr val="FF0000"/>
                </a:solidFill>
                <a:latin typeface="Verdana" panose="020B0604030504040204" pitchFamily="34" charset="0"/>
                <a:cs typeface="Verdana" panose="020B0604030504040204" pitchFamily="34" charset="0"/>
              </a:rPr>
              <a:t>Because neural networks are capable of learning nonlinear relationships, this can be thought of as a more powerful (nonlinear) generalization of PCA</a:t>
            </a:r>
            <a:r>
              <a:rPr lang="en-US" sz="1800" dirty="0">
                <a:solidFill>
                  <a:srgbClr val="0000FF"/>
                </a:solidFill>
                <a:latin typeface="Verdana" panose="020B0604030504040204" pitchFamily="34" charset="0"/>
                <a:cs typeface="Verdana" panose="020B0604030504040204" pitchFamily="34" charset="0"/>
              </a:rPr>
              <a:t>. Whereas PCA attempts to discover a lower dimensional hyperplane which describes the original data, </a:t>
            </a:r>
            <a:r>
              <a:rPr lang="en-US" sz="1800" dirty="0">
                <a:solidFill>
                  <a:srgbClr val="FF0000"/>
                </a:solidFill>
                <a:latin typeface="Verdana" panose="020B0604030504040204" pitchFamily="34" charset="0"/>
                <a:cs typeface="Verdana" panose="020B0604030504040204" pitchFamily="34" charset="0"/>
              </a:rPr>
              <a:t>autoencoders are capable of learning nonlinear manifolds </a:t>
            </a:r>
            <a:r>
              <a:rPr lang="en-US" sz="1800" dirty="0">
                <a:solidFill>
                  <a:srgbClr val="0000FF"/>
                </a:solidFill>
                <a:latin typeface="Verdana" panose="020B0604030504040204" pitchFamily="34" charset="0"/>
                <a:cs typeface="Verdana" panose="020B0604030504040204" pitchFamily="34" charset="0"/>
              </a:rPr>
              <a:t>(a manifold is defined in simple terms as a continuous, non-intersecting surface). The difference between these two approaches is visualized below.</a:t>
            </a: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6730" y="1645920"/>
            <a:ext cx="5086350" cy="3190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29665"/>
            <a:ext cx="6775450" cy="3775777"/>
          </a:xfrm>
          <a:prstGeom prst="rect">
            <a:avLst/>
          </a:prstGeom>
          <a:noFill/>
        </p:spPr>
        <p:txBody>
          <a:bodyPr wrap="square" rtlCol="0">
            <a:spAutoFit/>
          </a:bodyPr>
          <a:lstStyle/>
          <a:p>
            <a:pPr algn="just" fontAlgn="auto">
              <a:lnSpc>
                <a:spcPct val="150000"/>
              </a:lnSpc>
            </a:pPr>
            <a:r>
              <a:rPr lang="en-US" sz="1800" dirty="0">
                <a:solidFill>
                  <a:srgbClr val="C00000"/>
                </a:solidFill>
                <a:latin typeface="Verdana" panose="020B0604030504040204" pitchFamily="34" charset="0"/>
                <a:cs typeface="Verdana" panose="020B0604030504040204" pitchFamily="34" charset="0"/>
              </a:rPr>
              <a:t>Sparse autoencoders</a:t>
            </a: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Sparse autoencoders offer us an </a:t>
            </a:r>
            <a:r>
              <a:rPr lang="en-US" sz="1800" dirty="0">
                <a:solidFill>
                  <a:srgbClr val="FF0000"/>
                </a:solidFill>
                <a:latin typeface="Verdana" panose="020B0604030504040204" pitchFamily="34" charset="0"/>
                <a:cs typeface="Verdana" panose="020B0604030504040204" pitchFamily="34" charset="0"/>
              </a:rPr>
              <a:t>alternative method for introducing an information bottleneck </a:t>
            </a:r>
            <a:r>
              <a:rPr lang="en-US" sz="1800" dirty="0">
                <a:solidFill>
                  <a:srgbClr val="0000FF"/>
                </a:solidFill>
                <a:latin typeface="Verdana" panose="020B0604030504040204" pitchFamily="34" charset="0"/>
                <a:cs typeface="Verdana" panose="020B0604030504040204" pitchFamily="34" charset="0"/>
              </a:rPr>
              <a:t>without requiring a reduction in the number of nodes at our hidden layers. </a:t>
            </a:r>
            <a:r>
              <a:rPr lang="en-US" sz="1800" dirty="0">
                <a:solidFill>
                  <a:srgbClr val="FF0000"/>
                </a:solidFill>
                <a:latin typeface="Verdana" panose="020B0604030504040204" pitchFamily="34" charset="0"/>
                <a:cs typeface="Verdana" panose="020B0604030504040204" pitchFamily="34" charset="0"/>
              </a:rPr>
              <a:t>Rather, we'll construct our loss function such that we penalize activations within a layer</a:t>
            </a:r>
            <a:r>
              <a:rPr lang="en-US" sz="1800" dirty="0">
                <a:solidFill>
                  <a:srgbClr val="0000FF"/>
                </a:solidFill>
                <a:latin typeface="Verdana" panose="020B0604030504040204" pitchFamily="34" charset="0"/>
                <a:cs typeface="Verdana" panose="020B0604030504040204" pitchFamily="34" charset="0"/>
              </a:rPr>
              <a:t>. </a:t>
            </a:r>
            <a:r>
              <a:rPr lang="en-US" sz="1800" dirty="0">
                <a:solidFill>
                  <a:srgbClr val="FF0000"/>
                </a:solidFill>
                <a:latin typeface="Verdana" panose="020B0604030504040204" pitchFamily="34" charset="0"/>
                <a:cs typeface="Verdana" panose="020B0604030504040204" pitchFamily="34" charset="0"/>
              </a:rPr>
              <a:t>For any given observation, we'll encourage our network to learn an encoding and decoding which only relies on activating a small number of neurons. </a:t>
            </a:r>
            <a:endParaRPr lang="en-US" sz="1800" dirty="0">
              <a:solidFill>
                <a:srgbClr val="0000FF"/>
              </a:solidFill>
              <a:latin typeface="Verdana" panose="020B0604030504040204" pitchFamily="34" charset="0"/>
              <a:cs typeface="Verdan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29665"/>
            <a:ext cx="6775450" cy="2584450"/>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sym typeface="+mn-ea"/>
              </a:rPr>
              <a:t>A generic sparse autoencoder is visualized below where the </a:t>
            </a:r>
            <a:r>
              <a:rPr lang="en-US" sz="1800" dirty="0">
                <a:solidFill>
                  <a:srgbClr val="FF0000"/>
                </a:solidFill>
                <a:latin typeface="Verdana" panose="020B0604030504040204" pitchFamily="34" charset="0"/>
                <a:cs typeface="Verdana" panose="020B0604030504040204" pitchFamily="34" charset="0"/>
                <a:sym typeface="+mn-ea"/>
              </a:rPr>
              <a:t>opacity of a node corresponds with the level of activation</a:t>
            </a:r>
            <a:r>
              <a:rPr lang="en-US" sz="1800" dirty="0">
                <a:solidFill>
                  <a:srgbClr val="0000FF"/>
                </a:solidFill>
                <a:latin typeface="Verdana" panose="020B0604030504040204" pitchFamily="34" charset="0"/>
                <a:cs typeface="Verdana" panose="020B0604030504040204" pitchFamily="34" charset="0"/>
                <a:sym typeface="+mn-ea"/>
              </a:rPr>
              <a:t>. It's important to note that the individual nodes of a trained model which activate are data-dependent, different inputs will result in activations of different nodes through the network.</a:t>
            </a:r>
            <a:endParaRPr lang="en-US" sz="1800" dirty="0">
              <a:solidFill>
                <a:srgbClr val="0000FF"/>
              </a:solidFill>
              <a:latin typeface="Verdana" panose="020B0604030504040204" pitchFamily="34" charset="0"/>
              <a:cs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9385" y="1180465"/>
            <a:ext cx="5781675" cy="45815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29665"/>
            <a:ext cx="6775450" cy="4246245"/>
          </a:xfrm>
          <a:prstGeom prst="rect">
            <a:avLst/>
          </a:prstGeom>
          <a:noFill/>
        </p:spPr>
        <p:txBody>
          <a:bodyPr wrap="square" rtlCol="0">
            <a:spAutoFit/>
          </a:bodyPr>
          <a:lstStyle/>
          <a:p>
            <a:pPr algn="just" fontAlgn="auto">
              <a:lnSpc>
                <a:spcPct val="150000"/>
              </a:lnSpc>
            </a:pPr>
            <a:r>
              <a:rPr lang="en-US" sz="1800" dirty="0">
                <a:solidFill>
                  <a:srgbClr val="C00000"/>
                </a:solidFill>
                <a:latin typeface="Verdana" panose="020B0604030504040204" pitchFamily="34" charset="0"/>
                <a:cs typeface="Verdana" panose="020B0604030504040204" pitchFamily="34" charset="0"/>
              </a:rPr>
              <a:t>Denoising autoencoders</a:t>
            </a: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So far …</a:t>
            </a:r>
          </a:p>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1. training a neural network where the input and outputs are identical and our model is tasked with reproducing the input as closely as possible while passing through some sort of </a:t>
            </a:r>
            <a:r>
              <a:rPr lang="en-US" sz="1800" dirty="0">
                <a:solidFill>
                  <a:srgbClr val="FF0000"/>
                </a:solidFill>
                <a:latin typeface="Verdana" panose="020B0604030504040204" pitchFamily="34" charset="0"/>
                <a:cs typeface="Verdana" panose="020B0604030504040204" pitchFamily="34" charset="0"/>
              </a:rPr>
              <a:t>information bottleneck</a:t>
            </a:r>
            <a:r>
              <a:rPr lang="en-US" sz="1800" dirty="0">
                <a:solidFill>
                  <a:srgbClr val="0000FF"/>
                </a:solidFill>
                <a:latin typeface="Verdana" panose="020B0604030504040204" pitchFamily="34" charset="0"/>
                <a:cs typeface="Verdana" panose="020B0604030504040204" pitchFamily="34" charset="0"/>
              </a:rPr>
              <a:t>. </a:t>
            </a:r>
          </a:p>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2. Our autoencoder to be </a:t>
            </a:r>
            <a:r>
              <a:rPr lang="en-US" sz="1800" dirty="0">
                <a:solidFill>
                  <a:srgbClr val="FF0000"/>
                </a:solidFill>
                <a:latin typeface="Verdana" panose="020B0604030504040204" pitchFamily="34" charset="0"/>
                <a:cs typeface="Verdana" panose="020B0604030504040204" pitchFamily="34" charset="0"/>
              </a:rPr>
              <a:t>sensitive</a:t>
            </a:r>
            <a:r>
              <a:rPr lang="en-US" sz="1800" dirty="0">
                <a:solidFill>
                  <a:srgbClr val="0000FF"/>
                </a:solidFill>
                <a:latin typeface="Verdana" panose="020B0604030504040204" pitchFamily="34" charset="0"/>
                <a:cs typeface="Verdana" panose="020B0604030504040204" pitchFamily="34" charset="0"/>
              </a:rPr>
              <a:t> enough to recreate the original observation but </a:t>
            </a:r>
            <a:r>
              <a:rPr lang="en-US" sz="1800" dirty="0">
                <a:solidFill>
                  <a:srgbClr val="FF0000"/>
                </a:solidFill>
                <a:latin typeface="Verdana" panose="020B0604030504040204" pitchFamily="34" charset="0"/>
                <a:cs typeface="Verdana" panose="020B0604030504040204" pitchFamily="34" charset="0"/>
              </a:rPr>
              <a:t>insensitive</a:t>
            </a:r>
            <a:r>
              <a:rPr lang="en-US" sz="1800" dirty="0">
                <a:solidFill>
                  <a:srgbClr val="0000FF"/>
                </a:solidFill>
                <a:latin typeface="Verdana" panose="020B0604030504040204" pitchFamily="34" charset="0"/>
                <a:cs typeface="Verdana" panose="020B0604030504040204" pitchFamily="34" charset="0"/>
              </a:rPr>
              <a:t> enough to the training data such that the model learns a generalizable encoding and decoding.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29665"/>
            <a:ext cx="6775450" cy="1282787"/>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sym typeface="+mn-ea"/>
              </a:rPr>
              <a:t>Another approach towards developing a generalizable model is to </a:t>
            </a:r>
            <a:r>
              <a:rPr lang="en-US" sz="1800" dirty="0">
                <a:solidFill>
                  <a:srgbClr val="FF0000"/>
                </a:solidFill>
                <a:latin typeface="Verdana" panose="020B0604030504040204" pitchFamily="34" charset="0"/>
                <a:cs typeface="Verdana" panose="020B0604030504040204" pitchFamily="34" charset="0"/>
                <a:sym typeface="+mn-ea"/>
              </a:rPr>
              <a:t>slightly corrupt the input data </a:t>
            </a:r>
            <a:r>
              <a:rPr lang="en-US" sz="1800" dirty="0">
                <a:solidFill>
                  <a:srgbClr val="0000FF"/>
                </a:solidFill>
                <a:latin typeface="Verdana" panose="020B0604030504040204" pitchFamily="34" charset="0"/>
                <a:cs typeface="Verdana" panose="020B0604030504040204" pitchFamily="34" charset="0"/>
                <a:sym typeface="+mn-ea"/>
              </a:rPr>
              <a:t>but still </a:t>
            </a:r>
            <a:r>
              <a:rPr lang="en-US" sz="1800" dirty="0">
                <a:solidFill>
                  <a:srgbClr val="FF0000"/>
                </a:solidFill>
                <a:latin typeface="Verdana" panose="020B0604030504040204" pitchFamily="34" charset="0"/>
                <a:cs typeface="Verdana" panose="020B0604030504040204" pitchFamily="34" charset="0"/>
                <a:sym typeface="+mn-ea"/>
              </a:rPr>
              <a:t>maintain the uncorrupted data as our target output</a:t>
            </a:r>
            <a:r>
              <a:rPr lang="en-US" sz="1800" dirty="0">
                <a:solidFill>
                  <a:srgbClr val="0000FF"/>
                </a:solidFill>
                <a:latin typeface="Verdana" panose="020B0604030504040204" pitchFamily="34" charset="0"/>
                <a:cs typeface="Verdana" panose="020B0604030504040204" pitchFamily="34" charset="0"/>
                <a:sym typeface="+mn-ea"/>
              </a:rPr>
              <a:t>.</a:t>
            </a:r>
            <a:endParaRPr lang="en-US" sz="1800" dirty="0">
              <a:solidFill>
                <a:srgbClr val="0000FF"/>
              </a:solidFill>
              <a:latin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2"/>
          <a:stretch>
            <a:fillRect/>
          </a:stretch>
        </p:blipFill>
        <p:spPr>
          <a:xfrm>
            <a:off x="1311910" y="2802890"/>
            <a:ext cx="6017895" cy="30892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29665"/>
            <a:ext cx="6775450" cy="3360279"/>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Here, the model learns a vector field for mapping the input data towards a lower-dimensional manifold (i.e. a  high-density region where the input data concentrates); </a:t>
            </a: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if this manifold accurately describes the natural data, we've effectively </a:t>
            </a:r>
            <a:r>
              <a:rPr lang="en-US" sz="1800" dirty="0">
                <a:solidFill>
                  <a:srgbClr val="FF0000"/>
                </a:solidFill>
                <a:latin typeface="Verdana" panose="020B0604030504040204" pitchFamily="34" charset="0"/>
                <a:cs typeface="Verdana" panose="020B0604030504040204" pitchFamily="34" charset="0"/>
              </a:rPr>
              <a:t>"canceled out" the added noise</a:t>
            </a:r>
            <a:r>
              <a:rPr lang="en-US" sz="1800" dirty="0">
                <a:solidFill>
                  <a:srgbClr val="0000FF"/>
                </a:solidFill>
                <a:latin typeface="Verdana" panose="020B0604030504040204" pitchFamily="34" charset="0"/>
                <a:cs typeface="Verdana" panose="020B0604030504040204" pitchFamily="34" charset="0"/>
              </a:rPr>
              <a:t> i.e. retains the salient portion of the input</a:t>
            </a: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56335"/>
            <a:ext cx="6775450" cy="2529282"/>
          </a:xfrm>
          <a:prstGeom prst="rect">
            <a:avLst/>
          </a:prstGeom>
          <a:noFill/>
        </p:spPr>
        <p:txBody>
          <a:bodyPr wrap="square" rtlCol="0">
            <a:spAutoFit/>
          </a:bodyPr>
          <a:lstStyle/>
          <a:p>
            <a:pPr marL="285750" indent="-285750" algn="just" fontAlgn="auto">
              <a:lnSpc>
                <a:spcPct val="150000"/>
              </a:lnSpc>
              <a:buFont typeface="Arial" panose="020B0604020202020204" pitchFamily="34" charset="0"/>
              <a:buChar char="•"/>
            </a:pPr>
            <a:r>
              <a:rPr lang="en-US" sz="1800" dirty="0">
                <a:solidFill>
                  <a:srgbClr val="FF0000"/>
                </a:solidFill>
                <a:latin typeface="Verdana" panose="020B0604030504040204" pitchFamily="34" charset="0"/>
                <a:cs typeface="Verdana" panose="020B0604030504040204" pitchFamily="34" charset="0"/>
              </a:rPr>
              <a:t>Autoencoders</a:t>
            </a:r>
            <a:r>
              <a:rPr lang="en-US" sz="1800" dirty="0">
                <a:solidFill>
                  <a:srgbClr val="0000FF"/>
                </a:solidFill>
                <a:latin typeface="Verdana" panose="020B0604030504040204" pitchFamily="34" charset="0"/>
                <a:cs typeface="Verdana" panose="020B0604030504040204" pitchFamily="34" charset="0"/>
              </a:rPr>
              <a:t> are an unsupervised learning technique in which we leverage neural networks for the task of representation learning. </a:t>
            </a:r>
          </a:p>
          <a:p>
            <a:pPr marL="285750" indent="-285750" algn="just" fontAlgn="auto">
              <a:lnSpc>
                <a:spcPct val="150000"/>
              </a:lnSpc>
              <a:buFont typeface="Arial" panose="020B0604020202020204" pitchFamily="34" charset="0"/>
              <a:buChar char="•"/>
            </a:pPr>
            <a:r>
              <a:rPr lang="en-US" sz="1800" dirty="0">
                <a:solidFill>
                  <a:srgbClr val="0000FF"/>
                </a:solidFill>
                <a:latin typeface="Verdana" panose="020B0604030504040204" pitchFamily="34" charset="0"/>
                <a:cs typeface="Verdana" panose="020B0604030504040204" pitchFamily="34" charset="0"/>
              </a:rPr>
              <a:t>A neural network architecture which introduces a </a:t>
            </a:r>
            <a:r>
              <a:rPr lang="en-US" sz="1800" dirty="0">
                <a:solidFill>
                  <a:srgbClr val="FF0000"/>
                </a:solidFill>
                <a:latin typeface="Verdana" panose="020B0604030504040204" pitchFamily="34" charset="0"/>
                <a:cs typeface="Verdana" panose="020B0604030504040204" pitchFamily="34" charset="0"/>
              </a:rPr>
              <a:t>bottleneck</a:t>
            </a:r>
            <a:r>
              <a:rPr lang="en-US" sz="1800" dirty="0">
                <a:solidFill>
                  <a:srgbClr val="0000FF"/>
                </a:solidFill>
                <a:latin typeface="Verdana" panose="020B0604030504040204" pitchFamily="34" charset="0"/>
                <a:cs typeface="Verdana" panose="020B0604030504040204" pitchFamily="34" charset="0"/>
              </a:rPr>
              <a:t> which forces a compressed knowledge representation of the original input.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29665"/>
            <a:ext cx="6775450" cy="5492750"/>
          </a:xfrm>
          <a:prstGeom prst="rect">
            <a:avLst/>
          </a:prstGeom>
          <a:noFill/>
        </p:spPr>
        <p:txBody>
          <a:bodyPr wrap="square" rtlCol="0">
            <a:spAutoFit/>
          </a:bodyPr>
          <a:lstStyle/>
          <a:p>
            <a:pPr algn="just" fontAlgn="auto">
              <a:lnSpc>
                <a:spcPct val="150000"/>
              </a:lnSpc>
            </a:pPr>
            <a:r>
              <a:rPr lang="en-US" sz="1800" dirty="0">
                <a:solidFill>
                  <a:srgbClr val="C00000"/>
                </a:solidFill>
                <a:latin typeface="Verdana" panose="020B0604030504040204" pitchFamily="34" charset="0"/>
                <a:cs typeface="Verdana" panose="020B0604030504040204" pitchFamily="34" charset="0"/>
              </a:rPr>
              <a:t>Summary</a:t>
            </a: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An autoencoder is a neural network architecture capable of </a:t>
            </a:r>
            <a:r>
              <a:rPr lang="en-US" sz="1800" dirty="0">
                <a:solidFill>
                  <a:srgbClr val="FF0000"/>
                </a:solidFill>
                <a:latin typeface="Verdana" panose="020B0604030504040204" pitchFamily="34" charset="0"/>
                <a:cs typeface="Verdana" panose="020B0604030504040204" pitchFamily="34" charset="0"/>
              </a:rPr>
              <a:t>discovering structure within data in order to develop a compressed representation of the input</a:t>
            </a:r>
            <a:r>
              <a:rPr lang="en-US" sz="1800" dirty="0">
                <a:solidFill>
                  <a:srgbClr val="0000FF"/>
                </a:solidFill>
                <a:latin typeface="Verdana" panose="020B0604030504040204" pitchFamily="34" charset="0"/>
                <a:cs typeface="Verdana" panose="020B0604030504040204" pitchFamily="34" charset="0"/>
              </a:rPr>
              <a:t>. Many different </a:t>
            </a:r>
            <a:r>
              <a:rPr lang="en-US" sz="1800" dirty="0">
                <a:solidFill>
                  <a:srgbClr val="FF0000"/>
                </a:solidFill>
                <a:latin typeface="Verdana" panose="020B0604030504040204" pitchFamily="34" charset="0"/>
                <a:cs typeface="Verdana" panose="020B0604030504040204" pitchFamily="34" charset="0"/>
              </a:rPr>
              <a:t>variants of the general autoencoder </a:t>
            </a:r>
            <a:r>
              <a:rPr lang="en-US" sz="1800" dirty="0">
                <a:solidFill>
                  <a:srgbClr val="0000FF"/>
                </a:solidFill>
                <a:latin typeface="Verdana" panose="020B0604030504040204" pitchFamily="34" charset="0"/>
                <a:cs typeface="Verdana" panose="020B0604030504040204" pitchFamily="34" charset="0"/>
              </a:rPr>
              <a:t>architecture exist with the goal of ensuring that the compressed representation represents meaningful attributes of the original data input; typically the biggest challenge when working with autoencoders is getting your model to </a:t>
            </a:r>
            <a:r>
              <a:rPr lang="en-US" sz="1800" dirty="0">
                <a:solidFill>
                  <a:srgbClr val="FF0000"/>
                </a:solidFill>
                <a:latin typeface="Verdana" panose="020B0604030504040204" pitchFamily="34" charset="0"/>
                <a:cs typeface="Verdana" panose="020B0604030504040204" pitchFamily="34" charset="0"/>
              </a:rPr>
              <a:t>actually learn a meaningful and generalizable latent space representation</a:t>
            </a:r>
            <a:r>
              <a:rPr lang="en-US" sz="1800" dirty="0">
                <a:solidFill>
                  <a:srgbClr val="0000FF"/>
                </a:solidFill>
                <a:latin typeface="Verdana" panose="020B0604030504040204" pitchFamily="34" charset="0"/>
                <a:cs typeface="Verdana" panose="020B0604030504040204" pitchFamily="34" charset="0"/>
              </a:rPr>
              <a:t>.</a:t>
            </a: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79216" y="2016126"/>
            <a:ext cx="4813323" cy="2848830"/>
          </a:xfrm>
          <a:prstGeom prst="rect">
            <a:avLst/>
          </a:prstGeom>
          <a:solidFill>
            <a:srgbClr val="0000FF">
              <a:alpha val="41176"/>
            </a:srgbClr>
          </a:solidFill>
          <a:ln>
            <a:noFill/>
          </a:ln>
          <a:effectLst>
            <a:outerShdw dist="23000" dir="5400000" rotWithShape="0">
              <a:srgbClr val="00000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3" name="TextBox 2"/>
          <p:cNvSpPr txBox="1"/>
          <p:nvPr/>
        </p:nvSpPr>
        <p:spPr>
          <a:xfrm>
            <a:off x="579216" y="2084182"/>
            <a:ext cx="4760236" cy="1508105"/>
          </a:xfrm>
          <a:prstGeom prst="rect">
            <a:avLst/>
          </a:prstGeom>
          <a:noFill/>
        </p:spPr>
        <p:txBody>
          <a:bodyPr wrap="square" rtlCol="0">
            <a:spAutoFit/>
          </a:bodyPr>
          <a:lstStyle/>
          <a:p>
            <a:r>
              <a:rPr lang="en-US" sz="3200" dirty="0">
                <a:solidFill>
                  <a:schemeClr val="bg1"/>
                </a:solidFill>
                <a:latin typeface="Verdana" panose="020B0604030504040204" pitchFamily="34" charset="0"/>
                <a:cs typeface="Verdana" panose="020B0604030504040204" pitchFamily="34" charset="0"/>
              </a:rPr>
              <a:t>Variational </a:t>
            </a:r>
            <a:r>
              <a:rPr lang="en-US" sz="3200" dirty="0" err="1">
                <a:solidFill>
                  <a:schemeClr val="bg1"/>
                </a:solidFill>
                <a:latin typeface="Verdana" panose="020B0604030504040204" pitchFamily="34" charset="0"/>
                <a:cs typeface="Verdana" panose="020B0604030504040204" pitchFamily="34" charset="0"/>
              </a:rPr>
              <a:t>autoecoders</a:t>
            </a:r>
            <a:endParaRPr lang="en-US" sz="3200" dirty="0">
              <a:solidFill>
                <a:schemeClr val="bg1"/>
              </a:solidFill>
              <a:latin typeface="Verdana" panose="020B0604030504040204" pitchFamily="34" charset="0"/>
              <a:cs typeface="Verdana" panose="020B0604030504040204" pitchFamily="34" charset="0"/>
            </a:endParaRPr>
          </a:p>
          <a:p>
            <a:endParaRPr lang="en-US" sz="1400" dirty="0">
              <a:solidFill>
                <a:schemeClr val="bg1"/>
              </a:solidFill>
              <a:latin typeface="Verdana" panose="020B0604030504040204" pitchFamily="34" charset="0"/>
              <a:cs typeface="Verdana" panose="020B0604030504040204" pitchFamily="34" charset="0"/>
            </a:endParaRPr>
          </a:p>
          <a:p>
            <a:endParaRPr lang="en-US" sz="1400" dirty="0">
              <a:solidFill>
                <a:schemeClr val="bg1"/>
              </a:solidFill>
              <a:latin typeface="Verdana" panose="020B0604030504040204" pitchFamily="34" charset="0"/>
              <a:cs typeface="Verdan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656" y="1184386"/>
            <a:ext cx="6775450" cy="2585323"/>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In contrast to the more standard uses of neural networks as regressors or classifiers, Variational Autoencoders (VAEs) are </a:t>
            </a:r>
            <a:r>
              <a:rPr lang="en-US" sz="1800" dirty="0">
                <a:solidFill>
                  <a:srgbClr val="FF0000"/>
                </a:solidFill>
                <a:latin typeface="Verdana" panose="020B0604030504040204" pitchFamily="34" charset="0"/>
                <a:cs typeface="Verdana" panose="020B0604030504040204" pitchFamily="34" charset="0"/>
              </a:rPr>
              <a:t>powerful generative models, now having applications as diverse as from generating fake human faces, to producing purely synthetic music.</a:t>
            </a: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656" y="1146037"/>
            <a:ext cx="6775450" cy="3831818"/>
          </a:xfrm>
          <a:prstGeom prst="rect">
            <a:avLst/>
          </a:prstGeom>
          <a:noFill/>
        </p:spPr>
        <p:txBody>
          <a:bodyPr wrap="square" rtlCol="0">
            <a:spAutoFit/>
          </a:bodyPr>
          <a:lstStyle/>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When using generative models, you could simply want to generate a random, new output, that looks similar to the training data, and you can certainly do that too with VAEs. </a:t>
            </a:r>
            <a:r>
              <a:rPr lang="en-US" sz="1800" dirty="0">
                <a:solidFill>
                  <a:srgbClr val="FF0000"/>
                </a:solidFill>
                <a:latin typeface="Verdana" panose="020B0604030504040204" pitchFamily="34" charset="0"/>
                <a:cs typeface="Verdana" panose="020B0604030504040204" pitchFamily="34" charset="0"/>
              </a:rPr>
              <a:t>But more often, you’d like to alter, or explore variations on data you already have, and not just in a random way either, but in a desired, specific direction. This is where VAEs work better than any other method currently available.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439/1*8wsxA93n4iLb3cfyzGOi0g.png">
            <a:extLst>
              <a:ext uri="{FF2B5EF4-FFF2-40B4-BE49-F238E27FC236}">
                <a16:creationId xmlns:a16="http://schemas.microsoft.com/office/drawing/2014/main" id="{B598A22B-E1A4-451A-BD6F-E43C1619E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1393825"/>
            <a:ext cx="4181475"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164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85495" y="1025360"/>
            <a:ext cx="6775450" cy="4662815"/>
          </a:xfrm>
          <a:prstGeom prst="rect">
            <a:avLst/>
          </a:prstGeom>
          <a:noFill/>
        </p:spPr>
        <p:txBody>
          <a:bodyPr wrap="square" rtlCol="0">
            <a:spAutoFit/>
          </a:bodyPr>
          <a:lstStyle/>
          <a:p>
            <a:pPr algn="just" fontAlgn="auto">
              <a:lnSpc>
                <a:spcPct val="150000"/>
              </a:lnSpc>
            </a:pPr>
            <a:r>
              <a:rPr lang="en-US" sz="1800" b="1" dirty="0">
                <a:solidFill>
                  <a:srgbClr val="C00000"/>
                </a:solidFill>
                <a:latin typeface="Verdana" panose="020B0604030504040204" pitchFamily="34" charset="0"/>
                <a:cs typeface="Verdana" panose="020B0604030504040204" pitchFamily="34" charset="0"/>
              </a:rPr>
              <a:t>Decoding the standard autoencoder</a:t>
            </a: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r>
              <a:rPr lang="en-US" sz="1800" dirty="0">
                <a:solidFill>
                  <a:srgbClr val="FF0000"/>
                </a:solidFill>
                <a:latin typeface="Verdana" panose="020B0604030504040204" pitchFamily="34" charset="0"/>
                <a:cs typeface="Verdana" panose="020B0604030504040204" pitchFamily="34" charset="0"/>
              </a:rPr>
              <a:t>An autoencoder network is actually a pair of two connected networks, an encoder and a decoder. </a:t>
            </a:r>
            <a:r>
              <a:rPr lang="en-US" sz="1800" dirty="0">
                <a:solidFill>
                  <a:srgbClr val="0000FF"/>
                </a:solidFill>
                <a:latin typeface="Verdana" panose="020B0604030504040204" pitchFamily="34" charset="0"/>
                <a:cs typeface="Verdana" panose="020B0604030504040204" pitchFamily="34" charset="0"/>
              </a:rPr>
              <a:t>An </a:t>
            </a:r>
            <a:r>
              <a:rPr lang="en-US" sz="1800" dirty="0">
                <a:solidFill>
                  <a:srgbClr val="FF0000"/>
                </a:solidFill>
                <a:latin typeface="Verdana" panose="020B0604030504040204" pitchFamily="34" charset="0"/>
                <a:cs typeface="Verdana" panose="020B0604030504040204" pitchFamily="34" charset="0"/>
              </a:rPr>
              <a:t>encoder</a:t>
            </a:r>
            <a:r>
              <a:rPr lang="en-US" sz="1800" dirty="0">
                <a:solidFill>
                  <a:srgbClr val="0000FF"/>
                </a:solidFill>
                <a:latin typeface="Verdana" panose="020B0604030504040204" pitchFamily="34" charset="0"/>
                <a:cs typeface="Verdana" panose="020B0604030504040204" pitchFamily="34" charset="0"/>
              </a:rPr>
              <a:t> network takes in an input, and converts it into a smaller, </a:t>
            </a:r>
            <a:r>
              <a:rPr lang="en-US" sz="1800" dirty="0">
                <a:solidFill>
                  <a:srgbClr val="FF0000"/>
                </a:solidFill>
                <a:latin typeface="Verdana" panose="020B0604030504040204" pitchFamily="34" charset="0"/>
                <a:cs typeface="Verdana" panose="020B0604030504040204" pitchFamily="34" charset="0"/>
              </a:rPr>
              <a:t>dense representation</a:t>
            </a:r>
            <a:r>
              <a:rPr lang="en-US" sz="1800" dirty="0">
                <a:solidFill>
                  <a:srgbClr val="0000FF"/>
                </a:solidFill>
                <a:latin typeface="Verdana" panose="020B0604030504040204" pitchFamily="34" charset="0"/>
                <a:cs typeface="Verdana" panose="020B0604030504040204" pitchFamily="34" charset="0"/>
              </a:rPr>
              <a:t>, which the </a:t>
            </a:r>
            <a:r>
              <a:rPr lang="en-US" sz="1800" dirty="0">
                <a:solidFill>
                  <a:srgbClr val="FF0000"/>
                </a:solidFill>
                <a:latin typeface="Verdana" panose="020B0604030504040204" pitchFamily="34" charset="0"/>
                <a:cs typeface="Verdana" panose="020B0604030504040204" pitchFamily="34" charset="0"/>
              </a:rPr>
              <a:t>decoder network</a:t>
            </a:r>
            <a:r>
              <a:rPr lang="en-US" sz="1800" dirty="0">
                <a:solidFill>
                  <a:srgbClr val="0000FF"/>
                </a:solidFill>
                <a:latin typeface="Verdana" panose="020B0604030504040204" pitchFamily="34" charset="0"/>
                <a:cs typeface="Verdana" panose="020B0604030504040204" pitchFamily="34" charset="0"/>
              </a:rPr>
              <a:t> can use to convert it back to the original input.</a:t>
            </a: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If you’re unfamiliar with encoder networks, but familiar with Convolutional Neural Networks (CNNs), chances are, you already know what an encoder does.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2163" y="1469783"/>
            <a:ext cx="7556436" cy="354378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32736" y="945846"/>
            <a:ext cx="6975289" cy="5078313"/>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The convolutional layers of any CNN take in a large image (</a:t>
            </a:r>
            <a:r>
              <a:rPr lang="en-US" sz="1800" dirty="0" err="1">
                <a:solidFill>
                  <a:srgbClr val="0000FF"/>
                </a:solidFill>
                <a:latin typeface="Verdana" panose="020B0604030504040204" pitchFamily="34" charset="0"/>
                <a:cs typeface="Verdana" panose="020B0604030504040204" pitchFamily="34" charset="0"/>
              </a:rPr>
              <a:t>eg.</a:t>
            </a:r>
            <a:r>
              <a:rPr lang="en-US" sz="1800" dirty="0">
                <a:solidFill>
                  <a:srgbClr val="0000FF"/>
                </a:solidFill>
                <a:latin typeface="Verdana" panose="020B0604030504040204" pitchFamily="34" charset="0"/>
                <a:cs typeface="Verdana" panose="020B0604030504040204" pitchFamily="34" charset="0"/>
              </a:rPr>
              <a:t> rank 3 tensor of size 299x299x3), and convert it to a much more compact, dense representation (</a:t>
            </a:r>
            <a:r>
              <a:rPr lang="en-US" sz="1800" dirty="0" err="1">
                <a:solidFill>
                  <a:srgbClr val="0000FF"/>
                </a:solidFill>
                <a:latin typeface="Verdana" panose="020B0604030504040204" pitchFamily="34" charset="0"/>
                <a:cs typeface="Verdana" panose="020B0604030504040204" pitchFamily="34" charset="0"/>
              </a:rPr>
              <a:t>eg.</a:t>
            </a:r>
            <a:r>
              <a:rPr lang="en-US" sz="1800" dirty="0">
                <a:solidFill>
                  <a:srgbClr val="0000FF"/>
                </a:solidFill>
                <a:latin typeface="Verdana" panose="020B0604030504040204" pitchFamily="34" charset="0"/>
                <a:cs typeface="Verdana" panose="020B0604030504040204" pitchFamily="34" charset="0"/>
              </a:rPr>
              <a:t> rank 1 tensor of size 1000). </a:t>
            </a:r>
            <a:r>
              <a:rPr lang="en-US" sz="1800" dirty="0">
                <a:solidFill>
                  <a:srgbClr val="FF0000"/>
                </a:solidFill>
                <a:latin typeface="Verdana" panose="020B0604030504040204" pitchFamily="34" charset="0"/>
                <a:cs typeface="Verdana" panose="020B0604030504040204" pitchFamily="34" charset="0"/>
              </a:rPr>
              <a:t>This dense representation is then used by the fully connected classifier network to classify the image.</a:t>
            </a: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r>
              <a:rPr lang="en-US" sz="1800" dirty="0">
                <a:solidFill>
                  <a:srgbClr val="FF0000"/>
                </a:solidFill>
                <a:latin typeface="Verdana" panose="020B0604030504040204" pitchFamily="34" charset="0"/>
                <a:cs typeface="Verdana" panose="020B0604030504040204" pitchFamily="34" charset="0"/>
              </a:rPr>
              <a:t>The encoder is similar, it is simply is a network that takes in an input and produces a much smaller representation (the encoding), </a:t>
            </a:r>
            <a:r>
              <a:rPr lang="en-US" sz="1800" dirty="0">
                <a:solidFill>
                  <a:srgbClr val="0000FF"/>
                </a:solidFill>
                <a:latin typeface="Verdana" panose="020B0604030504040204" pitchFamily="34" charset="0"/>
                <a:cs typeface="Verdana" panose="020B0604030504040204" pitchFamily="34" charset="0"/>
              </a:rPr>
              <a:t>that contains enough information for the next part of the network to process it into the desired output format.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656" y="1146037"/>
            <a:ext cx="6775450" cy="4247317"/>
          </a:xfrm>
          <a:prstGeom prst="rect">
            <a:avLst/>
          </a:prstGeom>
          <a:noFill/>
        </p:spPr>
        <p:txBody>
          <a:bodyPr wrap="square" rtlCol="0">
            <a:spAutoFit/>
          </a:bodyPr>
          <a:lstStyle/>
          <a:p>
            <a:pPr algn="just" fontAlgn="auto">
              <a:lnSpc>
                <a:spcPct val="150000"/>
              </a:lnSpc>
            </a:pPr>
            <a:r>
              <a:rPr lang="en-US" sz="1800" dirty="0">
                <a:solidFill>
                  <a:srgbClr val="FF0000"/>
                </a:solidFill>
                <a:latin typeface="Verdana" panose="020B0604030504040204" pitchFamily="34" charset="0"/>
                <a:cs typeface="Verdana" panose="020B0604030504040204" pitchFamily="34" charset="0"/>
              </a:rPr>
              <a:t>Typically, the encoder is trained together with the other parts of the network, optimized via back-propagation, to produce encodings specifically useful for the task at hand. </a:t>
            </a:r>
            <a:r>
              <a:rPr lang="en-US" sz="1800" dirty="0">
                <a:solidFill>
                  <a:srgbClr val="0000FF"/>
                </a:solidFill>
                <a:latin typeface="Verdana" panose="020B0604030504040204" pitchFamily="34" charset="0"/>
                <a:cs typeface="Verdana" panose="020B0604030504040204" pitchFamily="34" charset="0"/>
              </a:rPr>
              <a:t>In CNNs, the 1000-dimensional encodings produced are such that they’re specifically useful for classification.</a:t>
            </a: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r>
              <a:rPr lang="en-US" sz="1800" dirty="0">
                <a:solidFill>
                  <a:srgbClr val="FF0000"/>
                </a:solidFill>
                <a:latin typeface="Verdana" panose="020B0604030504040204" pitchFamily="34" charset="0"/>
                <a:cs typeface="Verdana" panose="020B0604030504040204" pitchFamily="34" charset="0"/>
              </a:rPr>
              <a:t>Autoencoders take this idea, and slightly flip it on its head, by making the encoder generate encodings specifically useful for reconstructing its own input</a:t>
            </a:r>
            <a:r>
              <a:rPr lang="en-US" sz="1800" dirty="0">
                <a:solidFill>
                  <a:srgbClr val="0000FF"/>
                </a:solidFill>
                <a:latin typeface="Verdana" panose="020B0604030504040204" pitchFamily="34" charset="0"/>
                <a:cs typeface="Verdana" panose="020B0604030504040204" pitchFamily="34"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48531" y="3665824"/>
            <a:ext cx="6743700" cy="2169825"/>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The entire network is usually trained as a whole. The loss function is usually either the mean-squared error or </a:t>
            </a:r>
            <a:r>
              <a:rPr lang="en-US" sz="1800" dirty="0">
                <a:solidFill>
                  <a:srgbClr val="FF0000"/>
                </a:solidFill>
                <a:latin typeface="Verdana" panose="020B0604030504040204" pitchFamily="34" charset="0"/>
                <a:cs typeface="Verdana" panose="020B0604030504040204" pitchFamily="34" charset="0"/>
              </a:rPr>
              <a:t>cross-entropy between the output and the input, known as the reconstruction loss</a:t>
            </a:r>
            <a:r>
              <a:rPr lang="en-US" sz="1800" dirty="0">
                <a:solidFill>
                  <a:srgbClr val="0000FF"/>
                </a:solidFill>
                <a:latin typeface="Verdana" panose="020B0604030504040204" pitchFamily="34" charset="0"/>
                <a:cs typeface="Verdana" panose="020B0604030504040204" pitchFamily="34" charset="0"/>
              </a:rPr>
              <a:t>, which penalizes the network for creating outputs different from the input.</a:t>
            </a:r>
          </a:p>
        </p:txBody>
      </p:sp>
      <p:pic>
        <p:nvPicPr>
          <p:cNvPr id="2" name="Picture 1"/>
          <p:cNvPicPr>
            <a:picLocks noChangeAspect="1"/>
          </p:cNvPicPr>
          <p:nvPr/>
        </p:nvPicPr>
        <p:blipFill>
          <a:blip r:embed="rId2"/>
          <a:stretch>
            <a:fillRect/>
          </a:stretch>
        </p:blipFill>
        <p:spPr>
          <a:xfrm>
            <a:off x="948531" y="1480861"/>
            <a:ext cx="6743700" cy="2009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29665"/>
            <a:ext cx="6775450" cy="2999740"/>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sym typeface="+mn-ea"/>
              </a:rPr>
              <a:t>If the input features were each independent of one another, this compression and subsequent reconstruction would be a very difficult task. However, </a:t>
            </a:r>
            <a:r>
              <a:rPr lang="en-US" sz="1800" dirty="0">
                <a:solidFill>
                  <a:srgbClr val="FF0000"/>
                </a:solidFill>
                <a:latin typeface="Verdana" panose="020B0604030504040204" pitchFamily="34" charset="0"/>
                <a:cs typeface="Verdana" panose="020B0604030504040204" pitchFamily="34" charset="0"/>
                <a:sym typeface="+mn-ea"/>
              </a:rPr>
              <a:t>if some sort of structure exists in the data (i.e. correlations between input features), this structure can be learned and consequently leveraged when forcing the input through the network's bottleneck.</a:t>
            </a:r>
            <a:endParaRPr lang="en-US" sz="1800" dirty="0">
              <a:solidFill>
                <a:srgbClr val="FF0000"/>
              </a:solidFill>
              <a:latin typeface="Verdana" panose="020B0604030504040204" pitchFamily="34" charset="0"/>
              <a:cs typeface="Verdan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656" y="1290403"/>
            <a:ext cx="6775450" cy="3360279"/>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As the encoding (which is simply the output of the hidden layer in the middle) has far less units than the input, the encoder must choose to discard information. </a:t>
            </a:r>
            <a:r>
              <a:rPr lang="en-US" sz="1800" dirty="0">
                <a:solidFill>
                  <a:srgbClr val="FF0000"/>
                </a:solidFill>
                <a:latin typeface="Verdana" panose="020B0604030504040204" pitchFamily="34" charset="0"/>
                <a:cs typeface="Verdana" panose="020B0604030504040204" pitchFamily="34" charset="0"/>
              </a:rPr>
              <a:t>The encoder learns to preserve as much of the relevant information as possible in the limited encoding, and intelligently discard irrelevant parts. The decoder learns to take the encoding and properly reconstruct it into a full image. Together, they form an autoencoder.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656" y="1237394"/>
            <a:ext cx="6775450" cy="4662815"/>
          </a:xfrm>
          <a:prstGeom prst="rect">
            <a:avLst/>
          </a:prstGeom>
          <a:noFill/>
        </p:spPr>
        <p:txBody>
          <a:bodyPr wrap="square" rtlCol="0">
            <a:spAutoFit/>
          </a:bodyPr>
          <a:lstStyle/>
          <a:p>
            <a:pPr algn="just" fontAlgn="auto">
              <a:lnSpc>
                <a:spcPct val="150000"/>
              </a:lnSpc>
            </a:pPr>
            <a:r>
              <a:rPr lang="en-US" sz="1800" b="1" dirty="0">
                <a:solidFill>
                  <a:srgbClr val="C00000"/>
                </a:solidFill>
                <a:latin typeface="Verdana" panose="020B0604030504040204" pitchFamily="34" charset="0"/>
                <a:cs typeface="Verdana" panose="020B0604030504040204" pitchFamily="34" charset="0"/>
              </a:rPr>
              <a:t>The problem with standard autoencoders</a:t>
            </a:r>
          </a:p>
          <a:p>
            <a:pPr algn="just" fontAlgn="auto">
              <a:lnSpc>
                <a:spcPct val="150000"/>
              </a:lnSpc>
            </a:pPr>
            <a:endParaRPr lang="en-US" sz="1800" b="1" dirty="0">
              <a:solidFill>
                <a:srgbClr val="C00000"/>
              </a:solidFill>
              <a:latin typeface="Verdana" panose="020B0604030504040204" pitchFamily="34" charset="0"/>
              <a:cs typeface="Verdana" panose="020B0604030504040204" pitchFamily="34" charset="0"/>
            </a:endParaRPr>
          </a:p>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Standard autoencoders learn to generate compact representations and reconstruct their inputs well, but asides from a few applications like denoising autoencoders, they are fairly limited.</a:t>
            </a: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r>
              <a:rPr lang="en-US" sz="1800" dirty="0">
                <a:solidFill>
                  <a:srgbClr val="FF0000"/>
                </a:solidFill>
                <a:latin typeface="Verdana" panose="020B0604030504040204" pitchFamily="34" charset="0"/>
                <a:cs typeface="Verdana" panose="020B0604030504040204" pitchFamily="34" charset="0"/>
              </a:rPr>
              <a:t>The fundamental problem with autoencoders, for generation, is that the latent space they convert their inputs to and where their encoded vectors lie, may not be continuous, or allow easy interpolation.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1882" y="1099931"/>
            <a:ext cx="5416998" cy="509801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49529" y="791763"/>
            <a:ext cx="7341703" cy="3416320"/>
          </a:xfrm>
          <a:prstGeom prst="rect">
            <a:avLst/>
          </a:prstGeom>
          <a:noFill/>
        </p:spPr>
        <p:txBody>
          <a:bodyPr wrap="square" rtlCol="0">
            <a:spAutoFit/>
          </a:bodyPr>
          <a:lstStyle/>
          <a:p>
            <a:pPr>
              <a:lnSpc>
                <a:spcPct val="150000"/>
              </a:lnSpc>
            </a:pPr>
            <a:r>
              <a:rPr lang="en-US" sz="1800" b="1" dirty="0">
                <a:solidFill>
                  <a:srgbClr val="C00000"/>
                </a:solidFill>
                <a:latin typeface="Verdana" panose="020B0604030504040204" pitchFamily="34" charset="0"/>
                <a:ea typeface="Verdana" panose="020B0604030504040204" pitchFamily="34" charset="0"/>
              </a:rPr>
              <a:t>Variational Autoencoders</a:t>
            </a:r>
          </a:p>
          <a:p>
            <a:pPr>
              <a:lnSpc>
                <a:spcPct val="150000"/>
              </a:lnSpc>
            </a:pPr>
            <a:r>
              <a:rPr lang="en-US" sz="1800" dirty="0">
                <a:solidFill>
                  <a:srgbClr val="0000FF"/>
                </a:solidFill>
                <a:latin typeface="Verdana" panose="020B0604030504040204" pitchFamily="34" charset="0"/>
                <a:ea typeface="Verdana" panose="020B0604030504040204" pitchFamily="34" charset="0"/>
              </a:rPr>
              <a:t>Variational Autoencoders (VAEs) have one fundamentally unique property that separates them from vanilla autoencoders, and it is this property that makes them so useful for generative modeling: </a:t>
            </a:r>
            <a:r>
              <a:rPr lang="en-US" sz="1800" dirty="0">
                <a:solidFill>
                  <a:srgbClr val="FF0000"/>
                </a:solidFill>
                <a:latin typeface="Verdana" panose="020B0604030504040204" pitchFamily="34" charset="0"/>
                <a:ea typeface="Verdana" panose="020B0604030504040204" pitchFamily="34" charset="0"/>
              </a:rPr>
              <a:t>their latent spaces are, </a:t>
            </a:r>
            <a:r>
              <a:rPr lang="en-US" sz="1800" i="1" dirty="0">
                <a:solidFill>
                  <a:srgbClr val="FF0000"/>
                </a:solidFill>
                <a:latin typeface="Verdana" panose="020B0604030504040204" pitchFamily="34" charset="0"/>
                <a:ea typeface="Verdana" panose="020B0604030504040204" pitchFamily="34" charset="0"/>
              </a:rPr>
              <a:t>by design, </a:t>
            </a:r>
            <a:r>
              <a:rPr lang="en-US" sz="1800" dirty="0">
                <a:solidFill>
                  <a:srgbClr val="FF0000"/>
                </a:solidFill>
                <a:latin typeface="Verdana" panose="020B0604030504040204" pitchFamily="34" charset="0"/>
                <a:ea typeface="Verdana" panose="020B0604030504040204" pitchFamily="34" charset="0"/>
              </a:rPr>
              <a:t>continuous, allowing easy random sampling and interpolation.</a:t>
            </a:r>
          </a:p>
          <a:p>
            <a:pPr>
              <a:lnSpc>
                <a:spcPct val="150000"/>
              </a:lnSpc>
            </a:pPr>
            <a:endParaRPr lang="en-US" sz="1800" dirty="0">
              <a:solidFill>
                <a:srgbClr val="0000FF"/>
              </a:solidFill>
              <a:latin typeface="Verdana" panose="020B0604030504040204" pitchFamily="34" charset="0"/>
              <a:ea typeface="Verdan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656" y="1303655"/>
            <a:ext cx="6775450" cy="2529282"/>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A variational autoencoder (VAE) provides a probabilistic manner for describing an observation in latent space. Thus, </a:t>
            </a:r>
            <a:r>
              <a:rPr lang="en-US" sz="1800" dirty="0">
                <a:solidFill>
                  <a:srgbClr val="FF0000"/>
                </a:solidFill>
                <a:latin typeface="Verdana" panose="020B0604030504040204" pitchFamily="34" charset="0"/>
                <a:cs typeface="Verdana" panose="020B0604030504040204" pitchFamily="34" charset="0"/>
              </a:rPr>
              <a:t>rather than building an encoder which outputs a single value to describe each latent state attribute, we'll formulate our encoder to describe a probability distribution for each latent attribute.</a:t>
            </a:r>
          </a:p>
        </p:txBody>
      </p:sp>
    </p:spTree>
    <p:extLst>
      <p:ext uri="{BB962C8B-B14F-4D97-AF65-F5344CB8AC3E}">
        <p14:creationId xmlns:p14="http://schemas.microsoft.com/office/powerpoint/2010/main" val="569708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06017" y="3385645"/>
            <a:ext cx="8216348" cy="2944781"/>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In the example above, we've described the input image in terms of its latent attributes using a single value to describe each attribute. However, we may prefer to represent each latent attribute as a range of possible values. For instance, what single value would you assign for the smile attribute if you feed in a photo of the Mona Lisa? </a:t>
            </a:r>
            <a:r>
              <a:rPr lang="en-US" sz="1800" dirty="0">
                <a:solidFill>
                  <a:srgbClr val="FF0000"/>
                </a:solidFill>
                <a:latin typeface="Verdana" panose="020B0604030504040204" pitchFamily="34" charset="0"/>
                <a:cs typeface="Verdana" panose="020B0604030504040204" pitchFamily="34" charset="0"/>
              </a:rPr>
              <a:t>Using a variational autoencoder, we can describe latent attributes in probabilistic terms.</a:t>
            </a:r>
          </a:p>
        </p:txBody>
      </p:sp>
      <p:pic>
        <p:nvPicPr>
          <p:cNvPr id="4" name="Picture 3">
            <a:extLst>
              <a:ext uri="{FF2B5EF4-FFF2-40B4-BE49-F238E27FC236}">
                <a16:creationId xmlns:a16="http://schemas.microsoft.com/office/drawing/2014/main" id="{AA408F4F-887C-4B5F-95D7-0C1B97A28294}"/>
              </a:ext>
            </a:extLst>
          </p:cNvPr>
          <p:cNvPicPr>
            <a:picLocks noChangeAspect="1"/>
          </p:cNvPicPr>
          <p:nvPr/>
        </p:nvPicPr>
        <p:blipFill>
          <a:blip r:embed="rId2"/>
          <a:stretch>
            <a:fillRect/>
          </a:stretch>
        </p:blipFill>
        <p:spPr>
          <a:xfrm>
            <a:off x="1351721" y="984393"/>
            <a:ext cx="5724940" cy="2235162"/>
          </a:xfrm>
          <a:prstGeom prst="rect">
            <a:avLst/>
          </a:prstGeom>
        </p:spPr>
      </p:pic>
    </p:spTree>
    <p:extLst>
      <p:ext uri="{BB962C8B-B14F-4D97-AF65-F5344CB8AC3E}">
        <p14:creationId xmlns:p14="http://schemas.microsoft.com/office/powerpoint/2010/main" val="1430850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05ACAC-7373-4ACC-BC47-3B5AC9A7F3A9}"/>
              </a:ext>
            </a:extLst>
          </p:cNvPr>
          <p:cNvPicPr>
            <a:picLocks noChangeAspect="1"/>
          </p:cNvPicPr>
          <p:nvPr/>
        </p:nvPicPr>
        <p:blipFill>
          <a:blip r:embed="rId2"/>
          <a:stretch>
            <a:fillRect/>
          </a:stretch>
        </p:blipFill>
        <p:spPr>
          <a:xfrm>
            <a:off x="762793" y="1134371"/>
            <a:ext cx="7115175" cy="4029075"/>
          </a:xfrm>
          <a:prstGeom prst="rect">
            <a:avLst/>
          </a:prstGeom>
        </p:spPr>
      </p:pic>
    </p:spTree>
    <p:extLst>
      <p:ext uri="{BB962C8B-B14F-4D97-AF65-F5344CB8AC3E}">
        <p14:creationId xmlns:p14="http://schemas.microsoft.com/office/powerpoint/2010/main" val="2877440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01745" y="932594"/>
            <a:ext cx="8037271" cy="1754326"/>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With this approach, we'll now represent each latent attribute for a given input as a probability distribution. </a:t>
            </a:r>
            <a:r>
              <a:rPr lang="en-US" sz="1800" dirty="0">
                <a:solidFill>
                  <a:srgbClr val="FF0000"/>
                </a:solidFill>
                <a:latin typeface="Verdana" panose="020B0604030504040204" pitchFamily="34" charset="0"/>
                <a:cs typeface="Verdana" panose="020B0604030504040204" pitchFamily="34" charset="0"/>
              </a:rPr>
              <a:t>When decoding from the latent state, we'll randomly sample from each latent state distribution </a:t>
            </a:r>
            <a:r>
              <a:rPr lang="en-US" sz="1800" dirty="0">
                <a:solidFill>
                  <a:srgbClr val="0000FF"/>
                </a:solidFill>
                <a:latin typeface="Verdana" panose="020B0604030504040204" pitchFamily="34" charset="0"/>
                <a:cs typeface="Verdana" panose="020B0604030504040204" pitchFamily="34" charset="0"/>
              </a:rPr>
              <a:t>to generate a vector as input for our decoder model.</a:t>
            </a:r>
          </a:p>
        </p:txBody>
      </p:sp>
      <p:pic>
        <p:nvPicPr>
          <p:cNvPr id="2" name="Picture 1">
            <a:extLst>
              <a:ext uri="{FF2B5EF4-FFF2-40B4-BE49-F238E27FC236}">
                <a16:creationId xmlns:a16="http://schemas.microsoft.com/office/drawing/2014/main" id="{86A3DD5C-900D-4592-8786-8F963B831123}"/>
              </a:ext>
            </a:extLst>
          </p:cNvPr>
          <p:cNvPicPr>
            <a:picLocks noChangeAspect="1"/>
          </p:cNvPicPr>
          <p:nvPr/>
        </p:nvPicPr>
        <p:blipFill>
          <a:blip r:embed="rId2"/>
          <a:stretch>
            <a:fillRect/>
          </a:stretch>
        </p:blipFill>
        <p:spPr>
          <a:xfrm>
            <a:off x="815181" y="3241675"/>
            <a:ext cx="7010400" cy="2752725"/>
          </a:xfrm>
          <a:prstGeom prst="rect">
            <a:avLst/>
          </a:prstGeom>
        </p:spPr>
      </p:pic>
    </p:spTree>
    <p:extLst>
      <p:ext uri="{BB962C8B-B14F-4D97-AF65-F5344CB8AC3E}">
        <p14:creationId xmlns:p14="http://schemas.microsoft.com/office/powerpoint/2010/main" val="3635145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12416" y="1012108"/>
            <a:ext cx="8015929" cy="5078313"/>
          </a:xfrm>
          <a:prstGeom prst="rect">
            <a:avLst/>
          </a:prstGeom>
          <a:noFill/>
        </p:spPr>
        <p:txBody>
          <a:bodyPr wrap="square" rtlCol="0">
            <a:spAutoFit/>
          </a:bodyPr>
          <a:lstStyle/>
          <a:p>
            <a:pPr algn="just" fontAlgn="auto">
              <a:lnSpc>
                <a:spcPct val="150000"/>
              </a:lnSpc>
            </a:pPr>
            <a:r>
              <a:rPr lang="en-US" sz="1800" i="1" dirty="0">
                <a:solidFill>
                  <a:srgbClr val="0000FF"/>
                </a:solidFill>
                <a:latin typeface="Verdana" panose="020B0604030504040204" pitchFamily="34" charset="0"/>
                <a:cs typeface="Verdana" panose="020B0604030504040204" pitchFamily="34" charset="0"/>
              </a:rPr>
              <a:t>Note: For variational autoencoders, the encoder model is sometimes referred to as the recognition model whereas the decoder model is sometimes referred to as the generative model.</a:t>
            </a: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r>
              <a:rPr lang="en-US" sz="1800" dirty="0">
                <a:solidFill>
                  <a:srgbClr val="FF0000"/>
                </a:solidFill>
                <a:latin typeface="Verdana" panose="020B0604030504040204" pitchFamily="34" charset="0"/>
                <a:cs typeface="Verdana" panose="020B0604030504040204" pitchFamily="34" charset="0"/>
              </a:rPr>
              <a:t>By constructing our encoder model to output a range of possible values (a statistical distribution) from which we'll randomly sample to feed into our decoder model, we're essentially enforcing a continuous, smooth latent space representation</a:t>
            </a:r>
            <a:r>
              <a:rPr lang="en-US" sz="1800" dirty="0">
                <a:solidFill>
                  <a:srgbClr val="0000FF"/>
                </a:solidFill>
                <a:latin typeface="Verdana" panose="020B0604030504040204" pitchFamily="34" charset="0"/>
                <a:cs typeface="Verdana" panose="020B0604030504040204" pitchFamily="34" charset="0"/>
              </a:rPr>
              <a:t>. For any sampling of the latent distributions, we're expecting our decoder model to be able to accurately reconstruct the input. Thus, values which are nearby to one another in latent space should correspond with very similar reconstructions.</a:t>
            </a:r>
          </a:p>
        </p:txBody>
      </p:sp>
    </p:spTree>
    <p:extLst>
      <p:ext uri="{BB962C8B-B14F-4D97-AF65-F5344CB8AC3E}">
        <p14:creationId xmlns:p14="http://schemas.microsoft.com/office/powerpoint/2010/main" val="3365681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FB6198-7DB8-4046-A109-07FA995B7B20}"/>
              </a:ext>
            </a:extLst>
          </p:cNvPr>
          <p:cNvPicPr>
            <a:picLocks noChangeAspect="1"/>
          </p:cNvPicPr>
          <p:nvPr/>
        </p:nvPicPr>
        <p:blipFill>
          <a:blip r:embed="rId2"/>
          <a:stretch>
            <a:fillRect/>
          </a:stretch>
        </p:blipFill>
        <p:spPr>
          <a:xfrm>
            <a:off x="548481" y="1254055"/>
            <a:ext cx="7543800" cy="3286125"/>
          </a:xfrm>
          <a:prstGeom prst="rect">
            <a:avLst/>
          </a:prstGeom>
        </p:spPr>
      </p:pic>
    </p:spTree>
    <p:extLst>
      <p:ext uri="{BB962C8B-B14F-4D97-AF65-F5344CB8AC3E}">
        <p14:creationId xmlns:p14="http://schemas.microsoft.com/office/powerpoint/2010/main" val="405891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9290" y="1371600"/>
            <a:ext cx="4762500" cy="46863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29665"/>
            <a:ext cx="6775450" cy="2944781"/>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sym typeface="+mn-ea"/>
              </a:rPr>
              <a:t>Applications of autoencoders include:</a:t>
            </a: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a:p>
            <a:pPr marL="285750" indent="-285750" algn="just" fontAlgn="auto">
              <a:lnSpc>
                <a:spcPct val="150000"/>
              </a:lnSpc>
              <a:buFont typeface="Arial" panose="020B0604020202020204" pitchFamily="34" charset="0"/>
              <a:buChar char="•"/>
            </a:pPr>
            <a:r>
              <a:rPr lang="en-US" sz="1800" dirty="0">
                <a:solidFill>
                  <a:srgbClr val="0000FF"/>
                </a:solidFill>
                <a:latin typeface="Verdana" panose="020B0604030504040204" pitchFamily="34" charset="0"/>
                <a:cs typeface="Verdana" panose="020B0604030504040204" pitchFamily="34" charset="0"/>
                <a:sym typeface="+mn-ea"/>
              </a:rPr>
              <a:t>Anomaly detection</a:t>
            </a:r>
            <a:endParaRPr lang="en-US" sz="1800" dirty="0">
              <a:solidFill>
                <a:srgbClr val="0000FF"/>
              </a:solidFill>
              <a:latin typeface="Verdana" panose="020B0604030504040204" pitchFamily="34" charset="0"/>
              <a:cs typeface="Verdana" panose="020B0604030504040204" pitchFamily="34" charset="0"/>
            </a:endParaRPr>
          </a:p>
          <a:p>
            <a:pPr marL="285750" indent="-285750" algn="just" fontAlgn="auto">
              <a:lnSpc>
                <a:spcPct val="150000"/>
              </a:lnSpc>
              <a:buFont typeface="Arial" panose="020B0604020202020204" pitchFamily="34" charset="0"/>
              <a:buChar char="•"/>
            </a:pPr>
            <a:r>
              <a:rPr lang="en-US" sz="1800" dirty="0">
                <a:solidFill>
                  <a:srgbClr val="0000FF"/>
                </a:solidFill>
                <a:latin typeface="Verdana" panose="020B0604030504040204" pitchFamily="34" charset="0"/>
                <a:cs typeface="Verdana" panose="020B0604030504040204" pitchFamily="34" charset="0"/>
                <a:sym typeface="+mn-ea"/>
              </a:rPr>
              <a:t>Data denoising (ex. images, audio)</a:t>
            </a:r>
            <a:endParaRPr lang="en-US" sz="1800" dirty="0">
              <a:solidFill>
                <a:srgbClr val="0000FF"/>
              </a:solidFill>
              <a:latin typeface="Verdana" panose="020B0604030504040204" pitchFamily="34" charset="0"/>
              <a:cs typeface="Verdana" panose="020B0604030504040204" pitchFamily="34" charset="0"/>
            </a:endParaRPr>
          </a:p>
          <a:p>
            <a:pPr marL="285750" indent="-285750" algn="just" fontAlgn="auto">
              <a:lnSpc>
                <a:spcPct val="150000"/>
              </a:lnSpc>
              <a:buFont typeface="Arial" panose="020B0604020202020204" pitchFamily="34" charset="0"/>
              <a:buChar char="•"/>
            </a:pPr>
            <a:r>
              <a:rPr lang="en-US" sz="1800" dirty="0">
                <a:solidFill>
                  <a:srgbClr val="0000FF"/>
                </a:solidFill>
                <a:latin typeface="Verdana" panose="020B0604030504040204" pitchFamily="34" charset="0"/>
                <a:cs typeface="Verdana" panose="020B0604030504040204" pitchFamily="34" charset="0"/>
                <a:sym typeface="+mn-ea"/>
              </a:rPr>
              <a:t>Image inpainting</a:t>
            </a:r>
            <a:endParaRPr lang="en-US" sz="1800" dirty="0">
              <a:solidFill>
                <a:srgbClr val="0000FF"/>
              </a:solidFill>
              <a:latin typeface="Verdana" panose="020B0604030504040204" pitchFamily="34" charset="0"/>
              <a:cs typeface="Verdana" panose="020B0604030504040204" pitchFamily="34" charset="0"/>
            </a:endParaRPr>
          </a:p>
          <a:p>
            <a:pPr marL="285750" indent="-285750" algn="just" fontAlgn="auto">
              <a:lnSpc>
                <a:spcPct val="150000"/>
              </a:lnSpc>
              <a:buFont typeface="Arial" panose="020B0604020202020204" pitchFamily="34" charset="0"/>
              <a:buChar char="•"/>
            </a:pPr>
            <a:r>
              <a:rPr lang="en-US" sz="1800" dirty="0">
                <a:solidFill>
                  <a:srgbClr val="0000FF"/>
                </a:solidFill>
                <a:latin typeface="Verdana" panose="020B0604030504040204" pitchFamily="34" charset="0"/>
                <a:cs typeface="Verdana" panose="020B0604030504040204" pitchFamily="34" charset="0"/>
                <a:sym typeface="+mn-ea"/>
              </a:rPr>
              <a:t>Information retrieval</a:t>
            </a:r>
          </a:p>
          <a:p>
            <a:pPr marL="285750" indent="-285750" algn="just" fontAlgn="auto">
              <a:lnSpc>
                <a:spcPct val="150000"/>
              </a:lnSpc>
              <a:buFont typeface="Arial" panose="020B0604020202020204" pitchFamily="34" charset="0"/>
              <a:buChar char="•"/>
            </a:pPr>
            <a:endParaRPr lang="en-US" sz="1800" dirty="0">
              <a:solidFill>
                <a:srgbClr val="0000FF"/>
              </a:solidFill>
              <a:latin typeface="Verdana" panose="020B0604030504040204" pitchFamily="34" charset="0"/>
              <a:cs typeface="Verdana" panose="020B0604030504040204" pitchFamily="34" charset="0"/>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590" y="2210623"/>
            <a:ext cx="7421582" cy="1292662"/>
          </a:xfrm>
          <a:prstGeom prst="rect">
            <a:avLst/>
          </a:prstGeom>
        </p:spPr>
        <p:txBody>
          <a:bodyPr wrap="none">
            <a:spAutoFit/>
          </a:bodyPr>
          <a:lstStyle/>
          <a:p>
            <a:pPr algn="ctr"/>
            <a:r>
              <a:rPr lang="en-US" sz="2800" b="1" dirty="0">
                <a:solidFill>
                  <a:srgbClr val="C00000"/>
                </a:solidFill>
                <a:effectLst/>
                <a:latin typeface="Verdana" panose="020B0604030504040204" pitchFamily="34" charset="0"/>
                <a:ea typeface="Verdana" panose="020B0604030504040204" pitchFamily="34" charset="0"/>
              </a:rPr>
              <a:t>Sources</a:t>
            </a:r>
          </a:p>
          <a:p>
            <a:pPr algn="ctr"/>
            <a:r>
              <a:rPr lang="en-GB" sz="1800" dirty="0">
                <a:hlinkClick r:id="rId2"/>
              </a:rPr>
              <a:t>https://www.jeremyjordan.me/variational-autoencoders/</a:t>
            </a:r>
            <a:endParaRPr lang="en-US" sz="1800" b="1" dirty="0">
              <a:solidFill>
                <a:srgbClr val="C00000"/>
              </a:solidFill>
              <a:effectLst/>
              <a:latin typeface="Verdana" panose="020B0604030504040204" pitchFamily="34" charset="0"/>
              <a:ea typeface="Verdana" panose="020B0604030504040204" pitchFamily="34" charset="0"/>
            </a:endParaRPr>
          </a:p>
          <a:p>
            <a:pPr algn="ctr"/>
            <a:r>
              <a:rPr lang="en-GB" sz="1400" dirty="0">
                <a:hlinkClick r:id="rId3"/>
              </a:rPr>
              <a:t>https://towardsdatascience.com/intuitively-understanding-variational-autoencoders-1bfe67eb5daf</a:t>
            </a:r>
            <a:endParaRPr lang="en-US" sz="1400" b="1" dirty="0">
              <a:solidFill>
                <a:srgbClr val="C00000"/>
              </a:solidFill>
              <a:effectLst/>
              <a:ea typeface="Verdana" panose="020B0604030504040204" pitchFamily="34" charset="0"/>
            </a:endParaRPr>
          </a:p>
          <a:p>
            <a:pPr algn="ctr"/>
            <a:endParaRPr lang="en-US" sz="1800" b="1" dirty="0">
              <a:solidFill>
                <a:srgbClr val="C00000"/>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25226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29665"/>
            <a:ext cx="6775450" cy="3037113"/>
          </a:xfrm>
          <a:prstGeom prst="rect">
            <a:avLst/>
          </a:prstGeom>
          <a:noFill/>
        </p:spPr>
        <p:txBody>
          <a:bodyPr wrap="square" rtlCol="0">
            <a:spAutoFit/>
          </a:bodyPr>
          <a:lstStyle/>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sym typeface="+mn-ea"/>
            </a:endParaRPr>
          </a:p>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Videos</a:t>
            </a:r>
          </a:p>
          <a:p>
            <a:pPr algn="just" fontAlgn="auto">
              <a:lnSpc>
                <a:spcPct val="150000"/>
              </a:lnSpc>
            </a:pPr>
            <a:r>
              <a:rPr lang="en-GB" sz="2000" dirty="0">
                <a:hlinkClick r:id="rId2"/>
              </a:rPr>
              <a:t>https://www.youtube.com/watch?v=Rdpbnd0pCiI</a:t>
            </a:r>
            <a:endParaRPr lang="en-US" sz="1800" dirty="0">
              <a:solidFill>
                <a:srgbClr val="0000FF"/>
              </a:solidFill>
              <a:latin typeface="Verdana" panose="020B0604030504040204" pitchFamily="34" charset="0"/>
            </a:endParaRPr>
          </a:p>
          <a:p>
            <a:pPr algn="just" fontAlgn="auto">
              <a:lnSpc>
                <a:spcPct val="150000"/>
              </a:lnSpc>
            </a:pPr>
            <a:r>
              <a:rPr lang="en-GB" sz="2000">
                <a:hlinkClick r:id="rId3"/>
              </a:rPr>
              <a:t>https://www.youtube.com/watch?v=b9COD6To5LM</a:t>
            </a: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Sources: Introduction to autoencoders – by Jeremy Jordan</a:t>
            </a:r>
          </a:p>
          <a:p>
            <a:pPr marL="285750" indent="-285750" algn="just" fontAlgn="auto">
              <a:lnSpc>
                <a:spcPct val="150000"/>
              </a:lnSpc>
              <a:buFont typeface="Arial" panose="020B0604020202020204" pitchFamily="34" charset="0"/>
              <a:buChar char="•"/>
            </a:pPr>
            <a:endParaRPr lang="en-US" sz="1800" dirty="0">
              <a:solidFill>
                <a:srgbClr val="0000FF"/>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68596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933AD5-F1AF-4930-A45C-DAD62D8B474A}"/>
              </a:ext>
            </a:extLst>
          </p:cNvPr>
          <p:cNvPicPr>
            <a:picLocks noChangeAspect="1"/>
          </p:cNvPicPr>
          <p:nvPr/>
        </p:nvPicPr>
        <p:blipFill>
          <a:blip r:embed="rId2"/>
          <a:stretch>
            <a:fillRect/>
          </a:stretch>
        </p:blipFill>
        <p:spPr>
          <a:xfrm>
            <a:off x="126080" y="1315601"/>
            <a:ext cx="8232040" cy="4667949"/>
          </a:xfrm>
          <a:prstGeom prst="rect">
            <a:avLst/>
          </a:prstGeom>
        </p:spPr>
      </p:pic>
    </p:spTree>
    <p:extLst>
      <p:ext uri="{BB962C8B-B14F-4D97-AF65-F5344CB8AC3E}">
        <p14:creationId xmlns:p14="http://schemas.microsoft.com/office/powerpoint/2010/main" val="355368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29665"/>
            <a:ext cx="6775450" cy="4606774"/>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we can take an unlabeled dataset and frame it as a supervised learning problem tasked with outputting x^, a </a:t>
            </a:r>
            <a:r>
              <a:rPr lang="en-US" sz="1800" dirty="0">
                <a:solidFill>
                  <a:srgbClr val="FF0000"/>
                </a:solidFill>
                <a:latin typeface="Verdana" panose="020B0604030504040204" pitchFamily="34" charset="0"/>
                <a:cs typeface="Verdana" panose="020B0604030504040204" pitchFamily="34" charset="0"/>
              </a:rPr>
              <a:t>reconstruction of the original input x. </a:t>
            </a:r>
          </a:p>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This network can be trained by minimizing the </a:t>
            </a:r>
            <a:r>
              <a:rPr lang="en-US" sz="1800" dirty="0">
                <a:solidFill>
                  <a:srgbClr val="FF0000"/>
                </a:solidFill>
                <a:latin typeface="Verdana" panose="020B0604030504040204" pitchFamily="34" charset="0"/>
                <a:cs typeface="Verdana" panose="020B0604030504040204" pitchFamily="34" charset="0"/>
              </a:rPr>
              <a:t>reconstruction error, </a:t>
            </a:r>
            <a:r>
              <a:rPr lang="en-US" sz="1800" dirty="0">
                <a:solidFill>
                  <a:srgbClr val="0000FF"/>
                </a:solidFill>
                <a:latin typeface="Verdana" panose="020B0604030504040204" pitchFamily="34" charset="0"/>
                <a:cs typeface="Verdana" panose="020B0604030504040204" pitchFamily="34" charset="0"/>
              </a:rPr>
              <a:t>which measures the differences between our original input and the consequent reconstruction. The </a:t>
            </a:r>
            <a:r>
              <a:rPr lang="en-US" sz="1800" dirty="0">
                <a:solidFill>
                  <a:srgbClr val="FF0000"/>
                </a:solidFill>
                <a:latin typeface="Verdana" panose="020B0604030504040204" pitchFamily="34" charset="0"/>
                <a:cs typeface="Verdana" panose="020B0604030504040204" pitchFamily="34" charset="0"/>
              </a:rPr>
              <a:t>bottleneck is a key attribute </a:t>
            </a:r>
            <a:r>
              <a:rPr lang="en-US" sz="1800" dirty="0">
                <a:solidFill>
                  <a:srgbClr val="0000FF"/>
                </a:solidFill>
                <a:latin typeface="Verdana" panose="020B0604030504040204" pitchFamily="34" charset="0"/>
                <a:cs typeface="Verdana" panose="020B0604030504040204" pitchFamily="34" charset="0"/>
              </a:rPr>
              <a:t>of our network design; </a:t>
            </a:r>
            <a:r>
              <a:rPr lang="en-US" sz="1800" dirty="0">
                <a:solidFill>
                  <a:srgbClr val="FF0000"/>
                </a:solidFill>
                <a:latin typeface="Verdana" panose="020B0604030504040204" pitchFamily="34" charset="0"/>
                <a:cs typeface="Verdana" panose="020B0604030504040204" pitchFamily="34" charset="0"/>
              </a:rPr>
              <a:t>without the presence of an information bottleneck</a:t>
            </a:r>
            <a:r>
              <a:rPr lang="en-US" sz="1800" dirty="0">
                <a:solidFill>
                  <a:srgbClr val="0000FF"/>
                </a:solidFill>
                <a:latin typeface="Verdana" panose="020B0604030504040204" pitchFamily="34" charset="0"/>
                <a:cs typeface="Verdana" panose="020B0604030504040204" pitchFamily="34" charset="0"/>
              </a:rPr>
              <a:t>, our network could easily learn to simply memorize the input values by passing these values along through the network (visualized below).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8630" y="1188720"/>
            <a:ext cx="5162550" cy="4105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29665"/>
            <a:ext cx="6775450" cy="2113784"/>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A bottleneck constrains the amount of information that can traverse the full network, </a:t>
            </a:r>
            <a:r>
              <a:rPr lang="en-US" sz="1800" dirty="0">
                <a:solidFill>
                  <a:srgbClr val="FF0000"/>
                </a:solidFill>
                <a:latin typeface="Verdana" panose="020B0604030504040204" pitchFamily="34" charset="0"/>
                <a:cs typeface="Verdana" panose="020B0604030504040204" pitchFamily="34" charset="0"/>
              </a:rPr>
              <a:t>forcing a learned compression of the input data.</a:t>
            </a: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29665"/>
            <a:ext cx="6775450" cy="4191276"/>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sym typeface="+mn-ea"/>
              </a:rPr>
              <a:t>The ideal autoencoder model balances the following:</a:t>
            </a: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a:p>
            <a:pPr marL="285750" indent="-285750" algn="just" fontAlgn="auto">
              <a:lnSpc>
                <a:spcPct val="150000"/>
              </a:lnSpc>
              <a:buFont typeface="Arial" panose="020B0604020202020204" pitchFamily="34" charset="0"/>
              <a:buChar char="•"/>
            </a:pPr>
            <a:r>
              <a:rPr lang="en-US" sz="1800" dirty="0">
                <a:solidFill>
                  <a:srgbClr val="FF0000"/>
                </a:solidFill>
                <a:latin typeface="Verdana" panose="020B0604030504040204" pitchFamily="34" charset="0"/>
                <a:cs typeface="Verdana" panose="020B0604030504040204" pitchFamily="34" charset="0"/>
                <a:sym typeface="+mn-ea"/>
              </a:rPr>
              <a:t>Sensitive to the inputs </a:t>
            </a:r>
            <a:r>
              <a:rPr lang="en-US" sz="1800" dirty="0">
                <a:solidFill>
                  <a:srgbClr val="0000FF"/>
                </a:solidFill>
                <a:latin typeface="Verdana" panose="020B0604030504040204" pitchFamily="34" charset="0"/>
                <a:cs typeface="Verdana" panose="020B0604030504040204" pitchFamily="34" charset="0"/>
                <a:sym typeface="+mn-ea"/>
              </a:rPr>
              <a:t>enough to accurately build a reconstruction.</a:t>
            </a:r>
            <a:endParaRPr lang="en-US" sz="1800" dirty="0">
              <a:solidFill>
                <a:srgbClr val="0000FF"/>
              </a:solidFill>
              <a:latin typeface="Verdana" panose="020B0604030504040204" pitchFamily="34" charset="0"/>
              <a:cs typeface="Verdana" panose="020B0604030504040204" pitchFamily="34" charset="0"/>
            </a:endParaRPr>
          </a:p>
          <a:p>
            <a:pPr marL="285750" indent="-285750" algn="just" fontAlgn="auto">
              <a:lnSpc>
                <a:spcPct val="150000"/>
              </a:lnSpc>
              <a:buFont typeface="Arial" panose="020B0604020202020204" pitchFamily="34" charset="0"/>
              <a:buChar char="•"/>
            </a:pPr>
            <a:r>
              <a:rPr lang="en-US" sz="1800" dirty="0">
                <a:solidFill>
                  <a:srgbClr val="FF0000"/>
                </a:solidFill>
                <a:latin typeface="Verdana" panose="020B0604030504040204" pitchFamily="34" charset="0"/>
                <a:cs typeface="Verdana" panose="020B0604030504040204" pitchFamily="34" charset="0"/>
                <a:sym typeface="+mn-ea"/>
              </a:rPr>
              <a:t>Insensitive enough to the inputs </a:t>
            </a:r>
            <a:r>
              <a:rPr lang="en-US" sz="1800" dirty="0">
                <a:solidFill>
                  <a:srgbClr val="0000FF"/>
                </a:solidFill>
                <a:latin typeface="Verdana" panose="020B0604030504040204" pitchFamily="34" charset="0"/>
                <a:cs typeface="Verdana" panose="020B0604030504040204" pitchFamily="34" charset="0"/>
                <a:sym typeface="+mn-ea"/>
              </a:rPr>
              <a:t>that the model doesn't simply memorize or overfit the training data.</a:t>
            </a: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This trade-off forces the model to retain the salient information and </a:t>
            </a:r>
            <a:r>
              <a:rPr lang="en-US" sz="1800" dirty="0">
                <a:solidFill>
                  <a:srgbClr val="FF0000"/>
                </a:solidFill>
                <a:latin typeface="Verdana" panose="020B0604030504040204" pitchFamily="34" charset="0"/>
                <a:cs typeface="Verdana" panose="020B0604030504040204" pitchFamily="34" charset="0"/>
              </a:rPr>
              <a:t>ignore the rest(ex noise)</a:t>
            </a:r>
            <a:r>
              <a:rPr lang="en-US" sz="1800" dirty="0">
                <a:solidFill>
                  <a:srgbClr val="0000FF"/>
                </a:solidFill>
                <a:latin typeface="Verdana" panose="020B0604030504040204" pitchFamily="34" charset="0"/>
                <a:cs typeface="Verdana" panose="020B0604030504040204" pitchFamily="34" charset="0"/>
              </a:rPr>
              <a:t> – an analogy is compression.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2815" y="1129665"/>
            <a:ext cx="6775450" cy="3775777"/>
          </a:xfrm>
          <a:prstGeom prst="rect">
            <a:avLst/>
          </a:prstGeom>
          <a:noFill/>
        </p:spPr>
        <p:txBody>
          <a:bodyPr wrap="square" rtlCol="0">
            <a:spAutoFit/>
          </a:bodyPr>
          <a:lstStyle/>
          <a:p>
            <a:pPr algn="just" fontAlgn="auto">
              <a:lnSpc>
                <a:spcPct val="150000"/>
              </a:lnSpc>
            </a:pPr>
            <a:r>
              <a:rPr lang="en-US" sz="1800" dirty="0">
                <a:solidFill>
                  <a:srgbClr val="0000FF"/>
                </a:solidFill>
                <a:latin typeface="Verdana" panose="020B0604030504040204" pitchFamily="34" charset="0"/>
                <a:cs typeface="Verdana" panose="020B0604030504040204" pitchFamily="34" charset="0"/>
              </a:rPr>
              <a:t>This involves constructing </a:t>
            </a:r>
          </a:p>
          <a:p>
            <a:pPr marL="342900" indent="-342900" algn="just" fontAlgn="auto">
              <a:lnSpc>
                <a:spcPct val="150000"/>
              </a:lnSpc>
              <a:buAutoNum type="alphaLcParenR"/>
            </a:pPr>
            <a:r>
              <a:rPr lang="en-US" sz="1800" dirty="0">
                <a:solidFill>
                  <a:srgbClr val="0000FF"/>
                </a:solidFill>
                <a:latin typeface="Verdana" panose="020B0604030504040204" pitchFamily="34" charset="0"/>
                <a:cs typeface="Verdana" panose="020B0604030504040204" pitchFamily="34" charset="0"/>
              </a:rPr>
              <a:t>A </a:t>
            </a:r>
            <a:r>
              <a:rPr lang="en-US" sz="1800" dirty="0">
                <a:solidFill>
                  <a:srgbClr val="FF0000"/>
                </a:solidFill>
                <a:latin typeface="Verdana" panose="020B0604030504040204" pitchFamily="34" charset="0"/>
                <a:cs typeface="Verdana" panose="020B0604030504040204" pitchFamily="34" charset="0"/>
              </a:rPr>
              <a:t>loss function </a:t>
            </a:r>
            <a:r>
              <a:rPr lang="en-US" sz="1800" dirty="0">
                <a:solidFill>
                  <a:srgbClr val="0000FF"/>
                </a:solidFill>
                <a:latin typeface="Verdana" panose="020B0604030504040204" pitchFamily="34" charset="0"/>
                <a:cs typeface="Verdana" panose="020B0604030504040204" pitchFamily="34" charset="0"/>
              </a:rPr>
              <a:t>where one term encourages our model to be sensitive to the inputs (</a:t>
            </a:r>
            <a:r>
              <a:rPr lang="en-US" sz="1800" dirty="0" err="1">
                <a:solidFill>
                  <a:srgbClr val="0000FF"/>
                </a:solidFill>
                <a:latin typeface="Verdana" panose="020B0604030504040204" pitchFamily="34" charset="0"/>
                <a:cs typeface="Verdana" panose="020B0604030504040204" pitchFamily="34" charset="0"/>
              </a:rPr>
              <a:t>ie</a:t>
            </a:r>
            <a:r>
              <a:rPr lang="en-US" sz="1800" dirty="0">
                <a:solidFill>
                  <a:srgbClr val="0000FF"/>
                </a:solidFill>
                <a:latin typeface="Verdana" panose="020B0604030504040204" pitchFamily="34" charset="0"/>
                <a:cs typeface="Verdana" panose="020B0604030504040204" pitchFamily="34" charset="0"/>
              </a:rPr>
              <a:t>. reconstruction loss L(</a:t>
            </a:r>
            <a:r>
              <a:rPr lang="en-US" sz="1800" dirty="0" err="1">
                <a:solidFill>
                  <a:srgbClr val="0000FF"/>
                </a:solidFill>
                <a:latin typeface="Verdana" panose="020B0604030504040204" pitchFamily="34" charset="0"/>
                <a:cs typeface="Verdana" panose="020B0604030504040204" pitchFamily="34" charset="0"/>
              </a:rPr>
              <a:t>x,x</a:t>
            </a:r>
            <a:r>
              <a:rPr lang="en-US" sz="1800" dirty="0">
                <a:solidFill>
                  <a:srgbClr val="0000FF"/>
                </a:solidFill>
                <a:latin typeface="Verdana" panose="020B0604030504040204" pitchFamily="34" charset="0"/>
                <a:cs typeface="Verdana" panose="020B0604030504040204" pitchFamily="34" charset="0"/>
              </a:rPr>
              <a:t>^)) and </a:t>
            </a:r>
          </a:p>
          <a:p>
            <a:pPr marL="342900" indent="-342900" algn="just" fontAlgn="auto">
              <a:lnSpc>
                <a:spcPct val="150000"/>
              </a:lnSpc>
              <a:buAutoNum type="alphaLcParenR"/>
            </a:pPr>
            <a:r>
              <a:rPr lang="en-US" sz="1800" dirty="0">
                <a:solidFill>
                  <a:srgbClr val="0000FF"/>
                </a:solidFill>
                <a:latin typeface="Verdana" panose="020B0604030504040204" pitchFamily="34" charset="0"/>
                <a:cs typeface="Verdana" panose="020B0604030504040204" pitchFamily="34" charset="0"/>
              </a:rPr>
              <a:t>a second term discourages memorization/overfitting (</a:t>
            </a:r>
            <a:r>
              <a:rPr lang="en-US" sz="1800" dirty="0" err="1">
                <a:solidFill>
                  <a:srgbClr val="0000FF"/>
                </a:solidFill>
                <a:latin typeface="Verdana" panose="020B0604030504040204" pitchFamily="34" charset="0"/>
                <a:cs typeface="Verdana" panose="020B0604030504040204" pitchFamily="34" charset="0"/>
              </a:rPr>
              <a:t>ie</a:t>
            </a:r>
            <a:r>
              <a:rPr lang="en-US" sz="1800" dirty="0">
                <a:solidFill>
                  <a:srgbClr val="0000FF"/>
                </a:solidFill>
                <a:latin typeface="Verdana" panose="020B0604030504040204" pitchFamily="34" charset="0"/>
                <a:cs typeface="Verdana" panose="020B0604030504040204" pitchFamily="34" charset="0"/>
              </a:rPr>
              <a:t>. an added </a:t>
            </a:r>
            <a:r>
              <a:rPr lang="en-US" sz="1800" dirty="0" err="1">
                <a:solidFill>
                  <a:srgbClr val="FF0000"/>
                </a:solidFill>
                <a:latin typeface="Verdana" panose="020B0604030504040204" pitchFamily="34" charset="0"/>
                <a:cs typeface="Verdana" panose="020B0604030504040204" pitchFamily="34" charset="0"/>
              </a:rPr>
              <a:t>regularizer</a:t>
            </a:r>
            <a:r>
              <a:rPr lang="en-US" sz="1800" dirty="0">
                <a:solidFill>
                  <a:srgbClr val="0000FF"/>
                </a:solidFill>
                <a:latin typeface="Verdana" panose="020B0604030504040204" pitchFamily="34" charset="0"/>
                <a:cs typeface="Verdana" panose="020B0604030504040204" pitchFamily="34" charset="0"/>
              </a:rPr>
              <a:t>).</a:t>
            </a: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a:p>
            <a:pPr algn="just" fontAlgn="auto">
              <a:lnSpc>
                <a:spcPct val="150000"/>
              </a:lnSpc>
            </a:pPr>
            <a:endParaRPr lang="en-US" sz="1800" dirty="0">
              <a:solidFill>
                <a:srgbClr val="0000FF"/>
              </a:solidFill>
              <a:latin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2"/>
          <a:stretch>
            <a:fillRect/>
          </a:stretch>
        </p:blipFill>
        <p:spPr>
          <a:xfrm>
            <a:off x="2137410" y="3896376"/>
            <a:ext cx="4365625" cy="71437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07c7823e-f7f9-41e0-b911-c1af3ce4694d"/>
</p:tagLst>
</file>

<file path=ppt/theme/theme1.xml><?xml version="1.0" encoding="utf-8"?>
<a:theme xmlns:a="http://schemas.openxmlformats.org/drawingml/2006/main" name="Ope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pening slide alternati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x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E1AED9FED32345BF9917C6834EDBD7" ma:contentTypeVersion="12" ma:contentTypeDescription="Create a new document." ma:contentTypeScope="" ma:versionID="1d34e08d757a641a1c59dec46605dcb8">
  <xsd:schema xmlns:xsd="http://www.w3.org/2001/XMLSchema" xmlns:xs="http://www.w3.org/2001/XMLSchema" xmlns:p="http://schemas.microsoft.com/office/2006/metadata/properties" xmlns:ns3="2c022b92-18ce-4c36-9c5e-9abb5c8480ce" xmlns:ns4="e037409f-3c7a-4125-89f7-c002ec077902" targetNamespace="http://schemas.microsoft.com/office/2006/metadata/properties" ma:root="true" ma:fieldsID="ebd28ccb359e3f7f91fb4e856a993eba" ns3:_="" ns4:_="">
    <xsd:import namespace="2c022b92-18ce-4c36-9c5e-9abb5c8480ce"/>
    <xsd:import namespace="e037409f-3c7a-4125-89f7-c002ec07790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022b92-18ce-4c36-9c5e-9abb5c8480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37409f-3c7a-4125-89f7-c002ec07790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AC2E4-D70C-42E9-A043-E84111B181D3}">
  <ds:schemaRefs>
    <ds:schemaRef ds:uri="http://schemas.microsoft.com/office/2006/documentManagement/types"/>
    <ds:schemaRef ds:uri="http://purl.org/dc/terms/"/>
    <ds:schemaRef ds:uri="e037409f-3c7a-4125-89f7-c002ec077902"/>
    <ds:schemaRef ds:uri="http://schemas.microsoft.com/office/infopath/2007/PartnerControls"/>
    <ds:schemaRef ds:uri="http://www.w3.org/XML/1998/namespace"/>
    <ds:schemaRef ds:uri="http://purl.org/dc/dcmitype/"/>
    <ds:schemaRef ds:uri="http://schemas.openxmlformats.org/package/2006/metadata/core-properties"/>
    <ds:schemaRef ds:uri="2c022b92-18ce-4c36-9c5e-9abb5c8480ce"/>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BCA4F914-CA46-43CD-906E-4DC26C38D6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022b92-18ce-4c36-9c5e-9abb5c8480ce"/>
    <ds:schemaRef ds:uri="e037409f-3c7a-4125-89f7-c002ec0779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0997E-5EFC-4B4C-A1C5-A12F23CFB5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1123</TotalTime>
  <Words>1829</Words>
  <Application>Microsoft Office PowerPoint</Application>
  <PresentationFormat>Custom</PresentationFormat>
  <Paragraphs>76</Paragraphs>
  <Slides>43</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43</vt:i4>
      </vt:variant>
    </vt:vector>
  </HeadingPairs>
  <TitlesOfParts>
    <vt:vector size="49" baseType="lpstr">
      <vt:lpstr>Arial</vt:lpstr>
      <vt:lpstr>Calibri</vt:lpstr>
      <vt:lpstr>Verdana</vt:lpstr>
      <vt:lpstr>Opening slide</vt:lpstr>
      <vt:lpstr>Opening slide alternative</vt:lpstr>
      <vt:lpstr>Text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UofO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Chinn</dc:creator>
  <cp:lastModifiedBy>Ajit Jaokar</cp:lastModifiedBy>
  <cp:revision>137</cp:revision>
  <dcterms:created xsi:type="dcterms:W3CDTF">2014-03-20T14:30:00Z</dcterms:created>
  <dcterms:modified xsi:type="dcterms:W3CDTF">2020-11-19T19:44:46Z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y fmtid="{D5CDD505-2E9C-101B-9397-08002B2CF9AE}" pid="3" name="ContentTypeId">
    <vt:lpwstr>0x01010097E1AED9FED32345BF9917C6834EDBD7</vt:lpwstr>
  </property>
</Properties>
</file>