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50" r:id="rId5"/>
    <p:sldMasterId id="2147483652" r:id="rId6"/>
  </p:sldMasterIdLst>
  <p:sldIdLst>
    <p:sldId id="256" r:id="rId7"/>
    <p:sldId id="258" r:id="rId8"/>
    <p:sldId id="362" r:id="rId9"/>
    <p:sldId id="361" r:id="rId10"/>
    <p:sldId id="363" r:id="rId11"/>
    <p:sldId id="365" r:id="rId12"/>
    <p:sldId id="369" r:id="rId13"/>
    <p:sldId id="370" r:id="rId14"/>
    <p:sldId id="371" r:id="rId15"/>
    <p:sldId id="380" r:id="rId16"/>
    <p:sldId id="382" r:id="rId17"/>
    <p:sldId id="391" r:id="rId18"/>
    <p:sldId id="392" r:id="rId19"/>
    <p:sldId id="405" r:id="rId20"/>
    <p:sldId id="409" r:id="rId21"/>
    <p:sldId id="428" r:id="rId22"/>
    <p:sldId id="452" r:id="rId23"/>
    <p:sldId id="430" r:id="rId24"/>
    <p:sldId id="431" r:id="rId25"/>
    <p:sldId id="453" r:id="rId26"/>
    <p:sldId id="372" r:id="rId27"/>
    <p:sldId id="373" r:id="rId28"/>
    <p:sldId id="374" r:id="rId29"/>
    <p:sldId id="375" r:id="rId30"/>
    <p:sldId id="458" r:id="rId31"/>
    <p:sldId id="459" r:id="rId32"/>
    <p:sldId id="460" r:id="rId33"/>
    <p:sldId id="462" r:id="rId34"/>
    <p:sldId id="407" r:id="rId35"/>
    <p:sldId id="454" r:id="rId36"/>
    <p:sldId id="408" r:id="rId37"/>
    <p:sldId id="474" r:id="rId38"/>
  </p:sldIdLst>
  <p:sldSz cx="8640763" cy="6483350"/>
  <p:notesSz cx="6858000" cy="9144000"/>
  <p:custDataLst>
    <p:tags r:id="rId39"/>
  </p:custDataLst>
  <p:defaultTextStyle>
    <a:defPPr>
      <a:defRPr lang="en-US"/>
    </a:defPPr>
    <a:lvl1pPr marL="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7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94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BA2D6-2522-43F6-9DC9-4C931B3E811E}" v="6" dt="2020-07-04T09:01:07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493" y="48"/>
      </p:cViewPr>
      <p:guideLst>
        <p:guide orient="horz" pos="2042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gs" Target="tags/tag1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WattsDSC_0055_retouchedforPP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40763" cy="5668279"/>
          </a:xfrm>
          <a:prstGeom prst="rect">
            <a:avLst/>
          </a:prstGeom>
        </p:spPr>
      </p:pic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Watts_punts_retouchedforPP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38032" cy="5668279"/>
          </a:xfrm>
          <a:prstGeom prst="rect">
            <a:avLst/>
          </a:prstGeom>
        </p:spPr>
      </p:pic>
      <p:pic>
        <p:nvPicPr>
          <p:cNvPr id="16" name="Picture 15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variational-autoencoders-1bfe67eb5daf" TargetMode="External"/><Relationship Id="rId2" Type="http://schemas.openxmlformats.org/officeDocument/2006/relationships/hyperlink" Target="https://www.jeremyjordan.me/variational-autoencoders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9COD6To5LM" TargetMode="External"/><Relationship Id="rId2" Type="http://schemas.openxmlformats.org/officeDocument/2006/relationships/hyperlink" Target="https://www.youtube.com/watch?v=Rdpbnd0pCiI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216" y="2016126"/>
            <a:ext cx="4813323" cy="2848830"/>
          </a:xfrm>
          <a:prstGeom prst="rect">
            <a:avLst/>
          </a:prstGeom>
          <a:solidFill>
            <a:srgbClr val="0000FF">
              <a:alpha val="41176"/>
            </a:srgb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216" y="2084182"/>
            <a:ext cx="476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Autoencoders.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Sparse autoencoders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Sparse autoencoders offer us an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alternative method for introducing an information bottleneck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without requiring a reduction in the number of nodes at our hidden layers.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Instead of the bottleneck layer, we will introduce an artificial scarcity by learning encoding and decoding from a small number of neurons(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spare autoencoding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the diagram of a generic sparse autoencoder,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opacity of a node corresponds with the level of activation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1180465"/>
            <a:ext cx="5781675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Denoising autoencoders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Another approach towards developing a generalizable model is to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slightly corrupt the input data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but still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maintain the uncorrupted data as our target output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0" y="2802890"/>
            <a:ext cx="6017895" cy="3089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211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core idea here is: the manifold accurately captures the natural data and in doing so, we've effectively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"canceled out" the added noise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i.e. we have retained the  salient portion of the input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64139" y="943234"/>
            <a:ext cx="6775450" cy="626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An autoencoder is a neural network architecture capable of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discovering structure within data in order to develop a compressed representation of the input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Many different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variants of the general autoencoder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architecture exist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Their goal is to ensure that the compressed representation represents meaningful attributes of the original data input;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Typically the biggest challenge when working with autoencoders is getting your model to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actually learn a meaningful and generalizable latent space representation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216" y="2016126"/>
            <a:ext cx="4813323" cy="2848830"/>
          </a:xfrm>
          <a:prstGeom prst="rect">
            <a:avLst/>
          </a:prstGeom>
          <a:solidFill>
            <a:srgbClr val="0000FF">
              <a:alpha val="41176"/>
            </a:srgb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216" y="2084182"/>
            <a:ext cx="4760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Variational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autoecoders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656" y="1184386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Variational Autoencoders (VAEs)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extend the idea of the autoencoder to create a powerful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generative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mechanism for producing synthetic content(fake human faces, synthetic music </a:t>
            </a:r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Remember that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generative models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create a new output that looks similar to the input data.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VAEs allow you to alter(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hence the name variational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 to the generated representation. We can see clearly with an example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39/1*8wsxA93n4iLb3cfyzGOi0g.png">
            <a:extLst>
              <a:ext uri="{FF2B5EF4-FFF2-40B4-BE49-F238E27FC236}">
                <a16:creationId xmlns:a16="http://schemas.microsoft.com/office/drawing/2014/main" id="{B598A22B-E1A4-451A-BD6F-E43C1619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393825"/>
            <a:ext cx="41814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6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85495" y="1025360"/>
            <a:ext cx="6775450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Remember that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an autoencoder is actually a pair of two connected networks, an encoder and a decoder.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encoder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network takes in an input, and converts it into a smaller,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dense representation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which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decoder network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can use to convert it back to the original input.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idea of encoding is actually more general i.e.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 CNN is also an encoder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(which captures the representation) and a classifier on top ex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3" y="1469783"/>
            <a:ext cx="7556436" cy="3543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56335"/>
            <a:ext cx="677545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are an unsupervised learning technique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 leverage neural networks for representation learning.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 introduce a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bottleneck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which forces a compressed knowledge representation of the original input.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The idea is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to capture a structure in the data if one exists in the bottleneck. Once identified, the underlying structure can be used for other things like anomaly detection. </a:t>
            </a: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32736" y="945846"/>
            <a:ext cx="6975289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 the CNN, we take an image and convert it to a much more compact, dense representation (</a:t>
            </a:r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eg.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rank 1 tensor of size 1000).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dense representation is then used by the fully connected classifier network to classify the image.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Similarly, the autoencoder,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network that takes in an input and produces a much smaller representation (the encoding),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encoding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contains enough information for the next part of the network to process it into the desired output format.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656" y="1146037"/>
            <a:ext cx="6775450" cy="299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Typically, the encoder is trained together with the other parts of the network(ex: the decoder) and  optimized via back-propagation,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to produce encodings that are useful for the task at hand.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 CNNs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that task is the encodings produce a representation that is useful for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classification.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So, for autoencoders,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make the encoder generate encodings that are useful for recreating its own input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79855" y="3392210"/>
            <a:ext cx="6743700" cy="252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network is trained as a whole.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loss function is usually either the mean-squared error or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cross-entropy between the output and the input, known as the reconstruction loss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reconstruction loss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penalizes the network for creating outputs different from the input.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55" y="1081366"/>
            <a:ext cx="674370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656" y="1290403"/>
            <a:ext cx="6775450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You can think of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encoding as the output of the hidden / intermediate layer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except that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it has less layers than the input layer (in comparison to the MLP)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Because of the limit on encoding,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encoder learns to preserve the salient information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 The decoder learns to take that compressed information and reconstruct the full image</a:t>
            </a: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50916" y="864532"/>
            <a:ext cx="7625418" cy="548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 autoencoders,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latent space may not be contiguous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to allow for easy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interpolation.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latent space </a:t>
            </a: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is the area between the encoder and the decoder.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latent spaces are contiguous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it allows for easy random sampling and interpolation.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Interpolation</a:t>
            </a: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is a type of estimation, a method of constructing new data points within the range of a discrete set of known data points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Variational autoencoders (VAE) provides a probabilistic manner for describing an observation in latent space.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 VAE,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encoder describes each latent variable as a probability distribution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instead of a static value.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6017" y="4668432"/>
            <a:ext cx="8216348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the above input image, each latent variable is described in terms of a single value.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 contrast, for the next image, each latent variable is described as a probability distribution.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08F4F-887C-4B5F-95D7-0C1B97A2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96" y="1348377"/>
            <a:ext cx="7369892" cy="28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5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05ACAC-7373-4ACC-BC47-3B5AC9A7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93" y="1134371"/>
            <a:ext cx="7115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4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1745" y="932594"/>
            <a:ext cx="8037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With this approach, we'll now represent each latent attribute for a given input as a probability distribution.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When decoding from the latent state, we'll randomly sample from each latent state distribution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to generate a vector as input for our decoder model.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3DD5C-900D-4592-8786-8F963B83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" y="3241675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5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FB6198-7DB8-4046-A109-07FA995B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" y="1254055"/>
            <a:ext cx="7543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14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294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Applications of autoencoders include: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Anomaly detection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Data denoising (ex. images, audio)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Image inpainting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Information retrieval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First, we take an unlabeled dataset and attempt to reconstruct the original (x) by obtaining its reconstruction(x^). This network can be trained by minimizing 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reconstruction error.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As the name implies, the reconstruction error represents the difference between the original and the reconstruction.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Note that the reconstruction occurs through a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bottleneck.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 bottleneck constrains the amount of information that can traverse the full network,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forcing a learned compression of the input data.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0" y="2210623"/>
            <a:ext cx="742158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Sources</a:t>
            </a:r>
          </a:p>
          <a:p>
            <a:pPr algn="ctr"/>
            <a:r>
              <a:rPr lang="en-GB" sz="1800" dirty="0">
                <a:hlinkClick r:id="rId2"/>
              </a:rPr>
              <a:t>https://www.jeremyjordan.me/variational-autoencoders/</a:t>
            </a:r>
            <a:endParaRPr lang="en-US" sz="1800" b="1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GB" sz="1400" dirty="0">
                <a:hlinkClick r:id="rId3"/>
              </a:rPr>
              <a:t>https://towardsdatascience.com/intuitively-understanding-variational-autoencoders-1bfe67eb5daf</a:t>
            </a:r>
            <a:endParaRPr lang="en-US" sz="1400" b="1" dirty="0">
              <a:solidFill>
                <a:srgbClr val="C00000"/>
              </a:solidFill>
              <a:effectLst/>
              <a:ea typeface="Verdana" panose="020B0604030504040204" pitchFamily="34" charset="0"/>
            </a:endParaRPr>
          </a:p>
          <a:p>
            <a:pPr algn="ctr"/>
            <a:endParaRPr lang="en-US" sz="1800" b="1" dirty="0">
              <a:solidFill>
                <a:srgbClr val="C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2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03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Videos</a:t>
            </a:r>
          </a:p>
          <a:p>
            <a:pPr algn="just" fontAlgn="auto">
              <a:lnSpc>
                <a:spcPct val="150000"/>
              </a:lnSpc>
            </a:pPr>
            <a:r>
              <a:rPr lang="en-GB" sz="2000" dirty="0">
                <a:hlinkClick r:id="rId2"/>
              </a:rPr>
              <a:t>https://www.youtube.com/watch?v=Rdpbnd0pCiI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GB" sz="2000">
                <a:hlinkClick r:id="rId3"/>
              </a:rPr>
              <a:t>https://www.youtube.com/watch?v=b9COD6To5LM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Sources: Introduction to autoencoders – by Jeremy Jordan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33AD5-F1AF-4930-A45C-DAD62D8B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0" y="1315601"/>
            <a:ext cx="8232040" cy="46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90" y="1371600"/>
            <a:ext cx="47625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30" y="1188720"/>
            <a:ext cx="516255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43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ideal autoencoder manages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 trade-off between two things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Sensitivity to inputs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to be able to create a reconstruction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Insensitivity to inputs to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avoid memorizing the training data.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involves constructing a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loss function which is a representation error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and a </a:t>
            </a:r>
            <a:r>
              <a:rPr lang="en-US" sz="1800" dirty="0" err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regularizer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2A9D-981C-4009-B3E5-BA6B7CAB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69" y="5353685"/>
            <a:ext cx="436562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1136650"/>
            <a:ext cx="54483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Because neural networks are capable of learning nonlinear relationships, this can be thought of as a more powerful (nonlinear) generalization of PCA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Whereas PCA attempts to discover a lower dimensional hyperplane which describes the original data,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 are capable of learning nonlinear manifolds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(a manifold is defined in simple terms as a continuous, non-intersecting surface). The difference between these two approaches is visualized below.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0" y="1645920"/>
            <a:ext cx="5086350" cy="31908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eddf6fd-8e78-4377-b950-55bb1578ca74"/>
</p:tagLst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ening slide alterna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1AED9FED32345BF9917C6834EDBD7" ma:contentTypeVersion="12" ma:contentTypeDescription="Create a new document." ma:contentTypeScope="" ma:versionID="1d34e08d757a641a1c59dec46605dcb8">
  <xsd:schema xmlns:xsd="http://www.w3.org/2001/XMLSchema" xmlns:xs="http://www.w3.org/2001/XMLSchema" xmlns:p="http://schemas.microsoft.com/office/2006/metadata/properties" xmlns:ns3="2c022b92-18ce-4c36-9c5e-9abb5c8480ce" xmlns:ns4="e037409f-3c7a-4125-89f7-c002ec077902" targetNamespace="http://schemas.microsoft.com/office/2006/metadata/properties" ma:root="true" ma:fieldsID="ebd28ccb359e3f7f91fb4e856a993eba" ns3:_="" ns4:_="">
    <xsd:import namespace="2c022b92-18ce-4c36-9c5e-9abb5c8480ce"/>
    <xsd:import namespace="e037409f-3c7a-4125-89f7-c002ec0779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22b92-18ce-4c36-9c5e-9abb5c848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7409f-3c7a-4125-89f7-c002ec0779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A4F914-CA46-43CD-906E-4DC26C38D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22b92-18ce-4c36-9c5e-9abb5c8480ce"/>
    <ds:schemaRef ds:uri="e037409f-3c7a-4125-89f7-c002ec0779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0997E-5EFC-4B4C-A1C5-A12F23CFB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AC2E4-D70C-42E9-A043-E84111B181D3}">
  <ds:schemaRefs>
    <ds:schemaRef ds:uri="http://schemas.microsoft.com/office/2006/documentManagement/types"/>
    <ds:schemaRef ds:uri="http://purl.org/dc/terms/"/>
    <ds:schemaRef ds:uri="e037409f-3c7a-4125-89f7-c002ec077902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2c022b92-18ce-4c36-9c5e-9abb5c8480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1165</Words>
  <Application>Microsoft Office PowerPoint</Application>
  <PresentationFormat>Custom</PresentationFormat>
  <Paragraphs>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Verdana</vt:lpstr>
      <vt:lpstr>Opening slide</vt:lpstr>
      <vt:lpstr>Opening slide alternative</vt:lpstr>
      <vt:lpstr>Text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Ajit Jaokar</cp:lastModifiedBy>
  <cp:revision>158</cp:revision>
  <dcterms:created xsi:type="dcterms:W3CDTF">2014-03-20T14:30:00Z</dcterms:created>
  <dcterms:modified xsi:type="dcterms:W3CDTF">2020-11-27T16:01:18Z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  <property fmtid="{D5CDD505-2E9C-101B-9397-08002B2CF9AE}" pid="3" name="ContentTypeId">
    <vt:lpwstr>0x01010097E1AED9FED32345BF9917C6834EDBD7</vt:lpwstr>
  </property>
</Properties>
</file>