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50" r:id="rId5"/>
    <p:sldMasterId id="2147483652" r:id="rId6"/>
  </p:sldMasterIdLst>
  <p:sldIdLst>
    <p:sldId id="256" r:id="rId7"/>
    <p:sldId id="475" r:id="rId8"/>
    <p:sldId id="378" r:id="rId9"/>
    <p:sldId id="363" r:id="rId10"/>
    <p:sldId id="364" r:id="rId11"/>
    <p:sldId id="365" r:id="rId12"/>
    <p:sldId id="368" r:id="rId13"/>
    <p:sldId id="371" r:id="rId14"/>
    <p:sldId id="374" r:id="rId15"/>
    <p:sldId id="375" r:id="rId16"/>
    <p:sldId id="379" r:id="rId17"/>
    <p:sldId id="388" r:id="rId18"/>
    <p:sldId id="476" r:id="rId19"/>
    <p:sldId id="404" r:id="rId20"/>
    <p:sldId id="406" r:id="rId21"/>
    <p:sldId id="415" r:id="rId22"/>
    <p:sldId id="416" r:id="rId23"/>
  </p:sldIdLst>
  <p:sldSz cx="8640763" cy="6483350"/>
  <p:notesSz cx="6858000" cy="9144000"/>
  <p:custDataLst>
    <p:tags r:id="rId24"/>
  </p:custDataLst>
  <p:defaultTextStyle>
    <a:defPPr>
      <a:defRPr lang="en-US"/>
    </a:defPPr>
    <a:lvl1pPr marL="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70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940" algn="l" defTabSz="4318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2">
          <p15:clr>
            <a:srgbClr val="A4A3A4"/>
          </p15:clr>
        </p15:guide>
        <p15:guide id="2" pos="27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662F7-1617-4C89-A6B8-131F1EDF3BA1}" v="3" dt="2020-07-11T08:51:09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493" y="48"/>
      </p:cViewPr>
      <p:guideLst>
        <p:guide orient="horz" pos="2042"/>
        <p:guide pos="27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WattsDSC_0055_retouchedforPP2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70"/>
            <a:ext cx="8640763" cy="5668279"/>
          </a:xfrm>
          <a:prstGeom prst="rect">
            <a:avLst/>
          </a:prstGeom>
        </p:spPr>
      </p:pic>
      <p:pic>
        <p:nvPicPr>
          <p:cNvPr id="8" name="Picture 7" descr="ox_small_cmyk_pos_rec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RWatts_punts_retouchedforPP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070"/>
            <a:ext cx="8638032" cy="5668279"/>
          </a:xfrm>
          <a:prstGeom prst="rect">
            <a:avLst/>
          </a:prstGeom>
        </p:spPr>
      </p:pic>
      <p:pic>
        <p:nvPicPr>
          <p:cNvPr id="16" name="Picture 15" descr="ox_small_cmyk_pos_rect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x_small_cmyk_pos_rect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7" y="178883"/>
            <a:ext cx="1521068" cy="468528"/>
          </a:xfrm>
          <a:prstGeom prst="rect">
            <a:avLst/>
          </a:prstGeom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815070"/>
            <a:ext cx="8640763" cy="56682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ctr" defTabSz="4318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431800" rtl="0" eaLnBrk="1" latinLnBrk="0" hangingPunct="1">
        <a:spcBef>
          <a:spcPct val="20000"/>
        </a:spcBef>
        <a:buFont typeface="Arial" panose="020B0604020202020204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2310" indent="-269875" algn="l" defTabSz="431800" rtl="0" eaLnBrk="1" latinLnBrk="0" hangingPunct="1">
        <a:spcBef>
          <a:spcPct val="20000"/>
        </a:spcBef>
        <a:buFont typeface="Arial" panose="020B0604020202020204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indent="-215900" algn="l" defTabSz="431800" rtl="0" eaLnBrk="1" latinLnBrk="0" hangingPunct="1">
        <a:spcBef>
          <a:spcPct val="20000"/>
        </a:spcBef>
        <a:buFont typeface="Arial" panose="020B0604020202020204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431800" rtl="0" eaLnBrk="1" latinLnBrk="0" hangingPunct="1">
        <a:spcBef>
          <a:spcPct val="20000"/>
        </a:spcBef>
        <a:buFont typeface="Arial" panose="020B0604020202020204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8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410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840" indent="-215900" algn="l" defTabSz="431800" rtl="0" eaLnBrk="1" latinLnBrk="0" hangingPunct="1">
        <a:spcBef>
          <a:spcPct val="20000"/>
        </a:spcBef>
        <a:buFont typeface="Arial" panose="020B0604020202020204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7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940" algn="l" defTabSz="4318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MOI_lkzW08" TargetMode="External"/><Relationship Id="rId2" Type="http://schemas.openxmlformats.org/officeDocument/2006/relationships/hyperlink" Target="https://towardsdatascience.com/a-one-stop-shop-for-principal-component-analysis-5582fb7e0a9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PFDu9oVAE-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9216" y="2016126"/>
            <a:ext cx="4813323" cy="2848830"/>
          </a:xfrm>
          <a:prstGeom prst="rect">
            <a:avLst/>
          </a:prstGeom>
          <a:solidFill>
            <a:srgbClr val="0000FF">
              <a:alpha val="41176"/>
            </a:srgbClr>
          </a:solidFill>
          <a:ln>
            <a:noFill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216" y="2084182"/>
            <a:ext cx="4760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Principal Component Analysis</a:t>
            </a: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81660" y="1102995"/>
            <a:ext cx="4587240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Here, the “red direction” is the more important one because it represents the line which best fits the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69" y="2385782"/>
            <a:ext cx="3643828" cy="3997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3150" y="942278"/>
            <a:ext cx="5503767" cy="318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We transform our original data to align with these important directions (which are combinations of our original variables).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This can be in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 dimensions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Identify which “directions” are most “important,”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Compress or project our data into </a:t>
            </a:r>
          </a:p>
          <a:p>
            <a:pPr algn="just" fontAlgn="auto"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 smaller space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612" y="3006204"/>
            <a:ext cx="2989738" cy="34377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180465"/>
            <a:ext cx="7291705" cy="4122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53150" y="942278"/>
            <a:ext cx="5503767" cy="507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We transform our original data to align with these important directions (which are combinations of our original variables).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This can be in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 dimensions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Identify which “directions” are most “important,”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Compress or project our data into a smaller space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Drop the “directions” that are the “least important.”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By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projecting our data into a smaller space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we reduce dimensionality of our feature space…</a:t>
            </a:r>
            <a:endParaRPr lang="en-US" sz="16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839" y="889000"/>
            <a:ext cx="2330611" cy="26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PCA in terms of Eigenvectors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covariance matrix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is a matrix that contains estimates of how every variable relates to every other variable.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Eigenvectors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represent directions of dispersal of data.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Eigenvalues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represent magnitude, or importance. Bigger eigenvalues correlate with more important directions.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Variability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in a particular direction correlates with explaining the behavior of the dependent variable.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More variability usually indicates signal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, whereas little variability usually indicates noise. In other words, the more the variability there is in a particular direction, it is of significance and therefore something you want to detect.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 is an </a:t>
            </a: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orthogonal linear transformation </a:t>
            </a:r>
            <a:r>
              <a:rPr lang="en-GB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transforms data to a new coordinate system such that the greatest variance on some projection of data lies on the first principal component – the second greatest variance on the second component – and so on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174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PCA plot converts the correlation or lack thereof into a 2 d graph. Cells that are highly corelated cluster together.</a:t>
            </a:r>
            <a:endParaRPr lang="en-GB" sz="2000" dirty="0"/>
          </a:p>
          <a:p>
            <a:pPr algn="just" fontAlgn="auto">
              <a:lnSpc>
                <a:spcPct val="150000"/>
              </a:lnSpc>
            </a:pPr>
            <a:endParaRPr lang="en-GB" sz="20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18253E-A260-4EBE-B37A-E7B14F93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31" y="2269477"/>
            <a:ext cx="3533629" cy="40247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4145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Source adapted from: </a:t>
            </a:r>
            <a:r>
              <a:rPr lang="en-GB" sz="2000" dirty="0">
                <a:hlinkClick r:id="rId2"/>
              </a:rPr>
              <a:t>https://towardsdatascience.com/a-one-stop-shop-for-principal-component-analysis-5582fb7e0a9c</a:t>
            </a:r>
            <a:endParaRPr lang="en-GB" sz="2000" dirty="0"/>
          </a:p>
          <a:p>
            <a:pPr algn="just" fontAlgn="auto">
              <a:lnSpc>
                <a:spcPct val="150000"/>
              </a:lnSpc>
            </a:pPr>
            <a:endParaRPr lang="en-GB" sz="20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GB" sz="20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Video</a:t>
            </a:r>
          </a:p>
          <a:p>
            <a:pPr fontAlgn="auto">
              <a:lnSpc>
                <a:spcPct val="150000"/>
              </a:lnSpc>
            </a:pPr>
            <a:r>
              <a:rPr lang="en-GB" sz="2000" dirty="0">
                <a:hlinkClick r:id="rId3"/>
              </a:rPr>
              <a:t>https://www.youtube.com/watch?v=HMOI_lkzW08</a:t>
            </a:r>
            <a:r>
              <a:rPr lang="en-GB" sz="2000" dirty="0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</a:p>
          <a:p>
            <a:pPr fontAlgn="auto">
              <a:lnSpc>
                <a:spcPct val="150000"/>
              </a:lnSpc>
            </a:pPr>
            <a:endParaRPr lang="en-GB" sz="20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fontAlgn="auto">
              <a:lnSpc>
                <a:spcPct val="150000"/>
              </a:lnSpc>
            </a:pPr>
            <a:r>
              <a:rPr lang="en-GB" sz="20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For eigen vectors: </a:t>
            </a:r>
            <a:r>
              <a:rPr lang="en-GB" sz="2000" dirty="0">
                <a:hlinkClick r:id="rId4"/>
              </a:rPr>
              <a:t>https://www.youtube.com/watch?v=PFDu9oVAE-g</a:t>
            </a:r>
            <a:endParaRPr lang="en-GB" sz="2000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93118" y="916601"/>
            <a:ext cx="742995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State of play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Machine Learning: Pandas, NumPy, Matplotlib, sklearn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Regression and Classification and MLP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CNN and LSTM (also coding of these) and exercises</a:t>
            </a:r>
          </a:p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NLP, RNN</a:t>
            </a:r>
          </a:p>
          <a:p>
            <a:pPr algn="just">
              <a:lnSpc>
                <a:spcPct val="150000"/>
              </a:lnSpc>
            </a:pPr>
            <a:endParaRPr lang="en-GB" sz="18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PCA</a:t>
            </a:r>
          </a:p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Autoencoders</a:t>
            </a:r>
          </a:p>
          <a:p>
            <a:pPr algn="just" fontAlgn="auto">
              <a:lnSpc>
                <a:spcPct val="150000"/>
              </a:lnSpc>
            </a:pPr>
            <a:r>
              <a:rPr lang="en-GB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Maths of Deep Learning 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2" descr="You Are Here Stickers | Redbubble">
            <a:extLst>
              <a:ext uri="{FF2B5EF4-FFF2-40B4-BE49-F238E27FC236}">
                <a16:creationId xmlns:a16="http://schemas.microsoft.com/office/drawing/2014/main" id="{F02E9E45-E153-4E83-A873-9BAE427C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049" y="3596914"/>
            <a:ext cx="1108252" cy="110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6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671" y="2980700"/>
            <a:ext cx="28244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What is PCA?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5022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Problem: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Predict GDP of UK for 2022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You have a large number of data sources: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GDP of previous years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Economic indicators: like the unemployment rate, inflation rate, and so on.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Census data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Survey data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Industrial output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Stock prices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IPOs etc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This leads to a large number of features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01491" y="1200687"/>
            <a:ext cx="6775450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 a nutshell,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you have a lot of variables to consider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.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Problems: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Overfitting – learns both noise and signal 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Sparse data</a:t>
            </a: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Unclear relationship between variables </a:t>
            </a: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8F0FFC0-4754-40EE-A3BC-E1C351E3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91" y="3532050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419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Objective: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focus on only a few variables i.e. reduce the dimension of your feature space.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By reducing the dimension of your feature space, you have fewer relationships between variables to consider and you are less likely to overfit your model. 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Based on two broad strategies: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elimination (dropping features)</a:t>
            </a:r>
          </a:p>
          <a:p>
            <a:pPr marL="342900" indent="-342900" algn="just" fontAlgn="auto">
              <a:lnSpc>
                <a:spcPct val="150000"/>
              </a:lnSpc>
              <a:buAutoNum type="arabi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extraction 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585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fontAlgn="auto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elimination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is simpler but problematic (which criteria do we use to drop these features?)</a:t>
            </a:r>
          </a:p>
          <a:p>
            <a:pPr marL="285750" indent="-285750"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extraction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takes a different approach. In a nutshell, if you have 20 variables, you create (say) 5 new variables from these 20 such each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new (artificial)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feature is a linear combination of each of the old variables. </a:t>
            </a:r>
          </a:p>
          <a:p>
            <a:pPr marL="285750" indent="-285750" algn="just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  Also, we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create these new independent variables in a specific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way and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order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these new variables by how well they predict our dependent variable.</a:t>
            </a: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algn="just" fontAlgn="auto">
              <a:lnSpc>
                <a:spcPct val="150000"/>
              </a:lnSpc>
            </a:pPr>
            <a:endParaRPr lang="en-US" sz="1800" dirty="0">
              <a:solidFill>
                <a:srgbClr val="0000FF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460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 effect, 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This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reduces the number of dimensions 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But also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because new independent variables are combinations of our old ones, we’re still keeping the most valuable parts of our old variables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Finally, we are considering the new variables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 order of their importance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to predict the dependent variable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After PCA, all the new (artificial variables) are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independent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 of each other </a:t>
            </a:r>
          </a:p>
          <a:p>
            <a:pPr marL="342900" indent="-342900" algn="just" fontAlgn="auto">
              <a:lnSpc>
                <a:spcPct val="150000"/>
              </a:lnSpc>
              <a:buAutoNum type="alphaLcParenR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  <a:sym typeface="+mn-ea"/>
              </a:rPr>
              <a:t>These variables are used for model building instead of the original variables </a:t>
            </a:r>
            <a:endParaRPr lang="en-US" sz="1800" dirty="0">
              <a:solidFill>
                <a:srgbClr val="FF0000"/>
              </a:solidFill>
              <a:latin typeface="Verdana" panose="020B0604030504040204" pitchFamily="34" charset="0"/>
              <a:cs typeface="Verdan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32815" y="1129665"/>
            <a:ext cx="6775450" cy="3775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en-US" sz="1800" b="1" dirty="0">
                <a:solidFill>
                  <a:srgbClr val="C0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How does PCA work?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Calculate a matrix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that summarizes how our variables all relate to one another.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Break this matrix down into two separate components: </a:t>
            </a: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direction and magnitude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.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Direction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– represents the orientation in which our data is more dispersed </a:t>
            </a:r>
          </a:p>
          <a:p>
            <a:pPr marL="285750" indent="-285750" algn="just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Magnitude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 – represents how important each direction is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e07d415c-2357-4c7c-8ffb-e68bd0089174"/>
</p:tagLst>
</file>

<file path=ppt/theme/theme1.xml><?xml version="1.0" encoding="utf-8"?>
<a:theme xmlns:a="http://schemas.openxmlformats.org/drawingml/2006/main" name="Ope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pening slide alterna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x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E1AED9FED32345BF9917C6834EDBD7" ma:contentTypeVersion="12" ma:contentTypeDescription="Create a new document." ma:contentTypeScope="" ma:versionID="1d34e08d757a641a1c59dec46605dcb8">
  <xsd:schema xmlns:xsd="http://www.w3.org/2001/XMLSchema" xmlns:xs="http://www.w3.org/2001/XMLSchema" xmlns:p="http://schemas.microsoft.com/office/2006/metadata/properties" xmlns:ns3="2c022b92-18ce-4c36-9c5e-9abb5c8480ce" xmlns:ns4="e037409f-3c7a-4125-89f7-c002ec077902" targetNamespace="http://schemas.microsoft.com/office/2006/metadata/properties" ma:root="true" ma:fieldsID="ebd28ccb359e3f7f91fb4e856a993eba" ns3:_="" ns4:_="">
    <xsd:import namespace="2c022b92-18ce-4c36-9c5e-9abb5c8480ce"/>
    <xsd:import namespace="e037409f-3c7a-4125-89f7-c002ec0779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22b92-18ce-4c36-9c5e-9abb5c848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7409f-3c7a-4125-89f7-c002ec07790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A8A828-8D57-4F55-8FD5-9CEF3AACB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22b92-18ce-4c36-9c5e-9abb5c8480ce"/>
    <ds:schemaRef ds:uri="e037409f-3c7a-4125-89f7-c002ec0779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92871A-6CCE-48AF-8959-8C27FA849D3A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2c022b92-18ce-4c36-9c5e-9abb5c8480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037409f-3c7a-4125-89f7-c002ec07790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EF473F6-D2CF-4D43-B655-0F936D787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761</Words>
  <Application>Microsoft Office PowerPoint</Application>
  <PresentationFormat>Custom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Verdana</vt:lpstr>
      <vt:lpstr>Opening slide</vt:lpstr>
      <vt:lpstr>Opening slide alternative</vt:lpstr>
      <vt:lpstr>Text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UofO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Chinn</dc:creator>
  <cp:lastModifiedBy>Ajit Jaokar</cp:lastModifiedBy>
  <cp:revision>158</cp:revision>
  <dcterms:created xsi:type="dcterms:W3CDTF">2014-03-20T14:30:00Z</dcterms:created>
  <dcterms:modified xsi:type="dcterms:W3CDTF">2020-11-27T14:31:17Z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1033-11.2.0.9107</vt:lpwstr>
  </property>
  <property fmtid="{D5CDD505-2E9C-101B-9397-08002B2CF9AE}" pid="3" name="ContentTypeId">
    <vt:lpwstr>0x01010097E1AED9FED32345BF9917C6834EDBD7</vt:lpwstr>
  </property>
</Properties>
</file>