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63" r:id="rId4"/>
    <p:sldId id="264" r:id="rId5"/>
    <p:sldId id="259" r:id="rId6"/>
    <p:sldId id="265" r:id="rId7"/>
    <p:sldId id="260" r:id="rId8"/>
  </p:sldIdLst>
  <p:sldSz cx="9144000" cy="5143500" type="screen16x9"/>
  <p:notesSz cx="6858000" cy="9144000"/>
  <p:embeddedFontLst>
    <p:embeddedFont>
      <p:font typeface="Lato" panose="020B0604020202020204" charset="0"/>
      <p:regular r:id="rId10"/>
      <p:bold r:id="rId11"/>
      <p:italic r:id="rId12"/>
      <p:boldItalic r:id="rId13"/>
    </p:embeddedFont>
    <p:embeddedFont>
      <p:font typeface="Raleway"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C5AFB0-C0F5-4633-9394-71A76E9F02AC}">
  <a:tblStyle styleId="{FAC5AFB0-C0F5-4633-9394-71A76E9F02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3435beb23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3435beb23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3435beb23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3435beb23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205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3435beb23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3435beb23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492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2e84708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2e84708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2e84708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2e84708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467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2e84708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2e84708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PT"/>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dirty="0" err="1"/>
              <a:t>Payments</a:t>
            </a:r>
            <a:r>
              <a:rPr lang="pt-PT" dirty="0"/>
              <a:t> </a:t>
            </a:r>
            <a:r>
              <a:rPr lang="pt-PT" dirty="0" err="1"/>
              <a:t>Classifier</a:t>
            </a:r>
            <a:endParaRPr dirty="0"/>
          </a:p>
        </p:txBody>
      </p:sp>
      <p:sp>
        <p:nvSpPr>
          <p:cNvPr id="87" name="Google Shape;87;p13"/>
          <p:cNvSpPr txBox="1">
            <a:spLocks noGrp="1"/>
          </p:cNvSpPr>
          <p:nvPr>
            <p:ph type="subTitle" idx="1"/>
          </p:nvPr>
        </p:nvSpPr>
        <p:spPr>
          <a:xfrm>
            <a:off x="729627" y="3172900"/>
            <a:ext cx="7688100" cy="16647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endParaRPr lang="pt-PT" dirty="0"/>
          </a:p>
          <a:p>
            <a:pPr marL="0" lvl="0" indent="0" algn="r" rtl="0">
              <a:spcBef>
                <a:spcPts val="0"/>
              </a:spcBef>
              <a:spcAft>
                <a:spcPts val="0"/>
              </a:spcAft>
              <a:buNone/>
            </a:pPr>
            <a:endParaRPr lang="pt-PT" dirty="0"/>
          </a:p>
          <a:p>
            <a:pPr marL="0" lvl="0" indent="0" algn="r" rtl="0">
              <a:spcBef>
                <a:spcPts val="0"/>
              </a:spcBef>
              <a:spcAft>
                <a:spcPts val="0"/>
              </a:spcAft>
              <a:buNone/>
            </a:pPr>
            <a:endParaRPr lang="pt-PT" dirty="0"/>
          </a:p>
          <a:p>
            <a:pPr marL="0" lvl="0" indent="0" algn="r" rtl="0">
              <a:spcBef>
                <a:spcPts val="0"/>
              </a:spcBef>
              <a:spcAft>
                <a:spcPts val="0"/>
              </a:spcAft>
              <a:buNone/>
            </a:pPr>
            <a:endParaRPr lang="pt-PT" dirty="0"/>
          </a:p>
          <a:p>
            <a:pPr marL="0" lvl="0" indent="0" algn="r" rtl="0">
              <a:spcBef>
                <a:spcPts val="0"/>
              </a:spcBef>
              <a:spcAft>
                <a:spcPts val="0"/>
              </a:spcAft>
              <a:buNone/>
            </a:pPr>
            <a:r>
              <a:rPr lang="pt-PT" dirty="0"/>
              <a:t>André Oliveira</a:t>
            </a:r>
            <a:endParaRPr dirty="0"/>
          </a:p>
        </p:txBody>
      </p:sp>
      <p:pic>
        <p:nvPicPr>
          <p:cNvPr id="1026" name="Picture 2">
            <a:extLst>
              <a:ext uri="{FF2B5EF4-FFF2-40B4-BE49-F238E27FC236}">
                <a16:creationId xmlns:a16="http://schemas.microsoft.com/office/drawing/2014/main" id="{65419946-8AB0-4347-B8BD-7D9FE67FB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10" y="2216156"/>
            <a:ext cx="2420787" cy="5759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body" idx="1"/>
          </p:nvPr>
        </p:nvSpPr>
        <p:spPr>
          <a:xfrm>
            <a:off x="729450" y="1470660"/>
            <a:ext cx="7688700" cy="2869315"/>
          </a:xfrm>
          <a:prstGeom prst="rect">
            <a:avLst/>
          </a:prstGeom>
        </p:spPr>
        <p:txBody>
          <a:bodyPr spcFirstLastPara="1" wrap="square" lIns="91425" tIns="91425" rIns="91425" bIns="91425" anchor="t" anchorCtr="0">
            <a:normAutofit/>
          </a:bodyPr>
          <a:lstStyle/>
          <a:p>
            <a:r>
              <a:rPr lang="en-US" sz="1200" dirty="0"/>
              <a:t>Build a Predict whether a payment occurs ahead of time, on time or if it is delayed. </a:t>
            </a:r>
          </a:p>
          <a:p>
            <a:pPr lvl="0"/>
            <a:r>
              <a:rPr lang="en-US" sz="1200" dirty="0"/>
              <a:t>Consider that a payment is on time if it occurs within the same month of the due date.</a:t>
            </a:r>
          </a:p>
          <a:p>
            <a:pPr lvl="0"/>
            <a:r>
              <a:rPr lang="en-US" sz="1200" dirty="0"/>
              <a:t>Dataset features are anonymized.</a:t>
            </a:r>
            <a:endParaRPr sz="1200" dirty="0"/>
          </a:p>
        </p:txBody>
      </p:sp>
      <p:sp>
        <p:nvSpPr>
          <p:cNvPr id="94" name="Google Shape;94;p14"/>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Scope</a:t>
            </a:r>
            <a:endParaRPr/>
          </a:p>
        </p:txBody>
      </p:sp>
      <p:pic>
        <p:nvPicPr>
          <p:cNvPr id="2" name="Imagem 1">
            <a:extLst>
              <a:ext uri="{FF2B5EF4-FFF2-40B4-BE49-F238E27FC236}">
                <a16:creationId xmlns:a16="http://schemas.microsoft.com/office/drawing/2014/main" id="{B5D4E2EE-04B2-4935-A072-1EFF97293126}"/>
              </a:ext>
            </a:extLst>
          </p:cNvPr>
          <p:cNvPicPr>
            <a:picLocks noChangeAspect="1"/>
          </p:cNvPicPr>
          <p:nvPr/>
        </p:nvPicPr>
        <p:blipFill rotWithShape="1">
          <a:blip r:embed="rId3"/>
          <a:srcRect l="10417" t="47852" r="18264" b="16889"/>
          <a:stretch/>
        </p:blipFill>
        <p:spPr>
          <a:xfrm>
            <a:off x="895350" y="2659380"/>
            <a:ext cx="7113270" cy="19781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Exploratory Data Analysis</a:t>
            </a:r>
            <a:endParaRPr/>
          </a:p>
        </p:txBody>
      </p:sp>
      <p:sp>
        <p:nvSpPr>
          <p:cNvPr id="100" name="Google Shape;100;p15"/>
          <p:cNvSpPr txBox="1">
            <a:spLocks noGrp="1"/>
          </p:cNvSpPr>
          <p:nvPr>
            <p:ph type="body" idx="1"/>
          </p:nvPr>
        </p:nvSpPr>
        <p:spPr>
          <a:xfrm>
            <a:off x="729450" y="1466800"/>
            <a:ext cx="4833150" cy="3470960"/>
          </a:xfrm>
          <a:prstGeom prst="rect">
            <a:avLst/>
          </a:prstGeom>
        </p:spPr>
        <p:txBody>
          <a:bodyPr spcFirstLastPara="1" wrap="square" lIns="91425" tIns="91425" rIns="91425" bIns="91425" anchor="t" anchorCtr="0">
            <a:normAutofit/>
          </a:bodyPr>
          <a:lstStyle/>
          <a:p>
            <a:pPr marL="0" indent="0">
              <a:buNone/>
            </a:pPr>
            <a:r>
              <a:rPr lang="pt-PT" sz="1500" b="1" dirty="0" err="1"/>
              <a:t>Feature</a:t>
            </a:r>
            <a:r>
              <a:rPr lang="pt-PT" sz="1500" b="1" dirty="0"/>
              <a:t> </a:t>
            </a:r>
            <a:r>
              <a:rPr lang="pt-PT" sz="1500" b="1" dirty="0" err="1"/>
              <a:t>Engineering</a:t>
            </a:r>
            <a:endParaRPr lang="pt-PT" sz="1500" b="1" dirty="0"/>
          </a:p>
          <a:p>
            <a:pPr marL="285750" indent="-285750"/>
            <a:endParaRPr lang="en-US" sz="500" dirty="0"/>
          </a:p>
          <a:p>
            <a:pPr marL="285750" indent="-285750"/>
            <a:r>
              <a:rPr lang="en-US" sz="1200" dirty="0"/>
              <a:t>In order to predict the payments timeliness, a new feature was added based on the previous logic to be used as a target (</a:t>
            </a:r>
            <a:r>
              <a:rPr lang="en-US" sz="1200" i="1" dirty="0"/>
              <a:t>Payment Timeliness</a:t>
            </a:r>
            <a:r>
              <a:rPr lang="en-US" sz="1200" dirty="0"/>
              <a:t>).</a:t>
            </a:r>
          </a:p>
          <a:p>
            <a:pPr marL="285750" indent="-285750"/>
            <a:r>
              <a:rPr lang="en-US" sz="1200" dirty="0"/>
              <a:t>A feature was added (</a:t>
            </a:r>
            <a:r>
              <a:rPr lang="en-US" sz="1200" i="1" dirty="0"/>
              <a:t>Time Delta) </a:t>
            </a:r>
            <a:r>
              <a:rPr lang="en-US" sz="1200" dirty="0"/>
              <a:t>to address the relationship between the date fields </a:t>
            </a:r>
            <a:r>
              <a:rPr lang="en-US" sz="1200" i="1" dirty="0"/>
              <a:t>Datum</a:t>
            </a:r>
            <a:r>
              <a:rPr lang="en-US" sz="1200" dirty="0"/>
              <a:t> and </a:t>
            </a:r>
            <a:r>
              <a:rPr lang="en-US" sz="1200" i="1" dirty="0"/>
              <a:t>Due Date</a:t>
            </a:r>
            <a:r>
              <a:rPr lang="en-US" sz="1200" dirty="0"/>
              <a:t>, avoiding the usage of any processed date related fields in the model and reducing the model complexity.</a:t>
            </a:r>
          </a:p>
          <a:p>
            <a:pPr marL="285750" indent="-285750"/>
            <a:r>
              <a:rPr lang="en-US" sz="1200" dirty="0"/>
              <a:t>The target feature (</a:t>
            </a:r>
            <a:r>
              <a:rPr lang="en-US" sz="1200" i="1" dirty="0"/>
              <a:t>Payment Timeliness</a:t>
            </a:r>
            <a:r>
              <a:rPr lang="en-US" sz="1200" dirty="0"/>
              <a:t>) is quite unbalanced</a:t>
            </a:r>
            <a:r>
              <a:rPr lang="en-US" sz="1500" dirty="0"/>
              <a:t>.</a:t>
            </a:r>
          </a:p>
          <a:p>
            <a:pPr marL="285750" indent="-285750"/>
            <a:r>
              <a:rPr lang="en-US" sz="1200" dirty="0"/>
              <a:t>The features </a:t>
            </a:r>
            <a:r>
              <a:rPr lang="en-US" sz="1200" i="1" dirty="0"/>
              <a:t>MANSP</a:t>
            </a:r>
            <a:r>
              <a:rPr lang="en-US" sz="1200" dirty="0"/>
              <a:t>, </a:t>
            </a:r>
            <a:r>
              <a:rPr lang="en-US" sz="1200" i="1" dirty="0"/>
              <a:t>CTLPC</a:t>
            </a:r>
            <a:r>
              <a:rPr lang="en-US" sz="1200" dirty="0"/>
              <a:t>, </a:t>
            </a:r>
            <a:r>
              <a:rPr lang="en-US" sz="1200" i="1" dirty="0"/>
              <a:t>HISTORICRATING</a:t>
            </a:r>
            <a:r>
              <a:rPr lang="en-US" sz="1200" dirty="0"/>
              <a:t> and </a:t>
            </a:r>
            <a:r>
              <a:rPr lang="en-US" sz="1200" i="1" dirty="0"/>
              <a:t>CURRENTRATING</a:t>
            </a:r>
            <a:r>
              <a:rPr lang="en-US" sz="1200" dirty="0"/>
              <a:t> are almost empty, therefore they were removed from the list of relevant features.</a:t>
            </a:r>
          </a:p>
        </p:txBody>
      </p:sp>
      <p:pic>
        <p:nvPicPr>
          <p:cNvPr id="6" name="Imagem 5">
            <a:extLst>
              <a:ext uri="{FF2B5EF4-FFF2-40B4-BE49-F238E27FC236}">
                <a16:creationId xmlns:a16="http://schemas.microsoft.com/office/drawing/2014/main" id="{F554D3B0-5CB4-4A20-BCFB-3DDE5ED9EC9E}"/>
              </a:ext>
            </a:extLst>
          </p:cNvPr>
          <p:cNvPicPr>
            <a:picLocks noChangeAspect="1"/>
          </p:cNvPicPr>
          <p:nvPr/>
        </p:nvPicPr>
        <p:blipFill>
          <a:blip r:embed="rId3"/>
          <a:stretch>
            <a:fillRect/>
          </a:stretch>
        </p:blipFill>
        <p:spPr>
          <a:xfrm>
            <a:off x="6210699" y="1824037"/>
            <a:ext cx="2496580" cy="2481263"/>
          </a:xfrm>
          <a:prstGeom prst="rect">
            <a:avLst/>
          </a:prstGeom>
        </p:spPr>
      </p:pic>
      <p:sp>
        <p:nvSpPr>
          <p:cNvPr id="15" name="Google Shape;102;p15">
            <a:extLst>
              <a:ext uri="{FF2B5EF4-FFF2-40B4-BE49-F238E27FC236}">
                <a16:creationId xmlns:a16="http://schemas.microsoft.com/office/drawing/2014/main" id="{5C3219F2-B4FC-46D0-A6C4-C46D6F5DC05D}"/>
              </a:ext>
            </a:extLst>
          </p:cNvPr>
          <p:cNvSpPr txBox="1">
            <a:spLocks/>
          </p:cNvSpPr>
          <p:nvPr/>
        </p:nvSpPr>
        <p:spPr>
          <a:xfrm>
            <a:off x="5942609" y="1466800"/>
            <a:ext cx="3032759" cy="97636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200"/>
              </a:spcAft>
              <a:buFont typeface="Lato"/>
              <a:buNone/>
            </a:pPr>
            <a:r>
              <a:rPr lang="pt-PT" sz="1050" b="1" dirty="0" err="1"/>
              <a:t>Payments</a:t>
            </a:r>
            <a:r>
              <a:rPr lang="pt-PT" sz="1050" b="1" dirty="0"/>
              <a:t> </a:t>
            </a:r>
            <a:r>
              <a:rPr lang="pt-PT" sz="1050" b="1" dirty="0" err="1"/>
              <a:t>Timeliness</a:t>
            </a:r>
            <a:r>
              <a:rPr lang="pt-PT" sz="1050" b="1" dirty="0"/>
              <a:t> – </a:t>
            </a:r>
            <a:r>
              <a:rPr lang="pt-PT" sz="1050" b="1" dirty="0" err="1"/>
              <a:t>Value</a:t>
            </a:r>
            <a:r>
              <a:rPr lang="pt-PT" sz="1050" b="1" dirty="0"/>
              <a:t> </a:t>
            </a:r>
            <a:r>
              <a:rPr lang="pt-PT" sz="1050" b="1" dirty="0" err="1"/>
              <a:t>Count</a:t>
            </a:r>
            <a:r>
              <a:rPr lang="pt-PT" sz="1050" b="1" dirty="0"/>
              <a:t> </a:t>
            </a:r>
            <a:r>
              <a:rPr lang="pt-PT" sz="1050" b="1" dirty="0" err="1"/>
              <a:t>by</a:t>
            </a:r>
            <a:r>
              <a:rPr lang="pt-PT" sz="1050" b="1" dirty="0"/>
              <a:t> </a:t>
            </a:r>
            <a:r>
              <a:rPr lang="pt-PT" sz="1050" b="1" dirty="0" err="1"/>
              <a:t>Class</a:t>
            </a:r>
            <a:endParaRPr lang="pt-PT" sz="700" dirty="0"/>
          </a:p>
        </p:txBody>
      </p:sp>
    </p:spTree>
    <p:extLst>
      <p:ext uri="{BB962C8B-B14F-4D97-AF65-F5344CB8AC3E}">
        <p14:creationId xmlns:p14="http://schemas.microsoft.com/office/powerpoint/2010/main" val="413301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Exploratory Data Analysis</a:t>
            </a:r>
            <a:endParaRPr/>
          </a:p>
        </p:txBody>
      </p:sp>
      <p:sp>
        <p:nvSpPr>
          <p:cNvPr id="100" name="Google Shape;100;p15"/>
          <p:cNvSpPr txBox="1">
            <a:spLocks noGrp="1"/>
          </p:cNvSpPr>
          <p:nvPr>
            <p:ph type="body" idx="1"/>
          </p:nvPr>
        </p:nvSpPr>
        <p:spPr>
          <a:xfrm>
            <a:off x="729449" y="1363980"/>
            <a:ext cx="4800353" cy="357378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sz="1500" b="1" dirty="0" err="1"/>
              <a:t>Correlation</a:t>
            </a:r>
            <a:endParaRPr lang="pt-PT" sz="1500" b="1" dirty="0"/>
          </a:p>
          <a:p>
            <a:pPr marL="0" lvl="0" indent="0" algn="l" rtl="0">
              <a:spcBef>
                <a:spcPts val="0"/>
              </a:spcBef>
              <a:spcAft>
                <a:spcPts val="0"/>
              </a:spcAft>
              <a:buNone/>
            </a:pPr>
            <a:endParaRPr lang="pt-PT" sz="500" b="1" dirty="0"/>
          </a:p>
          <a:p>
            <a:pPr marL="285750" indent="-285750"/>
            <a:r>
              <a:rPr lang="en-US" sz="1200" dirty="0"/>
              <a:t>When analyzing the Pearson’s correlation, it is visible that there is not much linear correlation between the payment timeliness and other variables.</a:t>
            </a:r>
          </a:p>
          <a:p>
            <a:pPr marL="285750" indent="-285750"/>
            <a:endParaRPr lang="en-US" sz="1200" dirty="0"/>
          </a:p>
          <a:p>
            <a:pPr marL="285750" indent="-285750"/>
            <a:r>
              <a:rPr lang="en-US" sz="1200" dirty="0"/>
              <a:t> When analyzing the </a:t>
            </a:r>
            <a:r>
              <a:rPr lang="en-US" sz="1200" dirty="0" err="1"/>
              <a:t>Phik’s</a:t>
            </a:r>
            <a:r>
              <a:rPr lang="en-US" sz="1200" dirty="0"/>
              <a:t> correlation – a measure suitable for categorical, ordinal and interval variables that captures non-linear dependency – it is visible that there is some correlation between the payment timeliness and the variables </a:t>
            </a:r>
            <a:r>
              <a:rPr lang="en-US" sz="1200" i="1" dirty="0"/>
              <a:t>KNA1_LAND1, MANSP, BURKS, TBSLT_LTEXT and TIME_DELTA</a:t>
            </a:r>
            <a:r>
              <a:rPr lang="en-US" sz="1200" dirty="0"/>
              <a:t>.</a:t>
            </a:r>
            <a:endParaRPr sz="1200" dirty="0"/>
          </a:p>
        </p:txBody>
      </p:sp>
      <p:pic>
        <p:nvPicPr>
          <p:cNvPr id="4" name="Imagem 3">
            <a:extLst>
              <a:ext uri="{FF2B5EF4-FFF2-40B4-BE49-F238E27FC236}">
                <a16:creationId xmlns:a16="http://schemas.microsoft.com/office/drawing/2014/main" id="{05076DCC-069E-4C76-B7F1-027F3E319E72}"/>
              </a:ext>
            </a:extLst>
          </p:cNvPr>
          <p:cNvPicPr>
            <a:picLocks noChangeAspect="1"/>
          </p:cNvPicPr>
          <p:nvPr/>
        </p:nvPicPr>
        <p:blipFill>
          <a:blip r:embed="rId3"/>
          <a:stretch>
            <a:fillRect/>
          </a:stretch>
        </p:blipFill>
        <p:spPr>
          <a:xfrm>
            <a:off x="6068073" y="678367"/>
            <a:ext cx="2992770" cy="2317441"/>
          </a:xfrm>
          <a:prstGeom prst="rect">
            <a:avLst/>
          </a:prstGeom>
        </p:spPr>
      </p:pic>
      <p:sp>
        <p:nvSpPr>
          <p:cNvPr id="103" name="Google Shape;103;p15"/>
          <p:cNvSpPr/>
          <p:nvPr/>
        </p:nvSpPr>
        <p:spPr>
          <a:xfrm>
            <a:off x="5976263" y="2206931"/>
            <a:ext cx="2638120" cy="135130"/>
          </a:xfrm>
          <a:prstGeom prst="rect">
            <a:avLst/>
          </a:prstGeom>
          <a:noFill/>
          <a:ln w="3810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2;p15">
            <a:extLst>
              <a:ext uri="{FF2B5EF4-FFF2-40B4-BE49-F238E27FC236}">
                <a16:creationId xmlns:a16="http://schemas.microsoft.com/office/drawing/2014/main" id="{6524C5D0-2E4A-48D5-9BE8-FBA5970DE77E}"/>
              </a:ext>
            </a:extLst>
          </p:cNvPr>
          <p:cNvSpPr txBox="1">
            <a:spLocks/>
          </p:cNvSpPr>
          <p:nvPr/>
        </p:nvSpPr>
        <p:spPr>
          <a:xfrm>
            <a:off x="5874930" y="647930"/>
            <a:ext cx="906946" cy="49154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200"/>
              </a:spcAft>
              <a:buFont typeface="Lato"/>
              <a:buNone/>
            </a:pPr>
            <a:r>
              <a:rPr lang="pt-PT" sz="900" b="1" dirty="0" err="1"/>
              <a:t>Pearson’s</a:t>
            </a:r>
            <a:endParaRPr lang="pt-PT" sz="500" dirty="0"/>
          </a:p>
        </p:txBody>
      </p:sp>
      <p:pic>
        <p:nvPicPr>
          <p:cNvPr id="5" name="Imagem 4">
            <a:extLst>
              <a:ext uri="{FF2B5EF4-FFF2-40B4-BE49-F238E27FC236}">
                <a16:creationId xmlns:a16="http://schemas.microsoft.com/office/drawing/2014/main" id="{F2A559AA-0CD4-4219-9282-E25215BB39ED}"/>
              </a:ext>
            </a:extLst>
          </p:cNvPr>
          <p:cNvPicPr>
            <a:picLocks noChangeAspect="1"/>
          </p:cNvPicPr>
          <p:nvPr/>
        </p:nvPicPr>
        <p:blipFill>
          <a:blip r:embed="rId4"/>
          <a:stretch>
            <a:fillRect/>
          </a:stretch>
        </p:blipFill>
        <p:spPr>
          <a:xfrm>
            <a:off x="6252203" y="2953891"/>
            <a:ext cx="2755297" cy="2186850"/>
          </a:xfrm>
          <a:prstGeom prst="rect">
            <a:avLst/>
          </a:prstGeom>
        </p:spPr>
      </p:pic>
      <p:sp>
        <p:nvSpPr>
          <p:cNvPr id="12" name="Google Shape;103;p15">
            <a:extLst>
              <a:ext uri="{FF2B5EF4-FFF2-40B4-BE49-F238E27FC236}">
                <a16:creationId xmlns:a16="http://schemas.microsoft.com/office/drawing/2014/main" id="{2E1F2701-C0A6-46B4-AF4C-C8A54FFCC0D6}"/>
              </a:ext>
            </a:extLst>
          </p:cNvPr>
          <p:cNvSpPr/>
          <p:nvPr/>
        </p:nvSpPr>
        <p:spPr>
          <a:xfrm>
            <a:off x="6220083" y="4439485"/>
            <a:ext cx="2474337" cy="112565"/>
          </a:xfrm>
          <a:prstGeom prst="rect">
            <a:avLst/>
          </a:prstGeom>
          <a:noFill/>
          <a:ln w="3810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2;p15">
            <a:extLst>
              <a:ext uri="{FF2B5EF4-FFF2-40B4-BE49-F238E27FC236}">
                <a16:creationId xmlns:a16="http://schemas.microsoft.com/office/drawing/2014/main" id="{8399D39E-1E0C-400B-BA9B-04A83CC84293}"/>
              </a:ext>
            </a:extLst>
          </p:cNvPr>
          <p:cNvSpPr txBox="1">
            <a:spLocks/>
          </p:cNvSpPr>
          <p:nvPr/>
        </p:nvSpPr>
        <p:spPr>
          <a:xfrm>
            <a:off x="6162943" y="2928770"/>
            <a:ext cx="906946" cy="49154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200"/>
              </a:spcAft>
              <a:buFont typeface="Lato"/>
              <a:buNone/>
            </a:pPr>
            <a:r>
              <a:rPr lang="pt-PT" sz="900" b="1" dirty="0" err="1"/>
              <a:t>Phik’s</a:t>
            </a:r>
            <a:endParaRPr lang="pt-PT" sz="500" dirty="0"/>
          </a:p>
        </p:txBody>
      </p:sp>
    </p:spTree>
    <p:extLst>
      <p:ext uri="{BB962C8B-B14F-4D97-AF65-F5344CB8AC3E}">
        <p14:creationId xmlns:p14="http://schemas.microsoft.com/office/powerpoint/2010/main" val="140562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Methodology</a:t>
            </a:r>
            <a:endParaRPr/>
          </a:p>
        </p:txBody>
      </p:sp>
      <p:sp>
        <p:nvSpPr>
          <p:cNvPr id="109" name="Google Shape;109;p16"/>
          <p:cNvSpPr txBox="1">
            <a:spLocks noGrp="1"/>
          </p:cNvSpPr>
          <p:nvPr>
            <p:ph type="body" idx="1"/>
          </p:nvPr>
        </p:nvSpPr>
        <p:spPr>
          <a:xfrm>
            <a:off x="729450" y="1372974"/>
            <a:ext cx="7924800" cy="3618126"/>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sz="1500" b="1" dirty="0" err="1"/>
              <a:t>Approach</a:t>
            </a:r>
            <a:endParaRPr sz="1500" b="1" dirty="0"/>
          </a:p>
          <a:p>
            <a:pPr lvl="0">
              <a:spcBef>
                <a:spcPts val="1200"/>
              </a:spcBef>
            </a:pPr>
            <a:r>
              <a:rPr lang="en-US" sz="1200" dirty="0"/>
              <a:t>As the correlation analysis was not conclusive to identify a final set of relevant features to model in order to predict the payments timeliness, the approach was based on using the feature importance of a model.</a:t>
            </a:r>
          </a:p>
          <a:p>
            <a:pPr lvl="0">
              <a:spcBef>
                <a:spcPts val="1200"/>
              </a:spcBef>
            </a:pPr>
            <a:r>
              <a:rPr lang="en-US" sz="1200" dirty="0"/>
              <a:t>The selected model was </a:t>
            </a:r>
            <a:r>
              <a:rPr lang="en-US" sz="1200" b="1" dirty="0"/>
              <a:t>Gradient Boosting</a:t>
            </a:r>
            <a:r>
              <a:rPr lang="en-US" sz="1200" dirty="0"/>
              <a:t>, as it performs well on unbalanced data. It is a type of machine learning model that creates an ensemble based on multiple weak leaners (decision trees). It starts by fitting an initial model to the data, then a second model is built that focuses on accurately predicting the cases where the first model performs poorly. The combination of these two models is expected to be better than either model alone. Then this process is repeated over and over again.  </a:t>
            </a:r>
          </a:p>
          <a:p>
            <a:pPr lvl="0">
              <a:spcBef>
                <a:spcPts val="1200"/>
              </a:spcBef>
            </a:pPr>
            <a:r>
              <a:rPr lang="en-US" sz="1200" dirty="0"/>
              <a:t>The hyperparameter tuning method was Bayesian Optimization, conscious of computing performance.</a:t>
            </a:r>
          </a:p>
          <a:p>
            <a:pPr lvl="0">
              <a:spcBef>
                <a:spcPts val="1200"/>
              </a:spcBef>
            </a:pPr>
            <a:r>
              <a:rPr lang="en-US" sz="1200" dirty="0"/>
              <a:t>The dataset was split in 2 sets to avoid data leakage:</a:t>
            </a:r>
          </a:p>
          <a:p>
            <a:pPr lvl="1">
              <a:spcBef>
                <a:spcPts val="1200"/>
              </a:spcBef>
            </a:pPr>
            <a:r>
              <a:rPr lang="en-US" sz="1000" dirty="0"/>
              <a:t>Train – used to train the model and perform the hyperparameter tuning with cross-validation.</a:t>
            </a:r>
          </a:p>
          <a:p>
            <a:pPr lvl="1">
              <a:spcBef>
                <a:spcPts val="1200"/>
              </a:spcBef>
            </a:pPr>
            <a:r>
              <a:rPr lang="en-US" sz="1000" dirty="0"/>
              <a:t>Test – used to evaluate the model. </a:t>
            </a:r>
          </a:p>
          <a:p>
            <a:pPr lvl="0">
              <a:spcBef>
                <a:spcPts val="1200"/>
              </a:spcBef>
            </a:pPr>
            <a:endParaRPr lang="en-US" sz="1200" dirty="0"/>
          </a:p>
          <a:p>
            <a:pPr lvl="0">
              <a:spcBef>
                <a:spcPts val="1200"/>
              </a:spcBef>
            </a:pP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Methodology</a:t>
            </a:r>
            <a:endParaRPr/>
          </a:p>
        </p:txBody>
      </p:sp>
      <p:sp>
        <p:nvSpPr>
          <p:cNvPr id="110" name="Google Shape;110;p16"/>
          <p:cNvSpPr txBox="1">
            <a:spLocks noGrp="1"/>
          </p:cNvSpPr>
          <p:nvPr>
            <p:ph type="body" idx="1"/>
          </p:nvPr>
        </p:nvSpPr>
        <p:spPr>
          <a:xfrm>
            <a:off x="5250180" y="1386840"/>
            <a:ext cx="3571220" cy="355658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sz="1500" b="1" dirty="0" err="1"/>
              <a:t>Evaluation</a:t>
            </a:r>
            <a:r>
              <a:rPr lang="pt-PT" sz="1500" b="1" dirty="0"/>
              <a:t> </a:t>
            </a:r>
            <a:r>
              <a:rPr lang="pt-PT" sz="1500" b="1" dirty="0" err="1"/>
              <a:t>Metrics</a:t>
            </a:r>
            <a:endParaRPr lang="pt-PT" sz="1500" b="1" dirty="0"/>
          </a:p>
          <a:p>
            <a:pPr marL="0" lvl="0" indent="0" algn="l" rtl="0">
              <a:spcBef>
                <a:spcPts val="0"/>
              </a:spcBef>
              <a:spcAft>
                <a:spcPts val="0"/>
              </a:spcAft>
              <a:buNone/>
            </a:pPr>
            <a:endParaRPr sz="500" b="1" dirty="0"/>
          </a:p>
          <a:p>
            <a:pPr marL="285750" lvl="0" indent="-285750"/>
            <a:r>
              <a:rPr lang="pt-PT" sz="1200" dirty="0"/>
              <a:t>F1 score.</a:t>
            </a:r>
          </a:p>
          <a:p>
            <a:pPr marL="285750" lvl="0" indent="-285750"/>
            <a:r>
              <a:rPr lang="pt-PT" sz="1200" dirty="0" err="1"/>
              <a:t>Accuracy</a:t>
            </a:r>
            <a:r>
              <a:rPr lang="pt-PT" sz="1200" dirty="0"/>
              <a:t>. </a:t>
            </a:r>
            <a:endParaRPr sz="1200" dirty="0"/>
          </a:p>
          <a:p>
            <a:pPr marL="285750" lvl="0" indent="-285750"/>
            <a:r>
              <a:rPr lang="pt-PT" sz="1200" dirty="0" err="1"/>
              <a:t>Precision</a:t>
            </a:r>
            <a:r>
              <a:rPr lang="pt-PT" sz="1200" dirty="0"/>
              <a:t>.</a:t>
            </a:r>
          </a:p>
          <a:p>
            <a:pPr marL="285750" lvl="0" indent="-285750"/>
            <a:r>
              <a:rPr lang="pt-PT" sz="1200" dirty="0" err="1"/>
              <a:t>Recall</a:t>
            </a:r>
            <a:r>
              <a:rPr lang="pt-PT" sz="1200" dirty="0"/>
              <a:t>.</a:t>
            </a:r>
          </a:p>
          <a:p>
            <a:pPr marL="285750" indent="-285750"/>
            <a:r>
              <a:rPr lang="pt-PT" sz="1200" dirty="0"/>
              <a:t>ROC AUC.</a:t>
            </a:r>
          </a:p>
        </p:txBody>
      </p:sp>
      <p:sp>
        <p:nvSpPr>
          <p:cNvPr id="111" name="Google Shape;111;p16"/>
          <p:cNvSpPr txBox="1">
            <a:spLocks noGrp="1"/>
          </p:cNvSpPr>
          <p:nvPr>
            <p:ph type="body" idx="1"/>
          </p:nvPr>
        </p:nvSpPr>
        <p:spPr>
          <a:xfrm>
            <a:off x="729450" y="1386840"/>
            <a:ext cx="4170600" cy="370118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sz="1500" b="1" dirty="0" err="1"/>
              <a:t>Main</a:t>
            </a:r>
            <a:r>
              <a:rPr lang="pt-PT" sz="1500" b="1" dirty="0"/>
              <a:t> Drivers </a:t>
            </a:r>
            <a:r>
              <a:rPr lang="pt-PT" sz="1500" b="1" dirty="0" err="1"/>
              <a:t>of</a:t>
            </a:r>
            <a:r>
              <a:rPr lang="pt-PT" sz="1500" b="1" dirty="0"/>
              <a:t> </a:t>
            </a:r>
            <a:r>
              <a:rPr lang="pt-PT" sz="1500" b="1" dirty="0" err="1"/>
              <a:t>Payment</a:t>
            </a:r>
            <a:r>
              <a:rPr lang="pt-PT" sz="1500" b="1" dirty="0"/>
              <a:t> </a:t>
            </a:r>
            <a:r>
              <a:rPr lang="pt-PT" sz="1500" b="1" dirty="0" err="1"/>
              <a:t>Timeliness</a:t>
            </a:r>
            <a:endParaRPr sz="1500" b="1" dirty="0"/>
          </a:p>
          <a:p>
            <a:pPr lvl="0">
              <a:spcBef>
                <a:spcPts val="1200"/>
              </a:spcBef>
            </a:pPr>
            <a:r>
              <a:rPr lang="en-US" sz="1200" dirty="0"/>
              <a:t>The final list of features to include in the model was defined using the feature importance of the gradient boosting model that included all features of the dataset.</a:t>
            </a:r>
          </a:p>
        </p:txBody>
      </p:sp>
      <p:pic>
        <p:nvPicPr>
          <p:cNvPr id="4" name="Imagem 3">
            <a:extLst>
              <a:ext uri="{FF2B5EF4-FFF2-40B4-BE49-F238E27FC236}">
                <a16:creationId xmlns:a16="http://schemas.microsoft.com/office/drawing/2014/main" id="{3F1CB974-2E34-4D39-ABEE-EBAA261709BA}"/>
              </a:ext>
            </a:extLst>
          </p:cNvPr>
          <p:cNvPicPr>
            <a:picLocks noChangeAspect="1"/>
          </p:cNvPicPr>
          <p:nvPr/>
        </p:nvPicPr>
        <p:blipFill>
          <a:blip r:embed="rId3"/>
          <a:stretch>
            <a:fillRect/>
          </a:stretch>
        </p:blipFill>
        <p:spPr>
          <a:xfrm>
            <a:off x="612161" y="2841567"/>
            <a:ext cx="3990320" cy="2197157"/>
          </a:xfrm>
          <a:prstGeom prst="rect">
            <a:avLst/>
          </a:prstGeom>
        </p:spPr>
      </p:pic>
      <p:sp>
        <p:nvSpPr>
          <p:cNvPr id="9" name="Google Shape;103;p15">
            <a:extLst>
              <a:ext uri="{FF2B5EF4-FFF2-40B4-BE49-F238E27FC236}">
                <a16:creationId xmlns:a16="http://schemas.microsoft.com/office/drawing/2014/main" id="{FE6E0AE6-5E9E-447B-A56F-A45F4B99529F}"/>
              </a:ext>
            </a:extLst>
          </p:cNvPr>
          <p:cNvSpPr/>
          <p:nvPr/>
        </p:nvSpPr>
        <p:spPr>
          <a:xfrm>
            <a:off x="612160" y="2907970"/>
            <a:ext cx="1056620" cy="1496389"/>
          </a:xfrm>
          <a:prstGeom prst="rect">
            <a:avLst/>
          </a:prstGeom>
          <a:noFill/>
          <a:ln w="3810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667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Results</a:t>
            </a:r>
            <a:endParaRPr/>
          </a:p>
        </p:txBody>
      </p:sp>
      <p:graphicFrame>
        <p:nvGraphicFramePr>
          <p:cNvPr id="119" name="Google Shape;119;p17"/>
          <p:cNvGraphicFramePr/>
          <p:nvPr>
            <p:extLst>
              <p:ext uri="{D42A27DB-BD31-4B8C-83A1-F6EECF244321}">
                <p14:modId xmlns:p14="http://schemas.microsoft.com/office/powerpoint/2010/main" val="3405086951"/>
              </p:ext>
            </p:extLst>
          </p:nvPr>
        </p:nvGraphicFramePr>
        <p:xfrm>
          <a:off x="5082540" y="1911585"/>
          <a:ext cx="3916680" cy="2082660"/>
        </p:xfrm>
        <a:graphic>
          <a:graphicData uri="http://schemas.openxmlformats.org/drawingml/2006/table">
            <a:tbl>
              <a:tblPr>
                <a:noFill/>
                <a:tableStyleId>{FAC5AFB0-C0F5-4633-9394-71A76E9F02AC}</a:tableStyleId>
              </a:tblPr>
              <a:tblGrid>
                <a:gridCol w="6781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58273">
                  <a:extLst>
                    <a:ext uri="{9D8B030D-6E8A-4147-A177-3AD203B41FA5}">
                      <a16:colId xmlns:a16="http://schemas.microsoft.com/office/drawing/2014/main" val="20002"/>
                    </a:ext>
                  </a:extLst>
                </a:gridCol>
                <a:gridCol w="507587">
                  <a:extLst>
                    <a:ext uri="{9D8B030D-6E8A-4147-A177-3AD203B41FA5}">
                      <a16:colId xmlns:a16="http://schemas.microsoft.com/office/drawing/2014/main" val="3219863572"/>
                    </a:ext>
                  </a:extLst>
                </a:gridCol>
                <a:gridCol w="708660">
                  <a:extLst>
                    <a:ext uri="{9D8B030D-6E8A-4147-A177-3AD203B41FA5}">
                      <a16:colId xmlns:a16="http://schemas.microsoft.com/office/drawing/2014/main" val="833727817"/>
                    </a:ext>
                  </a:extLst>
                </a:gridCol>
                <a:gridCol w="723900">
                  <a:extLst>
                    <a:ext uri="{9D8B030D-6E8A-4147-A177-3AD203B41FA5}">
                      <a16:colId xmlns:a16="http://schemas.microsoft.com/office/drawing/2014/main" val="1093896678"/>
                    </a:ext>
                  </a:extLst>
                </a:gridCol>
              </a:tblGrid>
              <a:tr h="322440">
                <a:tc>
                  <a:txBody>
                    <a:bodyPr/>
                    <a:lstStyle/>
                    <a:p>
                      <a:pPr marL="0" lvl="0" indent="0" algn="l" rtl="0">
                        <a:spcBef>
                          <a:spcPts val="0"/>
                        </a:spcBef>
                        <a:spcAft>
                          <a:spcPts val="0"/>
                        </a:spcAft>
                        <a:buNone/>
                      </a:pPr>
                      <a:r>
                        <a:rPr lang="pt-PT" sz="900" b="1" dirty="0" err="1">
                          <a:solidFill>
                            <a:schemeClr val="accent1"/>
                          </a:solidFill>
                          <a:latin typeface="Lato"/>
                          <a:ea typeface="Lato"/>
                          <a:cs typeface="Lato"/>
                          <a:sym typeface="Lato"/>
                        </a:rPr>
                        <a:t>Label</a:t>
                      </a:r>
                      <a:endParaRPr sz="900" b="1" dirty="0">
                        <a:solidFill>
                          <a:schemeClr val="accent1"/>
                        </a:solidFill>
                        <a:latin typeface="Lato"/>
                        <a:ea typeface="Lato"/>
                        <a:cs typeface="Lato"/>
                        <a:sym typeface="Lato"/>
                      </a:endParaRPr>
                    </a:p>
                  </a:txBody>
                  <a:tcPr marL="91425" marR="91425" marT="91425" marB="91425">
                    <a:solidFill>
                      <a:schemeClr val="tx2"/>
                    </a:solidFill>
                  </a:tcPr>
                </a:tc>
                <a:tc>
                  <a:txBody>
                    <a:bodyPr/>
                    <a:lstStyle/>
                    <a:p>
                      <a:pPr marL="0" lvl="0" indent="0" algn="ctr" rtl="0">
                        <a:spcBef>
                          <a:spcPts val="0"/>
                        </a:spcBef>
                        <a:spcAft>
                          <a:spcPts val="0"/>
                        </a:spcAft>
                        <a:buNone/>
                      </a:pPr>
                      <a:r>
                        <a:rPr lang="pt-PT" sz="900" b="1" dirty="0">
                          <a:solidFill>
                            <a:schemeClr val="accent1"/>
                          </a:solidFill>
                          <a:latin typeface="Lato"/>
                          <a:ea typeface="Lato"/>
                          <a:cs typeface="Lato"/>
                          <a:sym typeface="Lato"/>
                        </a:rPr>
                        <a:t>F1 score</a:t>
                      </a:r>
                      <a:endParaRPr sz="900" b="1" dirty="0">
                        <a:solidFill>
                          <a:schemeClr val="accent1"/>
                        </a:solidFill>
                        <a:latin typeface="Lato"/>
                        <a:ea typeface="Lato"/>
                        <a:cs typeface="Lato"/>
                        <a:sym typeface="Lato"/>
                      </a:endParaRPr>
                    </a:p>
                  </a:txBody>
                  <a:tcPr marL="91425" marR="91425" marT="91425" marB="91425">
                    <a:solidFill>
                      <a:srgbClr val="C9DAF8"/>
                    </a:solidFill>
                  </a:tcPr>
                </a:tc>
                <a:tc>
                  <a:txBody>
                    <a:bodyPr/>
                    <a:lstStyle/>
                    <a:p>
                      <a:pPr marL="0" lvl="0" indent="0" algn="ctr" rtl="0">
                        <a:spcBef>
                          <a:spcPts val="0"/>
                        </a:spcBef>
                        <a:spcAft>
                          <a:spcPts val="0"/>
                        </a:spcAft>
                        <a:buNone/>
                      </a:pPr>
                      <a:r>
                        <a:rPr lang="pt-PT" sz="900" b="1" dirty="0" err="1">
                          <a:solidFill>
                            <a:schemeClr val="accent1"/>
                          </a:solidFill>
                          <a:latin typeface="Lato"/>
                          <a:ea typeface="Lato"/>
                          <a:cs typeface="Lato"/>
                          <a:sym typeface="Lato"/>
                        </a:rPr>
                        <a:t>Precision</a:t>
                      </a:r>
                      <a:endParaRPr sz="900" b="1" dirty="0">
                        <a:solidFill>
                          <a:schemeClr val="accent1"/>
                        </a:solidFill>
                        <a:latin typeface="Lato"/>
                        <a:ea typeface="Lato"/>
                        <a:cs typeface="Lato"/>
                        <a:sym typeface="Lato"/>
                      </a:endParaRPr>
                    </a:p>
                  </a:txBody>
                  <a:tcPr marL="91425" marR="91425" marT="91425" marB="91425">
                    <a:solidFill>
                      <a:srgbClr val="C9DAF8"/>
                    </a:solidFill>
                  </a:tcPr>
                </a:tc>
                <a:tc>
                  <a:txBody>
                    <a:bodyPr/>
                    <a:lstStyle/>
                    <a:p>
                      <a:pPr marL="0" lvl="0" indent="0" algn="ctr" rtl="0">
                        <a:spcBef>
                          <a:spcPts val="0"/>
                        </a:spcBef>
                        <a:spcAft>
                          <a:spcPts val="0"/>
                        </a:spcAft>
                        <a:buNone/>
                      </a:pPr>
                      <a:r>
                        <a:rPr lang="pt-PT" sz="900" b="1" dirty="0" err="1">
                          <a:solidFill>
                            <a:schemeClr val="accent1"/>
                          </a:solidFill>
                          <a:latin typeface="Lato"/>
                          <a:ea typeface="Lato"/>
                          <a:cs typeface="Lato"/>
                          <a:sym typeface="Lato"/>
                        </a:rPr>
                        <a:t>Recall</a:t>
                      </a:r>
                      <a:endParaRPr sz="900" b="1" dirty="0">
                        <a:solidFill>
                          <a:schemeClr val="accent1"/>
                        </a:solidFill>
                        <a:latin typeface="Lato"/>
                        <a:ea typeface="Lato"/>
                        <a:cs typeface="Lato"/>
                        <a:sym typeface="Lato"/>
                      </a:endParaRPr>
                    </a:p>
                  </a:txBody>
                  <a:tcPr marL="91425" marR="91425" marT="91425" marB="91425">
                    <a:solidFill>
                      <a:srgbClr val="C9DAF8"/>
                    </a:solidFill>
                  </a:tcPr>
                </a:tc>
                <a:tc>
                  <a:txBody>
                    <a:bodyPr/>
                    <a:lstStyle/>
                    <a:p>
                      <a:pPr marL="0" lvl="0" indent="0" algn="ctr" rtl="0">
                        <a:spcBef>
                          <a:spcPts val="0"/>
                        </a:spcBef>
                        <a:spcAft>
                          <a:spcPts val="0"/>
                        </a:spcAft>
                        <a:buNone/>
                      </a:pPr>
                      <a:r>
                        <a:rPr lang="pt-PT" sz="900" b="1" dirty="0">
                          <a:solidFill>
                            <a:schemeClr val="accent1"/>
                          </a:solidFill>
                          <a:latin typeface="Lato"/>
                          <a:ea typeface="Lato"/>
                          <a:cs typeface="Lato"/>
                          <a:sym typeface="Lato"/>
                        </a:rPr>
                        <a:t>ROC AUC</a:t>
                      </a:r>
                      <a:endParaRPr sz="900" b="1" dirty="0">
                        <a:solidFill>
                          <a:schemeClr val="accent1"/>
                        </a:solidFill>
                        <a:latin typeface="Lato"/>
                        <a:ea typeface="Lato"/>
                        <a:cs typeface="Lato"/>
                        <a:sym typeface="Lato"/>
                      </a:endParaRPr>
                    </a:p>
                  </a:txBody>
                  <a:tcPr marL="91425" marR="91425" marT="91425" marB="91425">
                    <a:solidFill>
                      <a:srgbClr val="C9DAF8"/>
                    </a:solidFill>
                  </a:tcPr>
                </a:tc>
                <a:tc>
                  <a:txBody>
                    <a:bodyPr/>
                    <a:lstStyle/>
                    <a:p>
                      <a:pPr marL="0" lvl="0" indent="0" algn="ctr" rtl="0">
                        <a:spcBef>
                          <a:spcPts val="0"/>
                        </a:spcBef>
                        <a:spcAft>
                          <a:spcPts val="0"/>
                        </a:spcAft>
                        <a:buNone/>
                      </a:pPr>
                      <a:r>
                        <a:rPr lang="pt-PT" sz="900" b="1" dirty="0" err="1">
                          <a:solidFill>
                            <a:schemeClr val="accent1"/>
                          </a:solidFill>
                          <a:latin typeface="Lato"/>
                          <a:ea typeface="Lato"/>
                          <a:cs typeface="Lato"/>
                          <a:sym typeface="Lato"/>
                        </a:rPr>
                        <a:t>Accuracy</a:t>
                      </a:r>
                      <a:endParaRPr sz="900" b="1" dirty="0">
                        <a:solidFill>
                          <a:schemeClr val="accent1"/>
                        </a:solidFill>
                        <a:latin typeface="Lato"/>
                        <a:ea typeface="Lato"/>
                        <a:cs typeface="Lato"/>
                        <a:sym typeface="Lato"/>
                      </a:endParaRPr>
                    </a:p>
                  </a:txBody>
                  <a:tcPr marL="91425" marR="91425" marT="91425" marB="91425">
                    <a:solidFill>
                      <a:srgbClr val="C9DAF8"/>
                    </a:solidFill>
                  </a:tcPr>
                </a:tc>
                <a:extLst>
                  <a:ext uri="{0D108BD9-81ED-4DB2-BD59-A6C34878D82A}">
                    <a16:rowId xmlns:a16="http://schemas.microsoft.com/office/drawing/2014/main" val="10000"/>
                  </a:ext>
                </a:extLst>
              </a:tr>
              <a:tr h="473174">
                <a:tc>
                  <a:txBody>
                    <a:bodyPr/>
                    <a:lstStyle/>
                    <a:p>
                      <a:pPr marL="0" lvl="0" indent="0" algn="l" rtl="0">
                        <a:spcBef>
                          <a:spcPts val="0"/>
                        </a:spcBef>
                        <a:spcAft>
                          <a:spcPts val="0"/>
                        </a:spcAft>
                        <a:buNone/>
                      </a:pPr>
                      <a:r>
                        <a:rPr lang="pt-PT" sz="1100" b="1" dirty="0">
                          <a:solidFill>
                            <a:schemeClr val="accent1"/>
                          </a:solidFill>
                          <a:latin typeface="Lato"/>
                          <a:ea typeface="Lato"/>
                          <a:cs typeface="Lato"/>
                          <a:sym typeface="Lato"/>
                        </a:rPr>
                        <a:t>0</a:t>
                      </a:r>
                    </a:p>
                    <a:p>
                      <a:pPr marL="0" lvl="0" indent="0" algn="l" rtl="0">
                        <a:spcBef>
                          <a:spcPts val="0"/>
                        </a:spcBef>
                        <a:spcAft>
                          <a:spcPts val="0"/>
                        </a:spcAft>
                        <a:buNone/>
                      </a:pPr>
                      <a:r>
                        <a:rPr lang="pt-PT" sz="600" b="1" dirty="0" err="1">
                          <a:solidFill>
                            <a:schemeClr val="bg2"/>
                          </a:solidFill>
                          <a:latin typeface="Lato"/>
                          <a:ea typeface="Lato"/>
                          <a:cs typeface="Lato"/>
                          <a:sym typeface="Lato"/>
                        </a:rPr>
                        <a:t>On</a:t>
                      </a:r>
                      <a:r>
                        <a:rPr lang="pt-PT" sz="600" b="1" dirty="0">
                          <a:solidFill>
                            <a:schemeClr val="bg2"/>
                          </a:solidFill>
                          <a:latin typeface="Lato"/>
                          <a:ea typeface="Lato"/>
                          <a:cs typeface="Lato"/>
                          <a:sym typeface="Lato"/>
                        </a:rPr>
                        <a:t> time</a:t>
                      </a:r>
                      <a:endParaRPr sz="600" b="1" dirty="0">
                        <a:solidFill>
                          <a:schemeClr val="bg2"/>
                        </a:solidFill>
                        <a:latin typeface="Lato"/>
                        <a:ea typeface="Lato"/>
                        <a:cs typeface="Lato"/>
                        <a:sym typeface="Lato"/>
                      </a:endParaRPr>
                    </a:p>
                  </a:txBody>
                  <a:tcPr marL="91425" marR="91425" marT="91425" marB="91425">
                    <a:solidFill>
                      <a:schemeClr val="lt2"/>
                    </a:solidFill>
                  </a:tcPr>
                </a:tc>
                <a:tc>
                  <a:txBody>
                    <a:bodyPr/>
                    <a:lstStyle/>
                    <a:p>
                      <a:pPr marL="0" lvl="0" indent="0" algn="ctr" rtl="0">
                        <a:lnSpc>
                          <a:spcPct val="115000"/>
                        </a:lnSpc>
                        <a:spcBef>
                          <a:spcPts val="0"/>
                        </a:spcBef>
                        <a:spcAft>
                          <a:spcPts val="1200"/>
                        </a:spcAft>
                        <a:buNone/>
                      </a:pPr>
                      <a:r>
                        <a:rPr lang="pt-PT" sz="900" dirty="0">
                          <a:solidFill>
                            <a:schemeClr val="accent1"/>
                          </a:solidFill>
                          <a:latin typeface="Lato"/>
                          <a:ea typeface="Lato"/>
                          <a:cs typeface="Lato"/>
                          <a:sym typeface="Lato"/>
                        </a:rPr>
                        <a:t>0.89</a:t>
                      </a:r>
                      <a:endParaRPr sz="900" dirty="0">
                        <a:solidFill>
                          <a:schemeClr val="accent1"/>
                        </a:solidFill>
                        <a:latin typeface="Lato"/>
                        <a:ea typeface="Lato"/>
                        <a:cs typeface="Lato"/>
                        <a:sym typeface="Lato"/>
                      </a:endParaRPr>
                    </a:p>
                  </a:txBody>
                  <a:tcPr marL="91425" marR="91425" marT="91425" marB="91425"/>
                </a:tc>
                <a:tc>
                  <a:txBody>
                    <a:bodyPr/>
                    <a:lstStyle/>
                    <a:p>
                      <a:pPr marL="0" lvl="0" indent="0" algn="ctr" rtl="0">
                        <a:lnSpc>
                          <a:spcPct val="115000"/>
                        </a:lnSpc>
                        <a:spcBef>
                          <a:spcPts val="0"/>
                        </a:spcBef>
                        <a:spcAft>
                          <a:spcPts val="0"/>
                        </a:spcAft>
                        <a:buNone/>
                      </a:pPr>
                      <a:r>
                        <a:rPr lang="pt-PT" sz="900" dirty="0">
                          <a:solidFill>
                            <a:schemeClr val="accent1"/>
                          </a:solidFill>
                          <a:latin typeface="Lato"/>
                          <a:ea typeface="Lato"/>
                          <a:cs typeface="Lato"/>
                          <a:sym typeface="Lato"/>
                        </a:rPr>
                        <a:t>0.85</a:t>
                      </a:r>
                      <a:endParaRPr sz="900" dirty="0">
                        <a:solidFill>
                          <a:schemeClr val="accent1"/>
                        </a:solidFill>
                        <a:latin typeface="Lato"/>
                        <a:ea typeface="Lato"/>
                        <a:cs typeface="Lato"/>
                        <a:sym typeface="Lato"/>
                      </a:endParaRPr>
                    </a:p>
                  </a:txBody>
                  <a:tcPr marL="91425" marR="91425" marT="91425" marB="91425"/>
                </a:tc>
                <a:tc>
                  <a:txBody>
                    <a:bodyPr/>
                    <a:lstStyle/>
                    <a:p>
                      <a:pPr marL="0" lvl="0" indent="0" algn="ctr" rtl="0">
                        <a:lnSpc>
                          <a:spcPct val="115000"/>
                        </a:lnSpc>
                        <a:spcBef>
                          <a:spcPts val="0"/>
                        </a:spcBef>
                        <a:spcAft>
                          <a:spcPts val="0"/>
                        </a:spcAft>
                        <a:buNone/>
                      </a:pPr>
                      <a:r>
                        <a:rPr lang="pt-PT" sz="900" dirty="0">
                          <a:solidFill>
                            <a:schemeClr val="accent1"/>
                          </a:solidFill>
                          <a:latin typeface="Lato"/>
                          <a:ea typeface="Lato"/>
                          <a:cs typeface="Lato"/>
                          <a:sym typeface="Lato"/>
                        </a:rPr>
                        <a:t>0.94</a:t>
                      </a:r>
                      <a:endParaRPr sz="900" dirty="0">
                        <a:solidFill>
                          <a:schemeClr val="accent1"/>
                        </a:solidFill>
                        <a:latin typeface="Lato"/>
                        <a:ea typeface="Lato"/>
                        <a:cs typeface="Lato"/>
                        <a:sym typeface="Lato"/>
                      </a:endParaRPr>
                    </a:p>
                  </a:txBody>
                  <a:tcPr marL="91425" marR="91425" marT="91425" marB="91425"/>
                </a:tc>
                <a:tc>
                  <a:txBody>
                    <a:bodyPr/>
                    <a:lstStyle/>
                    <a:p>
                      <a:pPr marL="0" lvl="0" indent="0" algn="ctr" rtl="0">
                        <a:lnSpc>
                          <a:spcPct val="115000"/>
                        </a:lnSpc>
                        <a:spcBef>
                          <a:spcPts val="0"/>
                        </a:spcBef>
                        <a:spcAft>
                          <a:spcPts val="0"/>
                        </a:spcAft>
                        <a:buNone/>
                      </a:pPr>
                      <a:r>
                        <a:rPr lang="pt-PT" sz="900" dirty="0">
                          <a:solidFill>
                            <a:schemeClr val="accent1"/>
                          </a:solidFill>
                          <a:latin typeface="Lato"/>
                          <a:ea typeface="Lato"/>
                          <a:cs typeface="Lato"/>
                          <a:sym typeface="Lato"/>
                        </a:rPr>
                        <a:t>0.78</a:t>
                      </a:r>
                      <a:endParaRPr sz="900" dirty="0">
                        <a:solidFill>
                          <a:schemeClr val="accent1"/>
                        </a:solidFill>
                        <a:latin typeface="Lato"/>
                        <a:ea typeface="Lato"/>
                        <a:cs typeface="Lato"/>
                        <a:sym typeface="Lato"/>
                      </a:endParaRPr>
                    </a:p>
                  </a:txBody>
                  <a:tcPr marL="91425" marR="91425" marT="91425" marB="91425"/>
                </a:tc>
                <a:tc>
                  <a:txBody>
                    <a:bodyPr/>
                    <a:lstStyle/>
                    <a:p>
                      <a:pPr marL="0" lvl="0" indent="0" algn="ctr" rtl="0">
                        <a:lnSpc>
                          <a:spcPct val="115000"/>
                        </a:lnSpc>
                        <a:spcBef>
                          <a:spcPts val="0"/>
                        </a:spcBef>
                        <a:spcAft>
                          <a:spcPts val="0"/>
                        </a:spcAft>
                        <a:buNone/>
                      </a:pPr>
                      <a:r>
                        <a:rPr lang="pt-PT" sz="900" dirty="0">
                          <a:solidFill>
                            <a:schemeClr val="accent1"/>
                          </a:solidFill>
                          <a:latin typeface="Lato"/>
                          <a:ea typeface="Lato"/>
                          <a:cs typeface="Lato"/>
                          <a:sym typeface="Lato"/>
                        </a:rPr>
                        <a:t>-</a:t>
                      </a:r>
                      <a:endParaRPr sz="900" dirty="0">
                        <a:solidFill>
                          <a:schemeClr val="accent1"/>
                        </a:solidFill>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473174">
                <a:tc>
                  <a:txBody>
                    <a:bodyPr/>
                    <a:lstStyle/>
                    <a:p>
                      <a:pPr marL="0" lvl="0" indent="0" algn="l" rtl="0">
                        <a:spcBef>
                          <a:spcPts val="0"/>
                        </a:spcBef>
                        <a:spcAft>
                          <a:spcPts val="0"/>
                        </a:spcAft>
                        <a:buNone/>
                      </a:pPr>
                      <a:r>
                        <a:rPr lang="pt-PT" sz="1100" b="1" dirty="0">
                          <a:solidFill>
                            <a:schemeClr val="accent1"/>
                          </a:solidFill>
                          <a:latin typeface="Lato"/>
                          <a:ea typeface="Lato"/>
                          <a:cs typeface="Lato"/>
                          <a:sym typeface="Lato"/>
                        </a:rPr>
                        <a:t>1</a:t>
                      </a:r>
                    </a:p>
                    <a:p>
                      <a:pPr marL="0" lvl="0" indent="0" algn="l" rtl="0">
                        <a:spcBef>
                          <a:spcPts val="0"/>
                        </a:spcBef>
                        <a:spcAft>
                          <a:spcPts val="0"/>
                        </a:spcAft>
                        <a:buNone/>
                      </a:pPr>
                      <a:r>
                        <a:rPr lang="pt-PT" sz="600" b="1" dirty="0" err="1">
                          <a:solidFill>
                            <a:schemeClr val="bg2"/>
                          </a:solidFill>
                          <a:latin typeface="Lato"/>
                          <a:ea typeface="Lato"/>
                          <a:cs typeface="Lato"/>
                          <a:sym typeface="Lato"/>
                        </a:rPr>
                        <a:t>Not</a:t>
                      </a:r>
                      <a:r>
                        <a:rPr lang="pt-PT" sz="600" b="1" dirty="0">
                          <a:solidFill>
                            <a:schemeClr val="bg2"/>
                          </a:solidFill>
                          <a:latin typeface="Lato"/>
                          <a:ea typeface="Lato"/>
                          <a:cs typeface="Lato"/>
                          <a:sym typeface="Lato"/>
                        </a:rPr>
                        <a:t> </a:t>
                      </a:r>
                      <a:r>
                        <a:rPr lang="pt-PT" sz="600" b="1" dirty="0" err="1">
                          <a:solidFill>
                            <a:schemeClr val="bg2"/>
                          </a:solidFill>
                          <a:latin typeface="Lato"/>
                          <a:ea typeface="Lato"/>
                          <a:cs typeface="Lato"/>
                          <a:sym typeface="Lato"/>
                        </a:rPr>
                        <a:t>on</a:t>
                      </a:r>
                      <a:r>
                        <a:rPr lang="pt-PT" sz="600" b="1" dirty="0">
                          <a:solidFill>
                            <a:schemeClr val="bg2"/>
                          </a:solidFill>
                          <a:latin typeface="Lato"/>
                          <a:ea typeface="Lato"/>
                          <a:cs typeface="Lato"/>
                          <a:sym typeface="Lato"/>
                        </a:rPr>
                        <a:t> time</a:t>
                      </a:r>
                      <a:endParaRPr sz="600" b="1" dirty="0">
                        <a:solidFill>
                          <a:schemeClr val="bg2"/>
                        </a:solidFill>
                        <a:latin typeface="Lato"/>
                        <a:ea typeface="Lato"/>
                        <a:cs typeface="Lato"/>
                        <a:sym typeface="Lato"/>
                      </a:endParaRPr>
                    </a:p>
                  </a:txBody>
                  <a:tcPr marL="91425" marR="91425" marT="91425" marB="91425">
                    <a:solidFill>
                      <a:schemeClr val="lt2"/>
                    </a:solidFill>
                  </a:tcPr>
                </a:tc>
                <a:tc>
                  <a:txBody>
                    <a:bodyPr/>
                    <a:lstStyle/>
                    <a:p>
                      <a:pPr marL="0" lvl="0" indent="0" algn="ctr" rtl="0">
                        <a:lnSpc>
                          <a:spcPct val="115000"/>
                        </a:lnSpc>
                        <a:spcBef>
                          <a:spcPts val="0"/>
                        </a:spcBef>
                        <a:spcAft>
                          <a:spcPts val="1200"/>
                        </a:spcAft>
                        <a:buNone/>
                      </a:pPr>
                      <a:r>
                        <a:rPr lang="pt-PT" sz="900" dirty="0">
                          <a:solidFill>
                            <a:schemeClr val="accent1"/>
                          </a:solidFill>
                          <a:latin typeface="Lato"/>
                          <a:ea typeface="Lato"/>
                          <a:cs typeface="Lato"/>
                          <a:sym typeface="Lato"/>
                        </a:rPr>
                        <a:t>0.64</a:t>
                      </a:r>
                      <a:endParaRPr sz="900" dirty="0">
                        <a:solidFill>
                          <a:schemeClr val="accent1"/>
                        </a:solidFill>
                        <a:latin typeface="Lato"/>
                        <a:ea typeface="Lato"/>
                        <a:cs typeface="Lato"/>
                        <a:sym typeface="Lato"/>
                      </a:endParaRPr>
                    </a:p>
                  </a:txBody>
                  <a:tcPr marL="91425" marR="91425" marT="91425" marB="91425"/>
                </a:tc>
                <a:tc>
                  <a:txBody>
                    <a:bodyPr/>
                    <a:lstStyle/>
                    <a:p>
                      <a:pPr marL="0" lvl="0" indent="0" algn="ctr" rtl="0">
                        <a:lnSpc>
                          <a:spcPct val="115000"/>
                        </a:lnSpc>
                        <a:spcBef>
                          <a:spcPts val="0"/>
                        </a:spcBef>
                        <a:spcAft>
                          <a:spcPts val="0"/>
                        </a:spcAft>
                        <a:buNone/>
                      </a:pPr>
                      <a:r>
                        <a:rPr lang="pt-PT" sz="900" dirty="0">
                          <a:solidFill>
                            <a:schemeClr val="accent1"/>
                          </a:solidFill>
                          <a:latin typeface="Lato"/>
                          <a:ea typeface="Lato"/>
                          <a:cs typeface="Lato"/>
                          <a:sym typeface="Lato"/>
                        </a:rPr>
                        <a:t>0.76</a:t>
                      </a:r>
                      <a:endParaRPr sz="900" dirty="0">
                        <a:solidFill>
                          <a:schemeClr val="accent1"/>
                        </a:solidFill>
                        <a:latin typeface="Lato"/>
                        <a:ea typeface="Lato"/>
                        <a:cs typeface="Lato"/>
                        <a:sym typeface="Lato"/>
                      </a:endParaRPr>
                    </a:p>
                  </a:txBody>
                  <a:tcPr marL="91425" marR="91425" marT="91425" marB="91425"/>
                </a:tc>
                <a:tc>
                  <a:txBody>
                    <a:bodyPr/>
                    <a:lstStyle/>
                    <a:p>
                      <a:pPr marL="0" lvl="0" indent="0" algn="ctr" rtl="0">
                        <a:lnSpc>
                          <a:spcPct val="115000"/>
                        </a:lnSpc>
                        <a:spcBef>
                          <a:spcPts val="0"/>
                        </a:spcBef>
                        <a:spcAft>
                          <a:spcPts val="0"/>
                        </a:spcAft>
                        <a:buNone/>
                      </a:pPr>
                      <a:r>
                        <a:rPr lang="pt-PT" sz="900" dirty="0">
                          <a:solidFill>
                            <a:schemeClr val="accent1"/>
                          </a:solidFill>
                          <a:latin typeface="Lato"/>
                          <a:ea typeface="Lato"/>
                          <a:cs typeface="Lato"/>
                          <a:sym typeface="Lato"/>
                        </a:rPr>
                        <a:t>0.56</a:t>
                      </a:r>
                      <a:endParaRPr sz="900" dirty="0">
                        <a:solidFill>
                          <a:schemeClr val="accent1"/>
                        </a:solidFill>
                        <a:latin typeface="Lato"/>
                        <a:ea typeface="Lato"/>
                        <a:cs typeface="Lato"/>
                        <a:sym typeface="Lato"/>
                      </a:endParaRPr>
                    </a:p>
                  </a:txBody>
                  <a:tcPr marL="91425" marR="91425" marT="91425" marB="91425"/>
                </a:tc>
                <a:tc>
                  <a:txBody>
                    <a:bodyPr/>
                    <a:lstStyle/>
                    <a:p>
                      <a:pPr marL="0" lvl="0" indent="0" algn="ctr" rtl="0">
                        <a:lnSpc>
                          <a:spcPct val="115000"/>
                        </a:lnSpc>
                        <a:spcBef>
                          <a:spcPts val="0"/>
                        </a:spcBef>
                        <a:spcAft>
                          <a:spcPts val="0"/>
                        </a:spcAft>
                        <a:buNone/>
                      </a:pPr>
                      <a:r>
                        <a:rPr lang="pt-PT" sz="900" dirty="0">
                          <a:solidFill>
                            <a:schemeClr val="accent1"/>
                          </a:solidFill>
                          <a:latin typeface="Lato"/>
                          <a:ea typeface="Lato"/>
                          <a:cs typeface="Lato"/>
                          <a:sym typeface="Lato"/>
                        </a:rPr>
                        <a:t>0.76</a:t>
                      </a:r>
                      <a:endParaRPr sz="900" dirty="0">
                        <a:solidFill>
                          <a:schemeClr val="accent1"/>
                        </a:solidFill>
                        <a:latin typeface="Lato"/>
                        <a:ea typeface="Lato"/>
                        <a:cs typeface="Lato"/>
                        <a:sym typeface="Lato"/>
                      </a:endParaRPr>
                    </a:p>
                  </a:txBody>
                  <a:tcPr marL="91425" marR="91425" marT="91425" marB="91425"/>
                </a:tc>
                <a:tc>
                  <a:txBody>
                    <a:bodyPr/>
                    <a:lstStyle/>
                    <a:p>
                      <a:pPr marL="0" lvl="0" indent="0" algn="ctr" rtl="0">
                        <a:lnSpc>
                          <a:spcPct val="115000"/>
                        </a:lnSpc>
                        <a:spcBef>
                          <a:spcPts val="0"/>
                        </a:spcBef>
                        <a:spcAft>
                          <a:spcPts val="0"/>
                        </a:spcAft>
                        <a:buNone/>
                      </a:pPr>
                      <a:r>
                        <a:rPr lang="pt-PT" sz="900" dirty="0">
                          <a:solidFill>
                            <a:schemeClr val="accent1"/>
                          </a:solidFill>
                          <a:latin typeface="Lato"/>
                          <a:ea typeface="Lato"/>
                          <a:cs typeface="Lato"/>
                          <a:sym typeface="Lato"/>
                        </a:rPr>
                        <a:t>-</a:t>
                      </a:r>
                      <a:endParaRPr sz="900" dirty="0">
                        <a:solidFill>
                          <a:schemeClr val="accent1"/>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473174">
                <a:tc>
                  <a:txBody>
                    <a:bodyPr/>
                    <a:lstStyle/>
                    <a:p>
                      <a:pPr marL="0" marR="0" lvl="0" indent="0" algn="l" rtl="0">
                        <a:lnSpc>
                          <a:spcPct val="100000"/>
                        </a:lnSpc>
                        <a:spcBef>
                          <a:spcPts val="0"/>
                        </a:spcBef>
                        <a:spcAft>
                          <a:spcPts val="0"/>
                        </a:spcAft>
                        <a:buNone/>
                      </a:pPr>
                      <a:r>
                        <a:rPr lang="pt-PT" sz="1100" b="1" dirty="0">
                          <a:solidFill>
                            <a:schemeClr val="accent1"/>
                          </a:solidFill>
                          <a:latin typeface="Lato"/>
                          <a:ea typeface="Lato"/>
                          <a:cs typeface="Lato"/>
                          <a:sym typeface="Lato"/>
                        </a:rPr>
                        <a:t>2 </a:t>
                      </a:r>
                    </a:p>
                    <a:p>
                      <a:pPr marL="0" marR="0" lvl="0" indent="0" algn="l" rtl="0">
                        <a:lnSpc>
                          <a:spcPct val="100000"/>
                        </a:lnSpc>
                        <a:spcBef>
                          <a:spcPts val="0"/>
                        </a:spcBef>
                        <a:spcAft>
                          <a:spcPts val="0"/>
                        </a:spcAft>
                        <a:buNone/>
                      </a:pPr>
                      <a:r>
                        <a:rPr lang="pt-PT" sz="600" b="1" dirty="0" err="1">
                          <a:solidFill>
                            <a:schemeClr val="bg2"/>
                          </a:solidFill>
                          <a:latin typeface="Lato"/>
                          <a:ea typeface="Lato"/>
                          <a:cs typeface="Lato"/>
                          <a:sym typeface="Lato"/>
                        </a:rPr>
                        <a:t>Ahead</a:t>
                      </a:r>
                      <a:r>
                        <a:rPr lang="pt-PT" sz="600" b="1" dirty="0">
                          <a:solidFill>
                            <a:schemeClr val="bg2"/>
                          </a:solidFill>
                          <a:latin typeface="Lato"/>
                          <a:ea typeface="Lato"/>
                          <a:cs typeface="Lato"/>
                          <a:sym typeface="Lato"/>
                        </a:rPr>
                        <a:t> </a:t>
                      </a:r>
                      <a:r>
                        <a:rPr lang="pt-PT" sz="600" b="1" dirty="0" err="1">
                          <a:solidFill>
                            <a:schemeClr val="bg2"/>
                          </a:solidFill>
                          <a:latin typeface="Lato"/>
                          <a:ea typeface="Lato"/>
                          <a:cs typeface="Lato"/>
                          <a:sym typeface="Lato"/>
                        </a:rPr>
                        <a:t>of</a:t>
                      </a:r>
                      <a:r>
                        <a:rPr lang="pt-PT" sz="600" b="1" dirty="0">
                          <a:solidFill>
                            <a:schemeClr val="bg2"/>
                          </a:solidFill>
                          <a:latin typeface="Lato"/>
                          <a:ea typeface="Lato"/>
                          <a:cs typeface="Lato"/>
                          <a:sym typeface="Lato"/>
                        </a:rPr>
                        <a:t> time</a:t>
                      </a:r>
                      <a:endParaRPr sz="600" b="1" dirty="0">
                        <a:solidFill>
                          <a:schemeClr val="bg2"/>
                        </a:solidFill>
                        <a:latin typeface="Lato"/>
                        <a:ea typeface="Lato"/>
                        <a:cs typeface="Lato"/>
                        <a:sym typeface="Lato"/>
                      </a:endParaRPr>
                    </a:p>
                  </a:txBody>
                  <a:tcPr marL="91425" marR="91425" marT="91425" marB="91425">
                    <a:solidFill>
                      <a:schemeClr val="lt2"/>
                    </a:solidFill>
                  </a:tcPr>
                </a:tc>
                <a:tc>
                  <a:txBody>
                    <a:bodyPr/>
                    <a:lstStyle/>
                    <a:p>
                      <a:pPr marL="0" lvl="0" indent="0" algn="ctr" rtl="0">
                        <a:lnSpc>
                          <a:spcPct val="115000"/>
                        </a:lnSpc>
                        <a:spcBef>
                          <a:spcPts val="0"/>
                        </a:spcBef>
                        <a:spcAft>
                          <a:spcPts val="1200"/>
                        </a:spcAft>
                        <a:buNone/>
                      </a:pPr>
                      <a:r>
                        <a:rPr lang="pt-PT" sz="900" dirty="0">
                          <a:solidFill>
                            <a:schemeClr val="accent1"/>
                          </a:solidFill>
                          <a:latin typeface="Lato"/>
                          <a:ea typeface="Lato"/>
                          <a:cs typeface="Lato"/>
                          <a:sym typeface="Lato"/>
                        </a:rPr>
                        <a:t>0.72</a:t>
                      </a:r>
                      <a:endParaRPr sz="900" dirty="0">
                        <a:solidFill>
                          <a:schemeClr val="accent1"/>
                        </a:solidFill>
                        <a:latin typeface="Lato"/>
                        <a:ea typeface="Lato"/>
                        <a:cs typeface="Lato"/>
                        <a:sym typeface="Lato"/>
                      </a:endParaRPr>
                    </a:p>
                  </a:txBody>
                  <a:tcPr marL="91425" marR="91425" marT="91425" marB="91425"/>
                </a:tc>
                <a:tc>
                  <a:txBody>
                    <a:bodyPr/>
                    <a:lstStyle/>
                    <a:p>
                      <a:pPr marL="0" lvl="0" indent="0" algn="ctr" rtl="0">
                        <a:lnSpc>
                          <a:spcPct val="115000"/>
                        </a:lnSpc>
                        <a:spcBef>
                          <a:spcPts val="0"/>
                        </a:spcBef>
                        <a:spcAft>
                          <a:spcPts val="0"/>
                        </a:spcAft>
                        <a:buNone/>
                      </a:pPr>
                      <a:r>
                        <a:rPr lang="pt-PT" sz="900" dirty="0">
                          <a:solidFill>
                            <a:schemeClr val="accent1"/>
                          </a:solidFill>
                          <a:latin typeface="Lato"/>
                          <a:ea typeface="Lato"/>
                          <a:cs typeface="Lato"/>
                          <a:sym typeface="Lato"/>
                        </a:rPr>
                        <a:t>0.80</a:t>
                      </a:r>
                      <a:endParaRPr sz="900" dirty="0">
                        <a:solidFill>
                          <a:schemeClr val="accent1"/>
                        </a:solidFill>
                        <a:latin typeface="Lato"/>
                        <a:ea typeface="Lato"/>
                        <a:cs typeface="Lato"/>
                        <a:sym typeface="Lato"/>
                      </a:endParaRPr>
                    </a:p>
                  </a:txBody>
                  <a:tcPr marL="91425" marR="91425" marT="91425" marB="91425"/>
                </a:tc>
                <a:tc>
                  <a:txBody>
                    <a:bodyPr/>
                    <a:lstStyle/>
                    <a:p>
                      <a:pPr marL="0" lvl="0" indent="0" algn="ctr" rtl="0">
                        <a:lnSpc>
                          <a:spcPct val="115000"/>
                        </a:lnSpc>
                        <a:spcBef>
                          <a:spcPts val="0"/>
                        </a:spcBef>
                        <a:spcAft>
                          <a:spcPts val="0"/>
                        </a:spcAft>
                        <a:buNone/>
                      </a:pPr>
                      <a:r>
                        <a:rPr lang="pt-PT" sz="900" dirty="0">
                          <a:solidFill>
                            <a:schemeClr val="accent1"/>
                          </a:solidFill>
                          <a:latin typeface="Lato"/>
                          <a:ea typeface="Lato"/>
                          <a:cs typeface="Lato"/>
                          <a:sym typeface="Lato"/>
                        </a:rPr>
                        <a:t>0.65</a:t>
                      </a:r>
                      <a:endParaRPr sz="900" dirty="0">
                        <a:solidFill>
                          <a:schemeClr val="accent1"/>
                        </a:solidFill>
                        <a:latin typeface="Lato"/>
                        <a:ea typeface="Lato"/>
                        <a:cs typeface="Lato"/>
                        <a:sym typeface="Lato"/>
                      </a:endParaRPr>
                    </a:p>
                  </a:txBody>
                  <a:tcPr marL="91425" marR="91425" marT="91425" marB="91425"/>
                </a:tc>
                <a:tc>
                  <a:txBody>
                    <a:bodyPr/>
                    <a:lstStyle/>
                    <a:p>
                      <a:pPr marL="0" lvl="0" indent="0" algn="ctr" rtl="0">
                        <a:lnSpc>
                          <a:spcPct val="115000"/>
                        </a:lnSpc>
                        <a:spcBef>
                          <a:spcPts val="0"/>
                        </a:spcBef>
                        <a:spcAft>
                          <a:spcPts val="0"/>
                        </a:spcAft>
                        <a:buNone/>
                      </a:pPr>
                      <a:r>
                        <a:rPr lang="pt-PT" sz="900" dirty="0">
                          <a:solidFill>
                            <a:schemeClr val="accent1"/>
                          </a:solidFill>
                          <a:latin typeface="Lato"/>
                          <a:ea typeface="Lato"/>
                          <a:cs typeface="Lato"/>
                          <a:sym typeface="Lato"/>
                        </a:rPr>
                        <a:t>0.81</a:t>
                      </a:r>
                      <a:endParaRPr sz="900" dirty="0">
                        <a:solidFill>
                          <a:schemeClr val="accent1"/>
                        </a:solidFill>
                        <a:latin typeface="Lato"/>
                        <a:ea typeface="Lato"/>
                        <a:cs typeface="Lato"/>
                        <a:sym typeface="Lato"/>
                      </a:endParaRPr>
                    </a:p>
                  </a:txBody>
                  <a:tcPr marL="91425" marR="91425" marT="91425" marB="91425"/>
                </a:tc>
                <a:tc>
                  <a:txBody>
                    <a:bodyPr/>
                    <a:lstStyle/>
                    <a:p>
                      <a:pPr marL="0" lvl="0" indent="0" algn="ctr" rtl="0">
                        <a:lnSpc>
                          <a:spcPct val="115000"/>
                        </a:lnSpc>
                        <a:spcBef>
                          <a:spcPts val="0"/>
                        </a:spcBef>
                        <a:spcAft>
                          <a:spcPts val="0"/>
                        </a:spcAft>
                        <a:buNone/>
                      </a:pPr>
                      <a:r>
                        <a:rPr lang="pt-PT" sz="900" dirty="0">
                          <a:solidFill>
                            <a:schemeClr val="accent1"/>
                          </a:solidFill>
                          <a:latin typeface="Lato"/>
                          <a:ea typeface="Lato"/>
                          <a:cs typeface="Lato"/>
                          <a:sym typeface="Lato"/>
                        </a:rPr>
                        <a:t>-</a:t>
                      </a:r>
                      <a:endParaRPr sz="900" dirty="0">
                        <a:solidFill>
                          <a:schemeClr val="accent1"/>
                        </a:solidFill>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340698">
                <a:tc>
                  <a:txBody>
                    <a:bodyPr/>
                    <a:lstStyle/>
                    <a:p>
                      <a:pPr marL="0" marR="0" lvl="0" indent="0" algn="l" rtl="0">
                        <a:lnSpc>
                          <a:spcPct val="100000"/>
                        </a:lnSpc>
                        <a:spcBef>
                          <a:spcPts val="0"/>
                        </a:spcBef>
                        <a:spcAft>
                          <a:spcPts val="0"/>
                        </a:spcAft>
                        <a:buNone/>
                      </a:pPr>
                      <a:r>
                        <a:rPr lang="pt-PT" sz="900" b="1" dirty="0" err="1">
                          <a:solidFill>
                            <a:schemeClr val="accent1"/>
                          </a:solidFill>
                          <a:latin typeface="Lato"/>
                          <a:ea typeface="Lato"/>
                          <a:cs typeface="Lato"/>
                          <a:sym typeface="Lato"/>
                        </a:rPr>
                        <a:t>Average</a:t>
                      </a:r>
                      <a:endParaRPr sz="900" b="1" dirty="0">
                        <a:solidFill>
                          <a:schemeClr val="accent1"/>
                        </a:solidFill>
                        <a:latin typeface="Lato"/>
                        <a:ea typeface="Lato"/>
                        <a:cs typeface="Lato"/>
                        <a:sym typeface="Lato"/>
                      </a:endParaRPr>
                    </a:p>
                  </a:txBody>
                  <a:tcPr marL="91425" marR="91425" marT="91425" marB="91425">
                    <a:solidFill>
                      <a:schemeClr val="tx1">
                        <a:lumMod val="20000"/>
                        <a:lumOff val="80000"/>
                      </a:schemeClr>
                    </a:solidFill>
                  </a:tcPr>
                </a:tc>
                <a:tc>
                  <a:txBody>
                    <a:bodyPr/>
                    <a:lstStyle/>
                    <a:p>
                      <a:pPr marL="0" lvl="0" indent="0" algn="ctr" rtl="0">
                        <a:lnSpc>
                          <a:spcPct val="115000"/>
                        </a:lnSpc>
                        <a:spcBef>
                          <a:spcPts val="0"/>
                        </a:spcBef>
                        <a:spcAft>
                          <a:spcPts val="1200"/>
                        </a:spcAft>
                        <a:buNone/>
                      </a:pPr>
                      <a:r>
                        <a:rPr lang="pt-PT" sz="900" dirty="0">
                          <a:solidFill>
                            <a:schemeClr val="accent1"/>
                          </a:solidFill>
                          <a:latin typeface="Lato"/>
                          <a:ea typeface="Lato"/>
                          <a:cs typeface="Lato"/>
                          <a:sym typeface="Lato"/>
                        </a:rPr>
                        <a:t>0.75</a:t>
                      </a:r>
                      <a:endParaRPr sz="900" dirty="0">
                        <a:solidFill>
                          <a:schemeClr val="accent1"/>
                        </a:solidFill>
                        <a:latin typeface="Lato"/>
                        <a:ea typeface="Lato"/>
                        <a:cs typeface="Lato"/>
                        <a:sym typeface="Lato"/>
                      </a:endParaRPr>
                    </a:p>
                  </a:txBody>
                  <a:tcPr marL="91425" marR="91425" marT="91425" marB="91425">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pt-PT" sz="900" dirty="0">
                          <a:solidFill>
                            <a:schemeClr val="accent1"/>
                          </a:solidFill>
                          <a:latin typeface="Lato"/>
                          <a:ea typeface="Lato"/>
                          <a:cs typeface="Lato"/>
                          <a:sym typeface="Lato"/>
                        </a:rPr>
                        <a:t>0.81</a:t>
                      </a:r>
                      <a:endParaRPr sz="900" dirty="0">
                        <a:solidFill>
                          <a:schemeClr val="accent1"/>
                        </a:solidFill>
                        <a:latin typeface="Lato"/>
                        <a:ea typeface="Lato"/>
                        <a:cs typeface="Lato"/>
                        <a:sym typeface="Lato"/>
                      </a:endParaRPr>
                    </a:p>
                  </a:txBody>
                  <a:tcPr marL="91425" marR="91425" marT="91425" marB="91425">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pt-PT" sz="900" dirty="0">
                          <a:solidFill>
                            <a:schemeClr val="accent1"/>
                          </a:solidFill>
                          <a:latin typeface="Lato"/>
                          <a:ea typeface="Lato"/>
                          <a:cs typeface="Lato"/>
                          <a:sym typeface="Lato"/>
                        </a:rPr>
                        <a:t>0.71</a:t>
                      </a:r>
                      <a:endParaRPr sz="900" dirty="0">
                        <a:solidFill>
                          <a:schemeClr val="accent1"/>
                        </a:solidFill>
                        <a:latin typeface="Lato"/>
                        <a:ea typeface="Lato"/>
                        <a:cs typeface="Lato"/>
                        <a:sym typeface="Lato"/>
                      </a:endParaRPr>
                    </a:p>
                  </a:txBody>
                  <a:tcPr marL="91425" marR="91425" marT="91425" marB="91425">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pt-PT" sz="900" dirty="0">
                          <a:solidFill>
                            <a:schemeClr val="accent1"/>
                          </a:solidFill>
                          <a:latin typeface="Lato"/>
                          <a:ea typeface="Lato"/>
                          <a:cs typeface="Lato"/>
                          <a:sym typeface="Lato"/>
                        </a:rPr>
                        <a:t>0.78</a:t>
                      </a:r>
                      <a:endParaRPr sz="900" dirty="0">
                        <a:solidFill>
                          <a:schemeClr val="accent1"/>
                        </a:solidFill>
                        <a:latin typeface="Lato"/>
                        <a:ea typeface="Lato"/>
                        <a:cs typeface="Lato"/>
                        <a:sym typeface="Lato"/>
                      </a:endParaRPr>
                    </a:p>
                  </a:txBody>
                  <a:tcPr marL="91425" marR="91425" marT="91425" marB="91425">
                    <a:solidFill>
                      <a:schemeClr val="tx1">
                        <a:lumMod val="20000"/>
                        <a:lumOff val="80000"/>
                      </a:schemeClr>
                    </a:solidFill>
                  </a:tcPr>
                </a:tc>
                <a:tc>
                  <a:txBody>
                    <a:bodyPr/>
                    <a:lstStyle/>
                    <a:p>
                      <a:pPr marL="0" lvl="0" indent="0" algn="ctr" rtl="0">
                        <a:lnSpc>
                          <a:spcPct val="115000"/>
                        </a:lnSpc>
                        <a:spcBef>
                          <a:spcPts val="0"/>
                        </a:spcBef>
                        <a:spcAft>
                          <a:spcPts val="0"/>
                        </a:spcAft>
                        <a:buNone/>
                      </a:pPr>
                      <a:r>
                        <a:rPr lang="pt-PT" sz="900" dirty="0">
                          <a:solidFill>
                            <a:schemeClr val="accent1"/>
                          </a:solidFill>
                          <a:latin typeface="Lato"/>
                          <a:ea typeface="Lato"/>
                          <a:cs typeface="Lato"/>
                          <a:sym typeface="Lato"/>
                        </a:rPr>
                        <a:t>0.83</a:t>
                      </a:r>
                      <a:endParaRPr sz="900" dirty="0">
                        <a:solidFill>
                          <a:schemeClr val="accent1"/>
                        </a:solidFill>
                        <a:latin typeface="Lato"/>
                        <a:ea typeface="Lato"/>
                        <a:cs typeface="Lato"/>
                        <a:sym typeface="Lato"/>
                      </a:endParaRPr>
                    </a:p>
                  </a:txBody>
                  <a:tcPr marL="91425" marR="91425" marT="91425" marB="91425">
                    <a:solidFill>
                      <a:schemeClr val="tx1">
                        <a:lumMod val="20000"/>
                        <a:lumOff val="80000"/>
                      </a:schemeClr>
                    </a:solidFill>
                  </a:tcPr>
                </a:tc>
                <a:extLst>
                  <a:ext uri="{0D108BD9-81ED-4DB2-BD59-A6C34878D82A}">
                    <a16:rowId xmlns:a16="http://schemas.microsoft.com/office/drawing/2014/main" val="1498578057"/>
                  </a:ext>
                </a:extLst>
              </a:tr>
            </a:tbl>
          </a:graphicData>
        </a:graphic>
      </p:graphicFrame>
      <p:sp>
        <p:nvSpPr>
          <p:cNvPr id="11" name="Google Shape;100;p15">
            <a:extLst>
              <a:ext uri="{FF2B5EF4-FFF2-40B4-BE49-F238E27FC236}">
                <a16:creationId xmlns:a16="http://schemas.microsoft.com/office/drawing/2014/main" id="{923947A3-09C8-4DED-BFBB-5909924531FF}"/>
              </a:ext>
            </a:extLst>
          </p:cNvPr>
          <p:cNvSpPr txBox="1">
            <a:spLocks/>
          </p:cNvSpPr>
          <p:nvPr/>
        </p:nvSpPr>
        <p:spPr>
          <a:xfrm>
            <a:off x="729450" y="1466800"/>
            <a:ext cx="4231170" cy="347096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285750" indent="-285750"/>
            <a:r>
              <a:rPr lang="en-US" sz="1200" dirty="0"/>
              <a:t>The overall accuracy results are reasonably good, achieving more than 80% of accuracy.</a:t>
            </a:r>
          </a:p>
          <a:p>
            <a:pPr marL="285750" indent="-285750"/>
            <a:r>
              <a:rPr lang="en-US" sz="1200" dirty="0"/>
              <a:t>However, as this is a multi-class problem, it is important to check the other evaluation metrics by label.</a:t>
            </a:r>
          </a:p>
          <a:p>
            <a:pPr marL="285750" indent="-285750"/>
            <a:r>
              <a:rPr lang="en-US" sz="1200" dirty="0"/>
              <a:t>The class imbalance causes significant drops on the precision, recall and F1 score for both labels 1 and 2.</a:t>
            </a:r>
          </a:p>
          <a:p>
            <a:pPr marL="285750" indent="-285750"/>
            <a:r>
              <a:rPr lang="en-US" sz="1200" dirty="0"/>
              <a:t>The ROC AUC numbers are quite uniform for all labels, enough to deem the model as acceptable.</a:t>
            </a:r>
          </a:p>
          <a:p>
            <a:pPr marL="285750" indent="-285750"/>
            <a:r>
              <a:rPr lang="en-US" sz="1200" dirty="0"/>
              <a:t>In order to improve the classifier, the class imbalance should be addressed, adopting for instance resampling techniques of under-sampling or over-sampling.</a:t>
            </a: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336</TotalTime>
  <Words>617</Words>
  <Application>Microsoft Office PowerPoint</Application>
  <PresentationFormat>Apresentação no Ecrã (16:9)</PresentationFormat>
  <Paragraphs>83</Paragraphs>
  <Slides>7</Slides>
  <Notes>7</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7</vt:i4>
      </vt:variant>
    </vt:vector>
  </HeadingPairs>
  <TitlesOfParts>
    <vt:vector size="11" baseType="lpstr">
      <vt:lpstr>Raleway</vt:lpstr>
      <vt:lpstr>Lato</vt:lpstr>
      <vt:lpstr>Arial</vt:lpstr>
      <vt:lpstr>Streamline</vt:lpstr>
      <vt:lpstr>Payments Classifier</vt:lpstr>
      <vt:lpstr>Scope</vt:lpstr>
      <vt:lpstr>Exploratory Data Analysis</vt:lpstr>
      <vt:lpstr>Exploratory Data Analysis</vt:lpstr>
      <vt:lpstr>Methodology</vt:lpstr>
      <vt:lpstr>Methodology</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Payments Classifier</dc:title>
  <cp:lastModifiedBy>André Oliveira</cp:lastModifiedBy>
  <cp:revision>23</cp:revision>
  <dcterms:modified xsi:type="dcterms:W3CDTF">2021-03-22T22:20:41Z</dcterms:modified>
</cp:coreProperties>
</file>