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C5AFB0-C0F5-4633-9394-71A76E9F02AC}">
  <a:tblStyle styleId="{FAC5AFB0-C0F5-4633-9394-71A76E9F0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3435beb2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3435beb2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435beb2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435beb2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2e8470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2e8470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2e8470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2e8470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2e8470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2e8470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Volume Growth Forecast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André Oliveira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0" y="3899847"/>
            <a:ext cx="3063378" cy="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Forecast </a:t>
            </a:r>
            <a:r>
              <a:rPr b="1" lang="pt-PT"/>
              <a:t>volume of transfers </a:t>
            </a:r>
            <a:r>
              <a:rPr lang="pt-PT"/>
              <a:t> in GBP.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12 month forecast.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Monthly aggregate level.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Split by transfer type (Personal and Business).</a:t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591450"/>
            <a:ext cx="76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91450"/>
            <a:ext cx="76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Exploratory Data Analysis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466800"/>
            <a:ext cx="4825800" cy="31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M</a:t>
            </a:r>
            <a:r>
              <a:rPr b="1" lang="pt-PT" sz="1500"/>
              <a:t>ain drivers of volume growth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Revenue:</a:t>
            </a:r>
            <a:r>
              <a:rPr lang="pt-PT"/>
              <a:t> the volume of revenue is highly correlated with the volume of transfers. This is logical from a business perspective, as more transfers mean more fees generated (from those transfers).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Transfers:</a:t>
            </a:r>
            <a:r>
              <a:rPr lang="pt-PT"/>
              <a:t> the number of transfers is highly correlated with the volume of transfers. This is valid from a business perspective, as more transfers mean more money sent.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Users:</a:t>
            </a:r>
            <a:r>
              <a:rPr lang="pt-PT"/>
              <a:t> the user volume (new users in particular) is highly correlated with the volume of transfers. This is legitimate from a business perspective, as more users mean more transfers.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55" y="2001375"/>
            <a:ext cx="3477033" cy="27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415875" y="1466800"/>
            <a:ext cx="1891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PT" sz="1500"/>
              <a:t>Correlation Matrix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622975" y="2251175"/>
            <a:ext cx="2941500" cy="2058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591450"/>
            <a:ext cx="76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Methodology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372975"/>
            <a:ext cx="79248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Approach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Multi-step </a:t>
            </a:r>
            <a:r>
              <a:rPr b="1" lang="pt-PT"/>
              <a:t>multivariate time series forecast</a:t>
            </a:r>
            <a:r>
              <a:rPr lang="pt-PT"/>
              <a:t> process with </a:t>
            </a:r>
            <a:r>
              <a:rPr b="1" lang="pt-PT"/>
              <a:t>multiple </a:t>
            </a:r>
            <a:r>
              <a:rPr lang="pt-PT"/>
              <a:t>time series (for each transfer type).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Vector Autoregression (VAR)</a:t>
            </a:r>
            <a:r>
              <a:rPr lang="pt-PT"/>
              <a:t> is a multivariate forecasting algorithm that is used when multiple time series (variables) influence each other. It is considered as an autoregressive model because, each variable is modeled as a function of the past values, that is the predictors are nothing but the lags (time delayed value) of the series.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002400" y="3369025"/>
            <a:ext cx="3819000" cy="1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Evaluation Metrics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Bias.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Mean absolute percentage error (MAPE).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Mean absolute error (MAE).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Mean squared error (MSE).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3369025"/>
            <a:ext cx="41706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Variables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Transfer Volume in GBP.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Revenue Volume in GBP.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New users.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Number of transfers.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591450"/>
            <a:ext cx="76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Results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925" y="793425"/>
            <a:ext cx="4468871" cy="208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713" y="2879400"/>
            <a:ext cx="4260088" cy="20859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7"/>
          <p:cNvGraphicFramePr/>
          <p:nvPr/>
        </p:nvGraphicFramePr>
        <p:xfrm>
          <a:off x="729450" y="326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{FAC5AFB0-C0F5-4633-9394-71A76E9F02AC}</a:tableStyleId>
              </a:tblPr>
              <a:tblGrid>
                <a:gridCol w="530575"/>
                <a:gridCol w="1152125"/>
                <a:gridCol w="1178250"/>
              </a:tblGrid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Personal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Business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Bias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-7967792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-1724257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MAPE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49%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42%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8985564.6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1924127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MSE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87018494474024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4225260420447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1428225"/>
            <a:ext cx="38424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The results from both models are not </a:t>
            </a:r>
            <a:r>
              <a:rPr lang="pt-PT"/>
              <a:t>satisfactory</a:t>
            </a:r>
            <a:r>
              <a:rPr lang="pt-PT"/>
              <a:t>, as the errors are very high and the bias is very low (negative), which means the models are both overforecasting by a huge margin.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591450"/>
            <a:ext cx="76887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Challenges &amp; </a:t>
            </a:r>
            <a:r>
              <a:rPr lang="pt-PT"/>
              <a:t>Improvements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428225"/>
            <a:ext cx="76887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 order to have a reasonable results (e.g. MAPE less than 5%), both models can be improved to make sure that every time series’ mean, variance and covariance do not vary with time by: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PT" sz="1300"/>
              <a:t>Differencing: </a:t>
            </a:r>
            <a:r>
              <a:rPr lang="pt-PT" sz="1300"/>
              <a:t>taking the </a:t>
            </a:r>
            <a:r>
              <a:rPr lang="pt-PT" sz="1300"/>
              <a:t>difference</a:t>
            </a:r>
            <a:r>
              <a:rPr lang="pt-PT" sz="1300"/>
              <a:t> with a particular time lag to make the time series stationary.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 sz="1300"/>
              <a:t>Decomposition: </a:t>
            </a:r>
            <a:r>
              <a:rPr lang="pt-PT" sz="1300"/>
              <a:t>removing trend/seasonality  by subtracting the trend/seasonality component from the time series decomposition results.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 sz="1300"/>
              <a:t>Log transformation:</a:t>
            </a:r>
            <a:r>
              <a:rPr lang="pt-PT" sz="1300"/>
              <a:t> take the log of the series as an input.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 sz="1300"/>
              <a:t>Smoothening:</a:t>
            </a:r>
            <a:r>
              <a:rPr lang="pt-PT" sz="1300"/>
              <a:t> reducing the effect of noise in a signal to get a fair approximation of the noise-filtered series. The smoothed version of the time series (e.g. moving average ) can be used as a feature to explain the original series itself.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