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730" r:id="rId2"/>
    <p:sldId id="732" r:id="rId3"/>
    <p:sldId id="688" r:id="rId4"/>
    <p:sldId id="676" r:id="rId5"/>
    <p:sldId id="695" r:id="rId6"/>
    <p:sldId id="696" r:id="rId7"/>
    <p:sldId id="712" r:id="rId8"/>
    <p:sldId id="713" r:id="rId9"/>
    <p:sldId id="718" r:id="rId10"/>
    <p:sldId id="733" r:id="rId11"/>
    <p:sldId id="679" r:id="rId12"/>
    <p:sldId id="697" r:id="rId13"/>
    <p:sldId id="698" r:id="rId14"/>
    <p:sldId id="708" r:id="rId15"/>
    <p:sldId id="715" r:id="rId16"/>
    <p:sldId id="734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70"/>
    <a:srgbClr val="FFC00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7" autoAdjust="0"/>
    <p:restoredTop sz="96725" autoAdjust="0"/>
  </p:normalViewPr>
  <p:slideViewPr>
    <p:cSldViewPr snapToGrid="0" snapToObjects="1">
      <p:cViewPr varScale="1">
        <p:scale>
          <a:sx n="119" d="100"/>
          <a:sy n="119" d="100"/>
        </p:scale>
        <p:origin x="176" y="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11/11/2023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60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75076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731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341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0077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552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7602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135710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505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483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000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990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49" r:id="rId6"/>
    <p:sldLayoutId id="2147483650" r:id="rId7"/>
    <p:sldLayoutId id="2147483652" r:id="rId8"/>
    <p:sldLayoutId id="2147483654" r:id="rId9"/>
    <p:sldLayoutId id="2147483656" r:id="rId10"/>
    <p:sldLayoutId id="2147483657" r:id="rId11"/>
    <p:sldLayoutId id="2147483655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20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Introduction to Angular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296171"/>
            <a:ext cx="6233685" cy="1589680"/>
          </a:xfrm>
        </p:spPr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Creating an Angular application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Understanding the application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endParaRPr lang="en-GB" sz="2200" dirty="0"/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37590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</p:spPr>
        <p:txBody>
          <a:bodyPr/>
          <a:lstStyle/>
          <a:p>
            <a:r>
              <a:rPr lang="en-US" dirty="0"/>
              <a:t>Section 3:  Understanding the Application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Key configuration files</a:t>
            </a:r>
          </a:p>
          <a:p>
            <a:r>
              <a:rPr lang="en-GB" dirty="0"/>
              <a:t>Application home page</a:t>
            </a:r>
          </a:p>
          <a:p>
            <a:r>
              <a:rPr lang="en-GB" dirty="0"/>
              <a:t>Main source file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AppComponent</a:t>
            </a:r>
            <a:r>
              <a:rPr lang="en-GB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458384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Overview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753519" cy="3742941"/>
          </a:xfrm>
        </p:spPr>
        <p:txBody>
          <a:bodyPr/>
          <a:lstStyle/>
          <a:p>
            <a:pPr eaLnBrk="1" hangingPunct="1"/>
            <a:r>
              <a:rPr lang="en-GB" dirty="0"/>
              <a:t>Angular applications have a lot of moving parts</a:t>
            </a:r>
          </a:p>
          <a:p>
            <a:pPr lvl="1"/>
            <a:r>
              <a:rPr lang="en-GB" dirty="0"/>
              <a:t>There are a lot of config files and source files…</a:t>
            </a:r>
          </a:p>
          <a:p>
            <a:pPr lvl="1"/>
            <a:endParaRPr lang="en-GB" dirty="0"/>
          </a:p>
          <a:p>
            <a:r>
              <a:rPr lang="en-GB" dirty="0"/>
              <a:t>We'll take a quick journey through some of the key details in this section (details follow later in the course)</a:t>
            </a:r>
          </a:p>
          <a:p>
            <a:pPr lvl="1"/>
            <a:r>
              <a:rPr lang="en-GB" dirty="0"/>
              <a:t>Config files</a:t>
            </a:r>
          </a:p>
          <a:p>
            <a:pPr lvl="1"/>
            <a:r>
              <a:rPr lang="en-GB" dirty="0"/>
              <a:t>Application home page</a:t>
            </a:r>
          </a:p>
          <a:p>
            <a:pPr lvl="1"/>
            <a:r>
              <a:rPr lang="en-GB" dirty="0"/>
              <a:t>Source code files (in TypeScript)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EB95235-1633-4642-B226-8113B602109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346325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Key Configuration Files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7650002" cy="3742941"/>
          </a:xfrm>
        </p:spPr>
        <p:txBody>
          <a:bodyPr/>
          <a:lstStyle/>
          <a:p>
            <a:pPr eaLnBrk="1" hangingPunct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Specifies Node.js dependencies (e.g. Angular libraries)</a:t>
            </a:r>
          </a:p>
          <a:p>
            <a:pPr lvl="1"/>
            <a:r>
              <a:rPr lang="en-GB" dirty="0"/>
              <a:t>Specifies development tools (e.g. TypeScript </a:t>
            </a:r>
            <a:r>
              <a:rPr lang="en-GB" dirty="0" err="1"/>
              <a:t>transpiler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Specifies command-line scripts (e.g.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ng</a:t>
            </a:r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serve</a:t>
            </a:r>
            <a:r>
              <a:rPr lang="en-GB" dirty="0"/>
              <a:t>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tsconfig.json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Configures the TypeScript </a:t>
            </a:r>
            <a:r>
              <a:rPr lang="en-GB" dirty="0" err="1"/>
              <a:t>transpiler</a:t>
            </a:r>
            <a:endParaRPr lang="en-GB" dirty="0"/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angular.json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Specifies application home page,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/index.html</a:t>
            </a:r>
          </a:p>
          <a:p>
            <a:pPr lvl="1"/>
            <a:r>
              <a:rPr lang="en-GB" dirty="0"/>
              <a:t>Specifies main source file,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main.ts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3A708B6-89B3-48E4-AC7E-FC65BA45368C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468352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Application Home Page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Here's the application home page: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When the application is launched: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&lt;app-root&gt;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element is populated with content generated by our Angular application code</a:t>
            </a:r>
          </a:p>
          <a:p>
            <a:pPr lvl="1" eaLnBrk="1" hangingPunct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88339B4-D28F-46FB-8E3F-9DB572926F1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B2257696-AE7F-472B-9A3F-22D6C396C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958" y="1336406"/>
            <a:ext cx="7298021" cy="1385637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 lang="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 … &lt;/head&gt;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&lt;app-root&gt;&lt;/app-root&gt;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F425EE-7C46-4FE0-AF01-B0C0DDDFDDE4}"/>
              </a:ext>
            </a:extLst>
          </p:cNvPr>
          <p:cNvSpPr txBox="1"/>
          <p:nvPr/>
        </p:nvSpPr>
        <p:spPr>
          <a:xfrm>
            <a:off x="7152675" y="2445148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/index.html</a:t>
            </a:r>
          </a:p>
        </p:txBody>
      </p:sp>
    </p:spTree>
    <p:extLst>
      <p:ext uri="{BB962C8B-B14F-4D97-AF65-F5344CB8AC3E}">
        <p14:creationId xmlns:p14="http://schemas.microsoft.com/office/powerpoint/2010/main" val="373363764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Main Source File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Here's the main source file in our application: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Bootstraps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AppComponent</a:t>
            </a:r>
            <a:r>
              <a:rPr lang="en-GB" dirty="0"/>
              <a:t>, the main "component" in the application</a:t>
            </a:r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See next slide for the definition of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AppComponent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Btw we'll discuss </a:t>
            </a:r>
            <a:r>
              <a:rPr lang="en-GB" dirty="0" err="1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appConfig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later…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A84A298-7EB9-439A-BF21-B03BD6A61B5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D96741EE-487A-47F9-8A68-491E8B7BF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958" y="1347971"/>
            <a:ext cx="7298021" cy="117772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bootstrapApplication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 from '@angular/platform-browser';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 from './app/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app.config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{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AppComponent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from './app/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app.component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bootstrapApplication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AppComponent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.catch((err) =&gt;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console.error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(err));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8F0B65-6005-462E-8746-893C0DF1FE03}"/>
              </a:ext>
            </a:extLst>
          </p:cNvPr>
          <p:cNvSpPr txBox="1"/>
          <p:nvPr/>
        </p:nvSpPr>
        <p:spPr>
          <a:xfrm>
            <a:off x="7472693" y="224927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main.ts</a:t>
            </a:r>
            <a:endParaRPr lang="en-GB" sz="12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99656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AppComponent</a:t>
            </a:r>
            <a:r>
              <a:rPr lang="en-GB" dirty="0">
                <a:cs typeface="Times New Roman" pitchFamily="18" charset="0"/>
              </a:rPr>
              <a:t> Class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675655" cy="3742941"/>
          </a:xfrm>
        </p:spPr>
        <p:txBody>
          <a:bodyPr/>
          <a:lstStyle/>
          <a:p>
            <a:pPr eaLnBrk="1" hangingPunct="1"/>
            <a:r>
              <a:rPr lang="en-GB" dirty="0"/>
              <a:t>In Angular, a component is a class that renders HTML</a:t>
            </a:r>
          </a:p>
          <a:p>
            <a:pPr lvl="1"/>
            <a:r>
              <a:rPr lang="en-GB" dirty="0"/>
              <a:t>We've highlighted the </a:t>
            </a:r>
            <a:r>
              <a:rPr lang="en-GB"/>
              <a:t>important bits here</a:t>
            </a:r>
            <a:endParaRPr lang="en-GB" dirty="0"/>
          </a:p>
          <a:p>
            <a:pPr lvl="1"/>
            <a:r>
              <a:rPr lang="en-GB" dirty="0"/>
              <a:t>We'll discuss the other bits later…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A84A298-7EB9-439A-BF21-B03BD6A61B5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D96741EE-487A-47F9-8A68-491E8B7BF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701" y="2071464"/>
            <a:ext cx="7298021" cy="265505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 Component } from '@angular/core';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CommonModule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 from '@angular/common';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RouterOutlet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 from '@angular/router';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@Component({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selector: 'app-root',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standalone: true,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imports: [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CommonModule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RouterOutlet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'./app.component.html',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styleUrls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['./app.component.css']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AppComponent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 = '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DemoApp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8F0B65-6005-462E-8746-893C0DF1FE03}"/>
              </a:ext>
            </a:extLst>
          </p:cNvPr>
          <p:cNvSpPr txBox="1"/>
          <p:nvPr/>
        </p:nvSpPr>
        <p:spPr>
          <a:xfrm>
            <a:off x="6267532" y="4449521"/>
            <a:ext cx="2416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/app/</a:t>
            </a:r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app.component.ts</a:t>
            </a:r>
            <a:endParaRPr lang="en-GB" sz="12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75174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Summary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296171"/>
            <a:ext cx="6233685" cy="1589680"/>
          </a:xfrm>
        </p:spPr>
        <p:txBody>
          <a:bodyPr>
            <a:norm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Creating </a:t>
            </a:r>
            <a:r>
              <a:rPr lang="en-GB" sz="2200"/>
              <a:t>an Angular application</a:t>
            </a:r>
            <a:endParaRPr lang="en-GB" sz="2200" dirty="0"/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Understanding the application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45954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Section 1:  Creating an Angular Application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Getting Angular CLI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Creating an application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Reviewing the application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Serving the application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Viewing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303930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054748" cy="3742941"/>
          </a:xfrm>
        </p:spPr>
        <p:txBody>
          <a:bodyPr/>
          <a:lstStyle/>
          <a:p>
            <a:r>
              <a:rPr lang="en-GB" b="1" dirty="0"/>
              <a:t>Angular</a:t>
            </a:r>
            <a:r>
              <a:rPr lang="en-GB" dirty="0"/>
              <a:t> is a client-side framework from Google</a:t>
            </a:r>
          </a:p>
          <a:p>
            <a:pPr lvl="1"/>
            <a:r>
              <a:rPr lang="en-GB" dirty="0"/>
              <a:t>Makes it easier to develop large-scale rich Web apps</a:t>
            </a:r>
          </a:p>
          <a:p>
            <a:endParaRPr lang="en-GB" dirty="0"/>
          </a:p>
          <a:p>
            <a:r>
              <a:rPr lang="en-GB" b="1" dirty="0"/>
              <a:t>Angular CLI </a:t>
            </a:r>
            <a:r>
              <a:rPr lang="en-GB" dirty="0"/>
              <a:t>is a command-line interface tool that you can use to create a new Angular application</a:t>
            </a:r>
          </a:p>
          <a:p>
            <a:pPr lvl="1"/>
            <a:r>
              <a:rPr lang="en-GB" dirty="0"/>
              <a:t>Scaffolds a complete template application</a:t>
            </a:r>
          </a:p>
          <a:p>
            <a:pPr lvl="1"/>
            <a:r>
              <a:rPr lang="en-GB" dirty="0"/>
              <a:t>Generates appropriate config files</a:t>
            </a:r>
          </a:p>
          <a:p>
            <a:pPr lvl="1"/>
            <a:r>
              <a:rPr lang="en-GB" dirty="0"/>
              <a:t>Reinforces best practices for file names, folders, etc.</a:t>
            </a:r>
          </a:p>
          <a:p>
            <a:pPr lvl="1"/>
            <a:r>
              <a:rPr lang="en-GB" dirty="0"/>
              <a:t>Enables you to generate new artifacts in the application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789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Getting Angular CLI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877739" cy="3742941"/>
          </a:xfrm>
        </p:spPr>
        <p:txBody>
          <a:bodyPr/>
          <a:lstStyle/>
          <a:p>
            <a:r>
              <a:rPr lang="en-GB" dirty="0"/>
              <a:t>Angular CLI is a Node.js application</a:t>
            </a:r>
          </a:p>
          <a:p>
            <a:pPr lvl="1"/>
            <a:r>
              <a:rPr lang="en-GB" dirty="0"/>
              <a:t>You must install Node.js first (version 14 or above)</a:t>
            </a:r>
          </a:p>
          <a:p>
            <a:pPr lvl="1"/>
            <a:endParaRPr lang="en-GB" dirty="0"/>
          </a:p>
          <a:p>
            <a:r>
              <a:rPr lang="en-GB" dirty="0"/>
              <a:t>You can install Angular CLI on your machine as follows: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verify the version of Angular CLI installed: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4A43142-4953-413F-B83B-E21F05B487D3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DACD4B-7506-4616-BDC3-CDDABCAAD1C0}"/>
              </a:ext>
            </a:extLst>
          </p:cNvPr>
          <p:cNvSpPr txBox="1"/>
          <p:nvPr/>
        </p:nvSpPr>
        <p:spPr>
          <a:xfrm>
            <a:off x="1340545" y="2479282"/>
            <a:ext cx="3992862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-g @angular/cli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1E3923-CCC6-441C-B806-8F5296F4F7EC}"/>
              </a:ext>
            </a:extLst>
          </p:cNvPr>
          <p:cNvSpPr txBox="1"/>
          <p:nvPr/>
        </p:nvSpPr>
        <p:spPr>
          <a:xfrm>
            <a:off x="1340545" y="3623029"/>
            <a:ext cx="3992862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 version</a:t>
            </a:r>
          </a:p>
        </p:txBody>
      </p:sp>
    </p:spTree>
    <p:extLst>
      <p:ext uri="{BB962C8B-B14F-4D97-AF65-F5344CB8AC3E}">
        <p14:creationId xmlns:p14="http://schemas.microsoft.com/office/powerpoint/2010/main" val="4077001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an Application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7919146" cy="3742941"/>
          </a:xfrm>
        </p:spPr>
        <p:txBody>
          <a:bodyPr/>
          <a:lstStyle/>
          <a:p>
            <a:r>
              <a:rPr lang="en-GB" dirty="0"/>
              <a:t>To create an Angular application using Angular CLI…</a:t>
            </a:r>
          </a:p>
          <a:p>
            <a:pPr lvl="1"/>
            <a:r>
              <a:rPr lang="en-GB" dirty="0"/>
              <a:t>Run the following command from the command line: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You'll be asked a few questions:</a:t>
            </a:r>
          </a:p>
          <a:p>
            <a:pPr lvl="1"/>
            <a:r>
              <a:rPr lang="en-GB" dirty="0"/>
              <a:t>Which stylesheet format would you like? (choose </a:t>
            </a:r>
            <a:r>
              <a:rPr lang="en-GB" b="1" dirty="0">
                <a:solidFill>
                  <a:srgbClr val="00B0F0"/>
                </a:solidFill>
              </a:rPr>
              <a:t>CSS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Do you want to enable Server-Side Rendering? (choose </a:t>
            </a:r>
            <a:r>
              <a:rPr lang="en-GB" b="1" dirty="0">
                <a:solidFill>
                  <a:srgbClr val="00B0F0"/>
                </a:solidFill>
              </a:rPr>
              <a:t>N</a:t>
            </a:r>
            <a:r>
              <a:rPr lang="en-GB" dirty="0"/>
              <a:t>)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D113EA-3826-481E-A984-8823C95BB9BC}"/>
              </a:ext>
            </a:extLst>
          </p:cNvPr>
          <p:cNvSpPr txBox="1"/>
          <p:nvPr/>
        </p:nvSpPr>
        <p:spPr>
          <a:xfrm>
            <a:off x="1742535" y="1719062"/>
            <a:ext cx="5737907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 new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DemoApp</a:t>
            </a:r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031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Reviewing the Application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8154550" cy="3742941"/>
          </a:xfrm>
        </p:spPr>
        <p:txBody>
          <a:bodyPr/>
          <a:lstStyle/>
          <a:p>
            <a:r>
              <a:rPr lang="en-GB" dirty="0"/>
              <a:t>Angular CLI creates a minimal fully functional Angular app: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84BF87-F6E8-4E33-9CDD-8FC8D076CFA0}"/>
              </a:ext>
            </a:extLst>
          </p:cNvPr>
          <p:cNvSpPr/>
          <p:nvPr/>
        </p:nvSpPr>
        <p:spPr>
          <a:xfrm>
            <a:off x="1340316" y="1393998"/>
            <a:ext cx="6426907" cy="327406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D99418-919F-43AB-80BF-E7104415336D}"/>
              </a:ext>
            </a:extLst>
          </p:cNvPr>
          <p:cNvSpPr txBox="1"/>
          <p:nvPr/>
        </p:nvSpPr>
        <p:spPr>
          <a:xfrm>
            <a:off x="5826822" y="1943201"/>
            <a:ext cx="1571626" cy="175535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7D6ABD-4680-472B-BC10-6A1987CDF4B9}"/>
              </a:ext>
            </a:extLst>
          </p:cNvPr>
          <p:cNvSpPr txBox="1"/>
          <p:nvPr/>
        </p:nvSpPr>
        <p:spPr>
          <a:xfrm>
            <a:off x="3692041" y="1635424"/>
            <a:ext cx="1571626" cy="3077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GB" sz="1400" b="1">
                <a:solidFill>
                  <a:schemeClr val="bg1"/>
                </a:solidFill>
              </a:rPr>
              <a:t>src folder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7F38DB-904F-47E5-8048-E734CFEAC0EB}"/>
              </a:ext>
            </a:extLst>
          </p:cNvPr>
          <p:cNvSpPr txBox="1"/>
          <p:nvPr/>
        </p:nvSpPr>
        <p:spPr>
          <a:xfrm>
            <a:off x="5826822" y="1635424"/>
            <a:ext cx="1571626" cy="3077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GB" sz="1400" b="1" dirty="0" err="1">
                <a:solidFill>
                  <a:schemeClr val="bg1"/>
                </a:solidFill>
              </a:rPr>
              <a:t>src</a:t>
            </a:r>
            <a:r>
              <a:rPr lang="en-GB" sz="1400" b="1" dirty="0">
                <a:solidFill>
                  <a:schemeClr val="bg1"/>
                </a:solidFill>
              </a:rPr>
              <a:t>/app folder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FF11DC-448D-400B-88D8-482AE75DD8F3}"/>
              </a:ext>
            </a:extLst>
          </p:cNvPr>
          <p:cNvSpPr txBox="1"/>
          <p:nvPr/>
        </p:nvSpPr>
        <p:spPr>
          <a:xfrm>
            <a:off x="3692041" y="1943201"/>
            <a:ext cx="1571626" cy="175535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GB" sz="14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F22B35-85BA-0CF8-D4E4-5E375AF89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583" y="1484906"/>
            <a:ext cx="1099927" cy="31009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00395B-1886-3F0D-1890-79F4B2CB5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114" y="1988175"/>
            <a:ext cx="689785" cy="13360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61B6C2-316B-11F8-2091-0AFEBC4EF9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9680" y="1988175"/>
            <a:ext cx="1096819" cy="1339176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CB1CD5-DED1-4847-ADCF-20D5659BEECF}"/>
              </a:ext>
            </a:extLst>
          </p:cNvPr>
          <p:cNvCxnSpPr>
            <a:cxnSpLocks/>
          </p:cNvCxnSpPr>
          <p:nvPr/>
        </p:nvCxnSpPr>
        <p:spPr bwMode="auto">
          <a:xfrm>
            <a:off x="1845526" y="2494463"/>
            <a:ext cx="1853631" cy="0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0B6C5CC-02B9-4173-BA69-EE45725BDCFE}"/>
              </a:ext>
            </a:extLst>
          </p:cNvPr>
          <p:cNvCxnSpPr>
            <a:cxnSpLocks/>
          </p:cNvCxnSpPr>
          <p:nvPr/>
        </p:nvCxnSpPr>
        <p:spPr bwMode="auto">
          <a:xfrm>
            <a:off x="4160188" y="2118845"/>
            <a:ext cx="1659005" cy="0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99245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Serving the Application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675655" cy="3742941"/>
          </a:xfrm>
        </p:spPr>
        <p:txBody>
          <a:bodyPr/>
          <a:lstStyle/>
          <a:p>
            <a:r>
              <a:rPr lang="en-GB" dirty="0"/>
              <a:t>You can use Angular CLI to serve the application</a:t>
            </a:r>
          </a:p>
          <a:p>
            <a:pPr lvl="1"/>
            <a:r>
              <a:rPr lang="en-GB" dirty="0"/>
              <a:t>Go to the application folder </a:t>
            </a:r>
          </a:p>
          <a:p>
            <a:pPr lvl="1"/>
            <a:r>
              <a:rPr lang="en-GB" dirty="0"/>
              <a:t>Run the following command:</a:t>
            </a:r>
          </a:p>
          <a:p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This command builds and serves the app in memory</a:t>
            </a:r>
          </a:p>
          <a:p>
            <a:pPr lvl="1"/>
            <a:r>
              <a:rPr lang="en-GB" dirty="0"/>
              <a:t>Default host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en-GB" dirty="0"/>
              <a:t>, default port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4200</a:t>
            </a:r>
          </a:p>
          <a:p>
            <a:pPr lvl="1"/>
            <a:r>
              <a:rPr lang="en-GB" dirty="0"/>
              <a:t>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--host</a:t>
            </a:r>
            <a:r>
              <a:rPr lang="en-GB" dirty="0"/>
              <a:t>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--port</a:t>
            </a:r>
            <a:r>
              <a:rPr lang="en-GB" dirty="0"/>
              <a:t> for a different host and port </a:t>
            </a:r>
          </a:p>
          <a:p>
            <a:pPr lvl="1"/>
            <a:endParaRPr lang="en-GB" dirty="0">
              <a:latin typeface="+mj-lt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E10D4-A840-4DA0-B58C-9B43EEAE13F1}"/>
              </a:ext>
            </a:extLst>
          </p:cNvPr>
          <p:cNvSpPr txBox="1"/>
          <p:nvPr/>
        </p:nvSpPr>
        <p:spPr>
          <a:xfrm>
            <a:off x="1330193" y="2084817"/>
            <a:ext cx="6806241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 serve</a:t>
            </a:r>
          </a:p>
        </p:txBody>
      </p:sp>
    </p:spTree>
    <p:extLst>
      <p:ext uri="{BB962C8B-B14F-4D97-AF65-F5344CB8AC3E}">
        <p14:creationId xmlns:p14="http://schemas.microsoft.com/office/powerpoint/2010/main" val="1273887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Viewing the Application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7836332" cy="3742941"/>
          </a:xfrm>
        </p:spPr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To view the app, browse to 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http://localhost:4200</a:t>
            </a:r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 app automatically reloads if you change source files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FAE007-2B58-80C2-A3D9-920361015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7042" y="1777043"/>
            <a:ext cx="4905761" cy="321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473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Aside: Updating an Existing App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753519" cy="3742941"/>
          </a:xfrm>
        </p:spPr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Angular comes out with a new version every 6 months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If you have an existing Angular app that you want to update to the latest version of Angular: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Uninstall your (old) version of Angular CLI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Then install the latest version of Angular CLI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Then run the following command: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A7120F-CC5E-4103-BECA-A687B6F76443}"/>
              </a:ext>
            </a:extLst>
          </p:cNvPr>
          <p:cNvSpPr txBox="1"/>
          <p:nvPr/>
        </p:nvSpPr>
        <p:spPr>
          <a:xfrm>
            <a:off x="1316389" y="3584751"/>
            <a:ext cx="6968419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 update @angular/core @angular/cli --allow-dirty</a:t>
            </a:r>
          </a:p>
        </p:txBody>
      </p:sp>
    </p:spTree>
    <p:extLst>
      <p:ext uri="{BB962C8B-B14F-4D97-AF65-F5344CB8AC3E}">
        <p14:creationId xmlns:p14="http://schemas.microsoft.com/office/powerpoint/2010/main" val="1925237338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1589</TotalTime>
  <Words>862</Words>
  <Application>Microsoft Office PowerPoint</Application>
  <PresentationFormat>On-screen Show (16:9)</PresentationFormat>
  <Paragraphs>173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 New</vt:lpstr>
      <vt:lpstr>Open Sans</vt:lpstr>
      <vt:lpstr>Standard_LiveLessons_2017</vt:lpstr>
      <vt:lpstr>Introduction to Angular</vt:lpstr>
      <vt:lpstr>Section 1:  Creating an Angular Application</vt:lpstr>
      <vt:lpstr>Overview</vt:lpstr>
      <vt:lpstr>Getting Angular CLI</vt:lpstr>
      <vt:lpstr>Creating an Application</vt:lpstr>
      <vt:lpstr>Reviewing the Application</vt:lpstr>
      <vt:lpstr>Serving the Application</vt:lpstr>
      <vt:lpstr>Viewing the Application</vt:lpstr>
      <vt:lpstr>Aside: Updating an Existing App</vt:lpstr>
      <vt:lpstr>Section 3:  Understanding the Application</vt:lpstr>
      <vt:lpstr>Overview</vt:lpstr>
      <vt:lpstr>Key Configuration Files</vt:lpstr>
      <vt:lpstr>Application Home Page</vt:lpstr>
      <vt:lpstr>Main Source File</vt:lpstr>
      <vt:lpstr>AppComponent Class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105</cp:revision>
  <dcterms:created xsi:type="dcterms:W3CDTF">2015-09-28T19:52:00Z</dcterms:created>
  <dcterms:modified xsi:type="dcterms:W3CDTF">2023-11-11T09:52:01Z</dcterms:modified>
</cp:coreProperties>
</file>