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730" r:id="rId2"/>
    <p:sldId id="731" r:id="rId3"/>
    <p:sldId id="532" r:id="rId4"/>
    <p:sldId id="533" r:id="rId5"/>
    <p:sldId id="717" r:id="rId6"/>
    <p:sldId id="732" r:id="rId7"/>
    <p:sldId id="688" r:id="rId8"/>
    <p:sldId id="676" r:id="rId9"/>
    <p:sldId id="694" r:id="rId10"/>
    <p:sldId id="695" r:id="rId11"/>
    <p:sldId id="720" r:id="rId12"/>
    <p:sldId id="719" r:id="rId13"/>
    <p:sldId id="721" r:id="rId14"/>
    <p:sldId id="724" r:id="rId15"/>
    <p:sldId id="733" r:id="rId16"/>
    <p:sldId id="697" r:id="rId17"/>
    <p:sldId id="698" r:id="rId18"/>
    <p:sldId id="722" r:id="rId19"/>
    <p:sldId id="714" r:id="rId20"/>
    <p:sldId id="715" r:id="rId21"/>
    <p:sldId id="735" r:id="rId22"/>
    <p:sldId id="723" r:id="rId23"/>
    <p:sldId id="734" r:id="rId2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8700"/>
    <a:srgbClr val="F6A400"/>
    <a:srgbClr val="005B70"/>
    <a:srgbClr val="CCECFF"/>
    <a:srgbClr val="FBE66B"/>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50" autoAdjust="0"/>
    <p:restoredTop sz="96725" autoAdjust="0"/>
  </p:normalViewPr>
  <p:slideViewPr>
    <p:cSldViewPr snapToGrid="0" snapToObjects="1">
      <p:cViewPr varScale="1">
        <p:scale>
          <a:sx n="119" d="100"/>
          <a:sy n="119" d="100"/>
        </p:scale>
        <p:origin x="179" y="53"/>
      </p:cViewPr>
      <p:guideLst>
        <p:guide orient="horz" pos="1620"/>
        <p:guide pos="2880"/>
      </p:guideLst>
    </p:cSldViewPr>
  </p:slideViewPr>
  <p:notesTextViewPr>
    <p:cViewPr>
      <p:scale>
        <a:sx n="100" d="100"/>
        <a:sy n="100" d="100"/>
      </p:scale>
      <p:origin x="0" y="0"/>
    </p:cViewPr>
  </p:notesTextViewPr>
  <p:sorterViewPr>
    <p:cViewPr>
      <p:scale>
        <a:sx n="133" d="100"/>
        <a:sy n="133" d="100"/>
      </p:scale>
      <p:origin x="0" y="-3024"/>
    </p:cViewPr>
  </p:sorterViewPr>
  <p:notesViewPr>
    <p:cSldViewPr snapToGrid="0" snapToObjects="1">
      <p:cViewPr varScale="1">
        <p:scale>
          <a:sx n="84" d="100"/>
          <a:sy n="84" d="100"/>
        </p:scale>
        <p:origin x="263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DEBBD1-6077-4938-811F-54E4AC433829}" type="datetimeFigureOut">
              <a:rPr lang="en-GB" smtClean="0"/>
              <a:t>11/11/2023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E77016-B761-47E8-ADDA-7F73F02D1645}" type="slidenum">
              <a:rPr lang="en-GB" smtClean="0"/>
              <a:t>‹#›</a:t>
            </a:fld>
            <a:endParaRPr lang="en-GB"/>
          </a:p>
        </p:txBody>
      </p:sp>
    </p:spTree>
    <p:extLst>
      <p:ext uri="{BB962C8B-B14F-4D97-AF65-F5344CB8AC3E}">
        <p14:creationId xmlns:p14="http://schemas.microsoft.com/office/powerpoint/2010/main" val="1564563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658603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Rectangle 2"/>
          <p:cNvSpPr>
            <a:spLocks noGrp="1" noChangeArrowheads="1"/>
          </p:cNvSpPr>
          <p:nvPr>
            <p:ph type="hdr" sz="quarter"/>
          </p:nvPr>
        </p:nvSpPr>
        <p:spPr>
          <a:xfrm>
            <a:off x="1992313" y="309563"/>
            <a:ext cx="3476625" cy="182562"/>
          </a:xfrm>
          <a:noFill/>
        </p:spPr>
        <p:txBody>
          <a:bodyPr/>
          <a:lstStyle/>
          <a:p>
            <a:r>
              <a:rPr lang="en-GB"/>
              <a:t>Core Features in ES6</a:t>
            </a:r>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Rectangle 2"/>
          <p:cNvSpPr>
            <a:spLocks noGrp="1" noChangeArrowheads="1"/>
          </p:cNvSpPr>
          <p:nvPr>
            <p:ph type="hdr" sz="quarter"/>
          </p:nvPr>
        </p:nvSpPr>
        <p:spPr>
          <a:xfrm>
            <a:off x="1992313" y="309563"/>
            <a:ext cx="3476625" cy="182562"/>
          </a:xfrm>
          <a:noFill/>
        </p:spPr>
        <p:txBody>
          <a:bodyPr/>
          <a:lstStyle/>
          <a:p>
            <a:r>
              <a:rPr lang="en-GB"/>
              <a:t>Core Features in ES6</a:t>
            </a:r>
            <a:endParaRPr lang="en-GB" dirty="0"/>
          </a:p>
        </p:txBody>
      </p:sp>
    </p:spTree>
    <p:extLst>
      <p:ext uri="{BB962C8B-B14F-4D97-AF65-F5344CB8AC3E}">
        <p14:creationId xmlns:p14="http://schemas.microsoft.com/office/powerpoint/2010/main" val="40651339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Rectangle 2"/>
          <p:cNvSpPr>
            <a:spLocks noGrp="1" noChangeArrowheads="1"/>
          </p:cNvSpPr>
          <p:nvPr>
            <p:ph type="hdr" sz="quarter"/>
          </p:nvPr>
        </p:nvSpPr>
        <p:spPr>
          <a:xfrm>
            <a:off x="1992313" y="309563"/>
            <a:ext cx="3476625" cy="182562"/>
          </a:xfrm>
          <a:noFill/>
        </p:spPr>
        <p:txBody>
          <a:bodyPr/>
          <a:lstStyle/>
          <a:p>
            <a:r>
              <a:rPr lang="en-GB"/>
              <a:t>Core Features in ES6</a:t>
            </a:r>
            <a:endParaRPr lang="en-GB" dirty="0"/>
          </a:p>
        </p:txBody>
      </p:sp>
    </p:spTree>
    <p:extLst>
      <p:ext uri="{BB962C8B-B14F-4D97-AF65-F5344CB8AC3E}">
        <p14:creationId xmlns:p14="http://schemas.microsoft.com/office/powerpoint/2010/main" val="3227157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Rectangle 2"/>
          <p:cNvSpPr>
            <a:spLocks noGrp="1" noChangeArrowheads="1"/>
          </p:cNvSpPr>
          <p:nvPr>
            <p:ph type="hdr" sz="quarter"/>
          </p:nvPr>
        </p:nvSpPr>
        <p:spPr>
          <a:xfrm>
            <a:off x="1992313" y="309563"/>
            <a:ext cx="3476625" cy="182562"/>
          </a:xfrm>
          <a:noFill/>
        </p:spPr>
        <p:txBody>
          <a:bodyPr/>
          <a:lstStyle/>
          <a:p>
            <a:r>
              <a:rPr lang="en-GB"/>
              <a:t>Core Features in ES6</a:t>
            </a:r>
            <a:endParaRPr lang="en-GB" dirty="0"/>
          </a:p>
        </p:txBody>
      </p:sp>
    </p:spTree>
    <p:extLst>
      <p:ext uri="{BB962C8B-B14F-4D97-AF65-F5344CB8AC3E}">
        <p14:creationId xmlns:p14="http://schemas.microsoft.com/office/powerpoint/2010/main" val="344896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Rectangle 2"/>
          <p:cNvSpPr>
            <a:spLocks noGrp="1" noChangeArrowheads="1"/>
          </p:cNvSpPr>
          <p:nvPr>
            <p:ph type="hdr" sz="quarter"/>
          </p:nvPr>
        </p:nvSpPr>
        <p:spPr>
          <a:xfrm>
            <a:off x="1992313" y="309563"/>
            <a:ext cx="3476625" cy="182562"/>
          </a:xfrm>
          <a:noFill/>
        </p:spPr>
        <p:txBody>
          <a:bodyPr/>
          <a:lstStyle/>
          <a:p>
            <a:r>
              <a:rPr lang="en-GB"/>
              <a:t>Core Features in ES6</a:t>
            </a:r>
            <a:endParaRPr lang="en-GB" dirty="0"/>
          </a:p>
        </p:txBody>
      </p:sp>
    </p:spTree>
    <p:extLst>
      <p:ext uri="{BB962C8B-B14F-4D97-AF65-F5344CB8AC3E}">
        <p14:creationId xmlns:p14="http://schemas.microsoft.com/office/powerpoint/2010/main" val="12292714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934544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ChangeArrowheads="1"/>
          </p:cNvSpPr>
          <p:nvPr/>
        </p:nvSpPr>
        <p:spPr bwMode="auto">
          <a:xfrm>
            <a:off x="4146420" y="10754"/>
            <a:ext cx="3168781" cy="4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4821" name="Rectangle 3"/>
          <p:cNvSpPr>
            <a:spLocks noChangeArrowheads="1"/>
          </p:cNvSpPr>
          <p:nvPr/>
        </p:nvSpPr>
        <p:spPr bwMode="auto">
          <a:xfrm>
            <a:off x="0" y="9140342"/>
            <a:ext cx="3168781" cy="4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4822" name="Rectangle 4"/>
          <p:cNvSpPr>
            <a:spLocks noChangeArrowheads="1"/>
          </p:cNvSpPr>
          <p:nvPr/>
        </p:nvSpPr>
        <p:spPr bwMode="auto">
          <a:xfrm>
            <a:off x="0" y="10754"/>
            <a:ext cx="3168781" cy="4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4824" name="Rectangle 6"/>
          <p:cNvSpPr>
            <a:spLocks noChangeArrowheads="1"/>
          </p:cNvSpPr>
          <p:nvPr/>
        </p:nvSpPr>
        <p:spPr bwMode="auto">
          <a:xfrm>
            <a:off x="986186" y="4493362"/>
            <a:ext cx="119641" cy="29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8" name="Rectangle 2"/>
          <p:cNvSpPr>
            <a:spLocks noGrp="1" noChangeArrowheads="1"/>
          </p:cNvSpPr>
          <p:nvPr>
            <p:ph type="hdr" sz="quarter"/>
          </p:nvPr>
        </p:nvSpPr>
        <p:spPr>
          <a:xfrm>
            <a:off x="1992313" y="309563"/>
            <a:ext cx="3476625" cy="182562"/>
          </a:xfrm>
          <a:noFill/>
        </p:spPr>
        <p:txBody>
          <a:bodyPr/>
          <a:lstStyle/>
          <a:p>
            <a:r>
              <a:rPr lang="en-GB"/>
              <a:t>Core Features in ES6</a:t>
            </a:r>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ChangeArrowheads="1"/>
          </p:cNvSpPr>
          <p:nvPr/>
        </p:nvSpPr>
        <p:spPr bwMode="auto">
          <a:xfrm>
            <a:off x="4146420" y="10754"/>
            <a:ext cx="3168781" cy="4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4821" name="Rectangle 3"/>
          <p:cNvSpPr>
            <a:spLocks noChangeArrowheads="1"/>
          </p:cNvSpPr>
          <p:nvPr/>
        </p:nvSpPr>
        <p:spPr bwMode="auto">
          <a:xfrm>
            <a:off x="0" y="9140342"/>
            <a:ext cx="3168781" cy="4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4822" name="Rectangle 4"/>
          <p:cNvSpPr>
            <a:spLocks noChangeArrowheads="1"/>
          </p:cNvSpPr>
          <p:nvPr/>
        </p:nvSpPr>
        <p:spPr bwMode="auto">
          <a:xfrm>
            <a:off x="0" y="10754"/>
            <a:ext cx="3168781" cy="4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4824" name="Rectangle 6"/>
          <p:cNvSpPr>
            <a:spLocks noChangeArrowheads="1"/>
          </p:cNvSpPr>
          <p:nvPr/>
        </p:nvSpPr>
        <p:spPr bwMode="auto">
          <a:xfrm>
            <a:off x="986186" y="4493362"/>
            <a:ext cx="119641" cy="29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8" name="Rectangle 2"/>
          <p:cNvSpPr>
            <a:spLocks noGrp="1" noChangeArrowheads="1"/>
          </p:cNvSpPr>
          <p:nvPr>
            <p:ph type="hdr" sz="quarter"/>
          </p:nvPr>
        </p:nvSpPr>
        <p:spPr>
          <a:xfrm>
            <a:off x="1992313" y="309563"/>
            <a:ext cx="3476625" cy="182562"/>
          </a:xfrm>
          <a:noFill/>
        </p:spPr>
        <p:txBody>
          <a:bodyPr/>
          <a:lstStyle/>
          <a:p>
            <a:r>
              <a:rPr lang="en-GB"/>
              <a:t>Core Features in ES6</a:t>
            </a:r>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ChangeArrowheads="1"/>
          </p:cNvSpPr>
          <p:nvPr/>
        </p:nvSpPr>
        <p:spPr bwMode="auto">
          <a:xfrm>
            <a:off x="4146420" y="10754"/>
            <a:ext cx="3168781" cy="4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4821" name="Rectangle 3"/>
          <p:cNvSpPr>
            <a:spLocks noChangeArrowheads="1"/>
          </p:cNvSpPr>
          <p:nvPr/>
        </p:nvSpPr>
        <p:spPr bwMode="auto">
          <a:xfrm>
            <a:off x="0" y="9140342"/>
            <a:ext cx="3168781" cy="4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4822" name="Rectangle 4"/>
          <p:cNvSpPr>
            <a:spLocks noChangeArrowheads="1"/>
          </p:cNvSpPr>
          <p:nvPr/>
        </p:nvSpPr>
        <p:spPr bwMode="auto">
          <a:xfrm>
            <a:off x="0" y="10754"/>
            <a:ext cx="3168781" cy="4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4824" name="Rectangle 6"/>
          <p:cNvSpPr>
            <a:spLocks noChangeArrowheads="1"/>
          </p:cNvSpPr>
          <p:nvPr/>
        </p:nvSpPr>
        <p:spPr bwMode="auto">
          <a:xfrm>
            <a:off x="986186" y="4493362"/>
            <a:ext cx="119641" cy="29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8" name="Rectangle 2"/>
          <p:cNvSpPr>
            <a:spLocks noGrp="1" noChangeArrowheads="1"/>
          </p:cNvSpPr>
          <p:nvPr>
            <p:ph type="hdr" sz="quarter"/>
          </p:nvPr>
        </p:nvSpPr>
        <p:spPr>
          <a:xfrm>
            <a:off x="1992313" y="309563"/>
            <a:ext cx="3476625" cy="182562"/>
          </a:xfrm>
          <a:noFill/>
        </p:spPr>
        <p:txBody>
          <a:bodyPr/>
          <a:lstStyle/>
          <a:p>
            <a:r>
              <a:rPr lang="en-GB"/>
              <a:t>Core Features in ES6</a:t>
            </a:r>
            <a:endParaRPr lang="en-GB" dirty="0"/>
          </a:p>
        </p:txBody>
      </p:sp>
    </p:spTree>
    <p:extLst>
      <p:ext uri="{BB962C8B-B14F-4D97-AF65-F5344CB8AC3E}">
        <p14:creationId xmlns:p14="http://schemas.microsoft.com/office/powerpoint/2010/main" val="14072557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ChangeArrowheads="1"/>
          </p:cNvSpPr>
          <p:nvPr/>
        </p:nvSpPr>
        <p:spPr bwMode="auto">
          <a:xfrm>
            <a:off x="4146420" y="10754"/>
            <a:ext cx="3168781" cy="4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4821" name="Rectangle 3"/>
          <p:cNvSpPr>
            <a:spLocks noChangeArrowheads="1"/>
          </p:cNvSpPr>
          <p:nvPr/>
        </p:nvSpPr>
        <p:spPr bwMode="auto">
          <a:xfrm>
            <a:off x="0" y="9140342"/>
            <a:ext cx="3168781" cy="4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4822" name="Rectangle 4"/>
          <p:cNvSpPr>
            <a:spLocks noChangeArrowheads="1"/>
          </p:cNvSpPr>
          <p:nvPr/>
        </p:nvSpPr>
        <p:spPr bwMode="auto">
          <a:xfrm>
            <a:off x="0" y="10754"/>
            <a:ext cx="3168781" cy="4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4824" name="Rectangle 6"/>
          <p:cNvSpPr>
            <a:spLocks noChangeArrowheads="1"/>
          </p:cNvSpPr>
          <p:nvPr/>
        </p:nvSpPr>
        <p:spPr bwMode="auto">
          <a:xfrm>
            <a:off x="986186" y="4493362"/>
            <a:ext cx="119641" cy="29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8" name="Rectangle 2"/>
          <p:cNvSpPr>
            <a:spLocks noGrp="1" noChangeArrowheads="1"/>
          </p:cNvSpPr>
          <p:nvPr>
            <p:ph type="hdr" sz="quarter"/>
          </p:nvPr>
        </p:nvSpPr>
        <p:spPr>
          <a:xfrm>
            <a:off x="1992313" y="309563"/>
            <a:ext cx="3476625" cy="182562"/>
          </a:xfrm>
          <a:noFill/>
        </p:spPr>
        <p:txBody>
          <a:bodyPr/>
          <a:lstStyle/>
          <a:p>
            <a:r>
              <a:rPr lang="en-GB"/>
              <a:t>Core Features in ES6</a:t>
            </a:r>
            <a:endParaRPr lang="en-GB" dirty="0"/>
          </a:p>
        </p:txBody>
      </p:sp>
    </p:spTree>
    <p:extLst>
      <p:ext uri="{BB962C8B-B14F-4D97-AF65-F5344CB8AC3E}">
        <p14:creationId xmlns:p14="http://schemas.microsoft.com/office/powerpoint/2010/main" val="3417418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658603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ChangeArrowheads="1"/>
          </p:cNvSpPr>
          <p:nvPr/>
        </p:nvSpPr>
        <p:spPr bwMode="auto">
          <a:xfrm>
            <a:off x="4146420" y="10754"/>
            <a:ext cx="3168781" cy="4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4821" name="Rectangle 3"/>
          <p:cNvSpPr>
            <a:spLocks noChangeArrowheads="1"/>
          </p:cNvSpPr>
          <p:nvPr/>
        </p:nvSpPr>
        <p:spPr bwMode="auto">
          <a:xfrm>
            <a:off x="0" y="9140342"/>
            <a:ext cx="3168781" cy="4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4822" name="Rectangle 4"/>
          <p:cNvSpPr>
            <a:spLocks noChangeArrowheads="1"/>
          </p:cNvSpPr>
          <p:nvPr/>
        </p:nvSpPr>
        <p:spPr bwMode="auto">
          <a:xfrm>
            <a:off x="0" y="10754"/>
            <a:ext cx="3168781" cy="4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4824" name="Rectangle 6"/>
          <p:cNvSpPr>
            <a:spLocks noChangeArrowheads="1"/>
          </p:cNvSpPr>
          <p:nvPr/>
        </p:nvSpPr>
        <p:spPr bwMode="auto">
          <a:xfrm>
            <a:off x="986186" y="4493362"/>
            <a:ext cx="119641" cy="29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8" name="Rectangle 2"/>
          <p:cNvSpPr>
            <a:spLocks noGrp="1" noChangeArrowheads="1"/>
          </p:cNvSpPr>
          <p:nvPr>
            <p:ph type="hdr" sz="quarter"/>
          </p:nvPr>
        </p:nvSpPr>
        <p:spPr>
          <a:xfrm>
            <a:off x="1992313" y="309563"/>
            <a:ext cx="3476625" cy="182562"/>
          </a:xfrm>
          <a:noFill/>
        </p:spPr>
        <p:txBody>
          <a:bodyPr/>
          <a:lstStyle/>
          <a:p>
            <a:r>
              <a:rPr lang="en-GB"/>
              <a:t>Core Features in ES6</a:t>
            </a:r>
            <a:endParaRPr lang="en-GB" dirty="0"/>
          </a:p>
        </p:txBody>
      </p:sp>
    </p:spTree>
    <p:extLst>
      <p:ext uri="{BB962C8B-B14F-4D97-AF65-F5344CB8AC3E}">
        <p14:creationId xmlns:p14="http://schemas.microsoft.com/office/powerpoint/2010/main" val="8775076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ChangeArrowheads="1"/>
          </p:cNvSpPr>
          <p:nvPr/>
        </p:nvSpPr>
        <p:spPr bwMode="auto">
          <a:xfrm>
            <a:off x="4146420" y="10754"/>
            <a:ext cx="3168781" cy="4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4821" name="Rectangle 3"/>
          <p:cNvSpPr>
            <a:spLocks noChangeArrowheads="1"/>
          </p:cNvSpPr>
          <p:nvPr/>
        </p:nvSpPr>
        <p:spPr bwMode="auto">
          <a:xfrm>
            <a:off x="0" y="9140342"/>
            <a:ext cx="3168781" cy="4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4822" name="Rectangle 4"/>
          <p:cNvSpPr>
            <a:spLocks noChangeArrowheads="1"/>
          </p:cNvSpPr>
          <p:nvPr/>
        </p:nvSpPr>
        <p:spPr bwMode="auto">
          <a:xfrm>
            <a:off x="0" y="10754"/>
            <a:ext cx="3168781" cy="4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4824" name="Rectangle 6"/>
          <p:cNvSpPr>
            <a:spLocks noChangeArrowheads="1"/>
          </p:cNvSpPr>
          <p:nvPr/>
        </p:nvSpPr>
        <p:spPr bwMode="auto">
          <a:xfrm>
            <a:off x="986186" y="4493362"/>
            <a:ext cx="119641" cy="29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8" name="Rectangle 2"/>
          <p:cNvSpPr>
            <a:spLocks noGrp="1" noChangeArrowheads="1"/>
          </p:cNvSpPr>
          <p:nvPr>
            <p:ph type="hdr" sz="quarter"/>
          </p:nvPr>
        </p:nvSpPr>
        <p:spPr>
          <a:xfrm>
            <a:off x="1992313" y="309563"/>
            <a:ext cx="3476625" cy="182562"/>
          </a:xfrm>
          <a:noFill/>
        </p:spPr>
        <p:txBody>
          <a:bodyPr/>
          <a:lstStyle/>
          <a:p>
            <a:r>
              <a:rPr lang="en-GB"/>
              <a:t>Core Features in ES6</a:t>
            </a:r>
            <a:endParaRPr lang="en-GB" dirty="0"/>
          </a:p>
        </p:txBody>
      </p:sp>
    </p:spTree>
    <p:extLst>
      <p:ext uri="{BB962C8B-B14F-4D97-AF65-F5344CB8AC3E}">
        <p14:creationId xmlns:p14="http://schemas.microsoft.com/office/powerpoint/2010/main" val="9274331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47589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61194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Rot="1" noChangeAspect="1" noChangeArrowheads="1" noTextEdit="1"/>
          </p:cNvSpPr>
          <p:nvPr>
            <p:ph type="sldImg"/>
          </p:nvPr>
        </p:nvSpPr>
        <p:spPr>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52813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544407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Rectangle 2"/>
          <p:cNvSpPr>
            <a:spLocks noGrp="1" noChangeArrowheads="1"/>
          </p:cNvSpPr>
          <p:nvPr>
            <p:ph type="hdr" sz="quarter"/>
          </p:nvPr>
        </p:nvSpPr>
        <p:spPr>
          <a:xfrm>
            <a:off x="1992313" y="309563"/>
            <a:ext cx="3476625" cy="182562"/>
          </a:xfrm>
          <a:noFill/>
        </p:spPr>
        <p:txBody>
          <a:bodyPr/>
          <a:lstStyle/>
          <a:p>
            <a:r>
              <a:rPr lang="en-GB"/>
              <a:t>Core Features in ES6</a:t>
            </a:r>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Rectangle 2"/>
          <p:cNvSpPr>
            <a:spLocks noGrp="1" noChangeArrowheads="1"/>
          </p:cNvSpPr>
          <p:nvPr>
            <p:ph type="hdr" sz="quarter"/>
          </p:nvPr>
        </p:nvSpPr>
        <p:spPr>
          <a:xfrm>
            <a:off x="1992313" y="309563"/>
            <a:ext cx="3476625" cy="182562"/>
          </a:xfrm>
          <a:noFill/>
        </p:spPr>
        <p:txBody>
          <a:bodyPr/>
          <a:lstStyle/>
          <a:p>
            <a:r>
              <a:rPr lang="en-GB"/>
              <a:t>Core Features in ES6</a:t>
            </a:r>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Rectangle 2"/>
          <p:cNvSpPr>
            <a:spLocks noGrp="1" noChangeArrowheads="1"/>
          </p:cNvSpPr>
          <p:nvPr>
            <p:ph type="hdr" sz="quarter"/>
          </p:nvPr>
        </p:nvSpPr>
        <p:spPr>
          <a:xfrm>
            <a:off x="1992313" y="309563"/>
            <a:ext cx="3476625" cy="182562"/>
          </a:xfrm>
          <a:noFill/>
        </p:spPr>
        <p:txBody>
          <a:bodyPr/>
          <a:lstStyle/>
          <a:p>
            <a:r>
              <a:rPr lang="en-GB"/>
              <a:t>Core Features in ES6</a:t>
            </a:r>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5" name="Picture 4" descr="Shape&#10;&#10;Description automatically generated with medium confidence">
            <a:extLst>
              <a:ext uri="{FF2B5EF4-FFF2-40B4-BE49-F238E27FC236}">
                <a16:creationId xmlns:a16="http://schemas.microsoft.com/office/drawing/2014/main" id="{315FA5AA-E7FF-BD49-A92D-7A87578950F6}"/>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ctrTitle" hasCustomPrompt="1"/>
          </p:nvPr>
        </p:nvSpPr>
        <p:spPr>
          <a:xfrm>
            <a:off x="1895665" y="312434"/>
            <a:ext cx="5239240" cy="628090"/>
          </a:xfrm>
          <a:prstGeom prst="rect">
            <a:avLst/>
          </a:prstGeom>
        </p:spPr>
        <p:txBody>
          <a:bodyPr>
            <a:noAutofit/>
          </a:bodyPr>
          <a:lstStyle>
            <a:lvl1pPr algn="l">
              <a:defRPr sz="2200" b="1" baseline="0">
                <a:solidFill>
                  <a:schemeClr val="tx1"/>
                </a:solidFill>
                <a:latin typeface="Open Sans" panose="020B0606030504020204" pitchFamily="34" charset="0"/>
              </a:defRPr>
            </a:lvl1pPr>
          </a:lstStyle>
          <a:p>
            <a:r>
              <a:rPr lang="en-US" dirty="0"/>
              <a:t>Introduction</a:t>
            </a:r>
          </a:p>
        </p:txBody>
      </p:sp>
      <p:sp>
        <p:nvSpPr>
          <p:cNvPr id="3" name="Subtitle 2"/>
          <p:cNvSpPr>
            <a:spLocks noGrp="1"/>
          </p:cNvSpPr>
          <p:nvPr>
            <p:ph type="subTitle" idx="1" hasCustomPrompt="1"/>
          </p:nvPr>
        </p:nvSpPr>
        <p:spPr>
          <a:xfrm>
            <a:off x="1832965" y="1365666"/>
            <a:ext cx="6233685" cy="1314450"/>
          </a:xfrm>
        </p:spPr>
        <p:txBody>
          <a:bodyPr>
            <a:normAutofit/>
          </a:bodyPr>
          <a:lstStyle>
            <a:lvl1pPr marL="685800" indent="-630936" algn="l">
              <a:buNone/>
              <a:tabLst>
                <a:tab pos="574675" algn="l"/>
              </a:tabLst>
              <a:defRPr sz="2800" b="0" baseline="0">
                <a:solidFill>
                  <a:srgbClr val="454D4E"/>
                </a:solidFill>
                <a:latin typeface="Open Sans" panose="020B0606030504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Course Title Here: </a:t>
            </a:r>
          </a:p>
          <a:p>
            <a:r>
              <a:rPr lang="en-US" dirty="0"/>
              <a:t>Subtitle Here</a:t>
            </a:r>
          </a:p>
        </p:txBody>
      </p:sp>
      <p:sp>
        <p:nvSpPr>
          <p:cNvPr id="12" name="Picture Placeholder 11">
            <a:extLst>
              <a:ext uri="{FF2B5EF4-FFF2-40B4-BE49-F238E27FC236}">
                <a16:creationId xmlns:a16="http://schemas.microsoft.com/office/drawing/2014/main" id="{4DCF20B5-BDCC-4D4B-9EB2-D0FDA548FADC}"/>
              </a:ext>
            </a:extLst>
          </p:cNvPr>
          <p:cNvSpPr>
            <a:spLocks noGrp="1"/>
          </p:cNvSpPr>
          <p:nvPr>
            <p:ph type="pic" sz="quarter" idx="10" hasCustomPrompt="1"/>
          </p:nvPr>
        </p:nvSpPr>
        <p:spPr>
          <a:xfrm>
            <a:off x="1990887" y="3071448"/>
            <a:ext cx="924769" cy="1168586"/>
          </a:xfrm>
          <a:effectLst>
            <a:outerShdw blurRad="50800" dist="38100" dir="5400000" algn="t" rotWithShape="0">
              <a:prstClr val="black">
                <a:alpha val="40000"/>
              </a:prstClr>
            </a:outerShdw>
          </a:effectLst>
        </p:spPr>
        <p:txBody>
          <a:bodyPr>
            <a:normAutofit/>
          </a:bodyPr>
          <a:lstStyle>
            <a:lvl1pPr marL="0" indent="0">
              <a:buNone/>
              <a:defRPr sz="1200"/>
            </a:lvl1pPr>
          </a:lstStyle>
          <a:p>
            <a:r>
              <a:rPr lang="en-US" dirty="0"/>
              <a:t>Insert </a:t>
            </a:r>
          </a:p>
          <a:p>
            <a:r>
              <a:rPr lang="en-US" dirty="0"/>
              <a:t>Author </a:t>
            </a:r>
          </a:p>
          <a:p>
            <a:r>
              <a:rPr lang="en-US" dirty="0"/>
              <a:t>Headshot </a:t>
            </a:r>
          </a:p>
          <a:p>
            <a:r>
              <a:rPr lang="en-US" dirty="0"/>
              <a:t>Photo</a:t>
            </a:r>
          </a:p>
          <a:p>
            <a:r>
              <a:rPr lang="en-US" dirty="0"/>
              <a:t>Here</a:t>
            </a:r>
          </a:p>
        </p:txBody>
      </p:sp>
      <p:sp>
        <p:nvSpPr>
          <p:cNvPr id="10" name="Rectangle 9">
            <a:extLst>
              <a:ext uri="{FF2B5EF4-FFF2-40B4-BE49-F238E27FC236}">
                <a16:creationId xmlns:a16="http://schemas.microsoft.com/office/drawing/2014/main" id="{4A98CCAB-E820-9A47-AD4C-1EB8C1B26AD7}"/>
              </a:ext>
            </a:extLst>
          </p:cNvPr>
          <p:cNvSpPr/>
          <p:nvPr userDrawn="1"/>
        </p:nvSpPr>
        <p:spPr>
          <a:xfrm>
            <a:off x="1787246" y="1365666"/>
            <a:ext cx="45719" cy="1314450"/>
          </a:xfrm>
          <a:prstGeom prst="rect">
            <a:avLst/>
          </a:prstGeom>
          <a:solidFill>
            <a:srgbClr val="005A6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E069A88D-4483-164E-BD65-F3FA79A5214F}"/>
              </a:ext>
            </a:extLst>
          </p:cNvPr>
          <p:cNvSpPr>
            <a:spLocks noGrp="1"/>
          </p:cNvSpPr>
          <p:nvPr>
            <p:ph type="body" sz="quarter" idx="11" hasCustomPrompt="1"/>
          </p:nvPr>
        </p:nvSpPr>
        <p:spPr>
          <a:xfrm>
            <a:off x="3005610" y="3340896"/>
            <a:ext cx="3802750" cy="285750"/>
          </a:xfrm>
        </p:spPr>
        <p:txBody>
          <a:bodyPr>
            <a:noAutofit/>
          </a:bodyPr>
          <a:lstStyle>
            <a:lvl1pPr marL="0" indent="0">
              <a:buNone/>
              <a:defRPr sz="1600" b="1" i="0" baseline="0">
                <a:latin typeface="Open Sans" panose="020B0606030504020204" pitchFamily="34" charset="0"/>
              </a:defRPr>
            </a:lvl1pPr>
          </a:lstStyle>
          <a:p>
            <a:pPr lvl="0"/>
            <a:r>
              <a:rPr lang="en-US" dirty="0"/>
              <a:t>Author Name</a:t>
            </a:r>
          </a:p>
        </p:txBody>
      </p:sp>
      <p:sp>
        <p:nvSpPr>
          <p:cNvPr id="14" name="Text Placeholder 13">
            <a:extLst>
              <a:ext uri="{FF2B5EF4-FFF2-40B4-BE49-F238E27FC236}">
                <a16:creationId xmlns:a16="http://schemas.microsoft.com/office/drawing/2014/main" id="{4C2A0807-1CDE-5F49-A30A-6B9B299977E1}"/>
              </a:ext>
            </a:extLst>
          </p:cNvPr>
          <p:cNvSpPr>
            <a:spLocks noGrp="1"/>
          </p:cNvSpPr>
          <p:nvPr>
            <p:ph type="body" sz="quarter" idx="12" hasCustomPrompt="1"/>
          </p:nvPr>
        </p:nvSpPr>
        <p:spPr>
          <a:xfrm>
            <a:off x="3005138" y="3624753"/>
            <a:ext cx="2739170" cy="584200"/>
          </a:xfrm>
        </p:spPr>
        <p:txBody>
          <a:bodyPr>
            <a:normAutofit/>
          </a:bodyPr>
          <a:lstStyle>
            <a:lvl1pPr marL="0" indent="0">
              <a:buNone/>
              <a:defRPr sz="1200" baseline="0">
                <a:latin typeface="Open Sans" panose="020B0606030504020204" pitchFamily="34" charset="0"/>
              </a:defRPr>
            </a:lvl1pPr>
          </a:lstStyle>
          <a:p>
            <a:pPr lvl="0"/>
            <a:r>
              <a:rPr lang="en-US" dirty="0"/>
              <a:t>Lower Third Title</a:t>
            </a:r>
          </a:p>
        </p:txBody>
      </p:sp>
    </p:spTree>
    <p:extLst>
      <p:ext uri="{BB962C8B-B14F-4D97-AF65-F5344CB8AC3E}">
        <p14:creationId xmlns:p14="http://schemas.microsoft.com/office/powerpoint/2010/main" val="172714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_Content_No Gray Backgroun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161795-AF74-6141-B77F-64153FAB4A60}"/>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7" name="Title 1"/>
          <p:cNvSpPr>
            <a:spLocks noGrp="1"/>
          </p:cNvSpPr>
          <p:nvPr>
            <p:ph type="title"/>
          </p:nvPr>
        </p:nvSpPr>
        <p:spPr>
          <a:xfrm>
            <a:off x="1144371" y="-78830"/>
            <a:ext cx="7548179" cy="560552"/>
          </a:xfrm>
          <a:prstGeom prst="rect">
            <a:avLst/>
          </a:prstGeom>
        </p:spPr>
        <p:txBody>
          <a:bodyPr>
            <a:noAutofit/>
          </a:bodyPr>
          <a:lstStyle>
            <a:lvl1pPr algn="l">
              <a:defRPr sz="3600">
                <a:solidFill>
                  <a:srgbClr val="FFFFFF"/>
                </a:solidFill>
              </a:defRPr>
            </a:lvl1pPr>
          </a:lstStyle>
          <a:p>
            <a:r>
              <a:rPr lang="en-US" dirty="0"/>
              <a:t>Click to edit Master title style</a:t>
            </a:r>
          </a:p>
        </p:txBody>
      </p:sp>
      <p:sp>
        <p:nvSpPr>
          <p:cNvPr id="9" name="Content Placeholder 2"/>
          <p:cNvSpPr>
            <a:spLocks noGrp="1"/>
          </p:cNvSpPr>
          <p:nvPr>
            <p:ph idx="1"/>
          </p:nvPr>
        </p:nvSpPr>
        <p:spPr>
          <a:xfrm>
            <a:off x="1147379" y="814771"/>
            <a:ext cx="7539420" cy="3547021"/>
          </a:xfrm>
        </p:spPr>
        <p:txBody>
          <a:bodyPr>
            <a:noAutofit/>
          </a:bodyPr>
          <a:lstStyle>
            <a:lvl1pPr>
              <a:defRPr sz="2200"/>
            </a:lvl1pPr>
            <a:lvl2pPr>
              <a:defRPr sz="20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48318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_Content_No Bottom Ba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0254D4-82EE-7743-8DC5-A96F5C67993D}"/>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6" name="Title 1"/>
          <p:cNvSpPr>
            <a:spLocks noGrp="1"/>
          </p:cNvSpPr>
          <p:nvPr>
            <p:ph type="title"/>
          </p:nvPr>
        </p:nvSpPr>
        <p:spPr>
          <a:xfrm>
            <a:off x="1144371" y="-78830"/>
            <a:ext cx="7548179" cy="560552"/>
          </a:xfrm>
          <a:prstGeom prst="rect">
            <a:avLst/>
          </a:prstGeom>
        </p:spPr>
        <p:txBody>
          <a:bodyPr>
            <a:noAutofit/>
          </a:bodyPr>
          <a:lstStyle>
            <a:lvl1pPr algn="l">
              <a:defRPr sz="360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1147379" y="814771"/>
            <a:ext cx="7539420" cy="3547021"/>
          </a:xfrm>
        </p:spPr>
        <p:txBody>
          <a:bodyPr>
            <a:noAutofit/>
          </a:bodyPr>
          <a:lstStyle>
            <a:lvl1pPr>
              <a:defRPr sz="2200"/>
            </a:lvl1pPr>
            <a:lvl2pPr>
              <a:defRPr sz="20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61151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_Conten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9A03A33-EFE2-8C43-836B-41753232C69D}"/>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3" name="Title 1"/>
          <p:cNvSpPr>
            <a:spLocks noGrp="1"/>
          </p:cNvSpPr>
          <p:nvPr>
            <p:ph type="title"/>
          </p:nvPr>
        </p:nvSpPr>
        <p:spPr>
          <a:xfrm>
            <a:off x="805778" y="1"/>
            <a:ext cx="7548179" cy="560552"/>
          </a:xfrm>
          <a:prstGeom prst="rect">
            <a:avLst/>
          </a:prstGeom>
        </p:spPr>
        <p:txBody>
          <a:bodyPr>
            <a:noAutofit/>
          </a:bodyPr>
          <a:lstStyle>
            <a:lvl1pPr algn="ctr">
              <a:defRPr sz="3600">
                <a:solidFill>
                  <a:schemeClr val="tx1"/>
                </a:solidFill>
              </a:defRPr>
            </a:lvl1pPr>
          </a:lstStyle>
          <a:p>
            <a:r>
              <a:rPr lang="en-US" dirty="0"/>
              <a:t>Click to edit Master title style</a:t>
            </a:r>
          </a:p>
        </p:txBody>
      </p:sp>
      <p:sp>
        <p:nvSpPr>
          <p:cNvPr id="4" name="Content Placeholder 2"/>
          <p:cNvSpPr>
            <a:spLocks noGrp="1"/>
          </p:cNvSpPr>
          <p:nvPr>
            <p:ph idx="1"/>
          </p:nvPr>
        </p:nvSpPr>
        <p:spPr>
          <a:xfrm>
            <a:off x="814537" y="814771"/>
            <a:ext cx="7539420" cy="3547021"/>
          </a:xfrm>
        </p:spPr>
        <p:txBody>
          <a:bodyPr>
            <a:noAutofit/>
          </a:bodyPr>
          <a:lstStyle>
            <a:lvl1pPr>
              <a:defRPr sz="2200"/>
            </a:lvl1pPr>
            <a:lvl2pPr>
              <a:defRPr sz="20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6337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lide-Based Headshot">
    <p:spTree>
      <p:nvGrpSpPr>
        <p:cNvPr id="1" name=""/>
        <p:cNvGrpSpPr/>
        <p:nvPr/>
      </p:nvGrpSpPr>
      <p:grpSpPr>
        <a:xfrm>
          <a:off x="0" y="0"/>
          <a:ext cx="0" cy="0"/>
          <a:chOff x="0" y="0"/>
          <a:chExt cx="0" cy="0"/>
        </a:xfrm>
      </p:grpSpPr>
      <p:pic>
        <p:nvPicPr>
          <p:cNvPr id="12" name="Picture 11" descr="Shape&#10;&#10;Description automatically generated">
            <a:extLst>
              <a:ext uri="{FF2B5EF4-FFF2-40B4-BE49-F238E27FC236}">
                <a16:creationId xmlns:a16="http://schemas.microsoft.com/office/drawing/2014/main" id="{DB9BA875-8F0C-B043-BBB0-CF947572DB0F}"/>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6" name="Picture Placeholder 11">
            <a:extLst>
              <a:ext uri="{FF2B5EF4-FFF2-40B4-BE49-F238E27FC236}">
                <a16:creationId xmlns:a16="http://schemas.microsoft.com/office/drawing/2014/main" id="{F18C1000-CFD1-814F-9DAF-2DC7FBADDD96}"/>
              </a:ext>
            </a:extLst>
          </p:cNvPr>
          <p:cNvSpPr>
            <a:spLocks noGrp="1"/>
          </p:cNvSpPr>
          <p:nvPr>
            <p:ph type="pic" sz="quarter" idx="10"/>
          </p:nvPr>
        </p:nvSpPr>
        <p:spPr>
          <a:xfrm>
            <a:off x="536651" y="791375"/>
            <a:ext cx="2795075" cy="3560747"/>
          </a:xfrm>
          <a:effectLst>
            <a:outerShdw blurRad="50800" dist="38100" dir="5400000" algn="t" rotWithShape="0">
              <a:prstClr val="black">
                <a:alpha val="40000"/>
              </a:prstClr>
            </a:outerShdw>
          </a:effectLst>
        </p:spPr>
        <p:txBody>
          <a:bodyPr>
            <a:normAutofit/>
          </a:bodyPr>
          <a:lstStyle>
            <a:lvl1pPr marL="0" indent="0" algn="ctr">
              <a:buNone/>
              <a:defRPr sz="2800"/>
            </a:lvl1pPr>
          </a:lstStyle>
          <a:p>
            <a:endParaRPr lang="en-US" dirty="0"/>
          </a:p>
          <a:p>
            <a:r>
              <a:rPr lang="en-US" dirty="0"/>
              <a:t>Insert Author </a:t>
            </a:r>
          </a:p>
          <a:p>
            <a:r>
              <a:rPr lang="en-US" dirty="0"/>
              <a:t>Headshot Photo</a:t>
            </a:r>
          </a:p>
          <a:p>
            <a:r>
              <a:rPr lang="en-US" dirty="0"/>
              <a:t>Here</a:t>
            </a:r>
          </a:p>
        </p:txBody>
      </p:sp>
      <p:sp>
        <p:nvSpPr>
          <p:cNvPr id="3" name="Text Placeholder 2">
            <a:extLst>
              <a:ext uri="{FF2B5EF4-FFF2-40B4-BE49-F238E27FC236}">
                <a16:creationId xmlns:a16="http://schemas.microsoft.com/office/drawing/2014/main" id="{BD4601DF-3D69-3D45-B976-F47622BD405E}"/>
              </a:ext>
            </a:extLst>
          </p:cNvPr>
          <p:cNvSpPr>
            <a:spLocks noGrp="1"/>
          </p:cNvSpPr>
          <p:nvPr>
            <p:ph type="body" sz="quarter" idx="11" hasCustomPrompt="1"/>
          </p:nvPr>
        </p:nvSpPr>
        <p:spPr>
          <a:xfrm>
            <a:off x="3657599" y="203200"/>
            <a:ext cx="5197231" cy="863804"/>
          </a:xfrm>
        </p:spPr>
        <p:txBody>
          <a:bodyPr>
            <a:normAutofit/>
          </a:bodyPr>
          <a:lstStyle>
            <a:lvl1pPr marL="0" indent="0">
              <a:buNone/>
              <a:defRPr sz="2000" b="1" i="0" kern="800" baseline="0">
                <a:latin typeface="Open Sans" panose="020B0606030504020204" pitchFamily="34" charset="0"/>
              </a:defRPr>
            </a:lvl1pPr>
          </a:lstStyle>
          <a:p>
            <a:pPr lvl="0"/>
            <a:r>
              <a:rPr lang="en-US" dirty="0"/>
              <a:t>Lesson #: Title Here</a:t>
            </a:r>
          </a:p>
        </p:txBody>
      </p:sp>
      <p:sp>
        <p:nvSpPr>
          <p:cNvPr id="8" name="Text Placeholder 7">
            <a:extLst>
              <a:ext uri="{FF2B5EF4-FFF2-40B4-BE49-F238E27FC236}">
                <a16:creationId xmlns:a16="http://schemas.microsoft.com/office/drawing/2014/main" id="{40C425D4-B551-AD45-94B6-DB4297EE7332}"/>
              </a:ext>
            </a:extLst>
          </p:cNvPr>
          <p:cNvSpPr>
            <a:spLocks noGrp="1"/>
          </p:cNvSpPr>
          <p:nvPr>
            <p:ph type="body" sz="quarter" idx="12" hasCustomPrompt="1"/>
          </p:nvPr>
        </p:nvSpPr>
        <p:spPr>
          <a:xfrm>
            <a:off x="3657600" y="1066800"/>
            <a:ext cx="4853353" cy="3284538"/>
          </a:xfrm>
        </p:spPr>
        <p:txBody>
          <a:bodyP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600" i="0" baseline="0"/>
            </a:lvl1pPr>
          </a:lstStyle>
          <a:p>
            <a:pPr marL="0" indent="0">
              <a:buNone/>
            </a:pPr>
            <a:r>
              <a:rPr lang="en-US" sz="1600" baseline="0" dirty="0">
                <a:latin typeface="Open Sans" panose="020B0606030504020204" pitchFamily="34" charset="0"/>
              </a:rPr>
              <a:t>1.1  Sub-lesson Title</a:t>
            </a:r>
          </a:p>
          <a:p>
            <a:pPr marL="0" indent="0">
              <a:buNone/>
            </a:pPr>
            <a:endParaRPr lang="en-US" sz="1600" i="1" baseline="0" dirty="0">
              <a:latin typeface="Open Sans" panose="020B0606030504020204" pitchFamily="34" charset="0"/>
            </a:endParaRPr>
          </a:p>
          <a:p>
            <a:pPr marL="0" indent="0">
              <a:buNone/>
            </a:pPr>
            <a:r>
              <a:rPr lang="en-US" sz="1600" baseline="0" dirty="0">
                <a:latin typeface="Open Sans" panose="020B0606030504020204" pitchFamily="34" charset="0"/>
              </a:rPr>
              <a:t>1.2  Sub-lesson Title</a:t>
            </a:r>
          </a:p>
          <a:p>
            <a:pPr marL="0" indent="0">
              <a:buNone/>
            </a:pPr>
            <a:endParaRPr lang="en-US" sz="1600" i="1" baseline="0" dirty="0">
              <a:latin typeface="Open Sans" panose="020B0606030504020204" pitchFamily="34" charset="0"/>
            </a:endParaRPr>
          </a:p>
          <a:p>
            <a:pPr marL="0" indent="0">
              <a:buNone/>
            </a:pPr>
            <a:r>
              <a:rPr lang="en-US" sz="1600" baseline="0" dirty="0">
                <a:latin typeface="Open Sans" panose="020B0606030504020204" pitchFamily="34" charset="0"/>
              </a:rPr>
              <a:t>1.3  Sub-lesson Title</a:t>
            </a:r>
          </a:p>
          <a:p>
            <a:pPr marL="0" indent="0">
              <a:buNone/>
            </a:pPr>
            <a:endParaRPr lang="en-US" sz="1600" i="1" baseline="0" dirty="0">
              <a:latin typeface="Open Sans" panose="020B0606030504020204" pitchFamily="34" charset="0"/>
            </a:endParaRPr>
          </a:p>
          <a:p>
            <a:pPr marL="0" indent="0">
              <a:buNone/>
            </a:pPr>
            <a:r>
              <a:rPr lang="en-US" sz="1600" baseline="0" dirty="0">
                <a:latin typeface="Open Sans" panose="020B0606030504020204" pitchFamily="34" charset="0"/>
              </a:rPr>
              <a:t>1.4  Sub-lesson Title</a:t>
            </a:r>
          </a:p>
          <a:p>
            <a:pPr marL="0" indent="0">
              <a:buNone/>
            </a:pPr>
            <a:endParaRPr lang="en-US" sz="1600" i="1" baseline="0" dirty="0">
              <a:latin typeface="Open Sans" panose="020B0606030504020204" pitchFamily="34" charset="0"/>
            </a:endParaRPr>
          </a:p>
          <a:p>
            <a:pPr marL="0" indent="0">
              <a:buNone/>
            </a:pPr>
            <a:r>
              <a:rPr lang="en-US" sz="1600" baseline="0" dirty="0">
                <a:latin typeface="Open Sans" panose="020B0606030504020204" pitchFamily="34" charset="0"/>
              </a:rPr>
              <a:t>1.5  Sub-lesson Title</a:t>
            </a:r>
            <a:endParaRPr lang="en-US" sz="1600" i="1" baseline="0" dirty="0">
              <a:latin typeface="Open Sans" panose="020B0606030504020204" pitchFamily="34" charset="0"/>
            </a:endParaRPr>
          </a:p>
        </p:txBody>
      </p:sp>
    </p:spTree>
    <p:extLst>
      <p:ext uri="{BB962C8B-B14F-4D97-AF65-F5344CB8AC3E}">
        <p14:creationId xmlns:p14="http://schemas.microsoft.com/office/powerpoint/2010/main" val="176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6" name="Picture 5" descr="Shape&#10;&#10;Description automatically generated with medium confidence">
            <a:extLst>
              <a:ext uri="{FF2B5EF4-FFF2-40B4-BE49-F238E27FC236}">
                <a16:creationId xmlns:a16="http://schemas.microsoft.com/office/drawing/2014/main" id="{96ED5F27-70E5-4B4C-988B-9232507CFD00}"/>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title"/>
          </p:nvPr>
        </p:nvSpPr>
        <p:spPr>
          <a:xfrm>
            <a:off x="793342" y="36576"/>
            <a:ext cx="7548179" cy="560552"/>
          </a:xfrm>
          <a:prstGeom prst="rect">
            <a:avLst/>
          </a:prstGeom>
        </p:spPr>
        <p:txBody>
          <a:bodyPr>
            <a:noAutofit/>
          </a:bodyPr>
          <a:lstStyle>
            <a:lvl1pPr algn="l">
              <a:defRPr sz="2600" baseline="0">
                <a:solidFill>
                  <a:srgbClr val="FFFFFF"/>
                </a:solidFill>
                <a:latin typeface="Open Sans" panose="020B0606030504020204" pitchFamily="34" charset="0"/>
              </a:defRPr>
            </a:lvl1pPr>
          </a:lstStyle>
          <a:p>
            <a:r>
              <a:rPr lang="en-US" dirty="0"/>
              <a:t>Click to edit Master title style</a:t>
            </a:r>
          </a:p>
        </p:txBody>
      </p:sp>
      <p:sp>
        <p:nvSpPr>
          <p:cNvPr id="3" name="Content Placeholder 2"/>
          <p:cNvSpPr>
            <a:spLocks noGrp="1"/>
          </p:cNvSpPr>
          <p:nvPr>
            <p:ph idx="1"/>
          </p:nvPr>
        </p:nvSpPr>
        <p:spPr>
          <a:xfrm>
            <a:off x="900501" y="924309"/>
            <a:ext cx="7333862" cy="3742941"/>
          </a:xfrm>
        </p:spPr>
        <p:txBody>
          <a:bodyPr>
            <a:noAutofit/>
          </a:bodyPr>
          <a:lstStyle>
            <a:lvl1pPr>
              <a:defRPr sz="2200" baseline="0">
                <a:latin typeface="Open Sans" panose="020B0606030504020204" pitchFamily="34" charset="0"/>
              </a:defRPr>
            </a:lvl1pPr>
            <a:lvl2pPr>
              <a:defRPr sz="2000" baseline="0">
                <a:latin typeface="Open Sans" panose="020B0606030504020204" pitchFamily="34" charset="0"/>
              </a:defRPr>
            </a:lvl2pPr>
            <a:lvl3pPr>
              <a:defRPr sz="1800" baseline="0">
                <a:latin typeface="Open Sans" panose="020B0606030504020204" pitchFamily="34" charset="0"/>
              </a:defRPr>
            </a:lvl3pPr>
            <a:lvl4pPr>
              <a:defRPr sz="1800" baseline="0">
                <a:latin typeface="Open Sans" panose="020B0606030504020204" pitchFamily="34" charset="0"/>
              </a:defRPr>
            </a:lvl4pPr>
            <a:lvl5pPr>
              <a:defRPr sz="1800" baseline="0">
                <a:latin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9109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_Two Content">
    <p:spTree>
      <p:nvGrpSpPr>
        <p:cNvPr id="1" name=""/>
        <p:cNvGrpSpPr/>
        <p:nvPr/>
      </p:nvGrpSpPr>
      <p:grpSpPr>
        <a:xfrm>
          <a:off x="0" y="0"/>
          <a:ext cx="0" cy="0"/>
          <a:chOff x="0" y="0"/>
          <a:chExt cx="0" cy="0"/>
        </a:xfrm>
      </p:grpSpPr>
      <p:pic>
        <p:nvPicPr>
          <p:cNvPr id="6" name="Picture 5" descr="Shape&#10;&#10;Description automatically generated with medium confidence">
            <a:extLst>
              <a:ext uri="{FF2B5EF4-FFF2-40B4-BE49-F238E27FC236}">
                <a16:creationId xmlns:a16="http://schemas.microsoft.com/office/drawing/2014/main" id="{D2225C24-701B-6B4D-B8C3-DFB49DB8C60B}"/>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3" name="Content Placeholder 2"/>
          <p:cNvSpPr>
            <a:spLocks noGrp="1"/>
          </p:cNvSpPr>
          <p:nvPr>
            <p:ph sz="half" idx="1"/>
          </p:nvPr>
        </p:nvSpPr>
        <p:spPr>
          <a:xfrm>
            <a:off x="457200" y="946140"/>
            <a:ext cx="4038600" cy="3394472"/>
          </a:xfrm>
        </p:spPr>
        <p:txBody>
          <a:bodyPr/>
          <a:lstStyle>
            <a:lvl1pPr>
              <a:defRPr sz="2200" baseline="0">
                <a:latin typeface="Open Sans" panose="020B0606030504020204" pitchFamily="34" charset="0"/>
              </a:defRPr>
            </a:lvl1pPr>
            <a:lvl2pPr>
              <a:defRPr sz="2000" baseline="0">
                <a:latin typeface="Open Sans" panose="020B0606030504020204" pitchFamily="34" charset="0"/>
              </a:defRPr>
            </a:lvl2pPr>
            <a:lvl3pPr>
              <a:defRPr sz="1800" baseline="0">
                <a:latin typeface="Open Sans" panose="020B0606030504020204" pitchFamily="34" charset="0"/>
              </a:defRPr>
            </a:lvl3pPr>
            <a:lvl4pPr>
              <a:defRPr sz="1800" baseline="0">
                <a:latin typeface="Open Sans" panose="020B0606030504020204" pitchFamily="34" charset="0"/>
              </a:defRPr>
            </a:lvl4pPr>
            <a:lvl5pPr>
              <a:defRPr sz="1800" baseline="0">
                <a:latin typeface="Open Sans" panose="020B0606030504020204"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57344" y="946356"/>
            <a:ext cx="4038600" cy="3394472"/>
          </a:xfrm>
        </p:spPr>
        <p:txBody>
          <a:bodyPr/>
          <a:lstStyle>
            <a:lvl1pPr>
              <a:defRPr sz="2200" baseline="0">
                <a:latin typeface="Open Sans" panose="020B0606030504020204" pitchFamily="34" charset="0"/>
              </a:defRPr>
            </a:lvl1pPr>
            <a:lvl2pPr>
              <a:defRPr sz="2000" baseline="0">
                <a:latin typeface="Open Sans" panose="020B0606030504020204" pitchFamily="34" charset="0"/>
              </a:defRPr>
            </a:lvl2pPr>
            <a:lvl3pPr>
              <a:defRPr sz="1800" baseline="0">
                <a:latin typeface="Open Sans" panose="020B0606030504020204" pitchFamily="34" charset="0"/>
              </a:defRPr>
            </a:lvl3pPr>
            <a:lvl4pPr>
              <a:defRPr sz="1800" baseline="0">
                <a:latin typeface="Open Sans" panose="020B0606030504020204" pitchFamily="34" charset="0"/>
              </a:defRPr>
            </a:lvl4pPr>
            <a:lvl5pPr>
              <a:defRPr sz="1800" baseline="0">
                <a:latin typeface="Open Sans" panose="020B0606030504020204"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DD37E7A5-C794-114A-A34F-0378290F7C3F}"/>
              </a:ext>
            </a:extLst>
          </p:cNvPr>
          <p:cNvSpPr>
            <a:spLocks noGrp="1"/>
          </p:cNvSpPr>
          <p:nvPr>
            <p:ph type="title"/>
          </p:nvPr>
        </p:nvSpPr>
        <p:spPr>
          <a:xfrm>
            <a:off x="793342" y="36576"/>
            <a:ext cx="7548179" cy="560552"/>
          </a:xfrm>
          <a:prstGeom prst="rect">
            <a:avLst/>
          </a:prstGeom>
        </p:spPr>
        <p:txBody>
          <a:bodyPr>
            <a:noAutofit/>
          </a:bodyPr>
          <a:lstStyle>
            <a:lvl1pPr algn="l">
              <a:defRPr sz="2600" baseline="0">
                <a:solidFill>
                  <a:srgbClr val="FFFFFF"/>
                </a:solidFill>
                <a:latin typeface="Open Sans" panose="020B0606030504020204" pitchFamily="34" charset="0"/>
              </a:defRPr>
            </a:lvl1pPr>
          </a:lstStyle>
          <a:p>
            <a:r>
              <a:rPr lang="en-US" dirty="0"/>
              <a:t>Click to edit Master title style</a:t>
            </a:r>
          </a:p>
        </p:txBody>
      </p:sp>
    </p:spTree>
    <p:extLst>
      <p:ext uri="{BB962C8B-B14F-4D97-AF65-F5344CB8AC3E}">
        <p14:creationId xmlns:p14="http://schemas.microsoft.com/office/powerpoint/2010/main" val="1219606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_Images or Charts">
    <p:spTree>
      <p:nvGrpSpPr>
        <p:cNvPr id="1" name=""/>
        <p:cNvGrpSpPr/>
        <p:nvPr/>
      </p:nvGrpSpPr>
      <p:grpSpPr>
        <a:xfrm>
          <a:off x="0" y="0"/>
          <a:ext cx="0" cy="0"/>
          <a:chOff x="0" y="0"/>
          <a:chExt cx="0" cy="0"/>
        </a:xfrm>
      </p:grpSpPr>
      <p:pic>
        <p:nvPicPr>
          <p:cNvPr id="4" name="Picture 3" descr="Rectangle&#10;&#10;Description automatically generated with low confidence">
            <a:extLst>
              <a:ext uri="{FF2B5EF4-FFF2-40B4-BE49-F238E27FC236}">
                <a16:creationId xmlns:a16="http://schemas.microsoft.com/office/drawing/2014/main" id="{F5F86E6A-75F1-2D47-AE3C-B0A9022B4D62}"/>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8" name="Title 1">
            <a:extLst>
              <a:ext uri="{FF2B5EF4-FFF2-40B4-BE49-F238E27FC236}">
                <a16:creationId xmlns:a16="http://schemas.microsoft.com/office/drawing/2014/main" id="{375D909E-3FE8-6F4D-8B9A-A9DF9A07F5C3}"/>
              </a:ext>
            </a:extLst>
          </p:cNvPr>
          <p:cNvSpPr>
            <a:spLocks noGrp="1"/>
          </p:cNvSpPr>
          <p:nvPr>
            <p:ph type="title"/>
          </p:nvPr>
        </p:nvSpPr>
        <p:spPr>
          <a:xfrm>
            <a:off x="793342" y="36576"/>
            <a:ext cx="7548179" cy="560552"/>
          </a:xfrm>
          <a:prstGeom prst="rect">
            <a:avLst/>
          </a:prstGeom>
        </p:spPr>
        <p:txBody>
          <a:bodyPr>
            <a:noAutofit/>
          </a:bodyPr>
          <a:lstStyle>
            <a:lvl1pPr algn="l">
              <a:defRPr sz="2600" baseline="0">
                <a:solidFill>
                  <a:srgbClr val="FFFFFF"/>
                </a:solidFill>
                <a:latin typeface="Open Sans" panose="020B0606030504020204" pitchFamily="34" charset="0"/>
              </a:defRPr>
            </a:lvl1pPr>
          </a:lstStyle>
          <a:p>
            <a:r>
              <a:rPr lang="en-US" dirty="0"/>
              <a:t>Click to edit Master title style</a:t>
            </a:r>
          </a:p>
        </p:txBody>
      </p:sp>
      <p:sp>
        <p:nvSpPr>
          <p:cNvPr id="9" name="Content Placeholder 2">
            <a:extLst>
              <a:ext uri="{FF2B5EF4-FFF2-40B4-BE49-F238E27FC236}">
                <a16:creationId xmlns:a16="http://schemas.microsoft.com/office/drawing/2014/main" id="{DBE6267E-0F06-BD40-979A-789D74388117}"/>
              </a:ext>
            </a:extLst>
          </p:cNvPr>
          <p:cNvSpPr>
            <a:spLocks noGrp="1"/>
          </p:cNvSpPr>
          <p:nvPr>
            <p:ph idx="1"/>
          </p:nvPr>
        </p:nvSpPr>
        <p:spPr>
          <a:xfrm>
            <a:off x="900501" y="924309"/>
            <a:ext cx="7333862" cy="3742941"/>
          </a:xfrm>
        </p:spPr>
        <p:txBody>
          <a:bodyPr>
            <a:noAutofit/>
          </a:bodyPr>
          <a:lstStyle>
            <a:lvl1pPr>
              <a:defRPr sz="2200" baseline="0">
                <a:latin typeface="Open Sans" panose="020B0606030504020204" pitchFamily="34" charset="0"/>
              </a:defRPr>
            </a:lvl1pPr>
            <a:lvl2pPr>
              <a:defRPr sz="2000" baseline="0">
                <a:latin typeface="Open Sans" panose="020B0606030504020204" pitchFamily="34" charset="0"/>
              </a:defRPr>
            </a:lvl2pPr>
            <a:lvl3pPr>
              <a:defRPr sz="1800" baseline="0">
                <a:latin typeface="Open Sans" panose="020B0606030504020204" pitchFamily="34" charset="0"/>
              </a:defRPr>
            </a:lvl3pPr>
            <a:lvl4pPr>
              <a:defRPr sz="1800" baseline="0">
                <a:latin typeface="Open Sans" panose="020B0606030504020204" pitchFamily="34" charset="0"/>
              </a:defRPr>
            </a:lvl4pPr>
            <a:lvl5pPr>
              <a:defRPr sz="1800" baseline="0">
                <a:latin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8748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5E3EC92-0BF8-B04C-BDA1-D36DC16EC2C4}"/>
              </a:ext>
            </a:extLst>
          </p:cNvPr>
          <p:cNvPicPr>
            <a:picLocks noChangeAspect="1"/>
          </p:cNvPicPr>
          <p:nvPr userDrawn="1"/>
        </p:nvPicPr>
        <p:blipFill>
          <a:blip r:embed="rId2"/>
          <a:stretch>
            <a:fillRect/>
          </a:stretch>
        </p:blipFill>
        <p:spPr>
          <a:xfrm>
            <a:off x="0" y="-111061"/>
            <a:ext cx="9144000" cy="5143500"/>
          </a:xfrm>
          <a:prstGeom prst="rect">
            <a:avLst/>
          </a:prstGeom>
        </p:spPr>
      </p:pic>
      <p:sp>
        <p:nvSpPr>
          <p:cNvPr id="2" name="Title 1"/>
          <p:cNvSpPr>
            <a:spLocks noGrp="1"/>
          </p:cNvSpPr>
          <p:nvPr>
            <p:ph type="ctrTitle" hasCustomPrompt="1"/>
          </p:nvPr>
        </p:nvSpPr>
        <p:spPr>
          <a:xfrm>
            <a:off x="3836832" y="1597819"/>
            <a:ext cx="4975394" cy="1102519"/>
          </a:xfrm>
          <a:prstGeom prst="rect">
            <a:avLst/>
          </a:prstGeom>
        </p:spPr>
        <p:txBody>
          <a:bodyPr>
            <a:noAutofit/>
          </a:bodyPr>
          <a:lstStyle>
            <a:lvl1pPr algn="l">
              <a:defRPr sz="3600" b="0" baseline="0">
                <a:solidFill>
                  <a:schemeClr val="tx1"/>
                </a:solidFill>
              </a:defRPr>
            </a:lvl1pPr>
          </a:lstStyle>
          <a:p>
            <a:r>
              <a:rPr lang="en-US" dirty="0"/>
              <a:t>Lesson #: Lesson Name</a:t>
            </a:r>
          </a:p>
        </p:txBody>
      </p:sp>
      <p:sp>
        <p:nvSpPr>
          <p:cNvPr id="3" name="Subtitle 2"/>
          <p:cNvSpPr>
            <a:spLocks noGrp="1"/>
          </p:cNvSpPr>
          <p:nvPr>
            <p:ph type="subTitle" idx="1" hasCustomPrompt="1"/>
          </p:nvPr>
        </p:nvSpPr>
        <p:spPr>
          <a:xfrm>
            <a:off x="3836831" y="2788538"/>
            <a:ext cx="4975395" cy="1314450"/>
          </a:xfrm>
        </p:spPr>
        <p:txBody>
          <a:bodyPr>
            <a:normAutofit/>
          </a:bodyPr>
          <a:lstStyle>
            <a:lvl1pPr marL="685800" indent="-630936" algn="l">
              <a:buNone/>
              <a:tabLst>
                <a:tab pos="574675" algn="l"/>
              </a:tabLst>
              <a:defRPr sz="2800" b="0" baseline="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 	Learning objective or      Sub-lesson Title</a:t>
            </a:r>
          </a:p>
        </p:txBody>
      </p:sp>
    </p:spTree>
    <p:extLst>
      <p:ext uri="{BB962C8B-B14F-4D97-AF65-F5344CB8AC3E}">
        <p14:creationId xmlns:p14="http://schemas.microsoft.com/office/powerpoint/2010/main" val="3128257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3823434-19E5-7244-957A-48409271A875}"/>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title"/>
          </p:nvPr>
        </p:nvSpPr>
        <p:spPr>
          <a:xfrm>
            <a:off x="1138620" y="-78830"/>
            <a:ext cx="7548179" cy="560552"/>
          </a:xfrm>
          <a:prstGeom prst="rect">
            <a:avLst/>
          </a:prstGeom>
        </p:spPr>
        <p:txBody>
          <a:bodyPr>
            <a:noAutofit/>
          </a:bodyPr>
          <a:lstStyle>
            <a:lvl1pPr algn="l">
              <a:defRPr sz="360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1147379" y="814771"/>
            <a:ext cx="6839712" cy="3547021"/>
          </a:xfrm>
        </p:spPr>
        <p:txBody>
          <a:bodyPr>
            <a:noAutofit/>
          </a:bodyPr>
          <a:lstStyle>
            <a:lvl1pPr>
              <a:defRPr sz="2200"/>
            </a:lvl1pPr>
            <a:lvl2pPr>
              <a:defRPr sz="20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42777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itle_Two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70CCCA5-FF07-3E49-BCA2-619E38AACDEF}"/>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title"/>
          </p:nvPr>
        </p:nvSpPr>
        <p:spPr>
          <a:xfrm>
            <a:off x="1143000" y="-78831"/>
            <a:ext cx="7552944" cy="557784"/>
          </a:xfrm>
          <a:prstGeom prst="rect">
            <a:avLst/>
          </a:prstGeom>
        </p:spPr>
        <p:txBody>
          <a:bodyPr>
            <a:noAutofit/>
          </a:bodyPr>
          <a:lstStyle>
            <a:lvl1pPr algn="l">
              <a:defRPr sz="3600">
                <a:solidFill>
                  <a:srgbClr val="FFFF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946140"/>
            <a:ext cx="4038600" cy="3394472"/>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57344" y="946356"/>
            <a:ext cx="4038600" cy="3394472"/>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30394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_Images or Chart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56CC22-FD07-7A4D-847A-EADD8CC51826}"/>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title"/>
          </p:nvPr>
        </p:nvSpPr>
        <p:spPr>
          <a:xfrm>
            <a:off x="1143000" y="-78830"/>
            <a:ext cx="7556938" cy="557784"/>
          </a:xfrm>
          <a:prstGeom prst="rect">
            <a:avLst/>
          </a:prstGeom>
        </p:spPr>
        <p:txBody>
          <a:bodyPr>
            <a:noAutofit/>
          </a:bodyPr>
          <a:lstStyle>
            <a:lvl1pPr algn="l">
              <a:defRPr sz="3600">
                <a:solidFill>
                  <a:srgbClr val="FFFFFF"/>
                </a:solidFill>
              </a:defRPr>
            </a:lvl1pPr>
          </a:lstStyle>
          <a:p>
            <a:r>
              <a:rPr lang="en-US" dirty="0"/>
              <a:t>Click to edit Master title style</a:t>
            </a:r>
          </a:p>
        </p:txBody>
      </p:sp>
      <p:sp>
        <p:nvSpPr>
          <p:cNvPr id="7" name="Content Placeholder 2"/>
          <p:cNvSpPr>
            <a:spLocks noGrp="1"/>
          </p:cNvSpPr>
          <p:nvPr>
            <p:ph idx="1"/>
          </p:nvPr>
        </p:nvSpPr>
        <p:spPr>
          <a:xfrm>
            <a:off x="1147379" y="814771"/>
            <a:ext cx="7539420" cy="3547021"/>
          </a:xfrm>
        </p:spPr>
        <p:txBody>
          <a:bodyPr>
            <a:noAutofit/>
          </a:bodyPr>
          <a:lstStyle>
            <a:lvl1pPr>
              <a:defRPr sz="2200"/>
            </a:lvl1pPr>
            <a:lvl2pPr>
              <a:defRPr sz="20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06183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0"/>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28B0A6C-EF38-9441-ADBF-8FE45FA6C46E}" type="datetimeFigureOut">
              <a:rPr lang="en-US" smtClean="0"/>
              <a:t>11/11/2023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D032D76-6BE4-154B-A130-37D069E42354}" type="slidenum">
              <a:rPr lang="en-US" smtClean="0"/>
              <a:t>‹#›</a:t>
            </a:fld>
            <a:endParaRPr lang="en-US"/>
          </a:p>
        </p:txBody>
      </p:sp>
      <p:sp>
        <p:nvSpPr>
          <p:cNvPr id="7" name="Title 1"/>
          <p:cNvSpPr txBox="1">
            <a:spLocks/>
          </p:cNvSpPr>
          <p:nvPr userDrawn="1"/>
        </p:nvSpPr>
        <p:spPr>
          <a:xfrm>
            <a:off x="457200" y="210636"/>
            <a:ext cx="8229600" cy="560552"/>
          </a:xfrm>
          <a:prstGeom prst="rect">
            <a:avLst/>
          </a:prstGeom>
        </p:spPr>
        <p:txBody>
          <a:bodyPr>
            <a:noAutofit/>
          </a:bodyPr>
          <a:lstStyle>
            <a:lvl1pPr algn="l" defTabSz="457200" rtl="0" eaLnBrk="1" latinLnBrk="0" hangingPunct="1">
              <a:spcBef>
                <a:spcPct val="0"/>
              </a:spcBef>
              <a:buNone/>
              <a:defRPr sz="3600" kern="1200">
                <a:solidFill>
                  <a:srgbClr val="FFFFFF"/>
                </a:solidFill>
                <a:latin typeface="+mj-lt"/>
                <a:ea typeface="+mj-ea"/>
                <a:cs typeface="+mj-cs"/>
              </a:defRPr>
            </a:lvl1pPr>
          </a:lstStyle>
          <a:p>
            <a:pPr algn="ctr"/>
            <a:r>
              <a:rPr lang="en-US" dirty="0">
                <a:solidFill>
                  <a:schemeClr val="tx1"/>
                </a:solidFill>
              </a:rPr>
              <a:t>Click to edit Master title style</a:t>
            </a:r>
          </a:p>
        </p:txBody>
      </p:sp>
    </p:spTree>
    <p:extLst>
      <p:ext uri="{BB962C8B-B14F-4D97-AF65-F5344CB8AC3E}">
        <p14:creationId xmlns:p14="http://schemas.microsoft.com/office/powerpoint/2010/main" val="3037476572"/>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49" r:id="rId6"/>
    <p:sldLayoutId id="2147483650" r:id="rId7"/>
    <p:sldLayoutId id="2147483652" r:id="rId8"/>
    <p:sldLayoutId id="2147483654" r:id="rId9"/>
    <p:sldLayoutId id="2147483656" r:id="rId10"/>
    <p:sldLayoutId id="2147483657" r:id="rId11"/>
    <p:sldLayoutId id="2147483655" r:id="rId12"/>
  </p:sldLayoutIdLst>
  <p:txStyles>
    <p:titleStyle>
      <a:lvl1pPr algn="l"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angular.io/guide/styleguide"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7068" y="312434"/>
            <a:ext cx="6797758" cy="628090"/>
          </a:xfrm>
        </p:spPr>
        <p:txBody>
          <a:bodyPr/>
          <a:lstStyle/>
          <a:p>
            <a:r>
              <a:rPr lang="en-GB" sz="2800" dirty="0">
                <a:solidFill>
                  <a:srgbClr val="005B70"/>
                </a:solidFill>
              </a:rPr>
              <a:t>Single-Page Applications</a:t>
            </a:r>
            <a:endParaRPr lang="en-US" sz="2800" dirty="0">
              <a:solidFill>
                <a:srgbClr val="005B70"/>
              </a:solidFill>
            </a:endParaRPr>
          </a:p>
        </p:txBody>
      </p:sp>
      <p:sp>
        <p:nvSpPr>
          <p:cNvPr id="7" name="Subtitle 2">
            <a:extLst>
              <a:ext uri="{FF2B5EF4-FFF2-40B4-BE49-F238E27FC236}">
                <a16:creationId xmlns:a16="http://schemas.microsoft.com/office/drawing/2014/main" id="{5E04218F-10E0-4B14-BDB1-FF256EC12F2E}"/>
              </a:ext>
            </a:extLst>
          </p:cNvPr>
          <p:cNvSpPr>
            <a:spLocks noGrp="1"/>
          </p:cNvSpPr>
          <p:nvPr>
            <p:ph type="subTitle" idx="1"/>
          </p:nvPr>
        </p:nvSpPr>
        <p:spPr>
          <a:xfrm>
            <a:off x="1832965" y="1296171"/>
            <a:ext cx="6233685" cy="1589680"/>
          </a:xfrm>
        </p:spPr>
        <p:txBody>
          <a:bodyPr>
            <a:normAutofit/>
          </a:bodyPr>
          <a:lstStyle/>
          <a:p>
            <a:pPr marL="512763" indent="-457200">
              <a:buFont typeface="+mj-lt"/>
              <a:buAutoNum type="arabicPeriod"/>
              <a:tabLst>
                <a:tab pos="446088" algn="l"/>
              </a:tabLst>
            </a:pPr>
            <a:r>
              <a:rPr lang="en-GB" sz="2200" dirty="0"/>
              <a:t>Overview of SPAs</a:t>
            </a:r>
          </a:p>
          <a:p>
            <a:pPr marL="512763" indent="-457200">
              <a:buFont typeface="+mj-lt"/>
              <a:buAutoNum type="arabicPeriod"/>
              <a:tabLst>
                <a:tab pos="446088" algn="l"/>
              </a:tabLst>
            </a:pPr>
            <a:r>
              <a:rPr lang="en-GB" sz="2200" dirty="0"/>
              <a:t>Creating components</a:t>
            </a:r>
          </a:p>
          <a:p>
            <a:pPr marL="512763" indent="-457200">
              <a:buFont typeface="+mj-lt"/>
              <a:buAutoNum type="arabicPeriod"/>
              <a:tabLst>
                <a:tab pos="446088" algn="l"/>
              </a:tabLst>
            </a:pPr>
            <a:r>
              <a:rPr lang="en-GB" sz="2200" dirty="0"/>
              <a:t>Angular routing</a:t>
            </a:r>
          </a:p>
          <a:p>
            <a:pPr marL="512763" indent="-457200">
              <a:buFont typeface="+mj-lt"/>
              <a:buAutoNum type="arabicPeriod"/>
              <a:tabLst>
                <a:tab pos="446088" algn="l"/>
              </a:tabLst>
            </a:pPr>
            <a:endParaRPr lang="en-GB" sz="2200" dirty="0"/>
          </a:p>
          <a:p>
            <a:pPr marL="512763" indent="-457200">
              <a:buFont typeface="+mj-lt"/>
              <a:buAutoNum type="arabicPeriod"/>
              <a:tabLst>
                <a:tab pos="446088" algn="l"/>
              </a:tabLst>
            </a:pPr>
            <a:endParaRPr lang="en-GB" sz="2200" dirty="0"/>
          </a:p>
        </p:txBody>
      </p:sp>
      <p:sp>
        <p:nvSpPr>
          <p:cNvPr id="4" name="TextBox 3">
            <a:extLst>
              <a:ext uri="{FF2B5EF4-FFF2-40B4-BE49-F238E27FC236}">
                <a16:creationId xmlns:a16="http://schemas.microsoft.com/office/drawing/2014/main" id="{3AB04D57-C99D-073F-8FE9-AB35F992A314}"/>
              </a:ext>
            </a:extLst>
          </p:cNvPr>
          <p:cNvSpPr txBox="1"/>
          <p:nvPr/>
        </p:nvSpPr>
        <p:spPr>
          <a:xfrm>
            <a:off x="1565681" y="3232860"/>
            <a:ext cx="6992883" cy="923964"/>
          </a:xfrm>
          <a:prstGeom prst="rect">
            <a:avLst/>
          </a:prstGeom>
          <a:noFill/>
        </p:spPr>
        <p:txBody>
          <a:bodyPr wrap="square" rtlCol="0" anchor="ctr" anchorCtr="0">
            <a:noAutofit/>
          </a:bodyPr>
          <a:lstStyle/>
          <a:p>
            <a:pPr>
              <a:spcBef>
                <a:spcPts val="600"/>
              </a:spcBef>
            </a:pPr>
            <a:r>
              <a:rPr lang="en-GB" sz="1400" b="1" dirty="0">
                <a:solidFill>
                  <a:srgbClr val="005B70"/>
                </a:solidFill>
                <a:latin typeface="Courier New" panose="02070309020205020404" pitchFamily="49" charset="0"/>
                <a:cs typeface="Courier New" panose="02070309020205020404" pitchFamily="49" charset="0"/>
              </a:rPr>
              <a:t> Demo app:   </a:t>
            </a:r>
            <a:r>
              <a:rPr lang="en-GB" sz="1400" b="1" dirty="0" err="1">
                <a:solidFill>
                  <a:srgbClr val="005B70"/>
                </a:solidFill>
                <a:latin typeface="Courier New" panose="02070309020205020404" pitchFamily="49" charset="0"/>
                <a:cs typeface="Courier New" panose="02070309020205020404" pitchFamily="49" charset="0"/>
              </a:rPr>
              <a:t>AngularDev</a:t>
            </a:r>
            <a:r>
              <a:rPr lang="en-GB" sz="1400" b="1" dirty="0">
                <a:solidFill>
                  <a:srgbClr val="005B70"/>
                </a:solidFill>
                <a:latin typeface="Courier New" panose="02070309020205020404" pitchFamily="49" charset="0"/>
                <a:cs typeface="Courier New" panose="02070309020205020404" pitchFamily="49" charset="0"/>
              </a:rPr>
              <a:t>/Demos/02-SinglePageApps/</a:t>
            </a:r>
            <a:r>
              <a:rPr lang="en-GB" sz="1400" b="1" dirty="0" err="1">
                <a:solidFill>
                  <a:srgbClr val="005B70"/>
                </a:solidFill>
                <a:latin typeface="Courier New" panose="02070309020205020404" pitchFamily="49" charset="0"/>
                <a:cs typeface="Courier New" panose="02070309020205020404" pitchFamily="49" charset="0"/>
              </a:rPr>
              <a:t>DemoApp</a:t>
            </a:r>
            <a:endParaRPr lang="en-GB" sz="1400" b="1" dirty="0">
              <a:solidFill>
                <a:srgbClr val="005B70"/>
              </a:solidFill>
              <a:latin typeface="Courier New" panose="02070309020205020404" pitchFamily="49" charset="0"/>
              <a:cs typeface="Courier New" panose="02070309020205020404" pitchFamily="49" charset="0"/>
            </a:endParaRPr>
          </a:p>
          <a:p>
            <a:pPr>
              <a:spcBef>
                <a:spcPts val="600"/>
              </a:spcBef>
            </a:pPr>
            <a:r>
              <a:rPr lang="en-GB" sz="1400" b="1" dirty="0">
                <a:solidFill>
                  <a:srgbClr val="005B70"/>
                </a:solidFill>
                <a:latin typeface="Courier New" panose="02070309020205020404" pitchFamily="49" charset="0"/>
                <a:cs typeface="Courier New" panose="02070309020205020404" pitchFamily="49" charset="0"/>
              </a:rPr>
              <a:t> To install: </a:t>
            </a:r>
            <a:r>
              <a:rPr lang="en-GB" sz="1400" b="1" dirty="0" err="1">
                <a:solidFill>
                  <a:srgbClr val="005B70"/>
                </a:solidFill>
                <a:latin typeface="Courier New" panose="02070309020205020404" pitchFamily="49" charset="0"/>
                <a:cs typeface="Courier New" panose="02070309020205020404" pitchFamily="49" charset="0"/>
              </a:rPr>
              <a:t>npm</a:t>
            </a:r>
            <a:r>
              <a:rPr lang="en-GB" sz="1400" b="1" dirty="0">
                <a:solidFill>
                  <a:srgbClr val="005B70"/>
                </a:solidFill>
                <a:latin typeface="Courier New" panose="02070309020205020404" pitchFamily="49" charset="0"/>
                <a:cs typeface="Courier New" panose="02070309020205020404" pitchFamily="49" charset="0"/>
              </a:rPr>
              <a:t> install  </a:t>
            </a:r>
          </a:p>
          <a:p>
            <a:pPr>
              <a:spcBef>
                <a:spcPts val="600"/>
              </a:spcBef>
            </a:pPr>
            <a:r>
              <a:rPr lang="en-GB" sz="1400" b="1" dirty="0">
                <a:solidFill>
                  <a:srgbClr val="005B70"/>
                </a:solidFill>
                <a:latin typeface="Courier New" panose="02070309020205020404" pitchFamily="49" charset="0"/>
                <a:cs typeface="Courier New" panose="02070309020205020404" pitchFamily="49" charset="0"/>
              </a:rPr>
              <a:t> To run:     ng serve</a:t>
            </a:r>
          </a:p>
        </p:txBody>
      </p:sp>
    </p:spTree>
    <p:extLst>
      <p:ext uri="{BB962C8B-B14F-4D97-AF65-F5344CB8AC3E}">
        <p14:creationId xmlns:p14="http://schemas.microsoft.com/office/powerpoint/2010/main" val="1375905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dirty="0"/>
              <a:t>Reviewing the Component (1 of 3)</a:t>
            </a:r>
          </a:p>
        </p:txBody>
      </p:sp>
      <p:sp>
        <p:nvSpPr>
          <p:cNvPr id="5123" name="Rectangle 3"/>
          <p:cNvSpPr>
            <a:spLocks noGrp="1" noChangeArrowheads="1"/>
          </p:cNvSpPr>
          <p:nvPr>
            <p:ph idx="1"/>
          </p:nvPr>
        </p:nvSpPr>
        <p:spPr/>
        <p:txBody>
          <a:bodyPr/>
          <a:lstStyle/>
          <a:p>
            <a:pPr eaLnBrk="1" hangingPunct="1"/>
            <a:r>
              <a:rPr lang="en-GB" dirty="0">
                <a:ea typeface="Open Sans" panose="020B0606030504020204" pitchFamily="34" charset="0"/>
                <a:cs typeface="Open Sans" panose="020B0606030504020204" pitchFamily="34" charset="0"/>
              </a:rPr>
              <a:t>Angular CLI created a new folder for the component</a:t>
            </a:r>
          </a:p>
          <a:p>
            <a:pPr lvl="1" eaLnBrk="1" hangingPunct="1"/>
            <a:r>
              <a:rPr lang="en-GB" dirty="0" err="1">
                <a:latin typeface="Courier New" panose="02070309020205020404" pitchFamily="49" charset="0"/>
                <a:cs typeface="Courier New" panose="02070309020205020404" pitchFamily="49" charset="0"/>
              </a:rPr>
              <a:t>src</a:t>
            </a:r>
            <a:r>
              <a:rPr lang="en-GB" dirty="0">
                <a:latin typeface="Courier New" panose="02070309020205020404" pitchFamily="49" charset="0"/>
                <a:cs typeface="Courier New" panose="02070309020205020404" pitchFamily="49" charset="0"/>
              </a:rPr>
              <a:t>/app/home</a:t>
            </a:r>
          </a:p>
          <a:p>
            <a:pPr lvl="1" eaLnBrk="1" hangingPunct="1"/>
            <a:endParaRPr lang="en-GB" dirty="0">
              <a:latin typeface="+mj-lt"/>
            </a:endParaRPr>
          </a:p>
          <a:p>
            <a:r>
              <a:rPr lang="en-GB" dirty="0">
                <a:ea typeface="Open Sans" panose="020B0606030504020204" pitchFamily="34" charset="0"/>
                <a:cs typeface="Open Sans" panose="020B0606030504020204" pitchFamily="34" charset="0"/>
              </a:rPr>
              <a:t>Angular CLI created 4 files for the component, using a standardized file-naming convention:</a:t>
            </a:r>
          </a:p>
          <a:p>
            <a:pPr lvl="1"/>
            <a:r>
              <a:rPr lang="en-GB" dirty="0">
                <a:latin typeface="Courier New" panose="02070309020205020404" pitchFamily="49" charset="0"/>
                <a:cs typeface="Courier New" panose="02070309020205020404" pitchFamily="49" charset="0"/>
              </a:rPr>
              <a:t>home.component.css</a:t>
            </a:r>
          </a:p>
          <a:p>
            <a:pPr lvl="1"/>
            <a:r>
              <a:rPr lang="en-GB" dirty="0">
                <a:latin typeface="Courier New" panose="02070309020205020404" pitchFamily="49" charset="0"/>
                <a:cs typeface="Courier New" panose="02070309020205020404" pitchFamily="49" charset="0"/>
              </a:rPr>
              <a:t>home.component.html</a:t>
            </a:r>
          </a:p>
          <a:p>
            <a:pPr lvl="1"/>
            <a:r>
              <a:rPr lang="en-GB" dirty="0" err="1">
                <a:latin typeface="Courier New" panose="02070309020205020404" pitchFamily="49" charset="0"/>
                <a:cs typeface="Courier New" panose="02070309020205020404" pitchFamily="49" charset="0"/>
              </a:rPr>
              <a:t>home.component.spec.ts</a:t>
            </a:r>
            <a:endParaRPr lang="en-GB" dirty="0">
              <a:latin typeface="Courier New" panose="02070309020205020404" pitchFamily="49" charset="0"/>
              <a:cs typeface="Courier New" panose="02070309020205020404" pitchFamily="49" charset="0"/>
            </a:endParaRPr>
          </a:p>
          <a:p>
            <a:pPr lvl="1"/>
            <a:r>
              <a:rPr lang="en-GB" dirty="0" err="1">
                <a:latin typeface="Courier New" panose="02070309020205020404" pitchFamily="49" charset="0"/>
                <a:cs typeface="Courier New" panose="02070309020205020404" pitchFamily="49" charset="0"/>
              </a:rPr>
              <a:t>home.component.ts</a:t>
            </a:r>
            <a:endParaRPr lang="en-GB" dirty="0">
              <a:latin typeface="Courier New" panose="02070309020205020404" pitchFamily="49" charset="0"/>
              <a:cs typeface="Courier New" panose="02070309020205020404" pitchFamily="49" charset="0"/>
            </a:endParaRPr>
          </a:p>
          <a:p>
            <a:endParaRPr lang="en-GB" dirty="0">
              <a:latin typeface="+mj-lt"/>
            </a:endParaRPr>
          </a:p>
        </p:txBody>
      </p:sp>
      <p:sp>
        <p:nvSpPr>
          <p:cNvPr id="5" name="Footer Placeholder 3">
            <a:extLst>
              <a:ext uri="{FF2B5EF4-FFF2-40B4-BE49-F238E27FC236}">
                <a16:creationId xmlns:a16="http://schemas.microsoft.com/office/drawing/2014/main" id="{CB57E16F-E9FA-43A4-9D2F-E8D59F699824}"/>
              </a:ext>
            </a:extLst>
          </p:cNvPr>
          <p:cNvSpPr txBox="1">
            <a:spLocks/>
          </p:cNvSpPr>
          <p:nvPr/>
        </p:nvSpPr>
        <p:spPr bwMode="auto">
          <a:xfrm>
            <a:off x="8576156" y="4630835"/>
            <a:ext cx="52050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marL="0" algn="ctr" defTabSz="457200" rtl="0" eaLnBrk="1" fontAlgn="base" latinLnBrk="0" hangingPunct="1">
              <a:spcBef>
                <a:spcPct val="0"/>
              </a:spcBef>
              <a:spcAft>
                <a:spcPct val="0"/>
              </a:spcAft>
              <a:defRPr sz="1200" b="0" kern="1200">
                <a:solidFill>
                  <a:schemeClr val="tx2"/>
                </a:solidFill>
                <a:latin typeface="+mn-lt"/>
                <a:ea typeface="+mn-ea"/>
                <a:cs typeface="+mn-cs"/>
              </a:defRPr>
            </a:lvl1pPr>
            <a:lvl2pPr marL="4572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2pPr>
            <a:lvl3pPr marL="9144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3pPr>
            <a:lvl4pPr marL="13716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4pPr>
            <a:lvl5pPr marL="18288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5pPr>
            <a:lvl6pPr marL="2286000" algn="l" defTabSz="914400" rtl="0" eaLnBrk="1" latinLnBrk="0" hangingPunct="1">
              <a:defRPr sz="1600" kern="1200">
                <a:solidFill>
                  <a:schemeClr val="tx1"/>
                </a:solidFill>
                <a:latin typeface="Tahoma" pitchFamily="34" charset="0"/>
                <a:ea typeface="+mn-ea"/>
                <a:cs typeface="+mn-cs"/>
              </a:defRPr>
            </a:lvl6pPr>
            <a:lvl7pPr marL="2743200" algn="l" defTabSz="914400" rtl="0" eaLnBrk="1" latinLnBrk="0" hangingPunct="1">
              <a:defRPr sz="1600" kern="1200">
                <a:solidFill>
                  <a:schemeClr val="tx1"/>
                </a:solidFill>
                <a:latin typeface="Tahoma" pitchFamily="34" charset="0"/>
                <a:ea typeface="+mn-ea"/>
                <a:cs typeface="+mn-cs"/>
              </a:defRPr>
            </a:lvl7pPr>
            <a:lvl8pPr marL="3200400" algn="l" defTabSz="914400" rtl="0" eaLnBrk="1" latinLnBrk="0" hangingPunct="1">
              <a:defRPr sz="1600" kern="1200">
                <a:solidFill>
                  <a:schemeClr val="tx1"/>
                </a:solidFill>
                <a:latin typeface="Tahoma" pitchFamily="34" charset="0"/>
                <a:ea typeface="+mn-ea"/>
                <a:cs typeface="+mn-cs"/>
              </a:defRPr>
            </a:lvl8pPr>
            <a:lvl9pPr marL="3657600" algn="l" defTabSz="914400" rtl="0" eaLnBrk="1" latinLnBrk="0" hangingPunct="1">
              <a:defRPr sz="1600" kern="1200">
                <a:solidFill>
                  <a:schemeClr val="tx1"/>
                </a:solidFill>
                <a:latin typeface="Tahoma" pitchFamily="34" charset="0"/>
                <a:ea typeface="+mn-ea"/>
                <a:cs typeface="+mn-cs"/>
              </a:defRPr>
            </a:lvl9pPr>
          </a:lstStyle>
          <a:p>
            <a:pPr>
              <a:defRPr/>
            </a:pPr>
            <a:fld id="{20D3A3B2-EA16-4B4A-AE9A-D51E3039C102}" type="slidenum">
              <a:rPr lang="en-GB" smtClean="0">
                <a:solidFill>
                  <a:srgbClr val="1F497D"/>
                </a:solidFill>
                <a:latin typeface="Calibri"/>
              </a:rPr>
              <a:pPr>
                <a:defRPr/>
              </a:pPr>
              <a:t>10</a:t>
            </a:fld>
            <a:endParaRPr lang="en-GB" dirty="0">
              <a:solidFill>
                <a:srgbClr val="1F497D"/>
              </a:solidFill>
              <a:latin typeface="Calibri"/>
            </a:endParaRPr>
          </a:p>
        </p:txBody>
      </p:sp>
    </p:spTree>
    <p:extLst>
      <p:ext uri="{BB962C8B-B14F-4D97-AF65-F5344CB8AC3E}">
        <p14:creationId xmlns:p14="http://schemas.microsoft.com/office/powerpoint/2010/main" val="4119031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dirty="0"/>
              <a:t>Reviewing the Component (2 of 3)</a:t>
            </a:r>
          </a:p>
        </p:txBody>
      </p:sp>
      <p:sp>
        <p:nvSpPr>
          <p:cNvPr id="5123" name="Rectangle 3"/>
          <p:cNvSpPr>
            <a:spLocks noGrp="1" noChangeArrowheads="1"/>
          </p:cNvSpPr>
          <p:nvPr>
            <p:ph idx="1"/>
          </p:nvPr>
        </p:nvSpPr>
        <p:spPr>
          <a:xfrm>
            <a:off x="900501" y="938541"/>
            <a:ext cx="8047810" cy="3742941"/>
          </a:xfrm>
        </p:spPr>
        <p:txBody>
          <a:bodyPr/>
          <a:lstStyle/>
          <a:p>
            <a:r>
              <a:rPr lang="en-GB" dirty="0">
                <a:ea typeface="Open Sans" panose="020B0606030504020204" pitchFamily="34" charset="0"/>
                <a:cs typeface="Open Sans" panose="020B0606030504020204" pitchFamily="34" charset="0"/>
              </a:rPr>
              <a:t>Here's the code in </a:t>
            </a:r>
            <a:r>
              <a:rPr lang="en-GB" dirty="0" err="1">
                <a:latin typeface="Courier New" panose="02070309020205020404" pitchFamily="49" charset="0"/>
                <a:cs typeface="Courier New" panose="02070309020205020404" pitchFamily="49" charset="0"/>
              </a:rPr>
              <a:t>home.component.ts</a:t>
            </a:r>
            <a:r>
              <a:rPr lang="en-GB" dirty="0">
                <a:latin typeface="+mj-lt"/>
              </a:rPr>
              <a:t>:</a:t>
            </a:r>
          </a:p>
          <a:p>
            <a:pPr lvl="1"/>
            <a:endParaRPr lang="en-GB" dirty="0">
              <a:latin typeface="+mj-lt"/>
            </a:endParaRPr>
          </a:p>
          <a:p>
            <a:endParaRPr lang="en-GB" dirty="0">
              <a:latin typeface="+mj-lt"/>
            </a:endParaRPr>
          </a:p>
          <a:p>
            <a:endParaRPr lang="en-GB" dirty="0">
              <a:latin typeface="+mj-lt"/>
            </a:endParaRPr>
          </a:p>
          <a:p>
            <a:endParaRPr lang="en-GB" dirty="0">
              <a:latin typeface="+mj-lt"/>
            </a:endParaRPr>
          </a:p>
          <a:p>
            <a:endParaRPr lang="en-GB" dirty="0">
              <a:latin typeface="+mj-lt"/>
            </a:endParaRPr>
          </a:p>
        </p:txBody>
      </p:sp>
      <p:sp>
        <p:nvSpPr>
          <p:cNvPr id="5" name="Footer Placeholder 3">
            <a:extLst>
              <a:ext uri="{FF2B5EF4-FFF2-40B4-BE49-F238E27FC236}">
                <a16:creationId xmlns:a16="http://schemas.microsoft.com/office/drawing/2014/main" id="{CB57E16F-E9FA-43A4-9D2F-E8D59F699824}"/>
              </a:ext>
            </a:extLst>
          </p:cNvPr>
          <p:cNvSpPr txBox="1">
            <a:spLocks/>
          </p:cNvSpPr>
          <p:nvPr/>
        </p:nvSpPr>
        <p:spPr bwMode="auto">
          <a:xfrm>
            <a:off x="8576156" y="4630835"/>
            <a:ext cx="52050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marL="0" algn="ctr" defTabSz="457200" rtl="0" eaLnBrk="1" fontAlgn="base" latinLnBrk="0" hangingPunct="1">
              <a:spcBef>
                <a:spcPct val="0"/>
              </a:spcBef>
              <a:spcAft>
                <a:spcPct val="0"/>
              </a:spcAft>
              <a:defRPr sz="1200" b="0" kern="1200">
                <a:solidFill>
                  <a:schemeClr val="tx2"/>
                </a:solidFill>
                <a:latin typeface="+mn-lt"/>
                <a:ea typeface="+mn-ea"/>
                <a:cs typeface="+mn-cs"/>
              </a:defRPr>
            </a:lvl1pPr>
            <a:lvl2pPr marL="4572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2pPr>
            <a:lvl3pPr marL="9144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3pPr>
            <a:lvl4pPr marL="13716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4pPr>
            <a:lvl5pPr marL="18288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5pPr>
            <a:lvl6pPr marL="2286000" algn="l" defTabSz="914400" rtl="0" eaLnBrk="1" latinLnBrk="0" hangingPunct="1">
              <a:defRPr sz="1600" kern="1200">
                <a:solidFill>
                  <a:schemeClr val="tx1"/>
                </a:solidFill>
                <a:latin typeface="Tahoma" pitchFamily="34" charset="0"/>
                <a:ea typeface="+mn-ea"/>
                <a:cs typeface="+mn-cs"/>
              </a:defRPr>
            </a:lvl6pPr>
            <a:lvl7pPr marL="2743200" algn="l" defTabSz="914400" rtl="0" eaLnBrk="1" latinLnBrk="0" hangingPunct="1">
              <a:defRPr sz="1600" kern="1200">
                <a:solidFill>
                  <a:schemeClr val="tx1"/>
                </a:solidFill>
                <a:latin typeface="Tahoma" pitchFamily="34" charset="0"/>
                <a:ea typeface="+mn-ea"/>
                <a:cs typeface="+mn-cs"/>
              </a:defRPr>
            </a:lvl7pPr>
            <a:lvl8pPr marL="3200400" algn="l" defTabSz="914400" rtl="0" eaLnBrk="1" latinLnBrk="0" hangingPunct="1">
              <a:defRPr sz="1600" kern="1200">
                <a:solidFill>
                  <a:schemeClr val="tx1"/>
                </a:solidFill>
                <a:latin typeface="Tahoma" pitchFamily="34" charset="0"/>
                <a:ea typeface="+mn-ea"/>
                <a:cs typeface="+mn-cs"/>
              </a:defRPr>
            </a:lvl8pPr>
            <a:lvl9pPr marL="3657600" algn="l" defTabSz="914400" rtl="0" eaLnBrk="1" latinLnBrk="0" hangingPunct="1">
              <a:defRPr sz="1600" kern="1200">
                <a:solidFill>
                  <a:schemeClr val="tx1"/>
                </a:solidFill>
                <a:latin typeface="Tahoma" pitchFamily="34" charset="0"/>
                <a:ea typeface="+mn-ea"/>
                <a:cs typeface="+mn-cs"/>
              </a:defRPr>
            </a:lvl9pPr>
          </a:lstStyle>
          <a:p>
            <a:pPr>
              <a:defRPr/>
            </a:pPr>
            <a:fld id="{20D3A3B2-EA16-4B4A-AE9A-D51E3039C102}" type="slidenum">
              <a:rPr lang="en-GB" smtClean="0">
                <a:solidFill>
                  <a:srgbClr val="1F497D"/>
                </a:solidFill>
                <a:latin typeface="Calibri"/>
              </a:rPr>
              <a:pPr>
                <a:defRPr/>
              </a:pPr>
              <a:t>11</a:t>
            </a:fld>
            <a:endParaRPr lang="en-GB" dirty="0">
              <a:solidFill>
                <a:srgbClr val="1F497D"/>
              </a:solidFill>
              <a:latin typeface="Calibri"/>
            </a:endParaRPr>
          </a:p>
        </p:txBody>
      </p:sp>
      <p:sp>
        <p:nvSpPr>
          <p:cNvPr id="2" name="Rectangle 16">
            <a:extLst>
              <a:ext uri="{FF2B5EF4-FFF2-40B4-BE49-F238E27FC236}">
                <a16:creationId xmlns:a16="http://schemas.microsoft.com/office/drawing/2014/main" id="{6A888E2C-1378-4B96-B1AC-6D08FDDDCE97}"/>
              </a:ext>
            </a:extLst>
          </p:cNvPr>
          <p:cNvSpPr>
            <a:spLocks noChangeArrowheads="1"/>
          </p:cNvSpPr>
          <p:nvPr/>
        </p:nvSpPr>
        <p:spPr bwMode="auto">
          <a:xfrm>
            <a:off x="1340958" y="1360095"/>
            <a:ext cx="7298021" cy="1731726"/>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lIns="69056" tIns="34529" rIns="69056" bIns="34529" anchor="ctr">
            <a:spAutoFit/>
          </a:bodyPr>
          <a:lstStyle/>
          <a:p>
            <a:pPr defTabSz="554831"/>
            <a:r>
              <a:rPr lang="en-GB" sz="1200" dirty="0">
                <a:latin typeface="Courier New" panose="02070309020205020404" pitchFamily="49" charset="0"/>
                <a:cs typeface="Courier New" panose="02070309020205020404" pitchFamily="49" charset="0"/>
              </a:rPr>
              <a:t>@Component({</a:t>
            </a:r>
          </a:p>
          <a:p>
            <a:pPr defTabSz="554831"/>
            <a:r>
              <a:rPr lang="en-GB" sz="1200" dirty="0">
                <a:latin typeface="Courier New" panose="02070309020205020404" pitchFamily="49" charset="0"/>
                <a:cs typeface="Courier New" panose="02070309020205020404" pitchFamily="49" charset="0"/>
              </a:rPr>
              <a:t>  selector: 'app-home',</a:t>
            </a:r>
          </a:p>
          <a:p>
            <a:pPr defTabSz="554831"/>
            <a:r>
              <a:rPr lang="en-GB" sz="1200" dirty="0">
                <a:latin typeface="Courier New" panose="02070309020205020404" pitchFamily="49" charset="0"/>
                <a:cs typeface="Courier New" panose="02070309020205020404" pitchFamily="49" charset="0"/>
              </a:rPr>
              <a:t>  standalone: true,</a:t>
            </a:r>
          </a:p>
          <a:p>
            <a:pPr defTabSz="554831"/>
            <a:r>
              <a:rPr lang="en-GB" sz="1200" dirty="0">
                <a:latin typeface="Courier New" panose="02070309020205020404" pitchFamily="49" charset="0"/>
                <a:cs typeface="Courier New" panose="02070309020205020404" pitchFamily="49" charset="0"/>
              </a:rPr>
              <a:t>  imports: [</a:t>
            </a:r>
            <a:r>
              <a:rPr lang="en-GB" sz="1200" dirty="0" err="1">
                <a:latin typeface="Courier New" panose="02070309020205020404" pitchFamily="49" charset="0"/>
                <a:cs typeface="Courier New" panose="02070309020205020404" pitchFamily="49" charset="0"/>
              </a:rPr>
              <a:t>CommonModule</a:t>
            </a:r>
            <a:r>
              <a:rPr lang="en-GB" sz="1200" dirty="0">
                <a:latin typeface="Courier New" panose="02070309020205020404" pitchFamily="49" charset="0"/>
                <a:cs typeface="Courier New" panose="02070309020205020404" pitchFamily="49" charset="0"/>
              </a:rPr>
              <a:t>],</a:t>
            </a:r>
          </a:p>
          <a:p>
            <a:pPr defTabSz="554831"/>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templateUrl</a:t>
            </a:r>
            <a:r>
              <a:rPr lang="en-GB" sz="1200" dirty="0">
                <a:latin typeface="Courier New" panose="02070309020205020404" pitchFamily="49" charset="0"/>
                <a:cs typeface="Courier New" panose="02070309020205020404" pitchFamily="49" charset="0"/>
              </a:rPr>
              <a:t>: './home.component.html',</a:t>
            </a:r>
          </a:p>
          <a:p>
            <a:pPr defTabSz="554831"/>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styleUrl</a:t>
            </a:r>
            <a:r>
              <a:rPr lang="en-GB" sz="1200" dirty="0">
                <a:latin typeface="Courier New" panose="02070309020205020404" pitchFamily="49" charset="0"/>
                <a:cs typeface="Courier New" panose="02070309020205020404" pitchFamily="49" charset="0"/>
              </a:rPr>
              <a:t>: './home.component.css'</a:t>
            </a:r>
          </a:p>
          <a:p>
            <a:pPr defTabSz="554831"/>
            <a:r>
              <a:rPr lang="en-GB" sz="1200" dirty="0">
                <a:latin typeface="Courier New" panose="02070309020205020404" pitchFamily="49" charset="0"/>
                <a:cs typeface="Courier New" panose="02070309020205020404" pitchFamily="49" charset="0"/>
              </a:rPr>
              <a:t>})</a:t>
            </a:r>
          </a:p>
          <a:p>
            <a:pPr defTabSz="554831"/>
            <a:r>
              <a:rPr lang="en-GB" sz="1200" dirty="0">
                <a:latin typeface="Courier New" panose="02070309020205020404" pitchFamily="49" charset="0"/>
                <a:cs typeface="Courier New" panose="02070309020205020404" pitchFamily="49" charset="0"/>
              </a:rPr>
              <a:t>export class </a:t>
            </a:r>
            <a:r>
              <a:rPr lang="en-GB" sz="1200" dirty="0" err="1">
                <a:latin typeface="Courier New" panose="02070309020205020404" pitchFamily="49" charset="0"/>
                <a:cs typeface="Courier New" panose="02070309020205020404" pitchFamily="49" charset="0"/>
              </a:rPr>
              <a:t>HomeComponent</a:t>
            </a:r>
            <a:r>
              <a:rPr lang="en-GB" sz="1200" dirty="0">
                <a:latin typeface="Courier New" panose="02070309020205020404" pitchFamily="49" charset="0"/>
                <a:cs typeface="Courier New" panose="02070309020205020404" pitchFamily="49" charset="0"/>
              </a:rPr>
              <a:t> {</a:t>
            </a:r>
          </a:p>
          <a:p>
            <a:pPr defTabSz="554831"/>
            <a:r>
              <a:rPr lang="en-GB" sz="1200" dirty="0">
                <a:latin typeface="Courier New" panose="02070309020205020404" pitchFamily="49" charset="0"/>
                <a:cs typeface="Courier New" panose="02070309020205020404" pitchFamily="49" charset="0"/>
              </a:rPr>
              <a:t>}</a:t>
            </a:r>
          </a:p>
        </p:txBody>
      </p:sp>
      <p:sp>
        <p:nvSpPr>
          <p:cNvPr id="3" name="TextBox 2">
            <a:extLst>
              <a:ext uri="{FF2B5EF4-FFF2-40B4-BE49-F238E27FC236}">
                <a16:creationId xmlns:a16="http://schemas.microsoft.com/office/drawing/2014/main" id="{778FB2C9-E1AB-41C9-A7B7-B3B53B9714FE}"/>
              </a:ext>
            </a:extLst>
          </p:cNvPr>
          <p:cNvSpPr txBox="1"/>
          <p:nvPr/>
        </p:nvSpPr>
        <p:spPr>
          <a:xfrm>
            <a:off x="5674106" y="2816519"/>
            <a:ext cx="2973892" cy="276999"/>
          </a:xfrm>
          <a:prstGeom prst="rect">
            <a:avLst/>
          </a:prstGeom>
          <a:noFill/>
        </p:spPr>
        <p:txBody>
          <a:bodyPr wrap="none" rtlCol="0">
            <a:spAutoFit/>
          </a:bodyPr>
          <a:lstStyle/>
          <a:p>
            <a:pPr algn="r"/>
            <a:r>
              <a:rPr lang="en-GB" sz="1200" b="1" dirty="0" err="1">
                <a:solidFill>
                  <a:schemeClr val="tx2">
                    <a:lumMod val="75000"/>
                  </a:schemeClr>
                </a:solidFill>
                <a:latin typeface="Courier New" panose="02070309020205020404" pitchFamily="49" charset="0"/>
                <a:cs typeface="Courier New" panose="02070309020205020404" pitchFamily="49" charset="0"/>
              </a:rPr>
              <a:t>src</a:t>
            </a:r>
            <a:r>
              <a:rPr lang="en-GB" sz="1200" b="1" dirty="0">
                <a:solidFill>
                  <a:schemeClr val="tx2">
                    <a:lumMod val="75000"/>
                  </a:schemeClr>
                </a:solidFill>
                <a:latin typeface="Courier New" panose="02070309020205020404" pitchFamily="49" charset="0"/>
                <a:cs typeface="Courier New" panose="02070309020205020404" pitchFamily="49" charset="0"/>
              </a:rPr>
              <a:t>/app/home/home.component.ts</a:t>
            </a:r>
          </a:p>
        </p:txBody>
      </p:sp>
      <p:sp>
        <p:nvSpPr>
          <p:cNvPr id="6" name="TextBox 5">
            <a:extLst>
              <a:ext uri="{FF2B5EF4-FFF2-40B4-BE49-F238E27FC236}">
                <a16:creationId xmlns:a16="http://schemas.microsoft.com/office/drawing/2014/main" id="{80EB3D11-3DF5-4F46-2DF8-29526340D293}"/>
              </a:ext>
            </a:extLst>
          </p:cNvPr>
          <p:cNvSpPr txBox="1"/>
          <p:nvPr/>
        </p:nvSpPr>
        <p:spPr>
          <a:xfrm>
            <a:off x="1341357" y="3319593"/>
            <a:ext cx="7638976" cy="584775"/>
          </a:xfrm>
          <a:prstGeom prst="rect">
            <a:avLst/>
          </a:prstGeom>
          <a:noFill/>
        </p:spPr>
        <p:txBody>
          <a:bodyPr wrap="square" rtlCol="0">
            <a:spAutoFit/>
          </a:bodyPr>
          <a:lstStyle/>
          <a:p>
            <a:pPr marL="0" indent="0">
              <a:buNone/>
            </a:pPr>
            <a:r>
              <a:rPr lang="en-GB" sz="1600" dirty="0">
                <a:solidFill>
                  <a:srgbClr val="0070C0"/>
                </a:solidFill>
                <a:latin typeface="Courier New" panose="02070309020205020404" pitchFamily="49" charset="0"/>
                <a:ea typeface="Open Sans" panose="020B0606030504020204" pitchFamily="34" charset="0"/>
                <a:cs typeface="Courier New" panose="02070309020205020404" pitchFamily="49" charset="0"/>
              </a:rPr>
              <a:t>standalone: true</a:t>
            </a:r>
          </a:p>
          <a:p>
            <a:pPr marL="0" indent="0">
              <a:buNone/>
            </a:pPr>
            <a:r>
              <a:rPr lang="en-GB" sz="1600" dirty="0">
                <a:solidFill>
                  <a:srgbClr val="0070C0"/>
                </a:solidFill>
                <a:ea typeface="Open Sans" panose="020B0606030504020204" pitchFamily="34" charset="0"/>
                <a:cs typeface="Open Sans" panose="020B0606030504020204" pitchFamily="34" charset="0"/>
              </a:rPr>
              <a:t>This component is standalone (it provides all resources it needs, e.g., services, pipes, etc.)</a:t>
            </a:r>
          </a:p>
        </p:txBody>
      </p:sp>
      <p:sp>
        <p:nvSpPr>
          <p:cNvPr id="7" name="TextBox 6">
            <a:extLst>
              <a:ext uri="{FF2B5EF4-FFF2-40B4-BE49-F238E27FC236}">
                <a16:creationId xmlns:a16="http://schemas.microsoft.com/office/drawing/2014/main" id="{94B87525-9686-16DA-50BD-23314A083E6A}"/>
              </a:ext>
            </a:extLst>
          </p:cNvPr>
          <p:cNvSpPr txBox="1"/>
          <p:nvPr/>
        </p:nvSpPr>
        <p:spPr>
          <a:xfrm>
            <a:off x="1340763" y="4030599"/>
            <a:ext cx="7372722" cy="830997"/>
          </a:xfrm>
          <a:prstGeom prst="rect">
            <a:avLst/>
          </a:prstGeom>
          <a:noFill/>
        </p:spPr>
        <p:txBody>
          <a:bodyPr wrap="square" rtlCol="0">
            <a:spAutoFit/>
          </a:bodyPr>
          <a:lstStyle/>
          <a:p>
            <a:pPr marL="0" indent="0">
              <a:buNone/>
            </a:pPr>
            <a:r>
              <a:rPr lang="en-GB" sz="1600" dirty="0">
                <a:solidFill>
                  <a:srgbClr val="0070C0"/>
                </a:solidFill>
                <a:latin typeface="Courier New" panose="02070309020205020404" pitchFamily="49" charset="0"/>
                <a:ea typeface="Open Sans" panose="020B0606030504020204" pitchFamily="34" charset="0"/>
                <a:cs typeface="Courier New" panose="02070309020205020404" pitchFamily="49" charset="0"/>
              </a:rPr>
              <a:t>imports: [</a:t>
            </a:r>
            <a:r>
              <a:rPr lang="en-GB" sz="1600" dirty="0" err="1">
                <a:solidFill>
                  <a:srgbClr val="0070C0"/>
                </a:solidFill>
                <a:latin typeface="Courier New" panose="02070309020205020404" pitchFamily="49" charset="0"/>
                <a:ea typeface="Open Sans" panose="020B0606030504020204" pitchFamily="34" charset="0"/>
                <a:cs typeface="Courier New" panose="02070309020205020404" pitchFamily="49" charset="0"/>
              </a:rPr>
              <a:t>CommonModule</a:t>
            </a:r>
            <a:r>
              <a:rPr lang="en-GB" sz="1600" dirty="0">
                <a:solidFill>
                  <a:srgbClr val="0070C0"/>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600" dirty="0" err="1">
                <a:solidFill>
                  <a:srgbClr val="0070C0"/>
                </a:solidFill>
                <a:ea typeface="Open Sans" panose="020B0606030504020204" pitchFamily="34" charset="0"/>
                <a:cs typeface="Open Sans" panose="020B0606030504020204" pitchFamily="34" charset="0"/>
              </a:rPr>
              <a:t>CommonModule</a:t>
            </a:r>
            <a:r>
              <a:rPr lang="en-GB" sz="1600" dirty="0">
                <a:solidFill>
                  <a:srgbClr val="0070C0"/>
                </a:solidFill>
                <a:ea typeface="Open Sans" panose="020B0606030504020204" pitchFamily="34" charset="0"/>
                <a:cs typeface="Open Sans" panose="020B0606030504020204" pitchFamily="34" charset="0"/>
              </a:rPr>
              <a:t> is a standard Angular </a:t>
            </a:r>
            <a:r>
              <a:rPr lang="en-GB" sz="1600" i="1" dirty="0">
                <a:solidFill>
                  <a:srgbClr val="0070C0"/>
                </a:solidFill>
                <a:ea typeface="Open Sans" panose="020B0606030504020204" pitchFamily="34" charset="0"/>
                <a:cs typeface="Open Sans" panose="020B0606030504020204" pitchFamily="34" charset="0"/>
              </a:rPr>
              <a:t>module</a:t>
            </a:r>
            <a:r>
              <a:rPr lang="en-GB" sz="1600" dirty="0">
                <a:solidFill>
                  <a:srgbClr val="0070C0"/>
                </a:solidFill>
                <a:ea typeface="Open Sans" panose="020B0606030504020204" pitchFamily="34" charset="0"/>
                <a:cs typeface="Open Sans" panose="020B0606030504020204" pitchFamily="34" charset="0"/>
              </a:rPr>
              <a:t> containing essential classes etc. that are needed by all components</a:t>
            </a:r>
          </a:p>
        </p:txBody>
      </p:sp>
    </p:spTree>
    <p:extLst>
      <p:ext uri="{BB962C8B-B14F-4D97-AF65-F5344CB8AC3E}">
        <p14:creationId xmlns:p14="http://schemas.microsoft.com/office/powerpoint/2010/main" val="3747321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dirty="0"/>
              <a:t>Reviewing the Component (3 of 3)</a:t>
            </a:r>
          </a:p>
        </p:txBody>
      </p:sp>
      <p:sp>
        <p:nvSpPr>
          <p:cNvPr id="5123" name="Rectangle 3"/>
          <p:cNvSpPr>
            <a:spLocks noGrp="1" noChangeArrowheads="1"/>
          </p:cNvSpPr>
          <p:nvPr>
            <p:ph idx="1"/>
          </p:nvPr>
        </p:nvSpPr>
        <p:spPr>
          <a:xfrm>
            <a:off x="900501" y="938541"/>
            <a:ext cx="7333862" cy="3742941"/>
          </a:xfrm>
        </p:spPr>
        <p:txBody>
          <a:bodyPr/>
          <a:lstStyle/>
          <a:p>
            <a:r>
              <a:rPr lang="en-GB" dirty="0">
                <a:ea typeface="Open Sans" panose="020B0606030504020204" pitchFamily="34" charset="0"/>
                <a:cs typeface="Open Sans" panose="020B0606030504020204" pitchFamily="34" charset="0"/>
              </a:rPr>
              <a:t>Here's our </a:t>
            </a:r>
            <a:r>
              <a:rPr lang="en-GB" dirty="0">
                <a:latin typeface="Courier New" panose="02070309020205020404" pitchFamily="49" charset="0"/>
                <a:cs typeface="Courier New" panose="02070309020205020404" pitchFamily="49" charset="0"/>
              </a:rPr>
              <a:t>home.component.css</a:t>
            </a:r>
            <a:r>
              <a:rPr lang="en-GB" dirty="0">
                <a:latin typeface="+mj-lt"/>
              </a:rPr>
              <a:t>:</a:t>
            </a:r>
          </a:p>
          <a:p>
            <a:pPr lvl="1"/>
            <a:r>
              <a:rPr lang="en-GB" dirty="0">
                <a:ea typeface="Open Sans" panose="020B0606030504020204" pitchFamily="34" charset="0"/>
                <a:cs typeface="Open Sans" panose="020B0606030504020204" pitchFamily="34" charset="0"/>
              </a:rPr>
              <a:t>We've defined simple styles for this component</a:t>
            </a:r>
          </a:p>
        </p:txBody>
      </p:sp>
      <p:sp>
        <p:nvSpPr>
          <p:cNvPr id="5" name="Footer Placeholder 3">
            <a:extLst>
              <a:ext uri="{FF2B5EF4-FFF2-40B4-BE49-F238E27FC236}">
                <a16:creationId xmlns:a16="http://schemas.microsoft.com/office/drawing/2014/main" id="{CB57E16F-E9FA-43A4-9D2F-E8D59F699824}"/>
              </a:ext>
            </a:extLst>
          </p:cNvPr>
          <p:cNvSpPr txBox="1">
            <a:spLocks/>
          </p:cNvSpPr>
          <p:nvPr/>
        </p:nvSpPr>
        <p:spPr bwMode="auto">
          <a:xfrm>
            <a:off x="8576156" y="4630835"/>
            <a:ext cx="52050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marL="0" algn="ctr" defTabSz="457200" rtl="0" eaLnBrk="1" fontAlgn="base" latinLnBrk="0" hangingPunct="1">
              <a:spcBef>
                <a:spcPct val="0"/>
              </a:spcBef>
              <a:spcAft>
                <a:spcPct val="0"/>
              </a:spcAft>
              <a:defRPr sz="1200" b="0" kern="1200">
                <a:solidFill>
                  <a:schemeClr val="tx2"/>
                </a:solidFill>
                <a:latin typeface="+mn-lt"/>
                <a:ea typeface="+mn-ea"/>
                <a:cs typeface="+mn-cs"/>
              </a:defRPr>
            </a:lvl1pPr>
            <a:lvl2pPr marL="4572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2pPr>
            <a:lvl3pPr marL="9144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3pPr>
            <a:lvl4pPr marL="13716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4pPr>
            <a:lvl5pPr marL="18288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5pPr>
            <a:lvl6pPr marL="2286000" algn="l" defTabSz="914400" rtl="0" eaLnBrk="1" latinLnBrk="0" hangingPunct="1">
              <a:defRPr sz="1600" kern="1200">
                <a:solidFill>
                  <a:schemeClr val="tx1"/>
                </a:solidFill>
                <a:latin typeface="Tahoma" pitchFamily="34" charset="0"/>
                <a:ea typeface="+mn-ea"/>
                <a:cs typeface="+mn-cs"/>
              </a:defRPr>
            </a:lvl6pPr>
            <a:lvl7pPr marL="2743200" algn="l" defTabSz="914400" rtl="0" eaLnBrk="1" latinLnBrk="0" hangingPunct="1">
              <a:defRPr sz="1600" kern="1200">
                <a:solidFill>
                  <a:schemeClr val="tx1"/>
                </a:solidFill>
                <a:latin typeface="Tahoma" pitchFamily="34" charset="0"/>
                <a:ea typeface="+mn-ea"/>
                <a:cs typeface="+mn-cs"/>
              </a:defRPr>
            </a:lvl7pPr>
            <a:lvl8pPr marL="3200400" algn="l" defTabSz="914400" rtl="0" eaLnBrk="1" latinLnBrk="0" hangingPunct="1">
              <a:defRPr sz="1600" kern="1200">
                <a:solidFill>
                  <a:schemeClr val="tx1"/>
                </a:solidFill>
                <a:latin typeface="Tahoma" pitchFamily="34" charset="0"/>
                <a:ea typeface="+mn-ea"/>
                <a:cs typeface="+mn-cs"/>
              </a:defRPr>
            </a:lvl8pPr>
            <a:lvl9pPr marL="3657600" algn="l" defTabSz="914400" rtl="0" eaLnBrk="1" latinLnBrk="0" hangingPunct="1">
              <a:defRPr sz="1600" kern="1200">
                <a:solidFill>
                  <a:schemeClr val="tx1"/>
                </a:solidFill>
                <a:latin typeface="Tahoma" pitchFamily="34" charset="0"/>
                <a:ea typeface="+mn-ea"/>
                <a:cs typeface="+mn-cs"/>
              </a:defRPr>
            </a:lvl9pPr>
          </a:lstStyle>
          <a:p>
            <a:pPr>
              <a:defRPr/>
            </a:pPr>
            <a:fld id="{20D3A3B2-EA16-4B4A-AE9A-D51E3039C102}" type="slidenum">
              <a:rPr lang="en-GB" smtClean="0">
                <a:solidFill>
                  <a:srgbClr val="1F497D"/>
                </a:solidFill>
                <a:latin typeface="Calibri"/>
              </a:rPr>
              <a:pPr>
                <a:defRPr/>
              </a:pPr>
              <a:t>12</a:t>
            </a:fld>
            <a:endParaRPr lang="en-GB" dirty="0">
              <a:solidFill>
                <a:srgbClr val="1F497D"/>
              </a:solidFill>
              <a:latin typeface="Calibri"/>
            </a:endParaRPr>
          </a:p>
        </p:txBody>
      </p:sp>
      <p:sp>
        <p:nvSpPr>
          <p:cNvPr id="2" name="Rectangle 16">
            <a:extLst>
              <a:ext uri="{FF2B5EF4-FFF2-40B4-BE49-F238E27FC236}">
                <a16:creationId xmlns:a16="http://schemas.microsoft.com/office/drawing/2014/main" id="{5F4D6DEB-6276-496A-8993-1EB7BA8A87A8}"/>
              </a:ext>
            </a:extLst>
          </p:cNvPr>
          <p:cNvSpPr>
            <a:spLocks noChangeArrowheads="1"/>
          </p:cNvSpPr>
          <p:nvPr/>
        </p:nvSpPr>
        <p:spPr bwMode="auto">
          <a:xfrm>
            <a:off x="1310502" y="1749633"/>
            <a:ext cx="7298021" cy="993062"/>
          </a:xfrm>
          <a:prstGeom prst="rect">
            <a:avLst/>
          </a:prstGeom>
          <a:solidFill>
            <a:srgbClr val="FBE66B"/>
          </a:solidFill>
          <a:ln>
            <a:noFill/>
          </a:ln>
          <a:effectLst>
            <a:outerShdw dist="107763" dir="2700000" algn="ctr" rotWithShape="0">
              <a:srgbClr val="FFB953"/>
            </a:outerShdw>
          </a:effectLst>
        </p:spPr>
        <p:txBody>
          <a:bodyPr wrap="square" lIns="69056" tIns="34529" rIns="69056" bIns="34529" anchor="ctr">
            <a:spAutoFit/>
          </a:bodyPr>
          <a:lstStyle/>
          <a:p>
            <a:pPr defTabSz="554831"/>
            <a:r>
              <a:rPr lang="en-GB" sz="1200" dirty="0">
                <a:latin typeface="Courier New" panose="02070309020205020404" pitchFamily="49" charset="0"/>
                <a:cs typeface="Courier New" panose="02070309020205020404" pitchFamily="49" charset="0"/>
              </a:rPr>
              <a:t>div {</a:t>
            </a:r>
          </a:p>
          <a:p>
            <a:pPr defTabSz="554831"/>
            <a:r>
              <a:rPr lang="en-GB" sz="1200" dirty="0">
                <a:latin typeface="Courier New" panose="02070309020205020404" pitchFamily="49" charset="0"/>
                <a:cs typeface="Courier New" panose="02070309020205020404" pitchFamily="49" charset="0"/>
              </a:rPr>
              <a:t>  background-</a:t>
            </a:r>
            <a:r>
              <a:rPr lang="en-GB" sz="1200" dirty="0" err="1">
                <a:latin typeface="Courier New" panose="02070309020205020404" pitchFamily="49" charset="0"/>
                <a:cs typeface="Courier New" panose="02070309020205020404" pitchFamily="49" charset="0"/>
              </a:rPr>
              <a:t>color</a:t>
            </a:r>
            <a:r>
              <a:rPr lang="en-GB" sz="1200" dirty="0">
                <a:latin typeface="Courier New" panose="02070309020205020404" pitchFamily="49" charset="0"/>
                <a:cs typeface="Courier New" panose="02070309020205020404" pitchFamily="49" charset="0"/>
              </a:rPr>
              <a:t>: orange;</a:t>
            </a:r>
          </a:p>
          <a:p>
            <a:pPr defTabSz="554831"/>
            <a:r>
              <a:rPr lang="en-GB" sz="1200" dirty="0">
                <a:latin typeface="Courier New" panose="02070309020205020404" pitchFamily="49" charset="0"/>
                <a:cs typeface="Courier New" panose="02070309020205020404" pitchFamily="49" charset="0"/>
              </a:rPr>
              <a:t>  height: 300px;</a:t>
            </a:r>
          </a:p>
          <a:p>
            <a:pPr defTabSz="554831"/>
            <a:r>
              <a:rPr lang="en-GB" sz="1200" dirty="0">
                <a:latin typeface="Courier New" panose="02070309020205020404" pitchFamily="49" charset="0"/>
                <a:cs typeface="Courier New" panose="02070309020205020404" pitchFamily="49" charset="0"/>
              </a:rPr>
              <a:t>  margin: 20px 0px;</a:t>
            </a:r>
          </a:p>
          <a:p>
            <a:pPr defTabSz="554831"/>
            <a:r>
              <a:rPr lang="en-GB" sz="1200" dirty="0">
                <a:latin typeface="Courier New" panose="02070309020205020404" pitchFamily="49" charset="0"/>
                <a:cs typeface="Courier New" panose="02070309020205020404" pitchFamily="49" charset="0"/>
              </a:rPr>
              <a:t>}</a:t>
            </a:r>
          </a:p>
        </p:txBody>
      </p:sp>
      <p:sp>
        <p:nvSpPr>
          <p:cNvPr id="3" name="TextBox 2">
            <a:extLst>
              <a:ext uri="{FF2B5EF4-FFF2-40B4-BE49-F238E27FC236}">
                <a16:creationId xmlns:a16="http://schemas.microsoft.com/office/drawing/2014/main" id="{15971BF6-8D93-4EFB-81E3-6A11E5A5F75D}"/>
              </a:ext>
            </a:extLst>
          </p:cNvPr>
          <p:cNvSpPr txBox="1"/>
          <p:nvPr/>
        </p:nvSpPr>
        <p:spPr>
          <a:xfrm>
            <a:off x="5538438" y="2459535"/>
            <a:ext cx="3066865" cy="276999"/>
          </a:xfrm>
          <a:prstGeom prst="rect">
            <a:avLst/>
          </a:prstGeom>
          <a:noFill/>
        </p:spPr>
        <p:txBody>
          <a:bodyPr wrap="none" rtlCol="0">
            <a:spAutoFit/>
          </a:bodyPr>
          <a:lstStyle/>
          <a:p>
            <a:pPr algn="r"/>
            <a:r>
              <a:rPr lang="en-GB" sz="1200" b="1" dirty="0" err="1">
                <a:solidFill>
                  <a:schemeClr val="tx2">
                    <a:lumMod val="75000"/>
                  </a:schemeClr>
                </a:solidFill>
                <a:latin typeface="Courier New" panose="02070309020205020404" pitchFamily="49" charset="0"/>
                <a:cs typeface="Courier New" panose="02070309020205020404" pitchFamily="49" charset="0"/>
              </a:rPr>
              <a:t>src</a:t>
            </a:r>
            <a:r>
              <a:rPr lang="en-GB" sz="1200" b="1" dirty="0">
                <a:solidFill>
                  <a:schemeClr val="tx2">
                    <a:lumMod val="75000"/>
                  </a:schemeClr>
                </a:solidFill>
                <a:latin typeface="Courier New" panose="02070309020205020404" pitchFamily="49" charset="0"/>
                <a:cs typeface="Courier New" panose="02070309020205020404" pitchFamily="49" charset="0"/>
              </a:rPr>
              <a:t>/app/home/home.component.css</a:t>
            </a:r>
          </a:p>
        </p:txBody>
      </p:sp>
    </p:spTree>
    <p:extLst>
      <p:ext uri="{BB962C8B-B14F-4D97-AF65-F5344CB8AC3E}">
        <p14:creationId xmlns:p14="http://schemas.microsoft.com/office/powerpoint/2010/main" val="1715206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dirty="0"/>
              <a:t>Summarizing our Application's Components</a:t>
            </a:r>
          </a:p>
        </p:txBody>
      </p:sp>
      <p:sp>
        <p:nvSpPr>
          <p:cNvPr id="5123" name="Rectangle 3"/>
          <p:cNvSpPr>
            <a:spLocks noGrp="1" noChangeArrowheads="1"/>
          </p:cNvSpPr>
          <p:nvPr>
            <p:ph idx="1"/>
          </p:nvPr>
        </p:nvSpPr>
        <p:spPr>
          <a:xfrm>
            <a:off x="900501" y="924309"/>
            <a:ext cx="7333862" cy="3742941"/>
          </a:xfrm>
        </p:spPr>
        <p:txBody>
          <a:bodyPr/>
          <a:lstStyle/>
          <a:p>
            <a:r>
              <a:rPr lang="en-GB" dirty="0"/>
              <a:t>Here's a summary of the components we generated in our app via Angular CLI:</a:t>
            </a:r>
          </a:p>
        </p:txBody>
      </p:sp>
      <p:sp>
        <p:nvSpPr>
          <p:cNvPr id="5" name="Footer Placeholder 3">
            <a:extLst>
              <a:ext uri="{FF2B5EF4-FFF2-40B4-BE49-F238E27FC236}">
                <a16:creationId xmlns:a16="http://schemas.microsoft.com/office/drawing/2014/main" id="{69790BB6-C869-4D62-AFA1-072723203BD6}"/>
              </a:ext>
            </a:extLst>
          </p:cNvPr>
          <p:cNvSpPr txBox="1">
            <a:spLocks/>
          </p:cNvSpPr>
          <p:nvPr/>
        </p:nvSpPr>
        <p:spPr bwMode="auto">
          <a:xfrm>
            <a:off x="8576156" y="4630835"/>
            <a:ext cx="52050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marL="0" algn="ctr" defTabSz="457200" rtl="0" eaLnBrk="1" fontAlgn="base" latinLnBrk="0" hangingPunct="1">
              <a:spcBef>
                <a:spcPct val="0"/>
              </a:spcBef>
              <a:spcAft>
                <a:spcPct val="0"/>
              </a:spcAft>
              <a:defRPr sz="1200" b="0" kern="1200">
                <a:solidFill>
                  <a:schemeClr val="tx2"/>
                </a:solidFill>
                <a:latin typeface="+mn-lt"/>
                <a:ea typeface="+mn-ea"/>
                <a:cs typeface="+mn-cs"/>
              </a:defRPr>
            </a:lvl1pPr>
            <a:lvl2pPr marL="4572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2pPr>
            <a:lvl3pPr marL="9144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3pPr>
            <a:lvl4pPr marL="13716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4pPr>
            <a:lvl5pPr marL="18288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5pPr>
            <a:lvl6pPr marL="2286000" algn="l" defTabSz="914400" rtl="0" eaLnBrk="1" latinLnBrk="0" hangingPunct="1">
              <a:defRPr sz="1600" kern="1200">
                <a:solidFill>
                  <a:schemeClr val="tx1"/>
                </a:solidFill>
                <a:latin typeface="Tahoma" pitchFamily="34" charset="0"/>
                <a:ea typeface="+mn-ea"/>
                <a:cs typeface="+mn-cs"/>
              </a:defRPr>
            </a:lvl6pPr>
            <a:lvl7pPr marL="2743200" algn="l" defTabSz="914400" rtl="0" eaLnBrk="1" latinLnBrk="0" hangingPunct="1">
              <a:defRPr sz="1600" kern="1200">
                <a:solidFill>
                  <a:schemeClr val="tx1"/>
                </a:solidFill>
                <a:latin typeface="Tahoma" pitchFamily="34" charset="0"/>
                <a:ea typeface="+mn-ea"/>
                <a:cs typeface="+mn-cs"/>
              </a:defRPr>
            </a:lvl7pPr>
            <a:lvl8pPr marL="3200400" algn="l" defTabSz="914400" rtl="0" eaLnBrk="1" latinLnBrk="0" hangingPunct="1">
              <a:defRPr sz="1600" kern="1200">
                <a:solidFill>
                  <a:schemeClr val="tx1"/>
                </a:solidFill>
                <a:latin typeface="Tahoma" pitchFamily="34" charset="0"/>
                <a:ea typeface="+mn-ea"/>
                <a:cs typeface="+mn-cs"/>
              </a:defRPr>
            </a:lvl8pPr>
            <a:lvl9pPr marL="3657600" algn="l" defTabSz="914400" rtl="0" eaLnBrk="1" latinLnBrk="0" hangingPunct="1">
              <a:defRPr sz="1600" kern="1200">
                <a:solidFill>
                  <a:schemeClr val="tx1"/>
                </a:solidFill>
                <a:latin typeface="Tahoma" pitchFamily="34" charset="0"/>
                <a:ea typeface="+mn-ea"/>
                <a:cs typeface="+mn-cs"/>
              </a:defRPr>
            </a:lvl9pPr>
          </a:lstStyle>
          <a:p>
            <a:pPr>
              <a:defRPr/>
            </a:pPr>
            <a:fld id="{20D3A3B2-EA16-4B4A-AE9A-D51E3039C102}" type="slidenum">
              <a:rPr lang="en-GB" smtClean="0">
                <a:solidFill>
                  <a:srgbClr val="1F497D"/>
                </a:solidFill>
                <a:latin typeface="Calibri"/>
              </a:rPr>
              <a:pPr>
                <a:defRPr/>
              </a:pPr>
              <a:t>13</a:t>
            </a:fld>
            <a:endParaRPr lang="en-GB" dirty="0">
              <a:solidFill>
                <a:srgbClr val="1F497D"/>
              </a:solidFill>
              <a:latin typeface="Calibri"/>
            </a:endParaRPr>
          </a:p>
        </p:txBody>
      </p:sp>
      <p:sp>
        <p:nvSpPr>
          <p:cNvPr id="2" name="TextBox 1">
            <a:extLst>
              <a:ext uri="{FF2B5EF4-FFF2-40B4-BE49-F238E27FC236}">
                <a16:creationId xmlns:a16="http://schemas.microsoft.com/office/drawing/2014/main" id="{13BE5FAB-ABB6-4BE2-8951-77595FD2A039}"/>
              </a:ext>
            </a:extLst>
          </p:cNvPr>
          <p:cNvSpPr txBox="1"/>
          <p:nvPr/>
        </p:nvSpPr>
        <p:spPr>
          <a:xfrm>
            <a:off x="1335719" y="1815915"/>
            <a:ext cx="2804372" cy="276999"/>
          </a:xfrm>
          <a:prstGeom prst="rect">
            <a:avLst/>
          </a:prstGeom>
          <a:solidFill>
            <a:schemeClr val="tx1"/>
          </a:solidFill>
        </p:spPr>
        <p:txBody>
          <a:bodyPr wrap="square" rtlCol="0">
            <a:spAutoFit/>
          </a:bodyPr>
          <a:lstStyle/>
          <a:p>
            <a:r>
              <a:rPr lang="en-GB" sz="1200" dirty="0">
                <a:solidFill>
                  <a:schemeClr val="bg1"/>
                </a:solidFill>
                <a:latin typeface="Courier New" panose="02070309020205020404" pitchFamily="49" charset="0"/>
                <a:cs typeface="Courier New" panose="02070309020205020404" pitchFamily="49" charset="0"/>
              </a:rPr>
              <a:t>ng g component </a:t>
            </a:r>
            <a:r>
              <a:rPr lang="en-GB" sz="1200" b="1" dirty="0">
                <a:solidFill>
                  <a:srgbClr val="F68700"/>
                </a:solidFill>
                <a:latin typeface="Courier New" panose="02070309020205020404" pitchFamily="49" charset="0"/>
                <a:cs typeface="Courier New" panose="02070309020205020404" pitchFamily="49" charset="0"/>
              </a:rPr>
              <a:t>home</a:t>
            </a:r>
          </a:p>
        </p:txBody>
      </p:sp>
      <p:sp>
        <p:nvSpPr>
          <p:cNvPr id="6" name="TextBox 5">
            <a:extLst>
              <a:ext uri="{FF2B5EF4-FFF2-40B4-BE49-F238E27FC236}">
                <a16:creationId xmlns:a16="http://schemas.microsoft.com/office/drawing/2014/main" id="{076E9E63-EE16-4ED9-B66B-DD3F9757F277}"/>
              </a:ext>
            </a:extLst>
          </p:cNvPr>
          <p:cNvSpPr txBox="1"/>
          <p:nvPr/>
        </p:nvSpPr>
        <p:spPr>
          <a:xfrm>
            <a:off x="1335719" y="2332143"/>
            <a:ext cx="2804372" cy="276999"/>
          </a:xfrm>
          <a:prstGeom prst="rect">
            <a:avLst/>
          </a:prstGeom>
          <a:solidFill>
            <a:schemeClr val="tx1"/>
          </a:solidFill>
        </p:spPr>
        <p:txBody>
          <a:bodyPr wrap="square" rtlCol="0">
            <a:spAutoFit/>
          </a:bodyPr>
          <a:lstStyle/>
          <a:p>
            <a:r>
              <a:rPr lang="en-GB" sz="1200" dirty="0">
                <a:solidFill>
                  <a:schemeClr val="bg1"/>
                </a:solidFill>
                <a:latin typeface="Courier New" panose="02070309020205020404" pitchFamily="49" charset="0"/>
                <a:cs typeface="Courier New" panose="02070309020205020404" pitchFamily="49" charset="0"/>
              </a:rPr>
              <a:t>ng g component </a:t>
            </a:r>
            <a:r>
              <a:rPr lang="en-GB" sz="1200" b="1" dirty="0">
                <a:solidFill>
                  <a:srgbClr val="F68700"/>
                </a:solidFill>
                <a:latin typeface="Courier New" panose="02070309020205020404" pitchFamily="49" charset="0"/>
                <a:cs typeface="Courier New" panose="02070309020205020404" pitchFamily="49" charset="0"/>
              </a:rPr>
              <a:t>contact</a:t>
            </a:r>
          </a:p>
        </p:txBody>
      </p:sp>
      <p:sp>
        <p:nvSpPr>
          <p:cNvPr id="7" name="TextBox 6">
            <a:extLst>
              <a:ext uri="{FF2B5EF4-FFF2-40B4-BE49-F238E27FC236}">
                <a16:creationId xmlns:a16="http://schemas.microsoft.com/office/drawing/2014/main" id="{28A8FDED-C7E5-41FD-A583-94B336030169}"/>
              </a:ext>
            </a:extLst>
          </p:cNvPr>
          <p:cNvSpPr txBox="1"/>
          <p:nvPr/>
        </p:nvSpPr>
        <p:spPr>
          <a:xfrm>
            <a:off x="1335719" y="2837640"/>
            <a:ext cx="2804372" cy="276999"/>
          </a:xfrm>
          <a:prstGeom prst="rect">
            <a:avLst/>
          </a:prstGeom>
          <a:solidFill>
            <a:schemeClr val="tx1"/>
          </a:solidFill>
        </p:spPr>
        <p:txBody>
          <a:bodyPr wrap="square" rtlCol="0">
            <a:spAutoFit/>
          </a:bodyPr>
          <a:lstStyle/>
          <a:p>
            <a:r>
              <a:rPr lang="en-GB" sz="1200" dirty="0">
                <a:solidFill>
                  <a:schemeClr val="bg1"/>
                </a:solidFill>
                <a:latin typeface="Courier New" panose="02070309020205020404" pitchFamily="49" charset="0"/>
                <a:cs typeface="Courier New" panose="02070309020205020404" pitchFamily="49" charset="0"/>
              </a:rPr>
              <a:t>ng g component </a:t>
            </a:r>
            <a:r>
              <a:rPr lang="en-GB" sz="1200" b="1" dirty="0">
                <a:solidFill>
                  <a:srgbClr val="F68700"/>
                </a:solidFill>
                <a:latin typeface="Courier New" panose="02070309020205020404" pitchFamily="49" charset="0"/>
                <a:cs typeface="Courier New" panose="02070309020205020404" pitchFamily="49" charset="0"/>
              </a:rPr>
              <a:t>about</a:t>
            </a:r>
          </a:p>
        </p:txBody>
      </p:sp>
      <p:sp>
        <p:nvSpPr>
          <p:cNvPr id="9" name="TextBox 8">
            <a:extLst>
              <a:ext uri="{FF2B5EF4-FFF2-40B4-BE49-F238E27FC236}">
                <a16:creationId xmlns:a16="http://schemas.microsoft.com/office/drawing/2014/main" id="{019716EF-A2AE-4A0E-BB62-158703836CD9}"/>
              </a:ext>
            </a:extLst>
          </p:cNvPr>
          <p:cNvSpPr txBox="1"/>
          <p:nvPr/>
        </p:nvSpPr>
        <p:spPr>
          <a:xfrm>
            <a:off x="1335719" y="3372112"/>
            <a:ext cx="2804372" cy="276999"/>
          </a:xfrm>
          <a:prstGeom prst="rect">
            <a:avLst/>
          </a:prstGeom>
          <a:solidFill>
            <a:schemeClr val="tx1"/>
          </a:solidFill>
        </p:spPr>
        <p:txBody>
          <a:bodyPr wrap="square" rtlCol="0">
            <a:spAutoFit/>
          </a:bodyPr>
          <a:lstStyle/>
          <a:p>
            <a:r>
              <a:rPr lang="en-GB" sz="1200" dirty="0">
                <a:solidFill>
                  <a:schemeClr val="bg1"/>
                </a:solidFill>
                <a:latin typeface="Courier New" panose="02070309020205020404" pitchFamily="49" charset="0"/>
                <a:cs typeface="Courier New" panose="02070309020205020404" pitchFamily="49" charset="0"/>
              </a:rPr>
              <a:t>ng g component </a:t>
            </a:r>
            <a:r>
              <a:rPr lang="en-GB" sz="1200" b="1" dirty="0" err="1">
                <a:solidFill>
                  <a:srgbClr val="F68700"/>
                </a:solidFill>
                <a:latin typeface="Courier New" panose="02070309020205020404" pitchFamily="49" charset="0"/>
                <a:cs typeface="Courier New" panose="02070309020205020404" pitchFamily="49" charset="0"/>
              </a:rPr>
              <a:t>pagenotfound</a:t>
            </a:r>
            <a:endParaRPr lang="en-GB" sz="1200" b="1" dirty="0">
              <a:solidFill>
                <a:srgbClr val="F68700"/>
              </a:solidFill>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06589E60-3E12-47CC-8E28-BE7ACC7E9783}"/>
              </a:ext>
            </a:extLst>
          </p:cNvPr>
          <p:cNvSpPr txBox="1"/>
          <p:nvPr/>
        </p:nvSpPr>
        <p:spPr>
          <a:xfrm>
            <a:off x="4291417" y="1777277"/>
            <a:ext cx="2366353" cy="369332"/>
          </a:xfrm>
          <a:prstGeom prst="rect">
            <a:avLst/>
          </a:prstGeom>
          <a:noFill/>
        </p:spPr>
        <p:txBody>
          <a:bodyPr wrap="none" rtlCol="0">
            <a:spAutoFit/>
          </a:bodyPr>
          <a:lstStyle/>
          <a:p>
            <a:r>
              <a:rPr lang="en-GB" dirty="0"/>
              <a:t>See </a:t>
            </a:r>
            <a:r>
              <a:rPr lang="en-GB" dirty="0" err="1">
                <a:latin typeface="Courier New" panose="02070309020205020404" pitchFamily="49" charset="0"/>
                <a:cs typeface="Courier New" panose="02070309020205020404" pitchFamily="49" charset="0"/>
              </a:rPr>
              <a:t>src</a:t>
            </a:r>
            <a:r>
              <a:rPr lang="en-GB" dirty="0">
                <a:latin typeface="Courier New" panose="02070309020205020404" pitchFamily="49" charset="0"/>
                <a:cs typeface="Courier New" panose="02070309020205020404" pitchFamily="49" charset="0"/>
              </a:rPr>
              <a:t>/app/home/</a:t>
            </a:r>
          </a:p>
        </p:txBody>
      </p:sp>
      <p:sp>
        <p:nvSpPr>
          <p:cNvPr id="13" name="TextBox 12">
            <a:extLst>
              <a:ext uri="{FF2B5EF4-FFF2-40B4-BE49-F238E27FC236}">
                <a16:creationId xmlns:a16="http://schemas.microsoft.com/office/drawing/2014/main" id="{33AD66FC-B644-4C05-B877-E72B4F366A2F}"/>
              </a:ext>
            </a:extLst>
          </p:cNvPr>
          <p:cNvSpPr txBox="1"/>
          <p:nvPr/>
        </p:nvSpPr>
        <p:spPr>
          <a:xfrm>
            <a:off x="4291417" y="2279527"/>
            <a:ext cx="2779928" cy="369332"/>
          </a:xfrm>
          <a:prstGeom prst="rect">
            <a:avLst/>
          </a:prstGeom>
          <a:noFill/>
        </p:spPr>
        <p:txBody>
          <a:bodyPr wrap="none" rtlCol="0">
            <a:spAutoFit/>
          </a:bodyPr>
          <a:lstStyle/>
          <a:p>
            <a:r>
              <a:rPr lang="en-GB" dirty="0"/>
              <a:t>See </a:t>
            </a:r>
            <a:r>
              <a:rPr lang="en-GB" dirty="0" err="1">
                <a:latin typeface="Courier New" panose="02070309020205020404" pitchFamily="49" charset="0"/>
                <a:cs typeface="Courier New" panose="02070309020205020404" pitchFamily="49" charset="0"/>
              </a:rPr>
              <a:t>src</a:t>
            </a:r>
            <a:r>
              <a:rPr lang="en-GB" dirty="0">
                <a:latin typeface="Courier New" panose="02070309020205020404" pitchFamily="49" charset="0"/>
                <a:cs typeface="Courier New" panose="02070309020205020404" pitchFamily="49" charset="0"/>
              </a:rPr>
              <a:t>/app/contact/</a:t>
            </a:r>
          </a:p>
        </p:txBody>
      </p:sp>
      <p:sp>
        <p:nvSpPr>
          <p:cNvPr id="14" name="TextBox 13">
            <a:extLst>
              <a:ext uri="{FF2B5EF4-FFF2-40B4-BE49-F238E27FC236}">
                <a16:creationId xmlns:a16="http://schemas.microsoft.com/office/drawing/2014/main" id="{810F045B-8B1F-4A9D-BEF9-5619F3D4257F}"/>
              </a:ext>
            </a:extLst>
          </p:cNvPr>
          <p:cNvSpPr txBox="1"/>
          <p:nvPr/>
        </p:nvSpPr>
        <p:spPr>
          <a:xfrm>
            <a:off x="4291417" y="2792560"/>
            <a:ext cx="2504212" cy="369332"/>
          </a:xfrm>
          <a:prstGeom prst="rect">
            <a:avLst/>
          </a:prstGeom>
          <a:noFill/>
        </p:spPr>
        <p:txBody>
          <a:bodyPr wrap="none" rtlCol="0">
            <a:spAutoFit/>
          </a:bodyPr>
          <a:lstStyle/>
          <a:p>
            <a:r>
              <a:rPr lang="en-GB" dirty="0"/>
              <a:t>See </a:t>
            </a:r>
            <a:r>
              <a:rPr lang="en-GB" dirty="0" err="1">
                <a:latin typeface="Courier New" panose="02070309020205020404" pitchFamily="49" charset="0"/>
                <a:cs typeface="Courier New" panose="02070309020205020404" pitchFamily="49" charset="0"/>
              </a:rPr>
              <a:t>src</a:t>
            </a:r>
            <a:r>
              <a:rPr lang="en-GB" dirty="0">
                <a:latin typeface="Courier New" panose="02070309020205020404" pitchFamily="49" charset="0"/>
                <a:cs typeface="Courier New" panose="02070309020205020404" pitchFamily="49" charset="0"/>
              </a:rPr>
              <a:t>/app/about/</a:t>
            </a:r>
          </a:p>
        </p:txBody>
      </p:sp>
      <p:sp>
        <p:nvSpPr>
          <p:cNvPr id="16" name="TextBox 15">
            <a:extLst>
              <a:ext uri="{FF2B5EF4-FFF2-40B4-BE49-F238E27FC236}">
                <a16:creationId xmlns:a16="http://schemas.microsoft.com/office/drawing/2014/main" id="{33A91E18-7A70-4A8E-BF78-423631E9E8CA}"/>
              </a:ext>
            </a:extLst>
          </p:cNvPr>
          <p:cNvSpPr txBox="1"/>
          <p:nvPr/>
        </p:nvSpPr>
        <p:spPr>
          <a:xfrm>
            <a:off x="4291417" y="3320595"/>
            <a:ext cx="3469219" cy="369332"/>
          </a:xfrm>
          <a:prstGeom prst="rect">
            <a:avLst/>
          </a:prstGeom>
          <a:noFill/>
        </p:spPr>
        <p:txBody>
          <a:bodyPr wrap="none" rtlCol="0">
            <a:spAutoFit/>
          </a:bodyPr>
          <a:lstStyle/>
          <a:p>
            <a:r>
              <a:rPr lang="en-GB" dirty="0"/>
              <a:t>See </a:t>
            </a:r>
            <a:r>
              <a:rPr lang="en-GB" dirty="0" err="1">
                <a:latin typeface="Courier New" panose="02070309020205020404" pitchFamily="49" charset="0"/>
                <a:cs typeface="Courier New" panose="02070309020205020404" pitchFamily="49" charset="0"/>
              </a:rPr>
              <a:t>src</a:t>
            </a:r>
            <a:r>
              <a:rPr lang="en-GB" dirty="0">
                <a:latin typeface="Courier New" panose="02070309020205020404" pitchFamily="49" charset="0"/>
                <a:cs typeface="Courier New" panose="02070309020205020404" pitchFamily="49" charset="0"/>
              </a:rPr>
              <a:t>/app/</a:t>
            </a:r>
            <a:r>
              <a:rPr lang="en-GB" dirty="0" err="1">
                <a:latin typeface="Courier New" panose="02070309020205020404" pitchFamily="49" charset="0"/>
                <a:cs typeface="Courier New" panose="02070309020205020404" pitchFamily="49" charset="0"/>
              </a:rPr>
              <a:t>pagenotfound</a:t>
            </a:r>
            <a:r>
              <a:rPr lang="en-GB"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97583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dirty="0"/>
              <a:t>Aside: Defining Global Styles</a:t>
            </a:r>
          </a:p>
        </p:txBody>
      </p:sp>
      <p:sp>
        <p:nvSpPr>
          <p:cNvPr id="5123" name="Rectangle 3"/>
          <p:cNvSpPr>
            <a:spLocks noGrp="1" noChangeArrowheads="1"/>
          </p:cNvSpPr>
          <p:nvPr>
            <p:ph idx="1"/>
          </p:nvPr>
        </p:nvSpPr>
        <p:spPr>
          <a:xfrm>
            <a:off x="900500" y="924309"/>
            <a:ext cx="7790455" cy="3742941"/>
          </a:xfrm>
        </p:spPr>
        <p:txBody>
          <a:bodyPr/>
          <a:lstStyle/>
          <a:p>
            <a:pPr eaLnBrk="1" hangingPunct="1"/>
            <a:r>
              <a:rPr lang="en-GB" dirty="0">
                <a:ea typeface="Open Sans" panose="020B0606030504020204" pitchFamily="34" charset="0"/>
                <a:cs typeface="Open Sans" panose="020B0606030504020204" pitchFamily="34" charset="0"/>
              </a:rPr>
              <a:t>If you want to define global styles that apply across the entire website, define them here:</a:t>
            </a:r>
          </a:p>
          <a:p>
            <a:pPr lvl="1"/>
            <a:r>
              <a:rPr lang="en-GB" dirty="0" err="1">
                <a:latin typeface="Courier New" panose="02070309020205020404" pitchFamily="49" charset="0"/>
                <a:cs typeface="Courier New" panose="02070309020205020404" pitchFamily="49" charset="0"/>
              </a:rPr>
              <a:t>src</a:t>
            </a:r>
            <a:r>
              <a:rPr lang="en-GB" dirty="0">
                <a:latin typeface="Courier New" panose="02070309020205020404" pitchFamily="49" charset="0"/>
                <a:cs typeface="Courier New" panose="02070309020205020404" pitchFamily="49" charset="0"/>
              </a:rPr>
              <a:t>/styles.css</a:t>
            </a:r>
          </a:p>
          <a:p>
            <a:pPr lvl="1"/>
            <a:endParaRPr lang="en-GB" dirty="0">
              <a:latin typeface="Courier New" panose="02070309020205020404" pitchFamily="49" charset="0"/>
              <a:cs typeface="Courier New" panose="02070309020205020404" pitchFamily="49" charset="0"/>
            </a:endParaRPr>
          </a:p>
          <a:p>
            <a:pPr lvl="1"/>
            <a:endParaRPr lang="en-GB" dirty="0">
              <a:latin typeface="Courier New" panose="02070309020205020404" pitchFamily="49" charset="0"/>
              <a:cs typeface="Courier New" panose="02070309020205020404" pitchFamily="49" charset="0"/>
            </a:endParaRPr>
          </a:p>
          <a:p>
            <a:pPr lvl="1"/>
            <a:endParaRPr lang="en-GB" dirty="0">
              <a:latin typeface="Courier New" panose="02070309020205020404" pitchFamily="49" charset="0"/>
              <a:cs typeface="Courier New" panose="02070309020205020404" pitchFamily="49" charset="0"/>
            </a:endParaRPr>
          </a:p>
          <a:p>
            <a:r>
              <a:rPr lang="en-GB" dirty="0">
                <a:ea typeface="Open Sans" panose="020B0606030504020204" pitchFamily="34" charset="0"/>
                <a:cs typeface="Open Sans" panose="020B0606030504020204" pitchFamily="34" charset="0"/>
              </a:rPr>
              <a:t>Note: The location of global stylesheets is defined in </a:t>
            </a:r>
            <a:r>
              <a:rPr lang="en-GB" dirty="0" err="1">
                <a:latin typeface="Courier New" panose="02070309020205020404" pitchFamily="49" charset="0"/>
                <a:cs typeface="Courier New" panose="02070309020205020404" pitchFamily="49" charset="0"/>
              </a:rPr>
              <a:t>angular.json</a:t>
            </a:r>
            <a:r>
              <a:rPr lang="en-GB" dirty="0">
                <a:ea typeface="Open Sans" panose="020B0606030504020204" pitchFamily="34" charset="0"/>
                <a:cs typeface="Open Sans" panose="020B0606030504020204" pitchFamily="34" charset="0"/>
              </a:rPr>
              <a:t>, via the following property:</a:t>
            </a:r>
          </a:p>
          <a:p>
            <a:pPr lvl="1"/>
            <a:r>
              <a:rPr lang="en-GB" sz="1800" dirty="0" err="1">
                <a:latin typeface="Courier New" panose="02070309020205020404" pitchFamily="49" charset="0"/>
                <a:cs typeface="Courier New" panose="02070309020205020404" pitchFamily="49" charset="0"/>
              </a:rPr>
              <a:t>projects.XXX.architect.build.options.styles</a:t>
            </a:r>
            <a:endParaRPr lang="en-GB" sz="1800" dirty="0">
              <a:latin typeface="Courier New" panose="02070309020205020404" pitchFamily="49" charset="0"/>
              <a:cs typeface="Courier New" panose="02070309020205020404" pitchFamily="49" charset="0"/>
            </a:endParaRPr>
          </a:p>
          <a:p>
            <a:pPr lvl="1"/>
            <a:endParaRPr lang="en-GB" dirty="0">
              <a:latin typeface="+mj-lt"/>
            </a:endParaRPr>
          </a:p>
        </p:txBody>
      </p:sp>
      <p:sp>
        <p:nvSpPr>
          <p:cNvPr id="5" name="Footer Placeholder 3">
            <a:extLst>
              <a:ext uri="{FF2B5EF4-FFF2-40B4-BE49-F238E27FC236}">
                <a16:creationId xmlns:a16="http://schemas.microsoft.com/office/drawing/2014/main" id="{CB57E16F-E9FA-43A4-9D2F-E8D59F699824}"/>
              </a:ext>
            </a:extLst>
          </p:cNvPr>
          <p:cNvSpPr txBox="1">
            <a:spLocks/>
          </p:cNvSpPr>
          <p:nvPr/>
        </p:nvSpPr>
        <p:spPr bwMode="auto">
          <a:xfrm>
            <a:off x="8576156" y="4630835"/>
            <a:ext cx="52050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marL="0" algn="ctr" defTabSz="457200" rtl="0" eaLnBrk="1" fontAlgn="base" latinLnBrk="0" hangingPunct="1">
              <a:spcBef>
                <a:spcPct val="0"/>
              </a:spcBef>
              <a:spcAft>
                <a:spcPct val="0"/>
              </a:spcAft>
              <a:defRPr sz="1200" b="0" kern="1200">
                <a:solidFill>
                  <a:schemeClr val="tx2"/>
                </a:solidFill>
                <a:latin typeface="+mn-lt"/>
                <a:ea typeface="+mn-ea"/>
                <a:cs typeface="+mn-cs"/>
              </a:defRPr>
            </a:lvl1pPr>
            <a:lvl2pPr marL="4572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2pPr>
            <a:lvl3pPr marL="9144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3pPr>
            <a:lvl4pPr marL="13716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4pPr>
            <a:lvl5pPr marL="18288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5pPr>
            <a:lvl6pPr marL="2286000" algn="l" defTabSz="914400" rtl="0" eaLnBrk="1" latinLnBrk="0" hangingPunct="1">
              <a:defRPr sz="1600" kern="1200">
                <a:solidFill>
                  <a:schemeClr val="tx1"/>
                </a:solidFill>
                <a:latin typeface="Tahoma" pitchFamily="34" charset="0"/>
                <a:ea typeface="+mn-ea"/>
                <a:cs typeface="+mn-cs"/>
              </a:defRPr>
            </a:lvl6pPr>
            <a:lvl7pPr marL="2743200" algn="l" defTabSz="914400" rtl="0" eaLnBrk="1" latinLnBrk="0" hangingPunct="1">
              <a:defRPr sz="1600" kern="1200">
                <a:solidFill>
                  <a:schemeClr val="tx1"/>
                </a:solidFill>
                <a:latin typeface="Tahoma" pitchFamily="34" charset="0"/>
                <a:ea typeface="+mn-ea"/>
                <a:cs typeface="+mn-cs"/>
              </a:defRPr>
            </a:lvl7pPr>
            <a:lvl8pPr marL="3200400" algn="l" defTabSz="914400" rtl="0" eaLnBrk="1" latinLnBrk="0" hangingPunct="1">
              <a:defRPr sz="1600" kern="1200">
                <a:solidFill>
                  <a:schemeClr val="tx1"/>
                </a:solidFill>
                <a:latin typeface="Tahoma" pitchFamily="34" charset="0"/>
                <a:ea typeface="+mn-ea"/>
                <a:cs typeface="+mn-cs"/>
              </a:defRPr>
            </a:lvl8pPr>
            <a:lvl9pPr marL="3657600" algn="l" defTabSz="914400" rtl="0" eaLnBrk="1" latinLnBrk="0" hangingPunct="1">
              <a:defRPr sz="1600" kern="1200">
                <a:solidFill>
                  <a:schemeClr val="tx1"/>
                </a:solidFill>
                <a:latin typeface="Tahoma" pitchFamily="34" charset="0"/>
                <a:ea typeface="+mn-ea"/>
                <a:cs typeface="+mn-cs"/>
              </a:defRPr>
            </a:lvl9pPr>
          </a:lstStyle>
          <a:p>
            <a:pPr>
              <a:defRPr/>
            </a:pPr>
            <a:fld id="{20D3A3B2-EA16-4B4A-AE9A-D51E3039C102}" type="slidenum">
              <a:rPr lang="en-GB" smtClean="0">
                <a:solidFill>
                  <a:srgbClr val="1F497D"/>
                </a:solidFill>
                <a:latin typeface="Calibri"/>
              </a:rPr>
              <a:pPr>
                <a:defRPr/>
              </a:pPr>
              <a:t>14</a:t>
            </a:fld>
            <a:endParaRPr lang="en-GB" dirty="0">
              <a:solidFill>
                <a:srgbClr val="1F497D"/>
              </a:solidFill>
              <a:latin typeface="Calibri"/>
            </a:endParaRPr>
          </a:p>
        </p:txBody>
      </p:sp>
      <p:sp>
        <p:nvSpPr>
          <p:cNvPr id="4" name="Rectangle 16">
            <a:extLst>
              <a:ext uri="{FF2B5EF4-FFF2-40B4-BE49-F238E27FC236}">
                <a16:creationId xmlns:a16="http://schemas.microsoft.com/office/drawing/2014/main" id="{686BABB7-5985-4E85-8000-90BDD7B3226A}"/>
              </a:ext>
            </a:extLst>
          </p:cNvPr>
          <p:cNvSpPr>
            <a:spLocks noChangeArrowheads="1"/>
          </p:cNvSpPr>
          <p:nvPr/>
        </p:nvSpPr>
        <p:spPr bwMode="auto">
          <a:xfrm>
            <a:off x="1310502" y="2046208"/>
            <a:ext cx="7298021" cy="623730"/>
          </a:xfrm>
          <a:prstGeom prst="rect">
            <a:avLst/>
          </a:prstGeom>
          <a:solidFill>
            <a:srgbClr val="FBE66B"/>
          </a:solidFill>
          <a:ln>
            <a:noFill/>
          </a:ln>
          <a:effectLst>
            <a:outerShdw dist="107763" dir="2700000" algn="ctr" rotWithShape="0">
              <a:srgbClr val="FFB953"/>
            </a:outerShdw>
          </a:effectLst>
        </p:spPr>
        <p:txBody>
          <a:bodyPr wrap="square" lIns="69056" tIns="34529" rIns="69056" bIns="34529" anchor="ctr">
            <a:spAutoFit/>
          </a:bodyPr>
          <a:lstStyle/>
          <a:p>
            <a:pPr defTabSz="554831"/>
            <a:r>
              <a:rPr lang="en-GB" sz="1200" dirty="0">
                <a:latin typeface="Courier New" panose="02070309020205020404" pitchFamily="49" charset="0"/>
                <a:cs typeface="Courier New" panose="02070309020205020404" pitchFamily="49" charset="0"/>
              </a:rPr>
              <a:t>body {</a:t>
            </a:r>
          </a:p>
          <a:p>
            <a:pPr defTabSz="554831"/>
            <a:r>
              <a:rPr lang="en-GB" sz="1200" dirty="0">
                <a:latin typeface="Courier New" panose="02070309020205020404" pitchFamily="49" charset="0"/>
                <a:cs typeface="Courier New" panose="02070309020205020404" pitchFamily="49" charset="0"/>
              </a:rPr>
              <a:t>  font-family: Verdana, Geneva, Tahoma, sans-serif;</a:t>
            </a:r>
          </a:p>
          <a:p>
            <a:pPr defTabSz="554831"/>
            <a:r>
              <a:rPr lang="en-GB" sz="1200"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709967FB-4FF3-4F56-9404-BF4B92D90619}"/>
              </a:ext>
            </a:extLst>
          </p:cNvPr>
          <p:cNvSpPr txBox="1"/>
          <p:nvPr/>
        </p:nvSpPr>
        <p:spPr>
          <a:xfrm>
            <a:off x="7118999" y="2392939"/>
            <a:ext cx="1486304" cy="276999"/>
          </a:xfrm>
          <a:prstGeom prst="rect">
            <a:avLst/>
          </a:prstGeom>
          <a:noFill/>
        </p:spPr>
        <p:txBody>
          <a:bodyPr wrap="square" rtlCol="0">
            <a:spAutoFit/>
          </a:bodyPr>
          <a:lstStyle/>
          <a:p>
            <a:pPr algn="r"/>
            <a:r>
              <a:rPr lang="en-GB" sz="1200" b="1" dirty="0" err="1">
                <a:solidFill>
                  <a:schemeClr val="tx2">
                    <a:lumMod val="75000"/>
                  </a:schemeClr>
                </a:solidFill>
                <a:latin typeface="Courier New" panose="02070309020205020404" pitchFamily="49" charset="0"/>
                <a:cs typeface="Courier New" panose="02070309020205020404" pitchFamily="49" charset="0"/>
              </a:rPr>
              <a:t>src</a:t>
            </a:r>
            <a:r>
              <a:rPr lang="en-GB" sz="1200" b="1" dirty="0">
                <a:solidFill>
                  <a:schemeClr val="tx2">
                    <a:lumMod val="75000"/>
                  </a:schemeClr>
                </a:solidFill>
                <a:latin typeface="Courier New" panose="02070309020205020404" pitchFamily="49" charset="0"/>
                <a:cs typeface="Courier New" panose="02070309020205020404" pitchFamily="49" charset="0"/>
              </a:rPr>
              <a:t>/styles.css</a:t>
            </a:r>
          </a:p>
        </p:txBody>
      </p:sp>
    </p:spTree>
    <p:extLst>
      <p:ext uri="{BB962C8B-B14F-4D97-AF65-F5344CB8AC3E}">
        <p14:creationId xmlns:p14="http://schemas.microsoft.com/office/powerpoint/2010/main" val="352619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3:  Angular Routing</a:t>
            </a:r>
          </a:p>
        </p:txBody>
      </p:sp>
      <p:sp>
        <p:nvSpPr>
          <p:cNvPr id="4" name="Subtitle 2">
            <a:extLst>
              <a:ext uri="{FF2B5EF4-FFF2-40B4-BE49-F238E27FC236}">
                <a16:creationId xmlns:a16="http://schemas.microsoft.com/office/drawing/2014/main" id="{C7C4D046-3B81-47EF-BB58-9F17FAB6311B}"/>
              </a:ext>
            </a:extLst>
          </p:cNvPr>
          <p:cNvSpPr>
            <a:spLocks noGrp="1"/>
          </p:cNvSpPr>
          <p:nvPr>
            <p:ph idx="1"/>
          </p:nvPr>
        </p:nvSpPr>
        <p:spPr/>
        <p:txBody>
          <a:bodyPr/>
          <a:lstStyle/>
          <a:p>
            <a:r>
              <a:rPr lang="en-GB" dirty="0"/>
              <a:t>Angular routing dependencies</a:t>
            </a:r>
          </a:p>
          <a:p>
            <a:r>
              <a:rPr lang="en-GB" dirty="0"/>
              <a:t>Defining a routing table</a:t>
            </a:r>
          </a:p>
          <a:p>
            <a:r>
              <a:rPr lang="en-GB" dirty="0"/>
              <a:t>Defining a router outlet</a:t>
            </a:r>
          </a:p>
          <a:p>
            <a:r>
              <a:rPr lang="en-GB" dirty="0"/>
              <a:t>Defining router links</a:t>
            </a:r>
          </a:p>
          <a:p>
            <a:r>
              <a:rPr lang="en-GB" dirty="0"/>
              <a:t>Running the application</a:t>
            </a:r>
          </a:p>
        </p:txBody>
      </p:sp>
    </p:spTree>
    <p:extLst>
      <p:ext uri="{BB962C8B-B14F-4D97-AF65-F5344CB8AC3E}">
        <p14:creationId xmlns:p14="http://schemas.microsoft.com/office/powerpoint/2010/main" val="1702870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p:cNvSpPr>
            <a:spLocks noChangeArrowheads="1"/>
          </p:cNvSpPr>
          <p:nvPr/>
        </p:nvSpPr>
        <p:spPr bwMode="auto">
          <a:xfrm>
            <a:off x="1678782" y="4669631"/>
            <a:ext cx="1394222" cy="386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350"/>
          </a:p>
        </p:txBody>
      </p:sp>
      <p:sp>
        <p:nvSpPr>
          <p:cNvPr id="3075" name="Rectangle 1027"/>
          <p:cNvSpPr>
            <a:spLocks noChangeArrowheads="1"/>
          </p:cNvSpPr>
          <p:nvPr/>
        </p:nvSpPr>
        <p:spPr bwMode="auto">
          <a:xfrm>
            <a:off x="3487341" y="4669631"/>
            <a:ext cx="2169319" cy="386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350"/>
          </a:p>
        </p:txBody>
      </p:sp>
      <p:sp>
        <p:nvSpPr>
          <p:cNvPr id="3076" name="Rectangle 1029"/>
          <p:cNvSpPr>
            <a:spLocks noGrp="1" noChangeArrowheads="1"/>
          </p:cNvSpPr>
          <p:nvPr>
            <p:ph type="title"/>
          </p:nvPr>
        </p:nvSpPr>
        <p:spPr/>
        <p:txBody>
          <a:bodyPr/>
          <a:lstStyle/>
          <a:p>
            <a:r>
              <a:rPr lang="en-GB" dirty="0"/>
              <a:t>Angular Routing Dependencies</a:t>
            </a:r>
          </a:p>
        </p:txBody>
      </p:sp>
      <p:sp>
        <p:nvSpPr>
          <p:cNvPr id="3077" name="Rectangle 1030"/>
          <p:cNvSpPr>
            <a:spLocks noGrp="1" noChangeArrowheads="1"/>
          </p:cNvSpPr>
          <p:nvPr>
            <p:ph idx="1"/>
          </p:nvPr>
        </p:nvSpPr>
        <p:spPr>
          <a:xfrm>
            <a:off x="900500" y="924309"/>
            <a:ext cx="7962419" cy="3742941"/>
          </a:xfrm>
        </p:spPr>
        <p:txBody>
          <a:bodyPr/>
          <a:lstStyle/>
          <a:p>
            <a:r>
              <a:rPr lang="en-GB" dirty="0"/>
              <a:t>If you want your Angular app to support routing, you must have this dependency in </a:t>
            </a:r>
            <a:r>
              <a:rPr lang="en-GB" dirty="0" err="1">
                <a:latin typeface="Courier New" panose="02070309020205020404" pitchFamily="49" charset="0"/>
                <a:cs typeface="Courier New" panose="02070309020205020404" pitchFamily="49" charset="0"/>
              </a:rPr>
              <a:t>package.json</a:t>
            </a:r>
            <a:r>
              <a:rPr lang="en-GB" dirty="0"/>
              <a:t>:</a:t>
            </a:r>
          </a:p>
          <a:p>
            <a:endParaRPr lang="en-GB" dirty="0"/>
          </a:p>
          <a:p>
            <a:endParaRPr lang="en-GB" dirty="0"/>
          </a:p>
          <a:p>
            <a:endParaRPr lang="en-GB" dirty="0"/>
          </a:p>
          <a:p>
            <a:endParaRPr lang="en-GB" dirty="0"/>
          </a:p>
          <a:p>
            <a:r>
              <a:rPr lang="en-GB" dirty="0"/>
              <a:t>Note:</a:t>
            </a:r>
          </a:p>
          <a:p>
            <a:pPr lvl="1"/>
            <a:r>
              <a:rPr lang="en-GB" dirty="0"/>
              <a:t>Angular CLI adds this dependency automatically</a:t>
            </a:r>
          </a:p>
        </p:txBody>
      </p:sp>
      <p:sp>
        <p:nvSpPr>
          <p:cNvPr id="8" name="Footer Placeholder 3">
            <a:extLst>
              <a:ext uri="{FF2B5EF4-FFF2-40B4-BE49-F238E27FC236}">
                <a16:creationId xmlns:a16="http://schemas.microsoft.com/office/drawing/2014/main" id="{A3A708B6-89B3-48E4-AC7E-FC65BA45368C}"/>
              </a:ext>
            </a:extLst>
          </p:cNvPr>
          <p:cNvSpPr txBox="1">
            <a:spLocks/>
          </p:cNvSpPr>
          <p:nvPr/>
        </p:nvSpPr>
        <p:spPr bwMode="auto">
          <a:xfrm>
            <a:off x="8576156" y="4630835"/>
            <a:ext cx="52050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marL="0" algn="ctr" defTabSz="457200" rtl="0" eaLnBrk="1" fontAlgn="base" latinLnBrk="0" hangingPunct="1">
              <a:spcBef>
                <a:spcPct val="0"/>
              </a:spcBef>
              <a:spcAft>
                <a:spcPct val="0"/>
              </a:spcAft>
              <a:defRPr sz="1200" b="0" kern="1200">
                <a:solidFill>
                  <a:schemeClr val="tx2"/>
                </a:solidFill>
                <a:latin typeface="+mn-lt"/>
                <a:ea typeface="+mn-ea"/>
                <a:cs typeface="+mn-cs"/>
              </a:defRPr>
            </a:lvl1pPr>
            <a:lvl2pPr marL="4572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2pPr>
            <a:lvl3pPr marL="9144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3pPr>
            <a:lvl4pPr marL="13716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4pPr>
            <a:lvl5pPr marL="18288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5pPr>
            <a:lvl6pPr marL="2286000" algn="l" defTabSz="914400" rtl="0" eaLnBrk="1" latinLnBrk="0" hangingPunct="1">
              <a:defRPr sz="1600" kern="1200">
                <a:solidFill>
                  <a:schemeClr val="tx1"/>
                </a:solidFill>
                <a:latin typeface="Tahoma" pitchFamily="34" charset="0"/>
                <a:ea typeface="+mn-ea"/>
                <a:cs typeface="+mn-cs"/>
              </a:defRPr>
            </a:lvl6pPr>
            <a:lvl7pPr marL="2743200" algn="l" defTabSz="914400" rtl="0" eaLnBrk="1" latinLnBrk="0" hangingPunct="1">
              <a:defRPr sz="1600" kern="1200">
                <a:solidFill>
                  <a:schemeClr val="tx1"/>
                </a:solidFill>
                <a:latin typeface="Tahoma" pitchFamily="34" charset="0"/>
                <a:ea typeface="+mn-ea"/>
                <a:cs typeface="+mn-cs"/>
              </a:defRPr>
            </a:lvl7pPr>
            <a:lvl8pPr marL="3200400" algn="l" defTabSz="914400" rtl="0" eaLnBrk="1" latinLnBrk="0" hangingPunct="1">
              <a:defRPr sz="1600" kern="1200">
                <a:solidFill>
                  <a:schemeClr val="tx1"/>
                </a:solidFill>
                <a:latin typeface="Tahoma" pitchFamily="34" charset="0"/>
                <a:ea typeface="+mn-ea"/>
                <a:cs typeface="+mn-cs"/>
              </a:defRPr>
            </a:lvl8pPr>
            <a:lvl9pPr marL="3657600" algn="l" defTabSz="914400" rtl="0" eaLnBrk="1" latinLnBrk="0" hangingPunct="1">
              <a:defRPr sz="1600" kern="1200">
                <a:solidFill>
                  <a:schemeClr val="tx1"/>
                </a:solidFill>
                <a:latin typeface="Tahoma" pitchFamily="34" charset="0"/>
                <a:ea typeface="+mn-ea"/>
                <a:cs typeface="+mn-cs"/>
              </a:defRPr>
            </a:lvl9pPr>
          </a:lstStyle>
          <a:p>
            <a:pPr>
              <a:defRPr/>
            </a:pPr>
            <a:fld id="{20D3A3B2-EA16-4B4A-AE9A-D51E3039C102}" type="slidenum">
              <a:rPr lang="en-GB" smtClean="0">
                <a:solidFill>
                  <a:srgbClr val="1F497D"/>
                </a:solidFill>
                <a:latin typeface="Calibri"/>
              </a:rPr>
              <a:pPr>
                <a:defRPr/>
              </a:pPr>
              <a:t>16</a:t>
            </a:fld>
            <a:endParaRPr lang="en-GB" dirty="0">
              <a:solidFill>
                <a:srgbClr val="1F497D"/>
              </a:solidFill>
              <a:latin typeface="Calibri"/>
            </a:endParaRPr>
          </a:p>
        </p:txBody>
      </p:sp>
      <p:sp>
        <p:nvSpPr>
          <p:cNvPr id="9" name="Rectangle 16">
            <a:extLst>
              <a:ext uri="{FF2B5EF4-FFF2-40B4-BE49-F238E27FC236}">
                <a16:creationId xmlns:a16="http://schemas.microsoft.com/office/drawing/2014/main" id="{FD8B325E-D79B-4A13-95AB-9D3BB4A60750}"/>
              </a:ext>
            </a:extLst>
          </p:cNvPr>
          <p:cNvSpPr>
            <a:spLocks noChangeArrowheads="1"/>
          </p:cNvSpPr>
          <p:nvPr/>
        </p:nvSpPr>
        <p:spPr bwMode="auto">
          <a:xfrm>
            <a:off x="1310502" y="1676472"/>
            <a:ext cx="7298021" cy="1362394"/>
          </a:xfrm>
          <a:prstGeom prst="rect">
            <a:avLst/>
          </a:prstGeom>
          <a:solidFill>
            <a:srgbClr val="CCECFF"/>
          </a:solidFill>
          <a:ln>
            <a:noFill/>
          </a:ln>
          <a:effectLst>
            <a:outerShdw dist="107763" dir="2700000" algn="ctr" rotWithShape="0">
              <a:schemeClr val="accent1">
                <a:lumMod val="75000"/>
              </a:schemeClr>
            </a:outerShdw>
          </a:effectLst>
        </p:spPr>
        <p:txBody>
          <a:bodyPr wrap="square" lIns="69056" tIns="34529" rIns="69056" bIns="34529" anchor="ctr">
            <a:spAutoFit/>
          </a:bodyPr>
          <a:lstStyle/>
          <a:p>
            <a:pPr defTabSz="554831"/>
            <a:r>
              <a:rPr lang="en-GB" sz="1200" dirty="0">
                <a:latin typeface="Courier New" panose="02070309020205020404" pitchFamily="49" charset="0"/>
                <a:cs typeface="Courier New" panose="02070309020205020404" pitchFamily="49" charset="0"/>
              </a:rPr>
              <a:t>{</a:t>
            </a:r>
          </a:p>
          <a:p>
            <a:pPr defTabSz="554831"/>
            <a:r>
              <a:rPr lang="en-GB" sz="1200" dirty="0">
                <a:latin typeface="Courier New" panose="02070309020205020404" pitchFamily="49" charset="0"/>
                <a:cs typeface="Courier New" panose="02070309020205020404" pitchFamily="49" charset="0"/>
              </a:rPr>
              <a:t>  "dependencies": {</a:t>
            </a:r>
          </a:p>
          <a:p>
            <a:pPr defTabSz="554831"/>
            <a:r>
              <a:rPr lang="en-GB" sz="1200" b="1" dirty="0">
                <a:solidFill>
                  <a:srgbClr val="FF0000"/>
                </a:solidFill>
                <a:latin typeface="Courier New" panose="02070309020205020404" pitchFamily="49" charset="0"/>
                <a:cs typeface="Courier New" panose="02070309020205020404" pitchFamily="49" charset="0"/>
              </a:rPr>
              <a:t>    "@angular/router": "^17.0.0",</a:t>
            </a:r>
          </a:p>
          <a:p>
            <a:pPr defTabSz="554831"/>
            <a:r>
              <a:rPr lang="en-GB" sz="1200" dirty="0">
                <a:latin typeface="Courier New" panose="02070309020205020404" pitchFamily="49" charset="0"/>
                <a:cs typeface="Courier New" panose="02070309020205020404" pitchFamily="49" charset="0"/>
              </a:rPr>
              <a:t>    …</a:t>
            </a:r>
          </a:p>
          <a:p>
            <a:pPr defTabSz="554831"/>
            <a:r>
              <a:rPr lang="en-GB" sz="1200" dirty="0">
                <a:latin typeface="Courier New" panose="02070309020205020404" pitchFamily="49" charset="0"/>
                <a:cs typeface="Courier New" panose="02070309020205020404" pitchFamily="49" charset="0"/>
              </a:rPr>
              <a:t>  },</a:t>
            </a:r>
          </a:p>
          <a:p>
            <a:pPr defTabSz="554831"/>
            <a:r>
              <a:rPr lang="en-GB" sz="1200" dirty="0">
                <a:latin typeface="Courier New" panose="02070309020205020404" pitchFamily="49" charset="0"/>
                <a:cs typeface="Courier New" panose="02070309020205020404" pitchFamily="49" charset="0"/>
              </a:rPr>
              <a:t>  …</a:t>
            </a:r>
          </a:p>
          <a:p>
            <a:pPr defTabSz="554831"/>
            <a:r>
              <a:rPr lang="en-GB" sz="1200" dirty="0">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CF78C04E-859A-4BC2-B660-A3BF73B659E0}"/>
              </a:ext>
            </a:extLst>
          </p:cNvPr>
          <p:cNvSpPr txBox="1"/>
          <p:nvPr/>
        </p:nvSpPr>
        <p:spPr>
          <a:xfrm>
            <a:off x="7304946" y="2763794"/>
            <a:ext cx="1300357" cy="276999"/>
          </a:xfrm>
          <a:prstGeom prst="rect">
            <a:avLst/>
          </a:prstGeom>
          <a:noFill/>
        </p:spPr>
        <p:txBody>
          <a:bodyPr wrap="none" rtlCol="0">
            <a:spAutoFit/>
          </a:bodyPr>
          <a:lstStyle/>
          <a:p>
            <a:pPr algn="r"/>
            <a:r>
              <a:rPr lang="en-GB" sz="1200" b="1" dirty="0" err="1">
                <a:solidFill>
                  <a:schemeClr val="tx2">
                    <a:lumMod val="75000"/>
                  </a:schemeClr>
                </a:solidFill>
                <a:latin typeface="Courier New" panose="02070309020205020404" pitchFamily="49" charset="0"/>
                <a:cs typeface="Courier New" panose="02070309020205020404" pitchFamily="49" charset="0"/>
              </a:rPr>
              <a:t>package.json</a:t>
            </a:r>
            <a:endParaRPr lang="en-GB" sz="1200" b="1" dirty="0">
              <a:solidFill>
                <a:schemeClr val="tx2">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7468352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p:cNvSpPr>
            <a:spLocks noChangeArrowheads="1"/>
          </p:cNvSpPr>
          <p:nvPr/>
        </p:nvSpPr>
        <p:spPr bwMode="auto">
          <a:xfrm>
            <a:off x="1678782" y="4669631"/>
            <a:ext cx="1394222" cy="386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350"/>
          </a:p>
        </p:txBody>
      </p:sp>
      <p:sp>
        <p:nvSpPr>
          <p:cNvPr id="3075" name="Rectangle 1027"/>
          <p:cNvSpPr>
            <a:spLocks noChangeArrowheads="1"/>
          </p:cNvSpPr>
          <p:nvPr/>
        </p:nvSpPr>
        <p:spPr bwMode="auto">
          <a:xfrm>
            <a:off x="3487341" y="4669631"/>
            <a:ext cx="2169319" cy="386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350"/>
          </a:p>
        </p:txBody>
      </p:sp>
      <p:sp>
        <p:nvSpPr>
          <p:cNvPr id="3076" name="Rectangle 1029"/>
          <p:cNvSpPr>
            <a:spLocks noGrp="1" noChangeArrowheads="1"/>
          </p:cNvSpPr>
          <p:nvPr>
            <p:ph type="title"/>
          </p:nvPr>
        </p:nvSpPr>
        <p:spPr/>
        <p:txBody>
          <a:bodyPr/>
          <a:lstStyle/>
          <a:p>
            <a:pPr eaLnBrk="1" hangingPunct="1"/>
            <a:r>
              <a:rPr lang="en-GB" dirty="0">
                <a:cs typeface="Times New Roman" pitchFamily="18" charset="0"/>
              </a:rPr>
              <a:t>Defining a Routing Table (1 of 2)</a:t>
            </a:r>
            <a:endParaRPr lang="en-GB" dirty="0"/>
          </a:p>
        </p:txBody>
      </p:sp>
      <p:sp>
        <p:nvSpPr>
          <p:cNvPr id="3077" name="Rectangle 1030"/>
          <p:cNvSpPr>
            <a:spLocks noGrp="1" noChangeArrowheads="1"/>
          </p:cNvSpPr>
          <p:nvPr>
            <p:ph idx="1"/>
          </p:nvPr>
        </p:nvSpPr>
        <p:spPr>
          <a:xfrm>
            <a:off x="900501" y="924309"/>
            <a:ext cx="7965978" cy="3742941"/>
          </a:xfrm>
        </p:spPr>
        <p:txBody>
          <a:bodyPr/>
          <a:lstStyle/>
          <a:p>
            <a:pPr eaLnBrk="1" hangingPunct="1"/>
            <a:r>
              <a:rPr lang="en-GB" dirty="0"/>
              <a:t>You must define a </a:t>
            </a:r>
            <a:r>
              <a:rPr lang="en-GB" i="1" dirty="0"/>
              <a:t>routing table</a:t>
            </a:r>
            <a:r>
              <a:rPr lang="en-GB" dirty="0"/>
              <a:t> for your application</a:t>
            </a:r>
          </a:p>
          <a:p>
            <a:pPr lvl="1"/>
            <a:r>
              <a:rPr lang="en-GB" dirty="0"/>
              <a:t>Maps relative URLs to components in your app</a:t>
            </a:r>
          </a:p>
          <a:p>
            <a:pPr lvl="1"/>
            <a:endParaRPr lang="en-GB" dirty="0"/>
          </a:p>
          <a:p>
            <a:pPr lvl="1"/>
            <a:endParaRPr lang="en-GB" dirty="0"/>
          </a:p>
          <a:p>
            <a:pPr lvl="1"/>
            <a:endParaRPr lang="en-GB" dirty="0"/>
          </a:p>
          <a:p>
            <a:pPr lvl="1"/>
            <a:endParaRPr lang="en-GB" dirty="0"/>
          </a:p>
          <a:p>
            <a:pPr lvl="1"/>
            <a:endParaRPr lang="en-GB" dirty="0"/>
          </a:p>
          <a:p>
            <a:r>
              <a:rPr lang="en-GB" dirty="0"/>
              <a:t>When the user navigates to one of these URLs:</a:t>
            </a:r>
          </a:p>
          <a:p>
            <a:pPr lvl="1"/>
            <a:r>
              <a:rPr lang="en-GB" dirty="0"/>
              <a:t>Angular creates an instance of the relevant component, and renders it in a </a:t>
            </a:r>
            <a:r>
              <a:rPr lang="en-GB" i="1" dirty="0"/>
              <a:t>router outlet</a:t>
            </a:r>
            <a:r>
              <a:rPr lang="en-GB" dirty="0"/>
              <a:t> (see later)</a:t>
            </a:r>
          </a:p>
        </p:txBody>
      </p:sp>
      <p:sp>
        <p:nvSpPr>
          <p:cNvPr id="7" name="Footer Placeholder 3">
            <a:extLst>
              <a:ext uri="{FF2B5EF4-FFF2-40B4-BE49-F238E27FC236}">
                <a16:creationId xmlns:a16="http://schemas.microsoft.com/office/drawing/2014/main" id="{788339B4-D28F-46FB-8E3F-9DB572926F11}"/>
              </a:ext>
            </a:extLst>
          </p:cNvPr>
          <p:cNvSpPr txBox="1">
            <a:spLocks/>
          </p:cNvSpPr>
          <p:nvPr/>
        </p:nvSpPr>
        <p:spPr bwMode="auto">
          <a:xfrm>
            <a:off x="8576156" y="4630835"/>
            <a:ext cx="52050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marL="0" algn="ctr" defTabSz="457200" rtl="0" eaLnBrk="1" fontAlgn="base" latinLnBrk="0" hangingPunct="1">
              <a:spcBef>
                <a:spcPct val="0"/>
              </a:spcBef>
              <a:spcAft>
                <a:spcPct val="0"/>
              </a:spcAft>
              <a:defRPr sz="1200" b="0" kern="1200">
                <a:solidFill>
                  <a:schemeClr val="tx2"/>
                </a:solidFill>
                <a:latin typeface="+mn-lt"/>
                <a:ea typeface="+mn-ea"/>
                <a:cs typeface="+mn-cs"/>
              </a:defRPr>
            </a:lvl1pPr>
            <a:lvl2pPr marL="4572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2pPr>
            <a:lvl3pPr marL="9144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3pPr>
            <a:lvl4pPr marL="13716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4pPr>
            <a:lvl5pPr marL="18288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5pPr>
            <a:lvl6pPr marL="2286000" algn="l" defTabSz="914400" rtl="0" eaLnBrk="1" latinLnBrk="0" hangingPunct="1">
              <a:defRPr sz="1600" kern="1200">
                <a:solidFill>
                  <a:schemeClr val="tx1"/>
                </a:solidFill>
                <a:latin typeface="Tahoma" pitchFamily="34" charset="0"/>
                <a:ea typeface="+mn-ea"/>
                <a:cs typeface="+mn-cs"/>
              </a:defRPr>
            </a:lvl6pPr>
            <a:lvl7pPr marL="2743200" algn="l" defTabSz="914400" rtl="0" eaLnBrk="1" latinLnBrk="0" hangingPunct="1">
              <a:defRPr sz="1600" kern="1200">
                <a:solidFill>
                  <a:schemeClr val="tx1"/>
                </a:solidFill>
                <a:latin typeface="Tahoma" pitchFamily="34" charset="0"/>
                <a:ea typeface="+mn-ea"/>
                <a:cs typeface="+mn-cs"/>
              </a:defRPr>
            </a:lvl7pPr>
            <a:lvl8pPr marL="3200400" algn="l" defTabSz="914400" rtl="0" eaLnBrk="1" latinLnBrk="0" hangingPunct="1">
              <a:defRPr sz="1600" kern="1200">
                <a:solidFill>
                  <a:schemeClr val="tx1"/>
                </a:solidFill>
                <a:latin typeface="Tahoma" pitchFamily="34" charset="0"/>
                <a:ea typeface="+mn-ea"/>
                <a:cs typeface="+mn-cs"/>
              </a:defRPr>
            </a:lvl8pPr>
            <a:lvl9pPr marL="3657600" algn="l" defTabSz="914400" rtl="0" eaLnBrk="1" latinLnBrk="0" hangingPunct="1">
              <a:defRPr sz="1600" kern="1200">
                <a:solidFill>
                  <a:schemeClr val="tx1"/>
                </a:solidFill>
                <a:latin typeface="Tahoma" pitchFamily="34" charset="0"/>
                <a:ea typeface="+mn-ea"/>
                <a:cs typeface="+mn-cs"/>
              </a:defRPr>
            </a:lvl9pPr>
          </a:lstStyle>
          <a:p>
            <a:pPr>
              <a:defRPr/>
            </a:pPr>
            <a:fld id="{20D3A3B2-EA16-4B4A-AE9A-D51E3039C102}" type="slidenum">
              <a:rPr lang="en-GB" smtClean="0">
                <a:solidFill>
                  <a:srgbClr val="1F497D"/>
                </a:solidFill>
                <a:latin typeface="Calibri"/>
              </a:rPr>
              <a:pPr>
                <a:defRPr/>
              </a:pPr>
              <a:t>17</a:t>
            </a:fld>
            <a:endParaRPr lang="en-GB" dirty="0">
              <a:solidFill>
                <a:srgbClr val="1F497D"/>
              </a:solidFill>
              <a:latin typeface="Calibri"/>
            </a:endParaRPr>
          </a:p>
        </p:txBody>
      </p:sp>
      <p:graphicFrame>
        <p:nvGraphicFramePr>
          <p:cNvPr id="6" name="Table 5">
            <a:extLst>
              <a:ext uri="{FF2B5EF4-FFF2-40B4-BE49-F238E27FC236}">
                <a16:creationId xmlns:a16="http://schemas.microsoft.com/office/drawing/2014/main" id="{39D81D2A-C120-4D09-8701-2DD73B65D7D6}"/>
              </a:ext>
            </a:extLst>
          </p:cNvPr>
          <p:cNvGraphicFramePr>
            <a:graphicFrameLocks noGrp="1"/>
          </p:cNvGraphicFramePr>
          <p:nvPr>
            <p:extLst>
              <p:ext uri="{D42A27DB-BD31-4B8C-83A1-F6EECF244321}">
                <p14:modId xmlns:p14="http://schemas.microsoft.com/office/powerpoint/2010/main" val="2254550140"/>
              </p:ext>
            </p:extLst>
          </p:nvPr>
        </p:nvGraphicFramePr>
        <p:xfrm>
          <a:off x="1744387" y="1724051"/>
          <a:ext cx="6663112" cy="1592580"/>
        </p:xfrm>
        <a:graphic>
          <a:graphicData uri="http://schemas.openxmlformats.org/drawingml/2006/table">
            <a:tbl>
              <a:tblPr firstRow="1" bandRow="1">
                <a:tableStyleId>{69CF1AB2-1976-4502-BF36-3FF5EA218861}</a:tableStyleId>
              </a:tblPr>
              <a:tblGrid>
                <a:gridCol w="1745087">
                  <a:extLst>
                    <a:ext uri="{9D8B030D-6E8A-4147-A177-3AD203B41FA5}">
                      <a16:colId xmlns:a16="http://schemas.microsoft.com/office/drawing/2014/main" val="20000"/>
                    </a:ext>
                  </a:extLst>
                </a:gridCol>
                <a:gridCol w="4918025">
                  <a:extLst>
                    <a:ext uri="{9D8B030D-6E8A-4147-A177-3AD203B41FA5}">
                      <a16:colId xmlns:a16="http://schemas.microsoft.com/office/drawing/2014/main" val="20001"/>
                    </a:ext>
                  </a:extLst>
                </a:gridCol>
              </a:tblGrid>
              <a:tr h="296068">
                <a:tc>
                  <a:txBody>
                    <a:bodyPr/>
                    <a:lstStyle/>
                    <a:p>
                      <a:r>
                        <a:rPr lang="en-GB" sz="1400" b="1" dirty="0">
                          <a:solidFill>
                            <a:schemeClr val="bg1"/>
                          </a:solidFill>
                        </a:rPr>
                        <a:t>Relative URL</a:t>
                      </a:r>
                    </a:p>
                  </a:txBody>
                  <a:tcPr anchor="ctr">
                    <a:solidFill>
                      <a:schemeClr val="accent1">
                        <a:lumMod val="75000"/>
                      </a:schemeClr>
                    </a:solidFill>
                  </a:tcPr>
                </a:tc>
                <a:tc>
                  <a:txBody>
                    <a:bodyPr/>
                    <a:lstStyle/>
                    <a:p>
                      <a:r>
                        <a:rPr lang="en-GB" sz="1400" b="1" dirty="0">
                          <a:solidFill>
                            <a:schemeClr val="bg1"/>
                          </a:solidFill>
                        </a:rPr>
                        <a:t>Map the relative URL to this component…</a:t>
                      </a:r>
                    </a:p>
                  </a:txBody>
                  <a:tcPr anchor="ctr">
                    <a:solidFill>
                      <a:schemeClr val="accent1">
                        <a:lumMod val="75000"/>
                      </a:schemeClr>
                    </a:solidFill>
                  </a:tcPr>
                </a:tc>
                <a:extLst>
                  <a:ext uri="{0D108BD9-81ED-4DB2-BD59-A6C34878D82A}">
                    <a16:rowId xmlns:a16="http://schemas.microsoft.com/office/drawing/2014/main" val="10000"/>
                  </a:ext>
                </a:extLst>
              </a:tr>
              <a:tr h="296068">
                <a:tc>
                  <a:txBody>
                    <a:bodyPr/>
                    <a:lstStyle/>
                    <a:p>
                      <a:r>
                        <a:rPr lang="en-GB" sz="1200" dirty="0">
                          <a:solidFill>
                            <a:srgbClr val="333399"/>
                          </a:solidFill>
                          <a:latin typeface="Open Sans" panose="020B0606030504020204" pitchFamily="34" charset="0"/>
                          <a:ea typeface="Open Sans" panose="020B0606030504020204" pitchFamily="34" charset="0"/>
                          <a:cs typeface="Open Sans" panose="020B0606030504020204" pitchFamily="34" charset="0"/>
                        </a:rPr>
                        <a:t>(none)</a:t>
                      </a:r>
                    </a:p>
                  </a:txBody>
                  <a:tcPr anchor="ctr"/>
                </a:tc>
                <a:tc>
                  <a:txBody>
                    <a:bodyPr/>
                    <a:lstStyle/>
                    <a:p>
                      <a:r>
                        <a:rPr lang="en-GB" sz="1400" b="1" kern="1200" dirty="0" err="1">
                          <a:solidFill>
                            <a:srgbClr val="333399"/>
                          </a:solidFill>
                          <a:effectLst/>
                          <a:latin typeface="Courier New" panose="02070309020205020404" pitchFamily="49" charset="0"/>
                          <a:cs typeface="Courier New" panose="02070309020205020404" pitchFamily="49" charset="0"/>
                        </a:rPr>
                        <a:t>HomeComponent</a:t>
                      </a:r>
                      <a:endParaRPr lang="en-GB" sz="1400" b="1" dirty="0">
                        <a:solidFill>
                          <a:srgbClr val="333399"/>
                        </a:solidFill>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0001"/>
                  </a:ext>
                </a:extLst>
              </a:tr>
              <a:tr h="310264">
                <a:tc>
                  <a:txBody>
                    <a:bodyPr/>
                    <a:lstStyle/>
                    <a:p>
                      <a:r>
                        <a:rPr lang="en-GB" sz="1200" b="0" dirty="0">
                          <a:solidFill>
                            <a:srgbClr val="333399"/>
                          </a:solidFill>
                          <a:effectLst/>
                          <a:latin typeface="Open Sans" panose="020B0606030504020204" pitchFamily="34" charset="0"/>
                          <a:ea typeface="Open Sans" panose="020B0606030504020204" pitchFamily="34" charset="0"/>
                          <a:cs typeface="Open Sans" panose="020B0606030504020204" pitchFamily="34" charset="0"/>
                        </a:rPr>
                        <a:t>contact</a:t>
                      </a:r>
                    </a:p>
                  </a:txBody>
                  <a:tcPr marL="123825" marR="123825" marT="57150" marB="57150" anchor="ctr"/>
                </a:tc>
                <a:tc>
                  <a:txBody>
                    <a:bodyPr/>
                    <a:lstStyle/>
                    <a:p>
                      <a:r>
                        <a:rPr lang="en-GB" sz="1400" b="1" dirty="0" err="1">
                          <a:solidFill>
                            <a:srgbClr val="333399"/>
                          </a:solidFill>
                          <a:effectLst/>
                          <a:latin typeface="Courier New" panose="02070309020205020404" pitchFamily="49" charset="0"/>
                          <a:cs typeface="Courier New" panose="02070309020205020404" pitchFamily="49" charset="0"/>
                        </a:rPr>
                        <a:t>ContactComponent</a:t>
                      </a:r>
                      <a:endParaRPr lang="en-GB" sz="1400" b="1" dirty="0">
                        <a:solidFill>
                          <a:srgbClr val="333399"/>
                        </a:solidFill>
                        <a:effectLst/>
                        <a:latin typeface="Courier New" panose="02070309020205020404" pitchFamily="49" charset="0"/>
                        <a:cs typeface="Courier New" panose="02070309020205020404" pitchFamily="49" charset="0"/>
                      </a:endParaRPr>
                    </a:p>
                  </a:txBody>
                  <a:tcPr marL="123825" marR="123825" marT="57150" marB="57150" anchor="ctr"/>
                </a:tc>
                <a:extLst>
                  <a:ext uri="{0D108BD9-81ED-4DB2-BD59-A6C34878D82A}">
                    <a16:rowId xmlns:a16="http://schemas.microsoft.com/office/drawing/2014/main" val="10002"/>
                  </a:ext>
                </a:extLst>
              </a:tr>
              <a:tr h="310264">
                <a:tc>
                  <a:txBody>
                    <a:bodyPr/>
                    <a:lstStyle/>
                    <a:p>
                      <a:r>
                        <a:rPr lang="en-GB" sz="1200" b="0" dirty="0">
                          <a:solidFill>
                            <a:srgbClr val="333399"/>
                          </a:solidFill>
                          <a:effectLst/>
                          <a:latin typeface="Open Sans" panose="020B0606030504020204" pitchFamily="34" charset="0"/>
                          <a:ea typeface="Open Sans" panose="020B0606030504020204" pitchFamily="34" charset="0"/>
                          <a:cs typeface="Open Sans" panose="020B0606030504020204" pitchFamily="34" charset="0"/>
                        </a:rPr>
                        <a:t>about</a:t>
                      </a:r>
                    </a:p>
                  </a:txBody>
                  <a:tcPr marL="123825" marR="123825" marT="57150" marB="57150" anchor="ctr"/>
                </a:tc>
                <a:tc>
                  <a:txBody>
                    <a:bodyPr/>
                    <a:lstStyle/>
                    <a:p>
                      <a:r>
                        <a:rPr lang="en-GB" sz="1400" b="1" dirty="0" err="1">
                          <a:solidFill>
                            <a:srgbClr val="333399"/>
                          </a:solidFill>
                          <a:effectLst/>
                          <a:latin typeface="Courier New" panose="02070309020205020404" pitchFamily="49" charset="0"/>
                          <a:cs typeface="Courier New" panose="02070309020205020404" pitchFamily="49" charset="0"/>
                        </a:rPr>
                        <a:t>AboutComponent</a:t>
                      </a:r>
                      <a:endParaRPr lang="en-GB" sz="1400" b="1" dirty="0">
                        <a:solidFill>
                          <a:srgbClr val="333399"/>
                        </a:solidFill>
                        <a:effectLst/>
                        <a:latin typeface="Courier New" panose="02070309020205020404" pitchFamily="49" charset="0"/>
                        <a:cs typeface="Courier New" panose="02070309020205020404" pitchFamily="49" charset="0"/>
                      </a:endParaRPr>
                    </a:p>
                  </a:txBody>
                  <a:tcPr marL="123825" marR="123825" marT="57150" marB="57150" anchor="ctr"/>
                </a:tc>
                <a:extLst>
                  <a:ext uri="{0D108BD9-81ED-4DB2-BD59-A6C34878D82A}">
                    <a16:rowId xmlns:a16="http://schemas.microsoft.com/office/drawing/2014/main" val="10003"/>
                  </a:ext>
                </a:extLst>
              </a:tr>
              <a:tr h="310264">
                <a:tc>
                  <a:txBody>
                    <a:bodyPr/>
                    <a:lstStyle/>
                    <a:p>
                      <a:r>
                        <a:rPr lang="en-GB" sz="1200" dirty="0">
                          <a:solidFill>
                            <a:srgbClr val="333399"/>
                          </a:solidFill>
                          <a:effectLst/>
                          <a:latin typeface="Open Sans" panose="020B0606030504020204" pitchFamily="34" charset="0"/>
                          <a:ea typeface="Open Sans" panose="020B0606030504020204" pitchFamily="34" charset="0"/>
                          <a:cs typeface="Open Sans" panose="020B0606030504020204" pitchFamily="34" charset="0"/>
                        </a:rPr>
                        <a:t>(anything else)</a:t>
                      </a:r>
                    </a:p>
                  </a:txBody>
                  <a:tcPr marL="123825" marR="123825" marT="57150" marB="57150" anchor="ctr"/>
                </a:tc>
                <a:tc>
                  <a:txBody>
                    <a:bodyPr/>
                    <a:lstStyle/>
                    <a:p>
                      <a:r>
                        <a:rPr lang="en-GB" sz="1400" b="1" dirty="0" err="1">
                          <a:solidFill>
                            <a:srgbClr val="333399"/>
                          </a:solidFill>
                          <a:effectLst/>
                          <a:latin typeface="Courier New" panose="02070309020205020404" pitchFamily="49" charset="0"/>
                          <a:cs typeface="Courier New" panose="02070309020205020404" pitchFamily="49" charset="0"/>
                        </a:rPr>
                        <a:t>PagenotfoundComponent</a:t>
                      </a:r>
                      <a:endParaRPr lang="en-GB" sz="1400" b="1" dirty="0">
                        <a:solidFill>
                          <a:srgbClr val="333399"/>
                        </a:solidFill>
                        <a:effectLst/>
                        <a:latin typeface="Courier New" panose="02070309020205020404" pitchFamily="49" charset="0"/>
                        <a:cs typeface="Courier New" panose="02070309020205020404" pitchFamily="49" charset="0"/>
                      </a:endParaRPr>
                    </a:p>
                  </a:txBody>
                  <a:tcPr marL="123825" marR="123825" marT="57150" marB="5715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3363764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p:cNvSpPr>
            <a:spLocks noChangeArrowheads="1"/>
          </p:cNvSpPr>
          <p:nvPr/>
        </p:nvSpPr>
        <p:spPr bwMode="auto">
          <a:xfrm>
            <a:off x="1678782" y="4669631"/>
            <a:ext cx="1394222" cy="386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350"/>
          </a:p>
        </p:txBody>
      </p:sp>
      <p:sp>
        <p:nvSpPr>
          <p:cNvPr id="3075" name="Rectangle 1027"/>
          <p:cNvSpPr>
            <a:spLocks noChangeArrowheads="1"/>
          </p:cNvSpPr>
          <p:nvPr/>
        </p:nvSpPr>
        <p:spPr bwMode="auto">
          <a:xfrm>
            <a:off x="3487341" y="4669631"/>
            <a:ext cx="2169319" cy="386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350"/>
          </a:p>
        </p:txBody>
      </p:sp>
      <p:sp>
        <p:nvSpPr>
          <p:cNvPr id="3076" name="Rectangle 1029"/>
          <p:cNvSpPr>
            <a:spLocks noGrp="1" noChangeArrowheads="1"/>
          </p:cNvSpPr>
          <p:nvPr>
            <p:ph type="title"/>
          </p:nvPr>
        </p:nvSpPr>
        <p:spPr/>
        <p:txBody>
          <a:bodyPr/>
          <a:lstStyle/>
          <a:p>
            <a:pPr eaLnBrk="1" hangingPunct="1"/>
            <a:r>
              <a:rPr lang="en-GB" dirty="0">
                <a:cs typeface="Times New Roman" pitchFamily="18" charset="0"/>
              </a:rPr>
              <a:t>Defining a Routing Table (2 of 2)</a:t>
            </a:r>
            <a:endParaRPr lang="en-GB" dirty="0"/>
          </a:p>
        </p:txBody>
      </p:sp>
      <p:sp>
        <p:nvSpPr>
          <p:cNvPr id="3077" name="Rectangle 1030"/>
          <p:cNvSpPr>
            <a:spLocks noGrp="1" noChangeArrowheads="1"/>
          </p:cNvSpPr>
          <p:nvPr>
            <p:ph idx="1"/>
          </p:nvPr>
        </p:nvSpPr>
        <p:spPr>
          <a:xfrm>
            <a:off x="900501" y="924309"/>
            <a:ext cx="8118970" cy="3742941"/>
          </a:xfrm>
        </p:spPr>
        <p:txBody>
          <a:bodyPr/>
          <a:lstStyle/>
          <a:p>
            <a:pPr eaLnBrk="1" hangingPunct="1"/>
            <a:r>
              <a:rPr lang="en-GB" dirty="0"/>
              <a:t>Here's the routing table for our application:</a:t>
            </a:r>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eaLnBrk="1" hangingPunct="1"/>
            <a:r>
              <a:rPr lang="en-GB" dirty="0"/>
              <a:t>To see how this file fits into the application structure, see:</a:t>
            </a:r>
          </a:p>
          <a:p>
            <a:pPr lvl="1"/>
            <a:r>
              <a:rPr lang="en-GB" dirty="0" err="1">
                <a:latin typeface="Courier New" panose="02070309020205020404" pitchFamily="49" charset="0"/>
                <a:cs typeface="Courier New" panose="02070309020205020404" pitchFamily="49" charset="0"/>
              </a:rPr>
              <a:t>src</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main.ts</a:t>
            </a:r>
            <a:endParaRPr lang="en-GB" dirty="0">
              <a:latin typeface="Courier New" panose="02070309020205020404" pitchFamily="49" charset="0"/>
              <a:cs typeface="Courier New" panose="02070309020205020404" pitchFamily="49" charset="0"/>
            </a:endParaRPr>
          </a:p>
          <a:p>
            <a:pPr lvl="1"/>
            <a:r>
              <a:rPr lang="en-GB" dirty="0" err="1">
                <a:latin typeface="Courier New" panose="02070309020205020404" pitchFamily="49" charset="0"/>
                <a:cs typeface="Courier New" panose="02070309020205020404" pitchFamily="49" charset="0"/>
              </a:rPr>
              <a:t>src</a:t>
            </a:r>
            <a:r>
              <a:rPr lang="en-GB" dirty="0">
                <a:latin typeface="Courier New" panose="02070309020205020404" pitchFamily="49" charset="0"/>
                <a:cs typeface="Courier New" panose="02070309020205020404" pitchFamily="49" charset="0"/>
              </a:rPr>
              <a:t>/app/</a:t>
            </a:r>
            <a:r>
              <a:rPr lang="en-GB" dirty="0" err="1">
                <a:latin typeface="Courier New" panose="02070309020205020404" pitchFamily="49" charset="0"/>
                <a:cs typeface="Courier New" panose="02070309020205020404" pitchFamily="49" charset="0"/>
              </a:rPr>
              <a:t>app.config.ts</a:t>
            </a:r>
            <a:endParaRPr lang="en-GB" dirty="0">
              <a:latin typeface="Courier New" panose="02070309020205020404" pitchFamily="49" charset="0"/>
              <a:cs typeface="Courier New" panose="02070309020205020404" pitchFamily="49" charset="0"/>
            </a:endParaRPr>
          </a:p>
          <a:p>
            <a:pPr eaLnBrk="1" hangingPunct="1"/>
            <a:endParaRPr lang="en-GB" dirty="0"/>
          </a:p>
        </p:txBody>
      </p:sp>
      <p:sp>
        <p:nvSpPr>
          <p:cNvPr id="7" name="Footer Placeholder 3">
            <a:extLst>
              <a:ext uri="{FF2B5EF4-FFF2-40B4-BE49-F238E27FC236}">
                <a16:creationId xmlns:a16="http://schemas.microsoft.com/office/drawing/2014/main" id="{788339B4-D28F-46FB-8E3F-9DB572926F11}"/>
              </a:ext>
            </a:extLst>
          </p:cNvPr>
          <p:cNvSpPr txBox="1">
            <a:spLocks/>
          </p:cNvSpPr>
          <p:nvPr/>
        </p:nvSpPr>
        <p:spPr bwMode="auto">
          <a:xfrm>
            <a:off x="8576156" y="4630835"/>
            <a:ext cx="52050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marL="0" algn="ctr" defTabSz="457200" rtl="0" eaLnBrk="1" fontAlgn="base" latinLnBrk="0" hangingPunct="1">
              <a:spcBef>
                <a:spcPct val="0"/>
              </a:spcBef>
              <a:spcAft>
                <a:spcPct val="0"/>
              </a:spcAft>
              <a:defRPr sz="1200" b="0" kern="1200">
                <a:solidFill>
                  <a:schemeClr val="tx2"/>
                </a:solidFill>
                <a:latin typeface="+mn-lt"/>
                <a:ea typeface="+mn-ea"/>
                <a:cs typeface="+mn-cs"/>
              </a:defRPr>
            </a:lvl1pPr>
            <a:lvl2pPr marL="4572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2pPr>
            <a:lvl3pPr marL="9144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3pPr>
            <a:lvl4pPr marL="13716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4pPr>
            <a:lvl5pPr marL="18288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5pPr>
            <a:lvl6pPr marL="2286000" algn="l" defTabSz="914400" rtl="0" eaLnBrk="1" latinLnBrk="0" hangingPunct="1">
              <a:defRPr sz="1600" kern="1200">
                <a:solidFill>
                  <a:schemeClr val="tx1"/>
                </a:solidFill>
                <a:latin typeface="Tahoma" pitchFamily="34" charset="0"/>
                <a:ea typeface="+mn-ea"/>
                <a:cs typeface="+mn-cs"/>
              </a:defRPr>
            </a:lvl6pPr>
            <a:lvl7pPr marL="2743200" algn="l" defTabSz="914400" rtl="0" eaLnBrk="1" latinLnBrk="0" hangingPunct="1">
              <a:defRPr sz="1600" kern="1200">
                <a:solidFill>
                  <a:schemeClr val="tx1"/>
                </a:solidFill>
                <a:latin typeface="Tahoma" pitchFamily="34" charset="0"/>
                <a:ea typeface="+mn-ea"/>
                <a:cs typeface="+mn-cs"/>
              </a:defRPr>
            </a:lvl7pPr>
            <a:lvl8pPr marL="3200400" algn="l" defTabSz="914400" rtl="0" eaLnBrk="1" latinLnBrk="0" hangingPunct="1">
              <a:defRPr sz="1600" kern="1200">
                <a:solidFill>
                  <a:schemeClr val="tx1"/>
                </a:solidFill>
                <a:latin typeface="Tahoma" pitchFamily="34" charset="0"/>
                <a:ea typeface="+mn-ea"/>
                <a:cs typeface="+mn-cs"/>
              </a:defRPr>
            </a:lvl8pPr>
            <a:lvl9pPr marL="3657600" algn="l" defTabSz="914400" rtl="0" eaLnBrk="1" latinLnBrk="0" hangingPunct="1">
              <a:defRPr sz="1600" kern="1200">
                <a:solidFill>
                  <a:schemeClr val="tx1"/>
                </a:solidFill>
                <a:latin typeface="Tahoma" pitchFamily="34" charset="0"/>
                <a:ea typeface="+mn-ea"/>
                <a:cs typeface="+mn-cs"/>
              </a:defRPr>
            </a:lvl9pPr>
          </a:lstStyle>
          <a:p>
            <a:pPr>
              <a:defRPr/>
            </a:pPr>
            <a:fld id="{20D3A3B2-EA16-4B4A-AE9A-D51E3039C102}" type="slidenum">
              <a:rPr lang="en-GB" smtClean="0">
                <a:solidFill>
                  <a:srgbClr val="1F497D"/>
                </a:solidFill>
                <a:latin typeface="Calibri"/>
              </a:rPr>
              <a:pPr>
                <a:defRPr/>
              </a:pPr>
              <a:t>18</a:t>
            </a:fld>
            <a:endParaRPr lang="en-GB" dirty="0">
              <a:solidFill>
                <a:srgbClr val="1F497D"/>
              </a:solidFill>
              <a:latin typeface="Calibri"/>
            </a:endParaRPr>
          </a:p>
        </p:txBody>
      </p:sp>
      <p:sp>
        <p:nvSpPr>
          <p:cNvPr id="4" name="Rectangle 16">
            <a:extLst>
              <a:ext uri="{FF2B5EF4-FFF2-40B4-BE49-F238E27FC236}">
                <a16:creationId xmlns:a16="http://schemas.microsoft.com/office/drawing/2014/main" id="{D1202CFC-B3DE-4BF0-942C-D8A908EC70B3}"/>
              </a:ext>
            </a:extLst>
          </p:cNvPr>
          <p:cNvSpPr>
            <a:spLocks noChangeArrowheads="1"/>
          </p:cNvSpPr>
          <p:nvPr/>
        </p:nvSpPr>
        <p:spPr bwMode="auto">
          <a:xfrm>
            <a:off x="1305163" y="1356590"/>
            <a:ext cx="7443902" cy="2285724"/>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lIns="69056" tIns="34529" rIns="69056" bIns="34529" anchor="ctr">
            <a:spAutoFit/>
          </a:bodyPr>
          <a:lstStyle/>
          <a:p>
            <a:pPr defTabSz="554831"/>
            <a:r>
              <a:rPr lang="en-GB" sz="1200" dirty="0">
                <a:latin typeface="Courier New" panose="02070309020205020404" pitchFamily="49" charset="0"/>
                <a:cs typeface="Courier New" panose="02070309020205020404" pitchFamily="49" charset="0"/>
              </a:rPr>
              <a:t>import { Routes } from '@angular/router';</a:t>
            </a:r>
          </a:p>
          <a:p>
            <a:pPr defTabSz="554831"/>
            <a:r>
              <a:rPr lang="en-GB" sz="1200" dirty="0">
                <a:latin typeface="Courier New" panose="02070309020205020404" pitchFamily="49" charset="0"/>
                <a:cs typeface="Courier New" panose="02070309020205020404" pitchFamily="49" charset="0"/>
              </a:rPr>
              <a:t>import { </a:t>
            </a:r>
            <a:r>
              <a:rPr lang="en-GB" sz="1200" dirty="0" err="1">
                <a:latin typeface="Courier New" panose="02070309020205020404" pitchFamily="49" charset="0"/>
                <a:cs typeface="Courier New" panose="02070309020205020404" pitchFamily="49" charset="0"/>
              </a:rPr>
              <a:t>HomeComponent</a:t>
            </a:r>
            <a:r>
              <a:rPr lang="en-GB" sz="1200" dirty="0">
                <a:latin typeface="Courier New" panose="02070309020205020404" pitchFamily="49" charset="0"/>
                <a:cs typeface="Courier New" panose="02070309020205020404" pitchFamily="49" charset="0"/>
              </a:rPr>
              <a:t> } from './home/</a:t>
            </a:r>
            <a:r>
              <a:rPr lang="en-GB" sz="1200" dirty="0" err="1">
                <a:latin typeface="Courier New" panose="02070309020205020404" pitchFamily="49" charset="0"/>
                <a:cs typeface="Courier New" panose="02070309020205020404" pitchFamily="49" charset="0"/>
              </a:rPr>
              <a:t>home.component</a:t>
            </a:r>
            <a:r>
              <a:rPr lang="en-GB" sz="1200" dirty="0">
                <a:latin typeface="Courier New" panose="02070309020205020404" pitchFamily="49" charset="0"/>
                <a:cs typeface="Courier New" panose="02070309020205020404" pitchFamily="49" charset="0"/>
              </a:rPr>
              <a:t>';</a:t>
            </a:r>
          </a:p>
          <a:p>
            <a:pPr defTabSz="554831"/>
            <a:r>
              <a:rPr lang="en-GB" sz="1200" dirty="0">
                <a:latin typeface="Courier New" panose="02070309020205020404" pitchFamily="49" charset="0"/>
                <a:cs typeface="Courier New" panose="02070309020205020404" pitchFamily="49" charset="0"/>
              </a:rPr>
              <a:t>import { </a:t>
            </a:r>
            <a:r>
              <a:rPr lang="en-GB" sz="1200" dirty="0" err="1">
                <a:latin typeface="Courier New" panose="02070309020205020404" pitchFamily="49" charset="0"/>
                <a:cs typeface="Courier New" panose="02070309020205020404" pitchFamily="49" charset="0"/>
              </a:rPr>
              <a:t>ContactComponent</a:t>
            </a:r>
            <a:r>
              <a:rPr lang="en-GB" sz="1200" dirty="0">
                <a:latin typeface="Courier New" panose="02070309020205020404" pitchFamily="49" charset="0"/>
                <a:cs typeface="Courier New" panose="02070309020205020404" pitchFamily="49" charset="0"/>
              </a:rPr>
              <a:t> } from './contact/</a:t>
            </a:r>
            <a:r>
              <a:rPr lang="en-GB" sz="1200" dirty="0" err="1">
                <a:latin typeface="Courier New" panose="02070309020205020404" pitchFamily="49" charset="0"/>
                <a:cs typeface="Courier New" panose="02070309020205020404" pitchFamily="49" charset="0"/>
              </a:rPr>
              <a:t>contact.component</a:t>
            </a:r>
            <a:r>
              <a:rPr lang="en-GB" sz="1200" dirty="0">
                <a:latin typeface="Courier New" panose="02070309020205020404" pitchFamily="49" charset="0"/>
                <a:cs typeface="Courier New" panose="02070309020205020404" pitchFamily="49" charset="0"/>
              </a:rPr>
              <a:t>';</a:t>
            </a:r>
          </a:p>
          <a:p>
            <a:pPr defTabSz="554831"/>
            <a:r>
              <a:rPr lang="en-GB" sz="1200" dirty="0">
                <a:latin typeface="Courier New" panose="02070309020205020404" pitchFamily="49" charset="0"/>
                <a:cs typeface="Courier New" panose="02070309020205020404" pitchFamily="49" charset="0"/>
              </a:rPr>
              <a:t>import { </a:t>
            </a:r>
            <a:r>
              <a:rPr lang="en-GB" sz="1200" dirty="0" err="1">
                <a:latin typeface="Courier New" panose="02070309020205020404" pitchFamily="49" charset="0"/>
                <a:cs typeface="Courier New" panose="02070309020205020404" pitchFamily="49" charset="0"/>
              </a:rPr>
              <a:t>AboutComponent</a:t>
            </a:r>
            <a:r>
              <a:rPr lang="en-GB" sz="1200" dirty="0">
                <a:latin typeface="Courier New" panose="02070309020205020404" pitchFamily="49" charset="0"/>
                <a:cs typeface="Courier New" panose="02070309020205020404" pitchFamily="49" charset="0"/>
              </a:rPr>
              <a:t> } from './about/</a:t>
            </a:r>
            <a:r>
              <a:rPr lang="en-GB" sz="1200" dirty="0" err="1">
                <a:latin typeface="Courier New" panose="02070309020205020404" pitchFamily="49" charset="0"/>
                <a:cs typeface="Courier New" panose="02070309020205020404" pitchFamily="49" charset="0"/>
              </a:rPr>
              <a:t>about.component</a:t>
            </a:r>
            <a:r>
              <a:rPr lang="en-GB" sz="1200" dirty="0">
                <a:latin typeface="Courier New" panose="02070309020205020404" pitchFamily="49" charset="0"/>
                <a:cs typeface="Courier New" panose="02070309020205020404" pitchFamily="49" charset="0"/>
              </a:rPr>
              <a:t>';</a:t>
            </a:r>
          </a:p>
          <a:p>
            <a:pPr defTabSz="554831"/>
            <a:r>
              <a:rPr lang="en-GB" sz="1200" dirty="0">
                <a:latin typeface="Courier New" panose="02070309020205020404" pitchFamily="49" charset="0"/>
                <a:cs typeface="Courier New" panose="02070309020205020404" pitchFamily="49" charset="0"/>
              </a:rPr>
              <a:t>import { </a:t>
            </a:r>
            <a:r>
              <a:rPr lang="en-GB" sz="1200" dirty="0" err="1">
                <a:latin typeface="Courier New" panose="02070309020205020404" pitchFamily="49" charset="0"/>
                <a:cs typeface="Courier New" panose="02070309020205020404" pitchFamily="49" charset="0"/>
              </a:rPr>
              <a:t>PagenotfoundComponent</a:t>
            </a:r>
            <a:r>
              <a:rPr lang="en-GB" sz="1200" dirty="0">
                <a:latin typeface="Courier New" panose="02070309020205020404" pitchFamily="49" charset="0"/>
                <a:cs typeface="Courier New" panose="02070309020205020404" pitchFamily="49" charset="0"/>
              </a:rPr>
              <a:t> } from './</a:t>
            </a:r>
            <a:r>
              <a:rPr lang="en-GB" sz="1200" dirty="0" err="1">
                <a:latin typeface="Courier New" panose="02070309020205020404" pitchFamily="49" charset="0"/>
                <a:cs typeface="Courier New" panose="02070309020205020404" pitchFamily="49" charset="0"/>
              </a:rPr>
              <a:t>pagenotfound</a:t>
            </a:r>
            <a:r>
              <a:rPr lang="en-GB" sz="1200" dirty="0">
                <a:latin typeface="Courier New" panose="02070309020205020404" pitchFamily="49" charset="0"/>
                <a:cs typeface="Courier New" panose="02070309020205020404" pitchFamily="49" charset="0"/>
              </a:rPr>
              <a:t>/</a:t>
            </a:r>
            <a:r>
              <a:rPr lang="en-GB" sz="1200" dirty="0" err="1">
                <a:latin typeface="Courier New" panose="02070309020205020404" pitchFamily="49" charset="0"/>
                <a:cs typeface="Courier New" panose="02070309020205020404" pitchFamily="49" charset="0"/>
              </a:rPr>
              <a:t>pagenotfound.component</a:t>
            </a:r>
            <a:r>
              <a:rPr lang="en-GB" sz="1200" dirty="0">
                <a:latin typeface="Courier New" panose="02070309020205020404" pitchFamily="49" charset="0"/>
                <a:cs typeface="Courier New" panose="02070309020205020404" pitchFamily="49" charset="0"/>
              </a:rPr>
              <a:t>';</a:t>
            </a:r>
          </a:p>
          <a:p>
            <a:pPr defTabSz="554831"/>
            <a:endParaRPr lang="en-GB" sz="1200" dirty="0">
              <a:latin typeface="Courier New" panose="02070309020205020404" pitchFamily="49" charset="0"/>
              <a:cs typeface="Courier New" panose="02070309020205020404" pitchFamily="49" charset="0"/>
            </a:endParaRPr>
          </a:p>
          <a:p>
            <a:pPr defTabSz="554831"/>
            <a:r>
              <a:rPr lang="en-GB" sz="1200" dirty="0">
                <a:latin typeface="Courier New" panose="02070309020205020404" pitchFamily="49" charset="0"/>
                <a:cs typeface="Courier New" panose="02070309020205020404" pitchFamily="49" charset="0"/>
              </a:rPr>
              <a:t>export const routes: Routes = [</a:t>
            </a:r>
          </a:p>
          <a:p>
            <a:pPr defTabSz="554831"/>
            <a:r>
              <a:rPr lang="en-GB" sz="1200" dirty="0">
                <a:latin typeface="Courier New" panose="02070309020205020404" pitchFamily="49" charset="0"/>
                <a:cs typeface="Courier New" panose="02070309020205020404" pitchFamily="49" charset="0"/>
              </a:rPr>
              <a:t>    { path: '',        component: </a:t>
            </a:r>
            <a:r>
              <a:rPr lang="en-GB" sz="1200" dirty="0" err="1">
                <a:latin typeface="Courier New" panose="02070309020205020404" pitchFamily="49" charset="0"/>
                <a:cs typeface="Courier New" panose="02070309020205020404" pitchFamily="49" charset="0"/>
              </a:rPr>
              <a:t>HomeComponent</a:t>
            </a:r>
            <a:r>
              <a:rPr lang="en-GB" sz="1200" dirty="0">
                <a:latin typeface="Courier New" panose="02070309020205020404" pitchFamily="49" charset="0"/>
                <a:cs typeface="Courier New" panose="02070309020205020404" pitchFamily="49" charset="0"/>
              </a:rPr>
              <a:t> },</a:t>
            </a:r>
          </a:p>
          <a:p>
            <a:pPr defTabSz="554831"/>
            <a:r>
              <a:rPr lang="en-GB" sz="1200" dirty="0">
                <a:latin typeface="Courier New" panose="02070309020205020404" pitchFamily="49" charset="0"/>
                <a:cs typeface="Courier New" panose="02070309020205020404" pitchFamily="49" charset="0"/>
              </a:rPr>
              <a:t>    { path: 'contact', component: </a:t>
            </a:r>
            <a:r>
              <a:rPr lang="en-GB" sz="1200" dirty="0" err="1">
                <a:latin typeface="Courier New" panose="02070309020205020404" pitchFamily="49" charset="0"/>
                <a:cs typeface="Courier New" panose="02070309020205020404" pitchFamily="49" charset="0"/>
              </a:rPr>
              <a:t>ContactComponent</a:t>
            </a:r>
            <a:r>
              <a:rPr lang="en-GB" sz="1200" dirty="0">
                <a:latin typeface="Courier New" panose="02070309020205020404" pitchFamily="49" charset="0"/>
                <a:cs typeface="Courier New" panose="02070309020205020404" pitchFamily="49" charset="0"/>
              </a:rPr>
              <a:t> },</a:t>
            </a:r>
          </a:p>
          <a:p>
            <a:pPr defTabSz="554831"/>
            <a:r>
              <a:rPr lang="en-GB" sz="1200" dirty="0">
                <a:latin typeface="Courier New" panose="02070309020205020404" pitchFamily="49" charset="0"/>
                <a:cs typeface="Courier New" panose="02070309020205020404" pitchFamily="49" charset="0"/>
              </a:rPr>
              <a:t>    { path: 'about',   component: </a:t>
            </a:r>
            <a:r>
              <a:rPr lang="en-GB" sz="1200" dirty="0" err="1">
                <a:latin typeface="Courier New" panose="02070309020205020404" pitchFamily="49" charset="0"/>
                <a:cs typeface="Courier New" panose="02070309020205020404" pitchFamily="49" charset="0"/>
              </a:rPr>
              <a:t>AboutComponent</a:t>
            </a:r>
            <a:r>
              <a:rPr lang="en-GB" sz="1200" dirty="0">
                <a:latin typeface="Courier New" panose="02070309020205020404" pitchFamily="49" charset="0"/>
                <a:cs typeface="Courier New" panose="02070309020205020404" pitchFamily="49" charset="0"/>
              </a:rPr>
              <a:t> },</a:t>
            </a:r>
          </a:p>
          <a:p>
            <a:pPr defTabSz="554831"/>
            <a:r>
              <a:rPr lang="en-GB" sz="1200" dirty="0">
                <a:latin typeface="Courier New" panose="02070309020205020404" pitchFamily="49" charset="0"/>
                <a:cs typeface="Courier New" panose="02070309020205020404" pitchFamily="49" charset="0"/>
              </a:rPr>
              <a:t>    { path: '**',      component: </a:t>
            </a:r>
            <a:r>
              <a:rPr lang="en-GB" sz="1200" dirty="0" err="1">
                <a:latin typeface="Courier New" panose="02070309020205020404" pitchFamily="49" charset="0"/>
                <a:cs typeface="Courier New" panose="02070309020205020404" pitchFamily="49" charset="0"/>
              </a:rPr>
              <a:t>PagenotfoundComponent</a:t>
            </a:r>
            <a:r>
              <a:rPr lang="en-GB" sz="1200" dirty="0">
                <a:latin typeface="Courier New" panose="02070309020205020404" pitchFamily="49" charset="0"/>
                <a:cs typeface="Courier New" panose="02070309020205020404" pitchFamily="49" charset="0"/>
              </a:rPr>
              <a:t> }</a:t>
            </a:r>
          </a:p>
          <a:p>
            <a:pPr defTabSz="554831"/>
            <a:r>
              <a:rPr lang="en-GB" sz="1200"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41AC57EF-8854-41A9-9E4F-1C00F23BEBA3}"/>
              </a:ext>
            </a:extLst>
          </p:cNvPr>
          <p:cNvSpPr txBox="1"/>
          <p:nvPr/>
        </p:nvSpPr>
        <p:spPr>
          <a:xfrm>
            <a:off x="6662088" y="3393274"/>
            <a:ext cx="2137124" cy="276999"/>
          </a:xfrm>
          <a:prstGeom prst="rect">
            <a:avLst/>
          </a:prstGeom>
          <a:noFill/>
        </p:spPr>
        <p:txBody>
          <a:bodyPr wrap="none" rtlCol="0">
            <a:spAutoFit/>
          </a:bodyPr>
          <a:lstStyle/>
          <a:p>
            <a:pPr algn="r"/>
            <a:r>
              <a:rPr lang="en-GB" sz="1200" b="1" dirty="0" err="1">
                <a:solidFill>
                  <a:schemeClr val="tx2">
                    <a:lumMod val="75000"/>
                  </a:schemeClr>
                </a:solidFill>
                <a:latin typeface="Courier New" panose="02070309020205020404" pitchFamily="49" charset="0"/>
                <a:cs typeface="Courier New" panose="02070309020205020404" pitchFamily="49" charset="0"/>
              </a:rPr>
              <a:t>src</a:t>
            </a:r>
            <a:r>
              <a:rPr lang="en-GB" sz="1200" b="1" dirty="0">
                <a:solidFill>
                  <a:schemeClr val="tx2">
                    <a:lumMod val="75000"/>
                  </a:schemeClr>
                </a:solidFill>
                <a:latin typeface="Courier New" panose="02070309020205020404" pitchFamily="49" charset="0"/>
                <a:cs typeface="Courier New" panose="02070309020205020404" pitchFamily="49" charset="0"/>
              </a:rPr>
              <a:t>/app/app-</a:t>
            </a:r>
            <a:r>
              <a:rPr lang="en-GB" sz="1200" b="1" dirty="0" err="1">
                <a:solidFill>
                  <a:schemeClr val="tx2">
                    <a:lumMod val="75000"/>
                  </a:schemeClr>
                </a:solidFill>
                <a:latin typeface="Courier New" panose="02070309020205020404" pitchFamily="49" charset="0"/>
                <a:cs typeface="Courier New" panose="02070309020205020404" pitchFamily="49" charset="0"/>
              </a:rPr>
              <a:t>routes.ts</a:t>
            </a:r>
            <a:endParaRPr lang="en-GB" sz="1200" b="1" dirty="0">
              <a:solidFill>
                <a:schemeClr val="tx2">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605735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p:cNvSpPr>
            <a:spLocks noChangeArrowheads="1"/>
          </p:cNvSpPr>
          <p:nvPr/>
        </p:nvSpPr>
        <p:spPr bwMode="auto">
          <a:xfrm>
            <a:off x="1678782" y="4669631"/>
            <a:ext cx="1394222" cy="386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350"/>
          </a:p>
        </p:txBody>
      </p:sp>
      <p:sp>
        <p:nvSpPr>
          <p:cNvPr id="3075" name="Rectangle 1027"/>
          <p:cNvSpPr>
            <a:spLocks noChangeArrowheads="1"/>
          </p:cNvSpPr>
          <p:nvPr/>
        </p:nvSpPr>
        <p:spPr bwMode="auto">
          <a:xfrm>
            <a:off x="3487341" y="4669631"/>
            <a:ext cx="2169319" cy="386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350"/>
          </a:p>
        </p:txBody>
      </p:sp>
      <p:sp>
        <p:nvSpPr>
          <p:cNvPr id="3076" name="Rectangle 1029"/>
          <p:cNvSpPr>
            <a:spLocks noGrp="1" noChangeArrowheads="1"/>
          </p:cNvSpPr>
          <p:nvPr>
            <p:ph type="title"/>
          </p:nvPr>
        </p:nvSpPr>
        <p:spPr/>
        <p:txBody>
          <a:bodyPr/>
          <a:lstStyle/>
          <a:p>
            <a:r>
              <a:rPr lang="en-GB" dirty="0"/>
              <a:t>Defining a Router Outlet</a:t>
            </a:r>
          </a:p>
        </p:txBody>
      </p:sp>
      <p:sp>
        <p:nvSpPr>
          <p:cNvPr id="3077" name="Rectangle 1030"/>
          <p:cNvSpPr>
            <a:spLocks noGrp="1" noChangeArrowheads="1"/>
          </p:cNvSpPr>
          <p:nvPr>
            <p:ph idx="1"/>
          </p:nvPr>
        </p:nvSpPr>
        <p:spPr>
          <a:xfrm>
            <a:off x="900501" y="938541"/>
            <a:ext cx="8026462" cy="3742941"/>
          </a:xfrm>
        </p:spPr>
        <p:txBody>
          <a:bodyPr/>
          <a:lstStyle/>
          <a:p>
            <a:r>
              <a:rPr lang="en-GB" dirty="0"/>
              <a:t>Somewhere in your UI (typically in </a:t>
            </a:r>
            <a:r>
              <a:rPr lang="en-GB" dirty="0" err="1">
                <a:latin typeface="Courier New" panose="02070309020205020404" pitchFamily="49" charset="0"/>
                <a:cs typeface="Courier New" panose="02070309020205020404" pitchFamily="49" charset="0"/>
              </a:rPr>
              <a:t>AppComponent</a:t>
            </a:r>
            <a:r>
              <a:rPr lang="en-GB" dirty="0"/>
              <a:t>), define a </a:t>
            </a:r>
            <a:r>
              <a:rPr lang="en-GB" dirty="0">
                <a:latin typeface="Courier New" panose="02070309020205020404" pitchFamily="49" charset="0"/>
                <a:cs typeface="Courier New" panose="02070309020205020404" pitchFamily="49" charset="0"/>
              </a:rPr>
              <a:t>&lt;router-outlet&gt;</a:t>
            </a:r>
            <a:r>
              <a:rPr lang="en-GB" dirty="0"/>
              <a:t> where components appear</a:t>
            </a:r>
          </a:p>
          <a:p>
            <a:pPr lvl="1"/>
            <a:endParaRPr lang="en-GB" dirty="0"/>
          </a:p>
          <a:p>
            <a:pPr lvl="1"/>
            <a:endParaRPr lang="en-GB" dirty="0"/>
          </a:p>
          <a:p>
            <a:pPr lvl="1"/>
            <a:endParaRPr lang="en-GB" dirty="0"/>
          </a:p>
          <a:p>
            <a:pPr lvl="1"/>
            <a:endParaRPr lang="en-GB" dirty="0"/>
          </a:p>
          <a:p>
            <a:r>
              <a:rPr lang="en-GB" dirty="0"/>
              <a:t>Angular will display the appropriate component in the router outlet, depending on the current URL</a:t>
            </a:r>
          </a:p>
        </p:txBody>
      </p:sp>
      <p:sp>
        <p:nvSpPr>
          <p:cNvPr id="7" name="Footer Placeholder 3">
            <a:extLst>
              <a:ext uri="{FF2B5EF4-FFF2-40B4-BE49-F238E27FC236}">
                <a16:creationId xmlns:a16="http://schemas.microsoft.com/office/drawing/2014/main" id="{EA84A298-7EB9-439A-BF21-B03BD6A61B59}"/>
              </a:ext>
            </a:extLst>
          </p:cNvPr>
          <p:cNvSpPr txBox="1">
            <a:spLocks/>
          </p:cNvSpPr>
          <p:nvPr/>
        </p:nvSpPr>
        <p:spPr bwMode="auto">
          <a:xfrm>
            <a:off x="8576156" y="4630835"/>
            <a:ext cx="52050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marL="0" algn="ctr" defTabSz="457200" rtl="0" eaLnBrk="1" fontAlgn="base" latinLnBrk="0" hangingPunct="1">
              <a:spcBef>
                <a:spcPct val="0"/>
              </a:spcBef>
              <a:spcAft>
                <a:spcPct val="0"/>
              </a:spcAft>
              <a:defRPr sz="1200" b="0" kern="1200">
                <a:solidFill>
                  <a:schemeClr val="tx2"/>
                </a:solidFill>
                <a:latin typeface="+mn-lt"/>
                <a:ea typeface="+mn-ea"/>
                <a:cs typeface="+mn-cs"/>
              </a:defRPr>
            </a:lvl1pPr>
            <a:lvl2pPr marL="4572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2pPr>
            <a:lvl3pPr marL="9144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3pPr>
            <a:lvl4pPr marL="13716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4pPr>
            <a:lvl5pPr marL="18288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5pPr>
            <a:lvl6pPr marL="2286000" algn="l" defTabSz="914400" rtl="0" eaLnBrk="1" latinLnBrk="0" hangingPunct="1">
              <a:defRPr sz="1600" kern="1200">
                <a:solidFill>
                  <a:schemeClr val="tx1"/>
                </a:solidFill>
                <a:latin typeface="Tahoma" pitchFamily="34" charset="0"/>
                <a:ea typeface="+mn-ea"/>
                <a:cs typeface="+mn-cs"/>
              </a:defRPr>
            </a:lvl6pPr>
            <a:lvl7pPr marL="2743200" algn="l" defTabSz="914400" rtl="0" eaLnBrk="1" latinLnBrk="0" hangingPunct="1">
              <a:defRPr sz="1600" kern="1200">
                <a:solidFill>
                  <a:schemeClr val="tx1"/>
                </a:solidFill>
                <a:latin typeface="Tahoma" pitchFamily="34" charset="0"/>
                <a:ea typeface="+mn-ea"/>
                <a:cs typeface="+mn-cs"/>
              </a:defRPr>
            </a:lvl7pPr>
            <a:lvl8pPr marL="3200400" algn="l" defTabSz="914400" rtl="0" eaLnBrk="1" latinLnBrk="0" hangingPunct="1">
              <a:defRPr sz="1600" kern="1200">
                <a:solidFill>
                  <a:schemeClr val="tx1"/>
                </a:solidFill>
                <a:latin typeface="Tahoma" pitchFamily="34" charset="0"/>
                <a:ea typeface="+mn-ea"/>
                <a:cs typeface="+mn-cs"/>
              </a:defRPr>
            </a:lvl8pPr>
            <a:lvl9pPr marL="3657600" algn="l" defTabSz="914400" rtl="0" eaLnBrk="1" latinLnBrk="0" hangingPunct="1">
              <a:defRPr sz="1600" kern="1200">
                <a:solidFill>
                  <a:schemeClr val="tx1"/>
                </a:solidFill>
                <a:latin typeface="Tahoma" pitchFamily="34" charset="0"/>
                <a:ea typeface="+mn-ea"/>
                <a:cs typeface="+mn-cs"/>
              </a:defRPr>
            </a:lvl9pPr>
          </a:lstStyle>
          <a:p>
            <a:pPr>
              <a:defRPr/>
            </a:pPr>
            <a:fld id="{20D3A3B2-EA16-4B4A-AE9A-D51E3039C102}" type="slidenum">
              <a:rPr lang="en-GB" smtClean="0">
                <a:solidFill>
                  <a:srgbClr val="1F497D"/>
                </a:solidFill>
                <a:latin typeface="Calibri"/>
              </a:rPr>
              <a:pPr>
                <a:defRPr/>
              </a:pPr>
              <a:t>19</a:t>
            </a:fld>
            <a:endParaRPr lang="en-GB" dirty="0">
              <a:solidFill>
                <a:srgbClr val="1F497D"/>
              </a:solidFill>
              <a:latin typeface="Calibri"/>
            </a:endParaRPr>
          </a:p>
        </p:txBody>
      </p:sp>
      <p:sp>
        <p:nvSpPr>
          <p:cNvPr id="2" name="Rectangle 16">
            <a:extLst>
              <a:ext uri="{FF2B5EF4-FFF2-40B4-BE49-F238E27FC236}">
                <a16:creationId xmlns:a16="http://schemas.microsoft.com/office/drawing/2014/main" id="{088C1329-6157-46B2-8B3E-90766A99460D}"/>
              </a:ext>
            </a:extLst>
          </p:cNvPr>
          <p:cNvSpPr>
            <a:spLocks noChangeArrowheads="1"/>
          </p:cNvSpPr>
          <p:nvPr/>
        </p:nvSpPr>
        <p:spPr bwMode="auto">
          <a:xfrm>
            <a:off x="1319451" y="1708190"/>
            <a:ext cx="7283733" cy="1016305"/>
          </a:xfrm>
          <a:prstGeom prst="rect">
            <a:avLst/>
          </a:prstGeom>
          <a:solidFill>
            <a:srgbClr val="99FF66"/>
          </a:solidFill>
          <a:ln>
            <a:noFill/>
          </a:ln>
          <a:effectLst>
            <a:outerShdw dist="107763" dir="2700000" algn="ctr" rotWithShape="0">
              <a:srgbClr val="339933"/>
            </a:outerShdw>
          </a:effectLst>
        </p:spPr>
        <p:txBody>
          <a:bodyPr wrap="square" lIns="92075" tIns="46038" rIns="92075" bIns="46038" anchor="ctr">
            <a:spAutoFit/>
          </a:bodyPr>
          <a:lstStyle/>
          <a:p>
            <a:pPr defTabSz="739775"/>
            <a:r>
              <a:rPr lang="en-GB" sz="1200" dirty="0">
                <a:latin typeface="Courier New" panose="02070309020205020404" pitchFamily="49" charset="0"/>
                <a:cs typeface="Courier New" panose="02070309020205020404" pitchFamily="49" charset="0"/>
              </a:rPr>
              <a:t>SOME STUFF ALWAYS RENDERED HERE …</a:t>
            </a:r>
          </a:p>
          <a:p>
            <a:pPr defTabSz="739775"/>
            <a:endParaRPr lang="en-GB" sz="1200" dirty="0">
              <a:latin typeface="Courier New" panose="02070309020205020404" pitchFamily="49" charset="0"/>
              <a:cs typeface="Courier New" panose="02070309020205020404" pitchFamily="49" charset="0"/>
            </a:endParaRPr>
          </a:p>
          <a:p>
            <a:pPr defTabSz="739775"/>
            <a:r>
              <a:rPr lang="en-GB" sz="1200" b="1" dirty="0">
                <a:solidFill>
                  <a:srgbClr val="FF0000"/>
                </a:solidFill>
                <a:latin typeface="Courier New" panose="02070309020205020404" pitchFamily="49" charset="0"/>
                <a:cs typeface="Courier New" panose="02070309020205020404" pitchFamily="49" charset="0"/>
              </a:rPr>
              <a:t>&lt;router-outlet&gt;&lt;/router-outlet&gt;</a:t>
            </a:r>
          </a:p>
          <a:p>
            <a:pPr defTabSz="739775"/>
            <a:endParaRPr lang="en-GB" sz="1200" dirty="0">
              <a:latin typeface="Courier New" panose="02070309020205020404" pitchFamily="49" charset="0"/>
              <a:cs typeface="Courier New" panose="02070309020205020404" pitchFamily="49" charset="0"/>
            </a:endParaRPr>
          </a:p>
          <a:p>
            <a:pPr defTabSz="739775"/>
            <a:r>
              <a:rPr lang="en-GB" sz="1200" dirty="0">
                <a:latin typeface="Courier New" panose="02070309020205020404" pitchFamily="49" charset="0"/>
                <a:cs typeface="Courier New" panose="02070309020205020404" pitchFamily="49" charset="0"/>
              </a:rPr>
              <a:t>SOME MORE STUFF ALWAYS RENDERED HERE …</a:t>
            </a:r>
          </a:p>
        </p:txBody>
      </p:sp>
      <p:sp>
        <p:nvSpPr>
          <p:cNvPr id="5" name="TextBox 4">
            <a:extLst>
              <a:ext uri="{FF2B5EF4-FFF2-40B4-BE49-F238E27FC236}">
                <a16:creationId xmlns:a16="http://schemas.microsoft.com/office/drawing/2014/main" id="{9E70823F-9611-4F4F-BF88-7D505E304E31}"/>
              </a:ext>
            </a:extLst>
          </p:cNvPr>
          <p:cNvSpPr txBox="1"/>
          <p:nvPr/>
        </p:nvSpPr>
        <p:spPr>
          <a:xfrm>
            <a:off x="6012433" y="2447496"/>
            <a:ext cx="2601995" cy="276999"/>
          </a:xfrm>
          <a:prstGeom prst="rect">
            <a:avLst/>
          </a:prstGeom>
          <a:noFill/>
        </p:spPr>
        <p:txBody>
          <a:bodyPr wrap="none" rtlCol="0">
            <a:spAutoFit/>
          </a:bodyPr>
          <a:lstStyle/>
          <a:p>
            <a:pPr algn="r"/>
            <a:r>
              <a:rPr lang="en-GB" sz="1200" b="1" dirty="0" err="1">
                <a:solidFill>
                  <a:schemeClr val="tx2">
                    <a:lumMod val="75000"/>
                  </a:schemeClr>
                </a:solidFill>
                <a:latin typeface="Courier New" panose="02070309020205020404" pitchFamily="49" charset="0"/>
                <a:cs typeface="Courier New" panose="02070309020205020404" pitchFamily="49" charset="0"/>
              </a:rPr>
              <a:t>src</a:t>
            </a:r>
            <a:r>
              <a:rPr lang="en-GB" sz="1200" b="1" dirty="0">
                <a:solidFill>
                  <a:schemeClr val="tx2">
                    <a:lumMod val="75000"/>
                  </a:schemeClr>
                </a:solidFill>
                <a:latin typeface="Courier New" panose="02070309020205020404" pitchFamily="49" charset="0"/>
                <a:cs typeface="Courier New" panose="02070309020205020404" pitchFamily="49" charset="0"/>
              </a:rPr>
              <a:t>/app/app.component.html</a:t>
            </a:r>
          </a:p>
        </p:txBody>
      </p:sp>
    </p:spTree>
    <p:extLst>
      <p:ext uri="{BB962C8B-B14F-4D97-AF65-F5344CB8AC3E}">
        <p14:creationId xmlns:p14="http://schemas.microsoft.com/office/powerpoint/2010/main" val="360277249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Section 1:  Overview of SPAs</a:t>
            </a:r>
          </a:p>
        </p:txBody>
      </p:sp>
      <p:sp>
        <p:nvSpPr>
          <p:cNvPr id="4" name="Subtitle 2">
            <a:extLst>
              <a:ext uri="{FF2B5EF4-FFF2-40B4-BE49-F238E27FC236}">
                <a16:creationId xmlns:a16="http://schemas.microsoft.com/office/drawing/2014/main" id="{C7C4D046-3B81-47EF-BB58-9F17FAB6311B}"/>
              </a:ext>
            </a:extLst>
          </p:cNvPr>
          <p:cNvSpPr>
            <a:spLocks noGrp="1"/>
          </p:cNvSpPr>
          <p:nvPr>
            <p:ph idx="1"/>
          </p:nvPr>
        </p:nvSpPr>
        <p:spPr/>
        <p:txBody>
          <a:bodyPr>
            <a:normAutofit/>
          </a:bodyPr>
          <a:lstStyle/>
          <a:p>
            <a:pPr marL="446088" indent="-390525">
              <a:buFont typeface="Arial" panose="020B0604020202020204" pitchFamily="34" charset="0"/>
              <a:buChar char="•"/>
              <a:tabLst>
                <a:tab pos="446088" algn="l"/>
              </a:tabLst>
            </a:pPr>
            <a:r>
              <a:rPr lang="en-GB" sz="2200" dirty="0"/>
              <a:t>What is an SPA?</a:t>
            </a:r>
          </a:p>
          <a:p>
            <a:pPr marL="446088" indent="-390525">
              <a:buFont typeface="Arial" panose="020B0604020202020204" pitchFamily="34" charset="0"/>
              <a:buChar char="•"/>
              <a:tabLst>
                <a:tab pos="446088" algn="l"/>
              </a:tabLst>
            </a:pPr>
            <a:r>
              <a:rPr lang="en-GB" sz="2200" dirty="0"/>
              <a:t>Demo application</a:t>
            </a:r>
          </a:p>
          <a:p>
            <a:pPr marL="446088" indent="-390525">
              <a:buFont typeface="Arial" panose="020B0604020202020204" pitchFamily="34" charset="0"/>
              <a:buChar char="•"/>
              <a:tabLst>
                <a:tab pos="446088" algn="l"/>
              </a:tabLst>
            </a:pPr>
            <a:endParaRPr lang="en-GB" sz="2200" dirty="0"/>
          </a:p>
          <a:p>
            <a:pPr marL="446088" indent="-390525">
              <a:buFont typeface="Arial" panose="020B0604020202020204" pitchFamily="34" charset="0"/>
              <a:buChar char="•"/>
              <a:tabLst>
                <a:tab pos="446088" algn="l"/>
              </a:tabLst>
            </a:pPr>
            <a:endParaRPr lang="en-GB" sz="2200" dirty="0"/>
          </a:p>
        </p:txBody>
      </p:sp>
    </p:spTree>
    <p:extLst>
      <p:ext uri="{BB962C8B-B14F-4D97-AF65-F5344CB8AC3E}">
        <p14:creationId xmlns:p14="http://schemas.microsoft.com/office/powerpoint/2010/main" val="2164196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p:cNvSpPr>
            <a:spLocks noChangeArrowheads="1"/>
          </p:cNvSpPr>
          <p:nvPr/>
        </p:nvSpPr>
        <p:spPr bwMode="auto">
          <a:xfrm>
            <a:off x="1678782" y="4669631"/>
            <a:ext cx="1394222" cy="386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350"/>
          </a:p>
        </p:txBody>
      </p:sp>
      <p:sp>
        <p:nvSpPr>
          <p:cNvPr id="3075" name="Rectangle 1027"/>
          <p:cNvSpPr>
            <a:spLocks noChangeArrowheads="1"/>
          </p:cNvSpPr>
          <p:nvPr/>
        </p:nvSpPr>
        <p:spPr bwMode="auto">
          <a:xfrm>
            <a:off x="3487341" y="4669631"/>
            <a:ext cx="2169319" cy="386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350"/>
          </a:p>
        </p:txBody>
      </p:sp>
      <p:sp>
        <p:nvSpPr>
          <p:cNvPr id="3076" name="Rectangle 1029"/>
          <p:cNvSpPr>
            <a:spLocks noGrp="1" noChangeArrowheads="1"/>
          </p:cNvSpPr>
          <p:nvPr>
            <p:ph type="title"/>
          </p:nvPr>
        </p:nvSpPr>
        <p:spPr/>
        <p:txBody>
          <a:bodyPr/>
          <a:lstStyle/>
          <a:p>
            <a:pPr eaLnBrk="1" hangingPunct="1"/>
            <a:r>
              <a:rPr lang="en-GB" dirty="0">
                <a:cs typeface="Times New Roman" pitchFamily="18" charset="0"/>
              </a:rPr>
              <a:t>Defining Router Links (1 of 2)</a:t>
            </a:r>
            <a:endParaRPr lang="en-GB" dirty="0"/>
          </a:p>
        </p:txBody>
      </p:sp>
      <p:sp>
        <p:nvSpPr>
          <p:cNvPr id="3077" name="Rectangle 1030"/>
          <p:cNvSpPr>
            <a:spLocks noGrp="1" noChangeArrowheads="1"/>
          </p:cNvSpPr>
          <p:nvPr>
            <p:ph idx="1"/>
          </p:nvPr>
        </p:nvSpPr>
        <p:spPr>
          <a:xfrm>
            <a:off x="900501" y="924309"/>
            <a:ext cx="7848564" cy="3742941"/>
          </a:xfrm>
        </p:spPr>
        <p:txBody>
          <a:bodyPr/>
          <a:lstStyle/>
          <a:p>
            <a:pPr eaLnBrk="1" hangingPunct="1"/>
            <a:r>
              <a:rPr lang="en-GB" dirty="0"/>
              <a:t>You can define </a:t>
            </a:r>
            <a:r>
              <a:rPr lang="en-GB" i="1" dirty="0"/>
              <a:t>router links</a:t>
            </a:r>
            <a:r>
              <a:rPr lang="en-GB" dirty="0"/>
              <a:t> in your web pages, to help the user navigate between components</a:t>
            </a:r>
          </a:p>
          <a:p>
            <a:pPr lvl="1"/>
            <a:r>
              <a:rPr lang="en-GB" dirty="0"/>
              <a:t>Router links refer to routes in the routing table</a:t>
            </a:r>
            <a:endParaRPr lang="en-GB" dirty="0">
              <a:latin typeface="Courier New" panose="02070309020205020404" pitchFamily="49" charset="0"/>
              <a:cs typeface="Courier New" panose="02070309020205020404" pitchFamily="49" charset="0"/>
            </a:endParaRPr>
          </a:p>
          <a:p>
            <a:pPr lvl="1"/>
            <a:endParaRPr lang="en-GB" dirty="0">
              <a:latin typeface="Courier New" panose="02070309020205020404" pitchFamily="49" charset="0"/>
              <a:cs typeface="Courier New" panose="02070309020205020404" pitchFamily="49" charset="0"/>
            </a:endParaRPr>
          </a:p>
        </p:txBody>
      </p:sp>
      <p:sp>
        <p:nvSpPr>
          <p:cNvPr id="7" name="Footer Placeholder 3">
            <a:extLst>
              <a:ext uri="{FF2B5EF4-FFF2-40B4-BE49-F238E27FC236}">
                <a16:creationId xmlns:a16="http://schemas.microsoft.com/office/drawing/2014/main" id="{EA84A298-7EB9-439A-BF21-B03BD6A61B59}"/>
              </a:ext>
            </a:extLst>
          </p:cNvPr>
          <p:cNvSpPr txBox="1">
            <a:spLocks/>
          </p:cNvSpPr>
          <p:nvPr/>
        </p:nvSpPr>
        <p:spPr bwMode="auto">
          <a:xfrm>
            <a:off x="8576156" y="4630835"/>
            <a:ext cx="52050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marL="0" algn="ctr" defTabSz="457200" rtl="0" eaLnBrk="1" fontAlgn="base" latinLnBrk="0" hangingPunct="1">
              <a:spcBef>
                <a:spcPct val="0"/>
              </a:spcBef>
              <a:spcAft>
                <a:spcPct val="0"/>
              </a:spcAft>
              <a:defRPr sz="1200" b="0" kern="1200">
                <a:solidFill>
                  <a:schemeClr val="tx2"/>
                </a:solidFill>
                <a:latin typeface="+mn-lt"/>
                <a:ea typeface="+mn-ea"/>
                <a:cs typeface="+mn-cs"/>
              </a:defRPr>
            </a:lvl1pPr>
            <a:lvl2pPr marL="4572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2pPr>
            <a:lvl3pPr marL="9144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3pPr>
            <a:lvl4pPr marL="13716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4pPr>
            <a:lvl5pPr marL="18288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5pPr>
            <a:lvl6pPr marL="2286000" algn="l" defTabSz="914400" rtl="0" eaLnBrk="1" latinLnBrk="0" hangingPunct="1">
              <a:defRPr sz="1600" kern="1200">
                <a:solidFill>
                  <a:schemeClr val="tx1"/>
                </a:solidFill>
                <a:latin typeface="Tahoma" pitchFamily="34" charset="0"/>
                <a:ea typeface="+mn-ea"/>
                <a:cs typeface="+mn-cs"/>
              </a:defRPr>
            </a:lvl6pPr>
            <a:lvl7pPr marL="2743200" algn="l" defTabSz="914400" rtl="0" eaLnBrk="1" latinLnBrk="0" hangingPunct="1">
              <a:defRPr sz="1600" kern="1200">
                <a:solidFill>
                  <a:schemeClr val="tx1"/>
                </a:solidFill>
                <a:latin typeface="Tahoma" pitchFamily="34" charset="0"/>
                <a:ea typeface="+mn-ea"/>
                <a:cs typeface="+mn-cs"/>
              </a:defRPr>
            </a:lvl7pPr>
            <a:lvl8pPr marL="3200400" algn="l" defTabSz="914400" rtl="0" eaLnBrk="1" latinLnBrk="0" hangingPunct="1">
              <a:defRPr sz="1600" kern="1200">
                <a:solidFill>
                  <a:schemeClr val="tx1"/>
                </a:solidFill>
                <a:latin typeface="Tahoma" pitchFamily="34" charset="0"/>
                <a:ea typeface="+mn-ea"/>
                <a:cs typeface="+mn-cs"/>
              </a:defRPr>
            </a:lvl8pPr>
            <a:lvl9pPr marL="3657600" algn="l" defTabSz="914400" rtl="0" eaLnBrk="1" latinLnBrk="0" hangingPunct="1">
              <a:defRPr sz="1600" kern="1200">
                <a:solidFill>
                  <a:schemeClr val="tx1"/>
                </a:solidFill>
                <a:latin typeface="Tahoma" pitchFamily="34" charset="0"/>
                <a:ea typeface="+mn-ea"/>
                <a:cs typeface="+mn-cs"/>
              </a:defRPr>
            </a:lvl9pPr>
          </a:lstStyle>
          <a:p>
            <a:pPr>
              <a:defRPr/>
            </a:pPr>
            <a:fld id="{20D3A3B2-EA16-4B4A-AE9A-D51E3039C102}" type="slidenum">
              <a:rPr lang="en-GB" smtClean="0">
                <a:solidFill>
                  <a:srgbClr val="1F497D"/>
                </a:solidFill>
                <a:latin typeface="Calibri"/>
              </a:rPr>
              <a:pPr>
                <a:defRPr/>
              </a:pPr>
              <a:t>20</a:t>
            </a:fld>
            <a:endParaRPr lang="en-GB" dirty="0">
              <a:solidFill>
                <a:srgbClr val="1F497D"/>
              </a:solidFill>
              <a:latin typeface="Calibri"/>
            </a:endParaRPr>
          </a:p>
        </p:txBody>
      </p:sp>
      <p:sp>
        <p:nvSpPr>
          <p:cNvPr id="2" name="Rectangle 16">
            <a:extLst>
              <a:ext uri="{FF2B5EF4-FFF2-40B4-BE49-F238E27FC236}">
                <a16:creationId xmlns:a16="http://schemas.microsoft.com/office/drawing/2014/main" id="{651C3023-C180-4D9F-B6E5-54C70E338B7C}"/>
              </a:ext>
            </a:extLst>
          </p:cNvPr>
          <p:cNvSpPr>
            <a:spLocks noChangeArrowheads="1"/>
          </p:cNvSpPr>
          <p:nvPr/>
        </p:nvSpPr>
        <p:spPr bwMode="auto">
          <a:xfrm>
            <a:off x="1319451" y="2065760"/>
            <a:ext cx="7283733" cy="2124300"/>
          </a:xfrm>
          <a:prstGeom prst="rect">
            <a:avLst/>
          </a:prstGeom>
          <a:solidFill>
            <a:srgbClr val="99FF66"/>
          </a:solidFill>
          <a:ln>
            <a:noFill/>
          </a:ln>
          <a:effectLst>
            <a:outerShdw dist="107763" dir="2700000" algn="ctr" rotWithShape="0">
              <a:srgbClr val="339933"/>
            </a:outerShdw>
          </a:effectLst>
        </p:spPr>
        <p:txBody>
          <a:bodyPr wrap="square" lIns="92075" tIns="46038" rIns="92075" bIns="46038" anchor="ctr">
            <a:spAutoFit/>
          </a:bodyPr>
          <a:lstStyle/>
          <a:p>
            <a:pPr defTabSz="739775"/>
            <a:r>
              <a:rPr lang="en-GB" sz="1200" dirty="0">
                <a:latin typeface="Courier New" panose="02070309020205020404" pitchFamily="49" charset="0"/>
                <a:cs typeface="Courier New" panose="02070309020205020404" pitchFamily="49" charset="0"/>
              </a:rPr>
              <a:t>&lt;h1&gt;Demo application&lt;/h1&gt;</a:t>
            </a:r>
          </a:p>
          <a:p>
            <a:pPr defTabSz="739775"/>
            <a:endParaRPr lang="en-GB" sz="1200" dirty="0">
              <a:latin typeface="Courier New" panose="02070309020205020404" pitchFamily="49" charset="0"/>
              <a:cs typeface="Courier New" panose="02070309020205020404" pitchFamily="49" charset="0"/>
            </a:endParaRPr>
          </a:p>
          <a:p>
            <a:pPr defTabSz="739775"/>
            <a:r>
              <a:rPr lang="en-GB" sz="1200" dirty="0">
                <a:latin typeface="Courier New" panose="02070309020205020404" pitchFamily="49" charset="0"/>
                <a:cs typeface="Courier New" panose="02070309020205020404" pitchFamily="49" charset="0"/>
              </a:rPr>
              <a:t>&lt;nav&gt;</a:t>
            </a:r>
          </a:p>
          <a:p>
            <a:pPr defTabSz="739775"/>
            <a:r>
              <a:rPr lang="en-GB" sz="1200" b="1" dirty="0">
                <a:solidFill>
                  <a:srgbClr val="FF0000"/>
                </a:solidFill>
                <a:latin typeface="Courier New" panose="02070309020205020404" pitchFamily="49" charset="0"/>
                <a:cs typeface="Courier New" panose="02070309020205020404" pitchFamily="49" charset="0"/>
              </a:rPr>
              <a:t>  &lt;a </a:t>
            </a:r>
            <a:r>
              <a:rPr lang="en-GB" sz="1200" b="1" dirty="0" err="1">
                <a:solidFill>
                  <a:srgbClr val="FF0000"/>
                </a:solidFill>
                <a:latin typeface="Courier New" panose="02070309020205020404" pitchFamily="49" charset="0"/>
                <a:cs typeface="Courier New" panose="02070309020205020404" pitchFamily="49" charset="0"/>
              </a:rPr>
              <a:t>routerLink</a:t>
            </a:r>
            <a:r>
              <a:rPr lang="en-GB" sz="1200" b="1" dirty="0">
                <a:solidFill>
                  <a:srgbClr val="FF0000"/>
                </a:solidFill>
                <a:latin typeface="Courier New" panose="02070309020205020404" pitchFamily="49" charset="0"/>
                <a:cs typeface="Courier New" panose="02070309020205020404" pitchFamily="49" charset="0"/>
              </a:rPr>
              <a:t>="/"&gt;</a:t>
            </a:r>
            <a:r>
              <a:rPr lang="en-GB" sz="1200" b="1" dirty="0" err="1">
                <a:solidFill>
                  <a:srgbClr val="FF0000"/>
                </a:solidFill>
                <a:latin typeface="Courier New" panose="02070309020205020404" pitchFamily="49" charset="0"/>
                <a:cs typeface="Courier New" panose="02070309020205020404" pitchFamily="49" charset="0"/>
              </a:rPr>
              <a:t>Hjem</a:t>
            </a:r>
            <a:r>
              <a:rPr lang="en-GB" sz="1200" b="1" dirty="0">
                <a:solidFill>
                  <a:srgbClr val="FF0000"/>
                </a:solidFill>
                <a:latin typeface="Courier New" panose="02070309020205020404" pitchFamily="49" charset="0"/>
                <a:cs typeface="Courier New" panose="02070309020205020404" pitchFamily="49" charset="0"/>
              </a:rPr>
              <a:t>&lt;/a&gt;&amp;</a:t>
            </a:r>
            <a:r>
              <a:rPr lang="en-GB" sz="1200" b="1" dirty="0" err="1">
                <a:solidFill>
                  <a:srgbClr val="FF0000"/>
                </a:solidFill>
                <a:latin typeface="Courier New" panose="02070309020205020404" pitchFamily="49" charset="0"/>
                <a:cs typeface="Courier New" panose="02070309020205020404" pitchFamily="49" charset="0"/>
              </a:rPr>
              <a:t>nbsp</a:t>
            </a:r>
            <a:r>
              <a:rPr lang="en-GB" sz="1200" b="1" dirty="0">
                <a:solidFill>
                  <a:srgbClr val="FF0000"/>
                </a:solidFill>
                <a:latin typeface="Courier New" panose="02070309020205020404" pitchFamily="49" charset="0"/>
                <a:cs typeface="Courier New" panose="02070309020205020404" pitchFamily="49" charset="0"/>
              </a:rPr>
              <a:t>;|&amp;</a:t>
            </a:r>
            <a:r>
              <a:rPr lang="en-GB" sz="1200" b="1" dirty="0" err="1">
                <a:solidFill>
                  <a:srgbClr val="FF0000"/>
                </a:solidFill>
                <a:latin typeface="Courier New" panose="02070309020205020404" pitchFamily="49" charset="0"/>
                <a:cs typeface="Courier New" panose="02070309020205020404" pitchFamily="49" charset="0"/>
              </a:rPr>
              <a:t>nbsp</a:t>
            </a:r>
            <a:r>
              <a:rPr lang="en-GB" sz="1200" b="1" dirty="0">
                <a:solidFill>
                  <a:srgbClr val="FF0000"/>
                </a:solidFill>
                <a:latin typeface="Courier New" panose="02070309020205020404" pitchFamily="49" charset="0"/>
                <a:cs typeface="Courier New" panose="02070309020205020404" pitchFamily="49" charset="0"/>
              </a:rPr>
              <a:t>;</a:t>
            </a:r>
          </a:p>
          <a:p>
            <a:pPr defTabSz="739775"/>
            <a:r>
              <a:rPr lang="en-GB" sz="1200" b="1" dirty="0">
                <a:solidFill>
                  <a:srgbClr val="FF0000"/>
                </a:solidFill>
                <a:latin typeface="Courier New" panose="02070309020205020404" pitchFamily="49" charset="0"/>
                <a:cs typeface="Courier New" panose="02070309020205020404" pitchFamily="49" charset="0"/>
              </a:rPr>
              <a:t>  &lt;a </a:t>
            </a:r>
            <a:r>
              <a:rPr lang="en-GB" sz="1200" b="1" dirty="0" err="1">
                <a:solidFill>
                  <a:srgbClr val="FF0000"/>
                </a:solidFill>
                <a:latin typeface="Courier New" panose="02070309020205020404" pitchFamily="49" charset="0"/>
                <a:cs typeface="Courier New" panose="02070309020205020404" pitchFamily="49" charset="0"/>
              </a:rPr>
              <a:t>routerLink</a:t>
            </a:r>
            <a:r>
              <a:rPr lang="en-GB" sz="1200" b="1" dirty="0">
                <a:solidFill>
                  <a:srgbClr val="FF0000"/>
                </a:solidFill>
                <a:latin typeface="Courier New" panose="02070309020205020404" pitchFamily="49" charset="0"/>
                <a:cs typeface="Courier New" panose="02070309020205020404" pitchFamily="49" charset="0"/>
              </a:rPr>
              <a:t>="/contact"&gt;</a:t>
            </a:r>
            <a:r>
              <a:rPr lang="en-GB" sz="1200" b="1" dirty="0" err="1">
                <a:solidFill>
                  <a:srgbClr val="FF0000"/>
                </a:solidFill>
                <a:latin typeface="Courier New" panose="02070309020205020404" pitchFamily="49" charset="0"/>
                <a:cs typeface="Courier New" panose="02070309020205020404" pitchFamily="49" charset="0"/>
              </a:rPr>
              <a:t>Kontakt</a:t>
            </a:r>
            <a:r>
              <a:rPr lang="en-GB" sz="1200" b="1" dirty="0">
                <a:solidFill>
                  <a:srgbClr val="FF0000"/>
                </a:solidFill>
                <a:latin typeface="Courier New" panose="02070309020205020404" pitchFamily="49" charset="0"/>
                <a:cs typeface="Courier New" panose="02070309020205020404" pitchFamily="49" charset="0"/>
              </a:rPr>
              <a:t>&lt;/a&gt; &amp;</a:t>
            </a:r>
            <a:r>
              <a:rPr lang="en-GB" sz="1200" b="1" dirty="0" err="1">
                <a:solidFill>
                  <a:srgbClr val="FF0000"/>
                </a:solidFill>
                <a:latin typeface="Courier New" panose="02070309020205020404" pitchFamily="49" charset="0"/>
                <a:cs typeface="Courier New" panose="02070309020205020404" pitchFamily="49" charset="0"/>
              </a:rPr>
              <a:t>nbsp</a:t>
            </a:r>
            <a:r>
              <a:rPr lang="en-GB" sz="1200" b="1" dirty="0">
                <a:solidFill>
                  <a:srgbClr val="FF0000"/>
                </a:solidFill>
                <a:latin typeface="Courier New" panose="02070309020205020404" pitchFamily="49" charset="0"/>
                <a:cs typeface="Courier New" panose="02070309020205020404" pitchFamily="49" charset="0"/>
              </a:rPr>
              <a:t>;|&amp;</a:t>
            </a:r>
            <a:r>
              <a:rPr lang="en-GB" sz="1200" b="1" dirty="0" err="1">
                <a:solidFill>
                  <a:srgbClr val="FF0000"/>
                </a:solidFill>
                <a:latin typeface="Courier New" panose="02070309020205020404" pitchFamily="49" charset="0"/>
                <a:cs typeface="Courier New" panose="02070309020205020404" pitchFamily="49" charset="0"/>
              </a:rPr>
              <a:t>nbsp</a:t>
            </a:r>
            <a:r>
              <a:rPr lang="en-GB" sz="1200" b="1" dirty="0">
                <a:solidFill>
                  <a:srgbClr val="FF0000"/>
                </a:solidFill>
                <a:latin typeface="Courier New" panose="02070309020205020404" pitchFamily="49" charset="0"/>
                <a:cs typeface="Courier New" panose="02070309020205020404" pitchFamily="49" charset="0"/>
              </a:rPr>
              <a:t>;</a:t>
            </a:r>
          </a:p>
          <a:p>
            <a:pPr defTabSz="739775"/>
            <a:r>
              <a:rPr lang="en-GB" sz="1200" b="1" dirty="0">
                <a:solidFill>
                  <a:srgbClr val="FF0000"/>
                </a:solidFill>
                <a:latin typeface="Courier New" panose="02070309020205020404" pitchFamily="49" charset="0"/>
                <a:cs typeface="Courier New" panose="02070309020205020404" pitchFamily="49" charset="0"/>
              </a:rPr>
              <a:t>  &lt;a </a:t>
            </a:r>
            <a:r>
              <a:rPr lang="en-GB" sz="1200" b="1" dirty="0" err="1">
                <a:solidFill>
                  <a:srgbClr val="FF0000"/>
                </a:solidFill>
                <a:latin typeface="Courier New" panose="02070309020205020404" pitchFamily="49" charset="0"/>
                <a:cs typeface="Courier New" panose="02070309020205020404" pitchFamily="49" charset="0"/>
              </a:rPr>
              <a:t>routerLink</a:t>
            </a:r>
            <a:r>
              <a:rPr lang="en-GB" sz="1200" b="1" dirty="0">
                <a:solidFill>
                  <a:srgbClr val="FF0000"/>
                </a:solidFill>
                <a:latin typeface="Courier New" panose="02070309020205020404" pitchFamily="49" charset="0"/>
                <a:cs typeface="Courier New" panose="02070309020205020404" pitchFamily="49" charset="0"/>
              </a:rPr>
              <a:t>="/about"&gt;Om </a:t>
            </a:r>
            <a:r>
              <a:rPr lang="en-GB" sz="1200" b="1" dirty="0" err="1">
                <a:solidFill>
                  <a:srgbClr val="FF0000"/>
                </a:solidFill>
                <a:latin typeface="Courier New" panose="02070309020205020404" pitchFamily="49" charset="0"/>
                <a:cs typeface="Courier New" panose="02070309020205020404" pitchFamily="49" charset="0"/>
              </a:rPr>
              <a:t>oss</a:t>
            </a:r>
            <a:r>
              <a:rPr lang="en-GB" sz="1200" b="1" dirty="0">
                <a:solidFill>
                  <a:srgbClr val="FF0000"/>
                </a:solidFill>
                <a:latin typeface="Courier New" panose="02070309020205020404" pitchFamily="49" charset="0"/>
                <a:cs typeface="Courier New" panose="02070309020205020404" pitchFamily="49" charset="0"/>
              </a:rPr>
              <a:t>&lt;/a&gt; </a:t>
            </a:r>
          </a:p>
          <a:p>
            <a:pPr defTabSz="739775"/>
            <a:r>
              <a:rPr lang="en-GB" sz="1200" dirty="0">
                <a:latin typeface="Courier New" panose="02070309020205020404" pitchFamily="49" charset="0"/>
                <a:cs typeface="Courier New" panose="02070309020205020404" pitchFamily="49" charset="0"/>
              </a:rPr>
              <a:t>&lt;/nav&gt;</a:t>
            </a:r>
          </a:p>
          <a:p>
            <a:pPr defTabSz="739775"/>
            <a:endParaRPr lang="en-GB" sz="1200" dirty="0">
              <a:latin typeface="Courier New" panose="02070309020205020404" pitchFamily="49" charset="0"/>
              <a:cs typeface="Courier New" panose="02070309020205020404" pitchFamily="49" charset="0"/>
            </a:endParaRPr>
          </a:p>
          <a:p>
            <a:pPr defTabSz="739775"/>
            <a:r>
              <a:rPr lang="en-GB" sz="1200" dirty="0">
                <a:latin typeface="Courier New" panose="02070309020205020404" pitchFamily="49" charset="0"/>
                <a:cs typeface="Courier New" panose="02070309020205020404" pitchFamily="49" charset="0"/>
              </a:rPr>
              <a:t>&lt;router-outlet&gt;&lt;/router-outlet&gt;</a:t>
            </a:r>
          </a:p>
          <a:p>
            <a:pPr defTabSz="739775"/>
            <a:endParaRPr lang="en-GB" sz="1200" dirty="0">
              <a:latin typeface="Courier New" panose="02070309020205020404" pitchFamily="49" charset="0"/>
              <a:cs typeface="Courier New" panose="02070309020205020404" pitchFamily="49" charset="0"/>
            </a:endParaRPr>
          </a:p>
          <a:p>
            <a:pPr defTabSz="739775"/>
            <a:r>
              <a:rPr lang="en-GB" sz="1200" dirty="0">
                <a:latin typeface="Courier New" panose="02070309020205020404" pitchFamily="49" charset="0"/>
                <a:cs typeface="Courier New" panose="02070309020205020404" pitchFamily="49" charset="0"/>
              </a:rPr>
              <a:t>&lt;p&gt;Copyright &amp;copy; OSL&lt;/p&gt;</a:t>
            </a:r>
          </a:p>
        </p:txBody>
      </p:sp>
      <p:sp>
        <p:nvSpPr>
          <p:cNvPr id="5" name="TextBox 4">
            <a:extLst>
              <a:ext uri="{FF2B5EF4-FFF2-40B4-BE49-F238E27FC236}">
                <a16:creationId xmlns:a16="http://schemas.microsoft.com/office/drawing/2014/main" id="{564CCEA5-582B-4BA8-8B33-41D5847C0F09}"/>
              </a:ext>
            </a:extLst>
          </p:cNvPr>
          <p:cNvSpPr txBox="1"/>
          <p:nvPr/>
        </p:nvSpPr>
        <p:spPr>
          <a:xfrm>
            <a:off x="6012433" y="3917412"/>
            <a:ext cx="2601995" cy="276999"/>
          </a:xfrm>
          <a:prstGeom prst="rect">
            <a:avLst/>
          </a:prstGeom>
          <a:noFill/>
        </p:spPr>
        <p:txBody>
          <a:bodyPr wrap="none" rtlCol="0">
            <a:spAutoFit/>
          </a:bodyPr>
          <a:lstStyle/>
          <a:p>
            <a:pPr algn="r"/>
            <a:r>
              <a:rPr lang="en-GB" sz="1200" b="1" dirty="0" err="1">
                <a:solidFill>
                  <a:schemeClr val="tx2">
                    <a:lumMod val="75000"/>
                  </a:schemeClr>
                </a:solidFill>
                <a:latin typeface="Courier New" panose="02070309020205020404" pitchFamily="49" charset="0"/>
                <a:cs typeface="Courier New" panose="02070309020205020404" pitchFamily="49" charset="0"/>
              </a:rPr>
              <a:t>src</a:t>
            </a:r>
            <a:r>
              <a:rPr lang="en-GB" sz="1200" b="1" dirty="0">
                <a:solidFill>
                  <a:schemeClr val="tx2">
                    <a:lumMod val="75000"/>
                  </a:schemeClr>
                </a:solidFill>
                <a:latin typeface="Courier New" panose="02070309020205020404" pitchFamily="49" charset="0"/>
                <a:cs typeface="Courier New" panose="02070309020205020404" pitchFamily="49" charset="0"/>
              </a:rPr>
              <a:t>/app/app.component.html</a:t>
            </a:r>
          </a:p>
        </p:txBody>
      </p:sp>
    </p:spTree>
    <p:extLst>
      <p:ext uri="{BB962C8B-B14F-4D97-AF65-F5344CB8AC3E}">
        <p14:creationId xmlns:p14="http://schemas.microsoft.com/office/powerpoint/2010/main" val="51575174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p:cNvSpPr>
            <a:spLocks noChangeArrowheads="1"/>
          </p:cNvSpPr>
          <p:nvPr/>
        </p:nvSpPr>
        <p:spPr bwMode="auto">
          <a:xfrm>
            <a:off x="1678782" y="4669631"/>
            <a:ext cx="1394222" cy="386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350"/>
          </a:p>
        </p:txBody>
      </p:sp>
      <p:sp>
        <p:nvSpPr>
          <p:cNvPr id="3075" name="Rectangle 1027"/>
          <p:cNvSpPr>
            <a:spLocks noChangeArrowheads="1"/>
          </p:cNvSpPr>
          <p:nvPr/>
        </p:nvSpPr>
        <p:spPr bwMode="auto">
          <a:xfrm>
            <a:off x="3487341" y="4669631"/>
            <a:ext cx="2169319" cy="386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350"/>
          </a:p>
        </p:txBody>
      </p:sp>
      <p:sp>
        <p:nvSpPr>
          <p:cNvPr id="3076" name="Rectangle 1029"/>
          <p:cNvSpPr>
            <a:spLocks noGrp="1" noChangeArrowheads="1"/>
          </p:cNvSpPr>
          <p:nvPr>
            <p:ph type="title"/>
          </p:nvPr>
        </p:nvSpPr>
        <p:spPr/>
        <p:txBody>
          <a:bodyPr/>
          <a:lstStyle/>
          <a:p>
            <a:pPr eaLnBrk="1" hangingPunct="1"/>
            <a:r>
              <a:rPr lang="en-GB" dirty="0">
                <a:cs typeface="Times New Roman" pitchFamily="18" charset="0"/>
              </a:rPr>
              <a:t>Defining Router Links (2 of 2)</a:t>
            </a:r>
            <a:endParaRPr lang="en-GB" dirty="0"/>
          </a:p>
        </p:txBody>
      </p:sp>
      <p:sp>
        <p:nvSpPr>
          <p:cNvPr id="3077" name="Rectangle 1030"/>
          <p:cNvSpPr>
            <a:spLocks noGrp="1" noChangeArrowheads="1"/>
          </p:cNvSpPr>
          <p:nvPr>
            <p:ph idx="1"/>
          </p:nvPr>
        </p:nvSpPr>
        <p:spPr>
          <a:xfrm>
            <a:off x="900501" y="924309"/>
            <a:ext cx="8118970" cy="3742941"/>
          </a:xfrm>
        </p:spPr>
        <p:txBody>
          <a:bodyPr/>
          <a:lstStyle/>
          <a:p>
            <a:pPr eaLnBrk="1" hangingPunct="1"/>
            <a:r>
              <a:rPr lang="en-GB" dirty="0"/>
              <a:t>You must also tweak </a:t>
            </a:r>
            <a:r>
              <a:rPr lang="en-GB" dirty="0" err="1">
                <a:latin typeface="Courier New" panose="02070309020205020404" pitchFamily="49" charset="0"/>
                <a:cs typeface="Courier New" panose="02070309020205020404" pitchFamily="49" charset="0"/>
              </a:rPr>
              <a:t>AppComponent</a:t>
            </a:r>
            <a:r>
              <a:rPr lang="en-GB" dirty="0"/>
              <a:t> as follows:</a:t>
            </a:r>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eaLnBrk="1" hangingPunct="1"/>
            <a:r>
              <a:rPr lang="en-GB" dirty="0" err="1">
                <a:latin typeface="Courier New" panose="02070309020205020404" pitchFamily="49" charset="0"/>
                <a:cs typeface="Courier New" panose="02070309020205020404" pitchFamily="49" charset="0"/>
              </a:rPr>
              <a:t>RouterLink</a:t>
            </a:r>
            <a:r>
              <a:rPr lang="en-GB" dirty="0"/>
              <a:t> is a </a:t>
            </a:r>
            <a:r>
              <a:rPr lang="en-GB" i="1" dirty="0"/>
              <a:t>directive</a:t>
            </a:r>
          </a:p>
          <a:p>
            <a:pPr lvl="1"/>
            <a:r>
              <a:rPr lang="en-GB" dirty="0"/>
              <a:t>It's what implements the routing behaviour when you put </a:t>
            </a:r>
            <a:r>
              <a:rPr lang="en-GB" dirty="0" err="1">
                <a:latin typeface="Courier New" panose="02070309020205020404" pitchFamily="49" charset="0"/>
                <a:cs typeface="Courier New" panose="02070309020205020404" pitchFamily="49" charset="0"/>
              </a:rPr>
              <a:t>routerLink</a:t>
            </a:r>
            <a:r>
              <a:rPr lang="en-GB" dirty="0"/>
              <a:t> attributes in </a:t>
            </a:r>
            <a:r>
              <a:rPr lang="en-GB" dirty="0">
                <a:latin typeface="Courier New" panose="02070309020205020404" pitchFamily="49" charset="0"/>
                <a:cs typeface="Courier New" panose="02070309020205020404" pitchFamily="49" charset="0"/>
              </a:rPr>
              <a:t>&lt;a&gt;</a:t>
            </a:r>
            <a:r>
              <a:rPr lang="en-GB" dirty="0"/>
              <a:t> tags</a:t>
            </a:r>
          </a:p>
          <a:p>
            <a:pPr eaLnBrk="1" hangingPunct="1"/>
            <a:endParaRPr lang="en-GB" dirty="0"/>
          </a:p>
        </p:txBody>
      </p:sp>
      <p:sp>
        <p:nvSpPr>
          <p:cNvPr id="7" name="Footer Placeholder 3">
            <a:extLst>
              <a:ext uri="{FF2B5EF4-FFF2-40B4-BE49-F238E27FC236}">
                <a16:creationId xmlns:a16="http://schemas.microsoft.com/office/drawing/2014/main" id="{788339B4-D28F-46FB-8E3F-9DB572926F11}"/>
              </a:ext>
            </a:extLst>
          </p:cNvPr>
          <p:cNvSpPr txBox="1">
            <a:spLocks/>
          </p:cNvSpPr>
          <p:nvPr/>
        </p:nvSpPr>
        <p:spPr bwMode="auto">
          <a:xfrm>
            <a:off x="8576156" y="4630835"/>
            <a:ext cx="52050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marL="0" algn="ctr" defTabSz="457200" rtl="0" eaLnBrk="1" fontAlgn="base" latinLnBrk="0" hangingPunct="1">
              <a:spcBef>
                <a:spcPct val="0"/>
              </a:spcBef>
              <a:spcAft>
                <a:spcPct val="0"/>
              </a:spcAft>
              <a:defRPr sz="1200" b="0" kern="1200">
                <a:solidFill>
                  <a:schemeClr val="tx2"/>
                </a:solidFill>
                <a:latin typeface="+mn-lt"/>
                <a:ea typeface="+mn-ea"/>
                <a:cs typeface="+mn-cs"/>
              </a:defRPr>
            </a:lvl1pPr>
            <a:lvl2pPr marL="4572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2pPr>
            <a:lvl3pPr marL="9144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3pPr>
            <a:lvl4pPr marL="13716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4pPr>
            <a:lvl5pPr marL="18288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5pPr>
            <a:lvl6pPr marL="2286000" algn="l" defTabSz="914400" rtl="0" eaLnBrk="1" latinLnBrk="0" hangingPunct="1">
              <a:defRPr sz="1600" kern="1200">
                <a:solidFill>
                  <a:schemeClr val="tx1"/>
                </a:solidFill>
                <a:latin typeface="Tahoma" pitchFamily="34" charset="0"/>
                <a:ea typeface="+mn-ea"/>
                <a:cs typeface="+mn-cs"/>
              </a:defRPr>
            </a:lvl6pPr>
            <a:lvl7pPr marL="2743200" algn="l" defTabSz="914400" rtl="0" eaLnBrk="1" latinLnBrk="0" hangingPunct="1">
              <a:defRPr sz="1600" kern="1200">
                <a:solidFill>
                  <a:schemeClr val="tx1"/>
                </a:solidFill>
                <a:latin typeface="Tahoma" pitchFamily="34" charset="0"/>
                <a:ea typeface="+mn-ea"/>
                <a:cs typeface="+mn-cs"/>
              </a:defRPr>
            </a:lvl7pPr>
            <a:lvl8pPr marL="3200400" algn="l" defTabSz="914400" rtl="0" eaLnBrk="1" latinLnBrk="0" hangingPunct="1">
              <a:defRPr sz="1600" kern="1200">
                <a:solidFill>
                  <a:schemeClr val="tx1"/>
                </a:solidFill>
                <a:latin typeface="Tahoma" pitchFamily="34" charset="0"/>
                <a:ea typeface="+mn-ea"/>
                <a:cs typeface="+mn-cs"/>
              </a:defRPr>
            </a:lvl8pPr>
            <a:lvl9pPr marL="3657600" algn="l" defTabSz="914400" rtl="0" eaLnBrk="1" latinLnBrk="0" hangingPunct="1">
              <a:defRPr sz="1600" kern="1200">
                <a:solidFill>
                  <a:schemeClr val="tx1"/>
                </a:solidFill>
                <a:latin typeface="Tahoma" pitchFamily="34" charset="0"/>
                <a:ea typeface="+mn-ea"/>
                <a:cs typeface="+mn-cs"/>
              </a:defRPr>
            </a:lvl9pPr>
          </a:lstStyle>
          <a:p>
            <a:pPr>
              <a:defRPr/>
            </a:pPr>
            <a:fld id="{20D3A3B2-EA16-4B4A-AE9A-D51E3039C102}" type="slidenum">
              <a:rPr lang="en-GB" smtClean="0">
                <a:solidFill>
                  <a:srgbClr val="1F497D"/>
                </a:solidFill>
                <a:latin typeface="Calibri"/>
              </a:rPr>
              <a:pPr>
                <a:defRPr/>
              </a:pPr>
              <a:t>21</a:t>
            </a:fld>
            <a:endParaRPr lang="en-GB" dirty="0">
              <a:solidFill>
                <a:srgbClr val="1F497D"/>
              </a:solidFill>
              <a:latin typeface="Calibri"/>
            </a:endParaRPr>
          </a:p>
        </p:txBody>
      </p:sp>
      <p:sp>
        <p:nvSpPr>
          <p:cNvPr id="4" name="Rectangle 16">
            <a:extLst>
              <a:ext uri="{FF2B5EF4-FFF2-40B4-BE49-F238E27FC236}">
                <a16:creationId xmlns:a16="http://schemas.microsoft.com/office/drawing/2014/main" id="{D1202CFC-B3DE-4BF0-942C-D8A908EC70B3}"/>
              </a:ext>
            </a:extLst>
          </p:cNvPr>
          <p:cNvSpPr>
            <a:spLocks noChangeArrowheads="1"/>
          </p:cNvSpPr>
          <p:nvPr/>
        </p:nvSpPr>
        <p:spPr bwMode="auto">
          <a:xfrm>
            <a:off x="1305163" y="1367089"/>
            <a:ext cx="7443902" cy="2101058"/>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lIns="69056" tIns="34529" rIns="69056" bIns="34529" anchor="ctr">
            <a:spAutoFit/>
          </a:bodyPr>
          <a:lstStyle/>
          <a:p>
            <a:pPr defTabSz="554831"/>
            <a:r>
              <a:rPr lang="en-GB" sz="1200" dirty="0">
                <a:latin typeface="Courier New" panose="02070309020205020404" pitchFamily="49" charset="0"/>
                <a:cs typeface="Courier New" panose="02070309020205020404" pitchFamily="49" charset="0"/>
              </a:rPr>
              <a:t>import { </a:t>
            </a:r>
            <a:r>
              <a:rPr lang="en-GB" sz="1200" b="1" dirty="0" err="1">
                <a:solidFill>
                  <a:srgbClr val="FF0000"/>
                </a:solidFill>
                <a:latin typeface="Courier New" panose="02070309020205020404" pitchFamily="49" charset="0"/>
                <a:cs typeface="Courier New" panose="02070309020205020404" pitchFamily="49" charset="0"/>
              </a:rPr>
              <a:t>RouterLink</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RouterOutlet</a:t>
            </a:r>
            <a:r>
              <a:rPr lang="en-GB" sz="1200" dirty="0">
                <a:latin typeface="Courier New" panose="02070309020205020404" pitchFamily="49" charset="0"/>
                <a:cs typeface="Courier New" panose="02070309020205020404" pitchFamily="49" charset="0"/>
              </a:rPr>
              <a:t> } from '@angular/router';</a:t>
            </a:r>
          </a:p>
          <a:p>
            <a:pPr defTabSz="554831"/>
            <a:r>
              <a:rPr lang="en-GB" sz="1200" dirty="0">
                <a:latin typeface="Courier New" panose="02070309020205020404" pitchFamily="49" charset="0"/>
                <a:cs typeface="Courier New" panose="02070309020205020404" pitchFamily="49" charset="0"/>
              </a:rPr>
              <a:t>…</a:t>
            </a:r>
          </a:p>
          <a:p>
            <a:pPr defTabSz="554831"/>
            <a:endParaRPr lang="en-GB" sz="1200" dirty="0">
              <a:latin typeface="Courier New" panose="02070309020205020404" pitchFamily="49" charset="0"/>
              <a:cs typeface="Courier New" panose="02070309020205020404" pitchFamily="49" charset="0"/>
            </a:endParaRPr>
          </a:p>
          <a:p>
            <a:pPr defTabSz="554831"/>
            <a:r>
              <a:rPr lang="en-GB" sz="1200" dirty="0">
                <a:latin typeface="Courier New" panose="02070309020205020404" pitchFamily="49" charset="0"/>
                <a:cs typeface="Courier New" panose="02070309020205020404" pitchFamily="49" charset="0"/>
              </a:rPr>
              <a:t>@Component({</a:t>
            </a:r>
          </a:p>
          <a:p>
            <a:pPr defTabSz="554831"/>
            <a:r>
              <a:rPr lang="en-GB" sz="1200" dirty="0">
                <a:latin typeface="Courier New" panose="02070309020205020404" pitchFamily="49" charset="0"/>
                <a:cs typeface="Courier New" panose="02070309020205020404" pitchFamily="49" charset="0"/>
              </a:rPr>
              <a:t>  selector: 'app-root',</a:t>
            </a:r>
          </a:p>
          <a:p>
            <a:pPr defTabSz="554831"/>
            <a:r>
              <a:rPr lang="en-GB" sz="1200" dirty="0">
                <a:latin typeface="Courier New" panose="02070309020205020404" pitchFamily="49" charset="0"/>
                <a:cs typeface="Courier New" panose="02070309020205020404" pitchFamily="49" charset="0"/>
              </a:rPr>
              <a:t>  standalone: true,</a:t>
            </a:r>
          </a:p>
          <a:p>
            <a:pPr defTabSz="554831"/>
            <a:r>
              <a:rPr lang="en-GB" sz="1200" dirty="0">
                <a:latin typeface="Courier New" panose="02070309020205020404" pitchFamily="49" charset="0"/>
                <a:cs typeface="Courier New" panose="02070309020205020404" pitchFamily="49" charset="0"/>
              </a:rPr>
              <a:t>  imports: [</a:t>
            </a:r>
            <a:r>
              <a:rPr lang="en-GB" sz="1200" dirty="0" err="1">
                <a:latin typeface="Courier New" panose="02070309020205020404" pitchFamily="49" charset="0"/>
                <a:cs typeface="Courier New" panose="02070309020205020404" pitchFamily="49" charset="0"/>
              </a:rPr>
              <a:t>CommonModule</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RouterOutlet</a:t>
            </a:r>
            <a:r>
              <a:rPr lang="en-GB" sz="1200" dirty="0">
                <a:latin typeface="Courier New" panose="02070309020205020404" pitchFamily="49" charset="0"/>
                <a:cs typeface="Courier New" panose="02070309020205020404" pitchFamily="49" charset="0"/>
              </a:rPr>
              <a:t>, </a:t>
            </a:r>
            <a:r>
              <a:rPr lang="en-GB" sz="1200" b="1" dirty="0" err="1">
                <a:solidFill>
                  <a:srgbClr val="FF0000"/>
                </a:solidFill>
                <a:latin typeface="Courier New" panose="02070309020205020404" pitchFamily="49" charset="0"/>
                <a:cs typeface="Courier New" panose="02070309020205020404" pitchFamily="49" charset="0"/>
              </a:rPr>
              <a:t>RouterLink</a:t>
            </a:r>
            <a:r>
              <a:rPr lang="en-GB" sz="1200" dirty="0">
                <a:latin typeface="Courier New" panose="02070309020205020404" pitchFamily="49" charset="0"/>
                <a:cs typeface="Courier New" panose="02070309020205020404" pitchFamily="49" charset="0"/>
              </a:rPr>
              <a:t>],</a:t>
            </a:r>
          </a:p>
          <a:p>
            <a:pPr defTabSz="554831"/>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templateUrl</a:t>
            </a:r>
            <a:r>
              <a:rPr lang="en-GB" sz="1200" dirty="0">
                <a:latin typeface="Courier New" panose="02070309020205020404" pitchFamily="49" charset="0"/>
                <a:cs typeface="Courier New" panose="02070309020205020404" pitchFamily="49" charset="0"/>
              </a:rPr>
              <a:t>: './app.component.html',</a:t>
            </a:r>
          </a:p>
          <a:p>
            <a:pPr defTabSz="554831"/>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styleUrls</a:t>
            </a:r>
            <a:r>
              <a:rPr lang="en-GB" sz="1200" dirty="0">
                <a:latin typeface="Courier New" panose="02070309020205020404" pitchFamily="49" charset="0"/>
                <a:cs typeface="Courier New" panose="02070309020205020404" pitchFamily="49" charset="0"/>
              </a:rPr>
              <a:t>: ['./app.component.css']</a:t>
            </a:r>
          </a:p>
          <a:p>
            <a:pPr defTabSz="554831"/>
            <a:r>
              <a:rPr lang="en-GB" sz="1200" dirty="0">
                <a:latin typeface="Courier New" panose="02070309020205020404" pitchFamily="49" charset="0"/>
                <a:cs typeface="Courier New" panose="02070309020205020404" pitchFamily="49" charset="0"/>
              </a:rPr>
              <a:t>})</a:t>
            </a:r>
          </a:p>
          <a:p>
            <a:pPr defTabSz="554831"/>
            <a:r>
              <a:rPr lang="en-GB" sz="1200" dirty="0">
                <a:latin typeface="Courier New" panose="02070309020205020404" pitchFamily="49" charset="0"/>
                <a:cs typeface="Courier New" panose="02070309020205020404" pitchFamily="49" charset="0"/>
              </a:rPr>
              <a:t>export class </a:t>
            </a:r>
            <a:r>
              <a:rPr lang="en-GB" sz="1200" dirty="0" err="1">
                <a:latin typeface="Courier New" panose="02070309020205020404" pitchFamily="49" charset="0"/>
                <a:cs typeface="Courier New" panose="02070309020205020404" pitchFamily="49" charset="0"/>
              </a:rPr>
              <a:t>AppComponent</a:t>
            </a:r>
            <a:r>
              <a:rPr lang="en-GB" sz="1200" dirty="0">
                <a:latin typeface="Courier New" panose="02070309020205020404" pitchFamily="49" charset="0"/>
                <a:cs typeface="Courier New" panose="02070309020205020404" pitchFamily="49" charset="0"/>
              </a:rPr>
              <a:t> { … }</a:t>
            </a:r>
          </a:p>
        </p:txBody>
      </p:sp>
      <p:sp>
        <p:nvSpPr>
          <p:cNvPr id="5" name="TextBox 4">
            <a:extLst>
              <a:ext uri="{FF2B5EF4-FFF2-40B4-BE49-F238E27FC236}">
                <a16:creationId xmlns:a16="http://schemas.microsoft.com/office/drawing/2014/main" id="{41AC57EF-8854-41A9-9E4F-1C00F23BEBA3}"/>
              </a:ext>
            </a:extLst>
          </p:cNvPr>
          <p:cNvSpPr txBox="1"/>
          <p:nvPr/>
        </p:nvSpPr>
        <p:spPr>
          <a:xfrm>
            <a:off x="6662088" y="3186910"/>
            <a:ext cx="2137124" cy="276999"/>
          </a:xfrm>
          <a:prstGeom prst="rect">
            <a:avLst/>
          </a:prstGeom>
          <a:noFill/>
        </p:spPr>
        <p:txBody>
          <a:bodyPr wrap="none" rtlCol="0">
            <a:spAutoFit/>
          </a:bodyPr>
          <a:lstStyle/>
          <a:p>
            <a:pPr algn="r"/>
            <a:r>
              <a:rPr lang="en-GB" sz="1200" b="1" dirty="0" err="1">
                <a:solidFill>
                  <a:schemeClr val="tx2">
                    <a:lumMod val="75000"/>
                  </a:schemeClr>
                </a:solidFill>
                <a:latin typeface="Courier New" panose="02070309020205020404" pitchFamily="49" charset="0"/>
                <a:cs typeface="Courier New" panose="02070309020205020404" pitchFamily="49" charset="0"/>
              </a:rPr>
              <a:t>src</a:t>
            </a:r>
            <a:r>
              <a:rPr lang="en-GB" sz="1200" b="1" dirty="0">
                <a:solidFill>
                  <a:schemeClr val="tx2">
                    <a:lumMod val="75000"/>
                  </a:schemeClr>
                </a:solidFill>
                <a:latin typeface="Courier New" panose="02070309020205020404" pitchFamily="49" charset="0"/>
                <a:cs typeface="Courier New" panose="02070309020205020404" pitchFamily="49" charset="0"/>
              </a:rPr>
              <a:t>/app/app-</a:t>
            </a:r>
            <a:r>
              <a:rPr lang="en-GB" sz="1200" b="1" dirty="0" err="1">
                <a:solidFill>
                  <a:schemeClr val="tx2">
                    <a:lumMod val="75000"/>
                  </a:schemeClr>
                </a:solidFill>
                <a:latin typeface="Courier New" panose="02070309020205020404" pitchFamily="49" charset="0"/>
                <a:cs typeface="Courier New" panose="02070309020205020404" pitchFamily="49" charset="0"/>
              </a:rPr>
              <a:t>routes.ts</a:t>
            </a:r>
            <a:endParaRPr lang="en-GB" sz="1200" b="1" dirty="0">
              <a:solidFill>
                <a:schemeClr val="tx2">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4135194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dirty="0"/>
              <a:t>Running the Application</a:t>
            </a:r>
          </a:p>
        </p:txBody>
      </p:sp>
      <p:sp>
        <p:nvSpPr>
          <p:cNvPr id="3" name="Content Placeholder 2">
            <a:extLst>
              <a:ext uri="{FF2B5EF4-FFF2-40B4-BE49-F238E27FC236}">
                <a16:creationId xmlns:a16="http://schemas.microsoft.com/office/drawing/2014/main" id="{DC004F77-4066-4425-A5A5-7E2DD5E3EFA0}"/>
              </a:ext>
            </a:extLst>
          </p:cNvPr>
          <p:cNvSpPr>
            <a:spLocks noGrp="1"/>
          </p:cNvSpPr>
          <p:nvPr>
            <p:ph idx="1"/>
          </p:nvPr>
        </p:nvSpPr>
        <p:spPr/>
        <p:txBody>
          <a:bodyPr/>
          <a:lstStyle/>
          <a:p>
            <a:r>
              <a:rPr lang="en-GB" dirty="0"/>
              <a:t>Here's a reminder of how the application looks</a:t>
            </a:r>
          </a:p>
        </p:txBody>
      </p:sp>
      <p:sp>
        <p:nvSpPr>
          <p:cNvPr id="15" name="Footer Placeholder 3">
            <a:extLst>
              <a:ext uri="{FF2B5EF4-FFF2-40B4-BE49-F238E27FC236}">
                <a16:creationId xmlns:a16="http://schemas.microsoft.com/office/drawing/2014/main" id="{CAF32379-FB5D-455D-B344-388CDF64FE79}"/>
              </a:ext>
            </a:extLst>
          </p:cNvPr>
          <p:cNvSpPr txBox="1">
            <a:spLocks/>
          </p:cNvSpPr>
          <p:nvPr/>
        </p:nvSpPr>
        <p:spPr bwMode="auto">
          <a:xfrm>
            <a:off x="8576156" y="4630835"/>
            <a:ext cx="52050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marL="0" algn="ctr" defTabSz="457200" rtl="0" eaLnBrk="1" fontAlgn="base" latinLnBrk="0" hangingPunct="1">
              <a:spcBef>
                <a:spcPct val="0"/>
              </a:spcBef>
              <a:spcAft>
                <a:spcPct val="0"/>
              </a:spcAft>
              <a:defRPr sz="1200" b="0" kern="1200">
                <a:solidFill>
                  <a:schemeClr val="tx2"/>
                </a:solidFill>
                <a:latin typeface="+mn-lt"/>
                <a:ea typeface="+mn-ea"/>
                <a:cs typeface="+mn-cs"/>
              </a:defRPr>
            </a:lvl1pPr>
            <a:lvl2pPr marL="4572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2pPr>
            <a:lvl3pPr marL="9144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3pPr>
            <a:lvl4pPr marL="13716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4pPr>
            <a:lvl5pPr marL="18288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5pPr>
            <a:lvl6pPr marL="2286000" algn="l" defTabSz="914400" rtl="0" eaLnBrk="1" latinLnBrk="0" hangingPunct="1">
              <a:defRPr sz="1600" kern="1200">
                <a:solidFill>
                  <a:schemeClr val="tx1"/>
                </a:solidFill>
                <a:latin typeface="Tahoma" pitchFamily="34" charset="0"/>
                <a:ea typeface="+mn-ea"/>
                <a:cs typeface="+mn-cs"/>
              </a:defRPr>
            </a:lvl6pPr>
            <a:lvl7pPr marL="2743200" algn="l" defTabSz="914400" rtl="0" eaLnBrk="1" latinLnBrk="0" hangingPunct="1">
              <a:defRPr sz="1600" kern="1200">
                <a:solidFill>
                  <a:schemeClr val="tx1"/>
                </a:solidFill>
                <a:latin typeface="Tahoma" pitchFamily="34" charset="0"/>
                <a:ea typeface="+mn-ea"/>
                <a:cs typeface="+mn-cs"/>
              </a:defRPr>
            </a:lvl7pPr>
            <a:lvl8pPr marL="3200400" algn="l" defTabSz="914400" rtl="0" eaLnBrk="1" latinLnBrk="0" hangingPunct="1">
              <a:defRPr sz="1600" kern="1200">
                <a:solidFill>
                  <a:schemeClr val="tx1"/>
                </a:solidFill>
                <a:latin typeface="Tahoma" pitchFamily="34" charset="0"/>
                <a:ea typeface="+mn-ea"/>
                <a:cs typeface="+mn-cs"/>
              </a:defRPr>
            </a:lvl8pPr>
            <a:lvl9pPr marL="3657600" algn="l" defTabSz="914400" rtl="0" eaLnBrk="1" latinLnBrk="0" hangingPunct="1">
              <a:defRPr sz="1600" kern="1200">
                <a:solidFill>
                  <a:schemeClr val="tx1"/>
                </a:solidFill>
                <a:latin typeface="Tahoma" pitchFamily="34" charset="0"/>
                <a:ea typeface="+mn-ea"/>
                <a:cs typeface="+mn-cs"/>
              </a:defRPr>
            </a:lvl9pPr>
          </a:lstStyle>
          <a:p>
            <a:pPr>
              <a:defRPr/>
            </a:pPr>
            <a:fld id="{20D3A3B2-EA16-4B4A-AE9A-D51E3039C102}" type="slidenum">
              <a:rPr lang="en-GB" smtClean="0">
                <a:solidFill>
                  <a:srgbClr val="1F497D"/>
                </a:solidFill>
                <a:latin typeface="Calibri"/>
              </a:rPr>
              <a:pPr>
                <a:defRPr/>
              </a:pPr>
              <a:t>22</a:t>
            </a:fld>
            <a:endParaRPr lang="en-GB" dirty="0">
              <a:solidFill>
                <a:srgbClr val="1F497D"/>
              </a:solidFill>
              <a:latin typeface="Calibri"/>
            </a:endParaRPr>
          </a:p>
        </p:txBody>
      </p:sp>
      <p:pic>
        <p:nvPicPr>
          <p:cNvPr id="17" name="Picture 16">
            <a:extLst>
              <a:ext uri="{FF2B5EF4-FFF2-40B4-BE49-F238E27FC236}">
                <a16:creationId xmlns:a16="http://schemas.microsoft.com/office/drawing/2014/main" id="{2660094C-C6D6-D271-4BA7-403AEB068003}"/>
              </a:ext>
            </a:extLst>
          </p:cNvPr>
          <p:cNvPicPr>
            <a:picLocks noChangeAspect="1"/>
          </p:cNvPicPr>
          <p:nvPr/>
        </p:nvPicPr>
        <p:blipFill>
          <a:blip r:embed="rId3"/>
          <a:stretch>
            <a:fillRect/>
          </a:stretch>
        </p:blipFill>
        <p:spPr>
          <a:xfrm>
            <a:off x="1360122" y="1590719"/>
            <a:ext cx="4047185" cy="2591834"/>
          </a:xfrm>
          <a:prstGeom prst="rect">
            <a:avLst/>
          </a:prstGeom>
        </p:spPr>
      </p:pic>
      <p:pic>
        <p:nvPicPr>
          <p:cNvPr id="18" name="Picture 17">
            <a:extLst>
              <a:ext uri="{FF2B5EF4-FFF2-40B4-BE49-F238E27FC236}">
                <a16:creationId xmlns:a16="http://schemas.microsoft.com/office/drawing/2014/main" id="{5899C6E1-3393-CAC1-D7DC-192247559A1B}"/>
              </a:ext>
            </a:extLst>
          </p:cNvPr>
          <p:cNvPicPr>
            <a:picLocks noChangeAspect="1"/>
          </p:cNvPicPr>
          <p:nvPr/>
        </p:nvPicPr>
        <p:blipFill>
          <a:blip r:embed="rId4"/>
          <a:stretch>
            <a:fillRect/>
          </a:stretch>
        </p:blipFill>
        <p:spPr>
          <a:xfrm>
            <a:off x="2925278" y="1862248"/>
            <a:ext cx="4047185" cy="2591834"/>
          </a:xfrm>
          <a:prstGeom prst="rect">
            <a:avLst/>
          </a:prstGeom>
        </p:spPr>
      </p:pic>
      <p:pic>
        <p:nvPicPr>
          <p:cNvPr id="19" name="Picture 18">
            <a:extLst>
              <a:ext uri="{FF2B5EF4-FFF2-40B4-BE49-F238E27FC236}">
                <a16:creationId xmlns:a16="http://schemas.microsoft.com/office/drawing/2014/main" id="{1386DF91-EED2-D92C-9282-399AB05CDDD0}"/>
              </a:ext>
            </a:extLst>
          </p:cNvPr>
          <p:cNvPicPr>
            <a:picLocks noChangeAspect="1"/>
          </p:cNvPicPr>
          <p:nvPr/>
        </p:nvPicPr>
        <p:blipFill>
          <a:blip r:embed="rId5"/>
          <a:stretch>
            <a:fillRect/>
          </a:stretch>
        </p:blipFill>
        <p:spPr>
          <a:xfrm>
            <a:off x="4505062" y="2338612"/>
            <a:ext cx="4047185" cy="2591834"/>
          </a:xfrm>
          <a:prstGeom prst="rect">
            <a:avLst/>
          </a:prstGeom>
        </p:spPr>
      </p:pic>
      <p:sp>
        <p:nvSpPr>
          <p:cNvPr id="20" name="Rounded Rectangle 2">
            <a:extLst>
              <a:ext uri="{FF2B5EF4-FFF2-40B4-BE49-F238E27FC236}">
                <a16:creationId xmlns:a16="http://schemas.microsoft.com/office/drawing/2014/main" id="{2DB8DAFD-F212-C9F6-01DE-13DAE8DA291D}"/>
              </a:ext>
            </a:extLst>
          </p:cNvPr>
          <p:cNvSpPr/>
          <p:nvPr/>
        </p:nvSpPr>
        <p:spPr bwMode="auto">
          <a:xfrm>
            <a:off x="1360122" y="2348567"/>
            <a:ext cx="244699" cy="175198"/>
          </a:xfrm>
          <a:prstGeom prst="roundRect">
            <a:avLst/>
          </a:prstGeom>
          <a:noFill/>
          <a:ln w="2857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a:ln>
                <a:noFill/>
              </a:ln>
              <a:solidFill>
                <a:schemeClr val="tx1"/>
              </a:solidFill>
              <a:effectLst/>
              <a:latin typeface="Lucida Console" pitchFamily="49" charset="0"/>
            </a:endParaRPr>
          </a:p>
        </p:txBody>
      </p:sp>
      <p:sp>
        <p:nvSpPr>
          <p:cNvPr id="21" name="Rounded Rectangle 8">
            <a:extLst>
              <a:ext uri="{FF2B5EF4-FFF2-40B4-BE49-F238E27FC236}">
                <a16:creationId xmlns:a16="http://schemas.microsoft.com/office/drawing/2014/main" id="{E3BFB36A-7804-D260-E022-31EA2FBA7C56}"/>
              </a:ext>
            </a:extLst>
          </p:cNvPr>
          <p:cNvSpPr/>
          <p:nvPr/>
        </p:nvSpPr>
        <p:spPr bwMode="auto">
          <a:xfrm>
            <a:off x="3225539" y="2617804"/>
            <a:ext cx="332950" cy="175198"/>
          </a:xfrm>
          <a:prstGeom prst="roundRect">
            <a:avLst/>
          </a:prstGeom>
          <a:noFill/>
          <a:ln w="2857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a:ln>
                <a:noFill/>
              </a:ln>
              <a:solidFill>
                <a:schemeClr val="tx1"/>
              </a:solidFill>
              <a:effectLst/>
              <a:latin typeface="Lucida Console" pitchFamily="49" charset="0"/>
            </a:endParaRPr>
          </a:p>
        </p:txBody>
      </p:sp>
      <p:sp>
        <p:nvSpPr>
          <p:cNvPr id="22" name="Rounded Rectangle 9">
            <a:extLst>
              <a:ext uri="{FF2B5EF4-FFF2-40B4-BE49-F238E27FC236}">
                <a16:creationId xmlns:a16="http://schemas.microsoft.com/office/drawing/2014/main" id="{343BFDA0-A9AE-372C-3721-14BCC6DCB49E}"/>
              </a:ext>
            </a:extLst>
          </p:cNvPr>
          <p:cNvSpPr/>
          <p:nvPr/>
        </p:nvSpPr>
        <p:spPr bwMode="auto">
          <a:xfrm>
            <a:off x="5192664" y="3092545"/>
            <a:ext cx="338811" cy="175198"/>
          </a:xfrm>
          <a:prstGeom prst="roundRect">
            <a:avLst/>
          </a:prstGeom>
          <a:noFill/>
          <a:ln w="2857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a:ln>
                <a:noFill/>
              </a:ln>
              <a:solidFill>
                <a:schemeClr val="tx1"/>
              </a:solidFill>
              <a:effectLst/>
              <a:latin typeface="Lucida Console" pitchFamily="49" charset="0"/>
            </a:endParaRPr>
          </a:p>
        </p:txBody>
      </p:sp>
      <p:sp>
        <p:nvSpPr>
          <p:cNvPr id="23" name="TextBox 22">
            <a:extLst>
              <a:ext uri="{FF2B5EF4-FFF2-40B4-BE49-F238E27FC236}">
                <a16:creationId xmlns:a16="http://schemas.microsoft.com/office/drawing/2014/main" id="{0F7E50A6-7316-681E-5D59-A6D8C1CA7ECD}"/>
              </a:ext>
            </a:extLst>
          </p:cNvPr>
          <p:cNvSpPr txBox="1"/>
          <p:nvPr/>
        </p:nvSpPr>
        <p:spPr>
          <a:xfrm>
            <a:off x="7751902" y="1580651"/>
            <a:ext cx="793229" cy="276999"/>
          </a:xfrm>
          <a:prstGeom prst="rect">
            <a:avLst/>
          </a:prstGeom>
          <a:solidFill>
            <a:schemeClr val="bg1"/>
          </a:solidFill>
          <a:ln>
            <a:solidFill>
              <a:srgbClr val="FF0000"/>
            </a:solidFill>
          </a:ln>
        </p:spPr>
        <p:txBody>
          <a:bodyPr wrap="square" rtlCol="0">
            <a:spAutoFit/>
          </a:bodyPr>
          <a:lstStyle/>
          <a:p>
            <a:r>
              <a:rPr lang="en-GB" sz="1200" dirty="0">
                <a:solidFill>
                  <a:srgbClr val="FF0000"/>
                </a:solidFill>
              </a:rPr>
              <a:t>/contact</a:t>
            </a:r>
          </a:p>
        </p:txBody>
      </p:sp>
      <p:sp>
        <p:nvSpPr>
          <p:cNvPr id="24" name="TextBox 23">
            <a:extLst>
              <a:ext uri="{FF2B5EF4-FFF2-40B4-BE49-F238E27FC236}">
                <a16:creationId xmlns:a16="http://schemas.microsoft.com/office/drawing/2014/main" id="{65887E77-B9E8-C67D-D662-46F9A52E795A}"/>
              </a:ext>
            </a:extLst>
          </p:cNvPr>
          <p:cNvSpPr txBox="1"/>
          <p:nvPr/>
        </p:nvSpPr>
        <p:spPr>
          <a:xfrm>
            <a:off x="7751901" y="1949369"/>
            <a:ext cx="793230" cy="307777"/>
          </a:xfrm>
          <a:prstGeom prst="rect">
            <a:avLst/>
          </a:prstGeom>
          <a:solidFill>
            <a:schemeClr val="bg1"/>
          </a:solidFill>
          <a:ln>
            <a:solidFill>
              <a:srgbClr val="FF0000"/>
            </a:solidFill>
          </a:ln>
        </p:spPr>
        <p:txBody>
          <a:bodyPr wrap="none" rtlCol="0">
            <a:noAutofit/>
          </a:bodyPr>
          <a:lstStyle/>
          <a:p>
            <a:r>
              <a:rPr lang="en-GB" sz="1200" dirty="0">
                <a:solidFill>
                  <a:srgbClr val="FF0000"/>
                </a:solidFill>
              </a:rPr>
              <a:t>/about</a:t>
            </a:r>
          </a:p>
        </p:txBody>
      </p:sp>
      <p:sp>
        <p:nvSpPr>
          <p:cNvPr id="25" name="TextBox 24">
            <a:extLst>
              <a:ext uri="{FF2B5EF4-FFF2-40B4-BE49-F238E27FC236}">
                <a16:creationId xmlns:a16="http://schemas.microsoft.com/office/drawing/2014/main" id="{25131913-6C9B-8A8B-B45E-EE2932CA0D56}"/>
              </a:ext>
            </a:extLst>
          </p:cNvPr>
          <p:cNvSpPr txBox="1"/>
          <p:nvPr/>
        </p:nvSpPr>
        <p:spPr>
          <a:xfrm>
            <a:off x="7738813" y="1221354"/>
            <a:ext cx="793230" cy="276999"/>
          </a:xfrm>
          <a:prstGeom prst="rect">
            <a:avLst/>
          </a:prstGeom>
          <a:solidFill>
            <a:schemeClr val="bg1"/>
          </a:solidFill>
          <a:ln>
            <a:solidFill>
              <a:srgbClr val="FF0000"/>
            </a:solidFill>
          </a:ln>
        </p:spPr>
        <p:txBody>
          <a:bodyPr wrap="square" rtlCol="0">
            <a:spAutoFit/>
          </a:bodyPr>
          <a:lstStyle/>
          <a:p>
            <a:r>
              <a:rPr lang="en-GB" sz="1200">
                <a:solidFill>
                  <a:srgbClr val="FF0000"/>
                </a:solidFill>
              </a:rPr>
              <a:t>/</a:t>
            </a:r>
          </a:p>
        </p:txBody>
      </p:sp>
      <p:cxnSp>
        <p:nvCxnSpPr>
          <p:cNvPr id="26" name="Straight Arrow Connector 25">
            <a:extLst>
              <a:ext uri="{FF2B5EF4-FFF2-40B4-BE49-F238E27FC236}">
                <a16:creationId xmlns:a16="http://schemas.microsoft.com/office/drawing/2014/main" id="{C5F5CA91-6301-9ACB-B03E-1D491AEF4520}"/>
              </a:ext>
            </a:extLst>
          </p:cNvPr>
          <p:cNvCxnSpPr>
            <a:cxnSpLocks/>
            <a:stCxn id="25" idx="1"/>
          </p:cNvCxnSpPr>
          <p:nvPr/>
        </p:nvCxnSpPr>
        <p:spPr bwMode="auto">
          <a:xfrm flipH="1">
            <a:off x="5368987" y="1359854"/>
            <a:ext cx="2369826" cy="359297"/>
          </a:xfrm>
          <a:prstGeom prst="straightConnector1">
            <a:avLst/>
          </a:prstGeom>
          <a:noFill/>
          <a:ln w="28575" cap="flat" cmpd="sng" algn="ctr">
            <a:solidFill>
              <a:srgbClr val="FF0000"/>
            </a:solidFill>
            <a:prstDash val="solid"/>
            <a:round/>
            <a:headEnd type="none" w="med" len="med"/>
            <a:tailEnd type="arrow"/>
          </a:ln>
          <a:effectLst/>
        </p:spPr>
      </p:cxnSp>
      <p:cxnSp>
        <p:nvCxnSpPr>
          <p:cNvPr id="27" name="Straight Arrow Connector 26">
            <a:extLst>
              <a:ext uri="{FF2B5EF4-FFF2-40B4-BE49-F238E27FC236}">
                <a16:creationId xmlns:a16="http://schemas.microsoft.com/office/drawing/2014/main" id="{2E9D1724-8A39-F5A6-258B-1A0BC48BCBD9}"/>
              </a:ext>
            </a:extLst>
          </p:cNvPr>
          <p:cNvCxnSpPr>
            <a:cxnSpLocks/>
            <a:stCxn id="23" idx="1"/>
          </p:cNvCxnSpPr>
          <p:nvPr/>
        </p:nvCxnSpPr>
        <p:spPr bwMode="auto">
          <a:xfrm flipH="1">
            <a:off x="6972463" y="1719151"/>
            <a:ext cx="779439" cy="294663"/>
          </a:xfrm>
          <a:prstGeom prst="straightConnector1">
            <a:avLst/>
          </a:prstGeom>
          <a:noFill/>
          <a:ln w="28575" cap="flat" cmpd="sng" algn="ctr">
            <a:solidFill>
              <a:srgbClr val="FF0000"/>
            </a:solidFill>
            <a:prstDash val="solid"/>
            <a:round/>
            <a:headEnd type="none" w="med" len="med"/>
            <a:tailEnd type="arrow"/>
          </a:ln>
          <a:effectLst/>
        </p:spPr>
      </p:cxnSp>
      <p:cxnSp>
        <p:nvCxnSpPr>
          <p:cNvPr id="34" name="Straight Arrow Connector 33">
            <a:extLst>
              <a:ext uri="{FF2B5EF4-FFF2-40B4-BE49-F238E27FC236}">
                <a16:creationId xmlns:a16="http://schemas.microsoft.com/office/drawing/2014/main" id="{2DA8D324-92B3-E863-30ED-124BECB7F964}"/>
              </a:ext>
            </a:extLst>
          </p:cNvPr>
          <p:cNvCxnSpPr>
            <a:cxnSpLocks/>
            <a:stCxn id="24" idx="1"/>
          </p:cNvCxnSpPr>
          <p:nvPr/>
        </p:nvCxnSpPr>
        <p:spPr bwMode="auto">
          <a:xfrm flipH="1">
            <a:off x="7524482" y="2103258"/>
            <a:ext cx="227419" cy="235354"/>
          </a:xfrm>
          <a:prstGeom prst="straightConnector1">
            <a:avLst/>
          </a:prstGeom>
          <a:noFill/>
          <a:ln w="28575"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3735788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7068" y="312434"/>
            <a:ext cx="6797758" cy="628090"/>
          </a:xfrm>
        </p:spPr>
        <p:txBody>
          <a:bodyPr/>
          <a:lstStyle/>
          <a:p>
            <a:r>
              <a:rPr lang="en-GB" sz="2800" dirty="0">
                <a:solidFill>
                  <a:srgbClr val="005B70"/>
                </a:solidFill>
              </a:rPr>
              <a:t>Summary</a:t>
            </a:r>
            <a:endParaRPr lang="en-US" sz="2800" dirty="0">
              <a:solidFill>
                <a:srgbClr val="005B70"/>
              </a:solidFill>
            </a:endParaRPr>
          </a:p>
        </p:txBody>
      </p:sp>
      <p:sp>
        <p:nvSpPr>
          <p:cNvPr id="7" name="Subtitle 2">
            <a:extLst>
              <a:ext uri="{FF2B5EF4-FFF2-40B4-BE49-F238E27FC236}">
                <a16:creationId xmlns:a16="http://schemas.microsoft.com/office/drawing/2014/main" id="{5E04218F-10E0-4B14-BDB1-FF256EC12F2E}"/>
              </a:ext>
            </a:extLst>
          </p:cNvPr>
          <p:cNvSpPr>
            <a:spLocks noGrp="1"/>
          </p:cNvSpPr>
          <p:nvPr>
            <p:ph type="subTitle" idx="1"/>
          </p:nvPr>
        </p:nvSpPr>
        <p:spPr>
          <a:xfrm>
            <a:off x="1832965" y="1296171"/>
            <a:ext cx="6233685" cy="1589680"/>
          </a:xfrm>
        </p:spPr>
        <p:txBody>
          <a:bodyPr>
            <a:normAutofit/>
          </a:bodyPr>
          <a:lstStyle/>
          <a:p>
            <a:pPr marL="512763" indent="-457200">
              <a:buFont typeface="Arial" panose="020B0604020202020204" pitchFamily="34" charset="0"/>
              <a:buChar char="•"/>
              <a:tabLst>
                <a:tab pos="446088" algn="l"/>
              </a:tabLst>
            </a:pPr>
            <a:r>
              <a:rPr lang="en-GB" sz="2200" dirty="0"/>
              <a:t>Overview of SPAs</a:t>
            </a:r>
          </a:p>
          <a:p>
            <a:pPr marL="512763" indent="-457200">
              <a:buFont typeface="Arial" panose="020B0604020202020204" pitchFamily="34" charset="0"/>
              <a:buChar char="•"/>
              <a:tabLst>
                <a:tab pos="446088" algn="l"/>
              </a:tabLst>
            </a:pPr>
            <a:r>
              <a:rPr lang="en-GB" sz="2200" dirty="0"/>
              <a:t>Creating components</a:t>
            </a:r>
          </a:p>
          <a:p>
            <a:pPr marL="512763" indent="-457200">
              <a:buFont typeface="Arial" panose="020B0604020202020204" pitchFamily="34" charset="0"/>
              <a:buChar char="•"/>
              <a:tabLst>
                <a:tab pos="446088" algn="l"/>
              </a:tabLst>
            </a:pPr>
            <a:r>
              <a:rPr lang="en-GB" sz="2200" dirty="0"/>
              <a:t>Angular routing</a:t>
            </a:r>
          </a:p>
          <a:p>
            <a:pPr marL="512763" indent="-457200">
              <a:buFont typeface="Arial" panose="020B0604020202020204" pitchFamily="34" charset="0"/>
              <a:buChar char="•"/>
              <a:tabLst>
                <a:tab pos="446088" algn="l"/>
              </a:tabLst>
            </a:pPr>
            <a:endParaRPr lang="en-GB" sz="2200" dirty="0"/>
          </a:p>
          <a:p>
            <a:pPr marL="512763" indent="-457200">
              <a:buFont typeface="Arial" panose="020B0604020202020204" pitchFamily="34" charset="0"/>
              <a:buChar char="•"/>
              <a:tabLst>
                <a:tab pos="446088" algn="l"/>
              </a:tabLst>
            </a:pPr>
            <a:endParaRPr lang="en-GB" sz="2200" dirty="0"/>
          </a:p>
        </p:txBody>
      </p:sp>
    </p:spTree>
    <p:extLst>
      <p:ext uri="{BB962C8B-B14F-4D97-AF65-F5344CB8AC3E}">
        <p14:creationId xmlns:p14="http://schemas.microsoft.com/office/powerpoint/2010/main" val="1690400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GB" dirty="0"/>
              <a:t>What is an SPA?</a:t>
            </a:r>
          </a:p>
        </p:txBody>
      </p:sp>
      <p:sp>
        <p:nvSpPr>
          <p:cNvPr id="4099" name="Rectangle 3"/>
          <p:cNvSpPr>
            <a:spLocks noGrp="1" noChangeArrowheads="1"/>
          </p:cNvSpPr>
          <p:nvPr>
            <p:ph idx="1"/>
          </p:nvPr>
        </p:nvSpPr>
        <p:spPr/>
        <p:txBody>
          <a:bodyPr/>
          <a:lstStyle/>
          <a:p>
            <a:r>
              <a:rPr lang="en-GB" dirty="0"/>
              <a:t>According to Wiki:</a:t>
            </a:r>
          </a:p>
        </p:txBody>
      </p:sp>
      <p:sp>
        <p:nvSpPr>
          <p:cNvPr id="4" name="Footer Placeholder 3">
            <a:extLst>
              <a:ext uri="{FF2B5EF4-FFF2-40B4-BE49-F238E27FC236}">
                <a16:creationId xmlns:a16="http://schemas.microsoft.com/office/drawing/2014/main" id="{C2790DF0-56F5-4575-92B8-F4404AF7EE96}"/>
              </a:ext>
            </a:extLst>
          </p:cNvPr>
          <p:cNvSpPr txBox="1">
            <a:spLocks/>
          </p:cNvSpPr>
          <p:nvPr/>
        </p:nvSpPr>
        <p:spPr bwMode="auto">
          <a:xfrm>
            <a:off x="8576156" y="4630835"/>
            <a:ext cx="52050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marL="0" algn="ctr" defTabSz="457200" rtl="0" eaLnBrk="1" fontAlgn="base" latinLnBrk="0" hangingPunct="1">
              <a:spcBef>
                <a:spcPct val="0"/>
              </a:spcBef>
              <a:spcAft>
                <a:spcPct val="0"/>
              </a:spcAft>
              <a:defRPr sz="1200" b="0" kern="1200">
                <a:solidFill>
                  <a:schemeClr val="tx2"/>
                </a:solidFill>
                <a:latin typeface="+mn-lt"/>
                <a:ea typeface="+mn-ea"/>
                <a:cs typeface="+mn-cs"/>
              </a:defRPr>
            </a:lvl1pPr>
            <a:lvl2pPr marL="4572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2pPr>
            <a:lvl3pPr marL="9144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3pPr>
            <a:lvl4pPr marL="13716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4pPr>
            <a:lvl5pPr marL="18288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5pPr>
            <a:lvl6pPr marL="2286000" algn="l" defTabSz="914400" rtl="0" eaLnBrk="1" latinLnBrk="0" hangingPunct="1">
              <a:defRPr sz="1600" kern="1200">
                <a:solidFill>
                  <a:schemeClr val="tx1"/>
                </a:solidFill>
                <a:latin typeface="Tahoma" pitchFamily="34" charset="0"/>
                <a:ea typeface="+mn-ea"/>
                <a:cs typeface="+mn-cs"/>
              </a:defRPr>
            </a:lvl6pPr>
            <a:lvl7pPr marL="2743200" algn="l" defTabSz="914400" rtl="0" eaLnBrk="1" latinLnBrk="0" hangingPunct="1">
              <a:defRPr sz="1600" kern="1200">
                <a:solidFill>
                  <a:schemeClr val="tx1"/>
                </a:solidFill>
                <a:latin typeface="Tahoma" pitchFamily="34" charset="0"/>
                <a:ea typeface="+mn-ea"/>
                <a:cs typeface="+mn-cs"/>
              </a:defRPr>
            </a:lvl7pPr>
            <a:lvl8pPr marL="3200400" algn="l" defTabSz="914400" rtl="0" eaLnBrk="1" latinLnBrk="0" hangingPunct="1">
              <a:defRPr sz="1600" kern="1200">
                <a:solidFill>
                  <a:schemeClr val="tx1"/>
                </a:solidFill>
                <a:latin typeface="Tahoma" pitchFamily="34" charset="0"/>
                <a:ea typeface="+mn-ea"/>
                <a:cs typeface="+mn-cs"/>
              </a:defRPr>
            </a:lvl8pPr>
            <a:lvl9pPr marL="3657600" algn="l" defTabSz="914400" rtl="0" eaLnBrk="1" latinLnBrk="0" hangingPunct="1">
              <a:defRPr sz="1600" kern="1200">
                <a:solidFill>
                  <a:schemeClr val="tx1"/>
                </a:solidFill>
                <a:latin typeface="Tahoma" pitchFamily="34" charset="0"/>
                <a:ea typeface="+mn-ea"/>
                <a:cs typeface="+mn-cs"/>
              </a:defRPr>
            </a:lvl9pPr>
          </a:lstStyle>
          <a:p>
            <a:pPr>
              <a:defRPr/>
            </a:pPr>
            <a:fld id="{20D3A3B2-EA16-4B4A-AE9A-D51E3039C102}" type="slidenum">
              <a:rPr lang="en-GB" smtClean="0">
                <a:solidFill>
                  <a:srgbClr val="1F497D"/>
                </a:solidFill>
                <a:latin typeface="Calibri"/>
              </a:rPr>
              <a:pPr>
                <a:defRPr/>
              </a:pPr>
              <a:t>3</a:t>
            </a:fld>
            <a:endParaRPr lang="en-GB" dirty="0">
              <a:solidFill>
                <a:srgbClr val="1F497D"/>
              </a:solidFill>
              <a:latin typeface="Calibri"/>
            </a:endParaRPr>
          </a:p>
        </p:txBody>
      </p:sp>
      <p:pic>
        <p:nvPicPr>
          <p:cNvPr id="2" name="Picture 2" descr="http://www.dailygalaxy.com/photos/uncategorized/wikipedialogo_bwb_1.jpg">
            <a:extLst>
              <a:ext uri="{FF2B5EF4-FFF2-40B4-BE49-F238E27FC236}">
                <a16:creationId xmlns:a16="http://schemas.microsoft.com/office/drawing/2014/main" id="{E1B5D7CA-8F8B-40AD-913E-9E3D20410C2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6958" y="2080793"/>
            <a:ext cx="1103531" cy="1055251"/>
          </a:xfrm>
          <a:prstGeom prst="rect">
            <a:avLst/>
          </a:prstGeom>
          <a:noFill/>
          <a:extLst>
            <a:ext uri="{909E8E84-426E-40DD-AFC4-6F175D3DCCD1}">
              <a14:hiddenFill xmlns:a14="http://schemas.microsoft.com/office/drawing/2010/main">
                <a:solidFill>
                  <a:srgbClr val="FFFFFF"/>
                </a:solidFill>
              </a14:hiddenFill>
            </a:ext>
          </a:extLst>
        </p:spPr>
      </p:pic>
      <p:sp>
        <p:nvSpPr>
          <p:cNvPr id="3" name="Line Callout 2 (Accent Bar) 1">
            <a:extLst>
              <a:ext uri="{FF2B5EF4-FFF2-40B4-BE49-F238E27FC236}">
                <a16:creationId xmlns:a16="http://schemas.microsoft.com/office/drawing/2014/main" id="{3CBAD48D-2C03-4DDD-9B00-A44BCF581729}"/>
              </a:ext>
            </a:extLst>
          </p:cNvPr>
          <p:cNvSpPr/>
          <p:nvPr/>
        </p:nvSpPr>
        <p:spPr bwMode="auto">
          <a:xfrm>
            <a:off x="3016094" y="1608950"/>
            <a:ext cx="5597371" cy="3063122"/>
          </a:xfrm>
          <a:prstGeom prst="accentCallout2">
            <a:avLst>
              <a:gd name="adj1" fmla="val 8811"/>
              <a:gd name="adj2" fmla="val -8206"/>
              <a:gd name="adj3" fmla="val 8914"/>
              <a:gd name="adj4" fmla="val -16413"/>
              <a:gd name="adj5" fmla="val 15584"/>
              <a:gd name="adj6" fmla="val -18172"/>
            </a:avLst>
          </a:prstGeom>
          <a:noFill/>
          <a:ln w="2857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a:ln>
                <a:noFill/>
              </a:ln>
              <a:solidFill>
                <a:schemeClr val="tx1"/>
              </a:solidFill>
              <a:effectLst/>
              <a:latin typeface="Lucida Console" pitchFamily="49" charset="0"/>
            </a:endParaRPr>
          </a:p>
        </p:txBody>
      </p:sp>
      <p:sp>
        <p:nvSpPr>
          <p:cNvPr id="6" name="Rectangle 5">
            <a:extLst>
              <a:ext uri="{FF2B5EF4-FFF2-40B4-BE49-F238E27FC236}">
                <a16:creationId xmlns:a16="http://schemas.microsoft.com/office/drawing/2014/main" id="{767D81B7-432E-4C54-8AB4-210E1E76506F}"/>
              </a:ext>
            </a:extLst>
          </p:cNvPr>
          <p:cNvSpPr/>
          <p:nvPr/>
        </p:nvSpPr>
        <p:spPr>
          <a:xfrm>
            <a:off x="2586152" y="1498298"/>
            <a:ext cx="6063241" cy="3293209"/>
          </a:xfrm>
          <a:prstGeom prst="rect">
            <a:avLst/>
          </a:prstGeom>
        </p:spPr>
        <p:txBody>
          <a:bodyPr wrap="square">
            <a:spAutoFit/>
          </a:bodyPr>
          <a:lstStyle/>
          <a:p>
            <a:r>
              <a:rPr lang="en-GB" sz="1600" dirty="0">
                <a:solidFill>
                  <a:srgbClr val="005B70"/>
                </a:solidFill>
                <a:latin typeface="Open Sans" panose="020B0606030504020204" pitchFamily="34" charset="0"/>
                <a:ea typeface="Open Sans" panose="020B0606030504020204" pitchFamily="34" charset="0"/>
                <a:cs typeface="Open Sans" panose="020B0606030504020204" pitchFamily="34" charset="0"/>
              </a:rPr>
              <a:t>A </a:t>
            </a:r>
            <a:r>
              <a:rPr lang="en-GB" sz="1600" dirty="0">
                <a:solidFill>
                  <a:srgbClr val="FF0000"/>
                </a:solidFill>
                <a:latin typeface="Open Sans" panose="020B0606030504020204" pitchFamily="34" charset="0"/>
                <a:ea typeface="Open Sans" panose="020B0606030504020204" pitchFamily="34" charset="0"/>
                <a:cs typeface="Open Sans" panose="020B0606030504020204" pitchFamily="34" charset="0"/>
              </a:rPr>
              <a:t>single-page application</a:t>
            </a:r>
            <a:r>
              <a:rPr lang="en-GB" sz="1600" dirty="0">
                <a:solidFill>
                  <a:srgbClr val="005B70"/>
                </a:solidFill>
                <a:latin typeface="Open Sans" panose="020B0606030504020204" pitchFamily="34" charset="0"/>
                <a:ea typeface="Open Sans" panose="020B0606030504020204" pitchFamily="34" charset="0"/>
                <a:cs typeface="Open Sans" panose="020B0606030504020204" pitchFamily="34" charset="0"/>
              </a:rPr>
              <a:t> is a web app that fits on a single web page with the goal of providing a more fluent user experience similar to a desktop application. </a:t>
            </a:r>
          </a:p>
          <a:p>
            <a:endParaRPr lang="en-GB" sz="1600" dirty="0">
              <a:solidFill>
                <a:srgbClr val="005B70"/>
              </a:solidFill>
              <a:latin typeface="Open Sans" panose="020B0606030504020204" pitchFamily="34" charset="0"/>
              <a:ea typeface="Open Sans" panose="020B0606030504020204" pitchFamily="34" charset="0"/>
              <a:cs typeface="Open Sans" panose="020B0606030504020204" pitchFamily="34" charset="0"/>
            </a:endParaRPr>
          </a:p>
          <a:p>
            <a:r>
              <a:rPr lang="en-GB" sz="1600" dirty="0">
                <a:solidFill>
                  <a:srgbClr val="005B70"/>
                </a:solidFill>
                <a:latin typeface="Open Sans" panose="020B0606030504020204" pitchFamily="34" charset="0"/>
                <a:ea typeface="Open Sans" panose="020B0606030504020204" pitchFamily="34" charset="0"/>
                <a:cs typeface="Open Sans" panose="020B0606030504020204" pitchFamily="34" charset="0"/>
              </a:rPr>
              <a:t>In an SPA, either all necessary code – HTML, JavaScript, and CSS – is retrieved with a single page load, or the appropriate resources are dynamically loaded and added to the page as necessary, usually in response to user actions. The page does not reload at any point in the process, nor does control transfer to another page.</a:t>
            </a:r>
          </a:p>
          <a:p>
            <a:endParaRPr lang="en-GB" sz="1600" dirty="0">
              <a:solidFill>
                <a:srgbClr val="005B70"/>
              </a:solidFill>
              <a:latin typeface="Open Sans" panose="020B0606030504020204" pitchFamily="34" charset="0"/>
              <a:ea typeface="Open Sans" panose="020B0606030504020204" pitchFamily="34" charset="0"/>
              <a:cs typeface="Open Sans" panose="020B0606030504020204" pitchFamily="34" charset="0"/>
            </a:endParaRPr>
          </a:p>
          <a:p>
            <a:r>
              <a:rPr lang="en-GB" sz="1600" dirty="0">
                <a:solidFill>
                  <a:srgbClr val="005B70"/>
                </a:solidFill>
                <a:latin typeface="Open Sans" panose="020B0606030504020204" pitchFamily="34" charset="0"/>
                <a:ea typeface="Open Sans" panose="020B0606030504020204" pitchFamily="34" charset="0"/>
                <a:cs typeface="Open Sans" panose="020B0606030504020204" pitchFamily="34" charset="0"/>
              </a:rPr>
              <a:t>Interaction with the SPA often involves dynamic communication with the web server behind the scenes.</a:t>
            </a:r>
          </a:p>
        </p:txBody>
      </p:sp>
    </p:spTree>
    <p:extLst>
      <p:ext uri="{BB962C8B-B14F-4D97-AF65-F5344CB8AC3E}">
        <p14:creationId xmlns:p14="http://schemas.microsoft.com/office/powerpoint/2010/main" val="3460879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dirty="0"/>
              <a:t>Demo Application (1 of 2)</a:t>
            </a:r>
          </a:p>
        </p:txBody>
      </p:sp>
      <p:sp>
        <p:nvSpPr>
          <p:cNvPr id="3" name="Content Placeholder 2">
            <a:extLst>
              <a:ext uri="{FF2B5EF4-FFF2-40B4-BE49-F238E27FC236}">
                <a16:creationId xmlns:a16="http://schemas.microsoft.com/office/drawing/2014/main" id="{DC004F77-4066-4425-A5A5-7E2DD5E3EFA0}"/>
              </a:ext>
            </a:extLst>
          </p:cNvPr>
          <p:cNvSpPr>
            <a:spLocks noGrp="1"/>
          </p:cNvSpPr>
          <p:nvPr>
            <p:ph idx="1"/>
          </p:nvPr>
        </p:nvSpPr>
        <p:spPr/>
        <p:txBody>
          <a:bodyPr/>
          <a:lstStyle/>
          <a:p>
            <a:r>
              <a:rPr lang="en-GB" dirty="0"/>
              <a:t>Angular has good support for SPAs, see this demo:</a:t>
            </a:r>
          </a:p>
          <a:p>
            <a:pPr lvl="1"/>
            <a:r>
              <a:rPr lang="en-GB" dirty="0">
                <a:latin typeface="Courier New" panose="02070309020205020404" pitchFamily="49" charset="0"/>
                <a:cs typeface="Courier New" panose="02070309020205020404" pitchFamily="49" charset="0"/>
              </a:rPr>
              <a:t>02-SinglePageApps/</a:t>
            </a:r>
            <a:r>
              <a:rPr lang="en-GB" dirty="0" err="1">
                <a:latin typeface="Courier New" panose="02070309020205020404" pitchFamily="49" charset="0"/>
                <a:cs typeface="Courier New" panose="02070309020205020404" pitchFamily="49" charset="0"/>
              </a:rPr>
              <a:t>DemoApp</a:t>
            </a:r>
            <a:endParaRPr lang="en-GB" dirty="0">
              <a:latin typeface="Courier New" panose="02070309020205020404" pitchFamily="49" charset="0"/>
              <a:cs typeface="Courier New" panose="02070309020205020404" pitchFamily="49" charset="0"/>
            </a:endParaRPr>
          </a:p>
          <a:p>
            <a:endParaRPr lang="en-GB" dirty="0"/>
          </a:p>
        </p:txBody>
      </p:sp>
      <p:sp>
        <p:nvSpPr>
          <p:cNvPr id="15" name="Footer Placeholder 3">
            <a:extLst>
              <a:ext uri="{FF2B5EF4-FFF2-40B4-BE49-F238E27FC236}">
                <a16:creationId xmlns:a16="http://schemas.microsoft.com/office/drawing/2014/main" id="{CAF32379-FB5D-455D-B344-388CDF64FE79}"/>
              </a:ext>
            </a:extLst>
          </p:cNvPr>
          <p:cNvSpPr txBox="1">
            <a:spLocks/>
          </p:cNvSpPr>
          <p:nvPr/>
        </p:nvSpPr>
        <p:spPr bwMode="auto">
          <a:xfrm>
            <a:off x="8576156" y="4630835"/>
            <a:ext cx="52050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marL="0" algn="ctr" defTabSz="457200" rtl="0" eaLnBrk="1" fontAlgn="base" latinLnBrk="0" hangingPunct="1">
              <a:spcBef>
                <a:spcPct val="0"/>
              </a:spcBef>
              <a:spcAft>
                <a:spcPct val="0"/>
              </a:spcAft>
              <a:defRPr sz="1200" b="0" kern="1200">
                <a:solidFill>
                  <a:schemeClr val="tx2"/>
                </a:solidFill>
                <a:latin typeface="+mn-lt"/>
                <a:ea typeface="+mn-ea"/>
                <a:cs typeface="+mn-cs"/>
              </a:defRPr>
            </a:lvl1pPr>
            <a:lvl2pPr marL="4572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2pPr>
            <a:lvl3pPr marL="9144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3pPr>
            <a:lvl4pPr marL="13716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4pPr>
            <a:lvl5pPr marL="18288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5pPr>
            <a:lvl6pPr marL="2286000" algn="l" defTabSz="914400" rtl="0" eaLnBrk="1" latinLnBrk="0" hangingPunct="1">
              <a:defRPr sz="1600" kern="1200">
                <a:solidFill>
                  <a:schemeClr val="tx1"/>
                </a:solidFill>
                <a:latin typeface="Tahoma" pitchFamily="34" charset="0"/>
                <a:ea typeface="+mn-ea"/>
                <a:cs typeface="+mn-cs"/>
              </a:defRPr>
            </a:lvl6pPr>
            <a:lvl7pPr marL="2743200" algn="l" defTabSz="914400" rtl="0" eaLnBrk="1" latinLnBrk="0" hangingPunct="1">
              <a:defRPr sz="1600" kern="1200">
                <a:solidFill>
                  <a:schemeClr val="tx1"/>
                </a:solidFill>
                <a:latin typeface="Tahoma" pitchFamily="34" charset="0"/>
                <a:ea typeface="+mn-ea"/>
                <a:cs typeface="+mn-cs"/>
              </a:defRPr>
            </a:lvl7pPr>
            <a:lvl8pPr marL="3200400" algn="l" defTabSz="914400" rtl="0" eaLnBrk="1" latinLnBrk="0" hangingPunct="1">
              <a:defRPr sz="1600" kern="1200">
                <a:solidFill>
                  <a:schemeClr val="tx1"/>
                </a:solidFill>
                <a:latin typeface="Tahoma" pitchFamily="34" charset="0"/>
                <a:ea typeface="+mn-ea"/>
                <a:cs typeface="+mn-cs"/>
              </a:defRPr>
            </a:lvl8pPr>
            <a:lvl9pPr marL="3657600" algn="l" defTabSz="914400" rtl="0" eaLnBrk="1" latinLnBrk="0" hangingPunct="1">
              <a:defRPr sz="1600" kern="1200">
                <a:solidFill>
                  <a:schemeClr val="tx1"/>
                </a:solidFill>
                <a:latin typeface="Tahoma" pitchFamily="34" charset="0"/>
                <a:ea typeface="+mn-ea"/>
                <a:cs typeface="+mn-cs"/>
              </a:defRPr>
            </a:lvl9pPr>
          </a:lstStyle>
          <a:p>
            <a:pPr>
              <a:defRPr/>
            </a:pPr>
            <a:fld id="{20D3A3B2-EA16-4B4A-AE9A-D51E3039C102}" type="slidenum">
              <a:rPr lang="en-GB" smtClean="0">
                <a:solidFill>
                  <a:srgbClr val="1F497D"/>
                </a:solidFill>
                <a:latin typeface="Calibri"/>
              </a:rPr>
              <a:pPr>
                <a:defRPr/>
              </a:pPr>
              <a:t>4</a:t>
            </a:fld>
            <a:endParaRPr lang="en-GB" dirty="0">
              <a:solidFill>
                <a:srgbClr val="1F497D"/>
              </a:solidFill>
              <a:latin typeface="Calibri"/>
            </a:endParaRPr>
          </a:p>
        </p:txBody>
      </p:sp>
      <p:pic>
        <p:nvPicPr>
          <p:cNvPr id="4" name="Picture 3">
            <a:extLst>
              <a:ext uri="{FF2B5EF4-FFF2-40B4-BE49-F238E27FC236}">
                <a16:creationId xmlns:a16="http://schemas.microsoft.com/office/drawing/2014/main" id="{9AE1F7EA-1A61-4053-9DDD-D8CD6E8567D0}"/>
              </a:ext>
            </a:extLst>
          </p:cNvPr>
          <p:cNvPicPr>
            <a:picLocks noChangeAspect="1"/>
          </p:cNvPicPr>
          <p:nvPr/>
        </p:nvPicPr>
        <p:blipFill>
          <a:blip r:embed="rId3"/>
          <a:stretch>
            <a:fillRect/>
          </a:stretch>
        </p:blipFill>
        <p:spPr>
          <a:xfrm>
            <a:off x="1360122" y="1757945"/>
            <a:ext cx="4047185" cy="2591834"/>
          </a:xfrm>
          <a:prstGeom prst="rect">
            <a:avLst/>
          </a:prstGeom>
        </p:spPr>
      </p:pic>
      <p:pic>
        <p:nvPicPr>
          <p:cNvPr id="6" name="Picture 5">
            <a:extLst>
              <a:ext uri="{FF2B5EF4-FFF2-40B4-BE49-F238E27FC236}">
                <a16:creationId xmlns:a16="http://schemas.microsoft.com/office/drawing/2014/main" id="{D25BA512-9AE8-4861-9B4F-929D938F7266}"/>
              </a:ext>
            </a:extLst>
          </p:cNvPr>
          <p:cNvPicPr>
            <a:picLocks noChangeAspect="1"/>
          </p:cNvPicPr>
          <p:nvPr/>
        </p:nvPicPr>
        <p:blipFill>
          <a:blip r:embed="rId4"/>
          <a:stretch>
            <a:fillRect/>
          </a:stretch>
        </p:blipFill>
        <p:spPr>
          <a:xfrm>
            <a:off x="2925278" y="2029474"/>
            <a:ext cx="4047185" cy="2591834"/>
          </a:xfrm>
          <a:prstGeom prst="rect">
            <a:avLst/>
          </a:prstGeom>
        </p:spPr>
      </p:pic>
      <p:pic>
        <p:nvPicPr>
          <p:cNvPr id="10" name="Picture 9">
            <a:extLst>
              <a:ext uri="{FF2B5EF4-FFF2-40B4-BE49-F238E27FC236}">
                <a16:creationId xmlns:a16="http://schemas.microsoft.com/office/drawing/2014/main" id="{4425DF38-6F80-4163-B601-442B640ECDD2}"/>
              </a:ext>
            </a:extLst>
          </p:cNvPr>
          <p:cNvPicPr>
            <a:picLocks noChangeAspect="1"/>
          </p:cNvPicPr>
          <p:nvPr/>
        </p:nvPicPr>
        <p:blipFill>
          <a:blip r:embed="rId5"/>
          <a:stretch>
            <a:fillRect/>
          </a:stretch>
        </p:blipFill>
        <p:spPr>
          <a:xfrm>
            <a:off x="4505062" y="2505838"/>
            <a:ext cx="4047185" cy="2591834"/>
          </a:xfrm>
          <a:prstGeom prst="rect">
            <a:avLst/>
          </a:prstGeom>
        </p:spPr>
      </p:pic>
      <p:sp>
        <p:nvSpPr>
          <p:cNvPr id="11" name="Rounded Rectangle 2">
            <a:extLst>
              <a:ext uri="{FF2B5EF4-FFF2-40B4-BE49-F238E27FC236}">
                <a16:creationId xmlns:a16="http://schemas.microsoft.com/office/drawing/2014/main" id="{598A2DFE-9ECF-49E3-B4DE-F9BDDAE1482F}"/>
              </a:ext>
            </a:extLst>
          </p:cNvPr>
          <p:cNvSpPr/>
          <p:nvPr/>
        </p:nvSpPr>
        <p:spPr bwMode="auto">
          <a:xfrm>
            <a:off x="1360122" y="2515793"/>
            <a:ext cx="244699" cy="175198"/>
          </a:xfrm>
          <a:prstGeom prst="roundRect">
            <a:avLst/>
          </a:prstGeom>
          <a:noFill/>
          <a:ln w="2857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a:ln>
                <a:noFill/>
              </a:ln>
              <a:solidFill>
                <a:schemeClr val="tx1"/>
              </a:solidFill>
              <a:effectLst/>
              <a:latin typeface="Lucida Console" pitchFamily="49" charset="0"/>
            </a:endParaRPr>
          </a:p>
        </p:txBody>
      </p:sp>
      <p:sp>
        <p:nvSpPr>
          <p:cNvPr id="12" name="Rounded Rectangle 8">
            <a:extLst>
              <a:ext uri="{FF2B5EF4-FFF2-40B4-BE49-F238E27FC236}">
                <a16:creationId xmlns:a16="http://schemas.microsoft.com/office/drawing/2014/main" id="{E2545602-0461-41DF-82A9-85A8FF3E8A19}"/>
              </a:ext>
            </a:extLst>
          </p:cNvPr>
          <p:cNvSpPr/>
          <p:nvPr/>
        </p:nvSpPr>
        <p:spPr bwMode="auto">
          <a:xfrm>
            <a:off x="3225539" y="2785030"/>
            <a:ext cx="332950" cy="175198"/>
          </a:xfrm>
          <a:prstGeom prst="roundRect">
            <a:avLst/>
          </a:prstGeom>
          <a:noFill/>
          <a:ln w="2857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a:ln>
                <a:noFill/>
              </a:ln>
              <a:solidFill>
                <a:schemeClr val="tx1"/>
              </a:solidFill>
              <a:effectLst/>
              <a:latin typeface="Lucida Console" pitchFamily="49" charset="0"/>
            </a:endParaRPr>
          </a:p>
        </p:txBody>
      </p:sp>
      <p:sp>
        <p:nvSpPr>
          <p:cNvPr id="13" name="Rounded Rectangle 9">
            <a:extLst>
              <a:ext uri="{FF2B5EF4-FFF2-40B4-BE49-F238E27FC236}">
                <a16:creationId xmlns:a16="http://schemas.microsoft.com/office/drawing/2014/main" id="{0E0E8FE0-EEC5-4FE4-855F-A0ABF109B12F}"/>
              </a:ext>
            </a:extLst>
          </p:cNvPr>
          <p:cNvSpPr/>
          <p:nvPr/>
        </p:nvSpPr>
        <p:spPr bwMode="auto">
          <a:xfrm>
            <a:off x="5192664" y="3259771"/>
            <a:ext cx="338811" cy="175198"/>
          </a:xfrm>
          <a:prstGeom prst="roundRect">
            <a:avLst/>
          </a:prstGeom>
          <a:noFill/>
          <a:ln w="2857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a:ln>
                <a:noFill/>
              </a:ln>
              <a:solidFill>
                <a:schemeClr val="tx1"/>
              </a:solidFill>
              <a:effectLst/>
              <a:latin typeface="Lucida Console" pitchFamily="49" charset="0"/>
            </a:endParaRPr>
          </a:p>
        </p:txBody>
      </p:sp>
      <p:sp>
        <p:nvSpPr>
          <p:cNvPr id="28" name="TextBox 27">
            <a:extLst>
              <a:ext uri="{FF2B5EF4-FFF2-40B4-BE49-F238E27FC236}">
                <a16:creationId xmlns:a16="http://schemas.microsoft.com/office/drawing/2014/main" id="{9E9483AC-7AFD-43DA-A4E1-3A8DD7280AC7}"/>
              </a:ext>
            </a:extLst>
          </p:cNvPr>
          <p:cNvSpPr txBox="1"/>
          <p:nvPr/>
        </p:nvSpPr>
        <p:spPr>
          <a:xfrm>
            <a:off x="7751902" y="1747877"/>
            <a:ext cx="793229" cy="276999"/>
          </a:xfrm>
          <a:prstGeom prst="rect">
            <a:avLst/>
          </a:prstGeom>
          <a:solidFill>
            <a:schemeClr val="bg1"/>
          </a:solidFill>
          <a:ln>
            <a:solidFill>
              <a:srgbClr val="FF0000"/>
            </a:solidFill>
          </a:ln>
        </p:spPr>
        <p:txBody>
          <a:bodyPr wrap="square" rtlCol="0">
            <a:spAutoFit/>
          </a:bodyPr>
          <a:lstStyle/>
          <a:p>
            <a:r>
              <a:rPr lang="en-GB" sz="1200" dirty="0">
                <a:solidFill>
                  <a:srgbClr val="FF0000"/>
                </a:solidFill>
              </a:rPr>
              <a:t>/contact</a:t>
            </a:r>
          </a:p>
        </p:txBody>
      </p:sp>
      <p:sp>
        <p:nvSpPr>
          <p:cNvPr id="29" name="TextBox 28">
            <a:extLst>
              <a:ext uri="{FF2B5EF4-FFF2-40B4-BE49-F238E27FC236}">
                <a16:creationId xmlns:a16="http://schemas.microsoft.com/office/drawing/2014/main" id="{E142F5F4-AAD2-4742-ACF3-2214E772E868}"/>
              </a:ext>
            </a:extLst>
          </p:cNvPr>
          <p:cNvSpPr txBox="1"/>
          <p:nvPr/>
        </p:nvSpPr>
        <p:spPr>
          <a:xfrm>
            <a:off x="7751901" y="2116595"/>
            <a:ext cx="793230" cy="307777"/>
          </a:xfrm>
          <a:prstGeom prst="rect">
            <a:avLst/>
          </a:prstGeom>
          <a:solidFill>
            <a:schemeClr val="bg1"/>
          </a:solidFill>
          <a:ln>
            <a:solidFill>
              <a:srgbClr val="FF0000"/>
            </a:solidFill>
          </a:ln>
        </p:spPr>
        <p:txBody>
          <a:bodyPr wrap="none" rtlCol="0">
            <a:noAutofit/>
          </a:bodyPr>
          <a:lstStyle/>
          <a:p>
            <a:r>
              <a:rPr lang="en-GB" sz="1200" dirty="0">
                <a:solidFill>
                  <a:srgbClr val="FF0000"/>
                </a:solidFill>
              </a:rPr>
              <a:t>/about</a:t>
            </a:r>
          </a:p>
        </p:txBody>
      </p:sp>
      <p:sp>
        <p:nvSpPr>
          <p:cNvPr id="30" name="TextBox 29">
            <a:extLst>
              <a:ext uri="{FF2B5EF4-FFF2-40B4-BE49-F238E27FC236}">
                <a16:creationId xmlns:a16="http://schemas.microsoft.com/office/drawing/2014/main" id="{4D1BCBF1-7A21-4DE9-BCD5-D65898888405}"/>
              </a:ext>
            </a:extLst>
          </p:cNvPr>
          <p:cNvSpPr txBox="1"/>
          <p:nvPr/>
        </p:nvSpPr>
        <p:spPr>
          <a:xfrm>
            <a:off x="7738813" y="1388580"/>
            <a:ext cx="793230" cy="276999"/>
          </a:xfrm>
          <a:prstGeom prst="rect">
            <a:avLst/>
          </a:prstGeom>
          <a:solidFill>
            <a:schemeClr val="bg1"/>
          </a:solidFill>
          <a:ln>
            <a:solidFill>
              <a:srgbClr val="FF0000"/>
            </a:solidFill>
          </a:ln>
        </p:spPr>
        <p:txBody>
          <a:bodyPr wrap="square" rtlCol="0">
            <a:spAutoFit/>
          </a:bodyPr>
          <a:lstStyle/>
          <a:p>
            <a:r>
              <a:rPr lang="en-GB" sz="1200">
                <a:solidFill>
                  <a:srgbClr val="FF0000"/>
                </a:solidFill>
              </a:rPr>
              <a:t>/</a:t>
            </a:r>
          </a:p>
        </p:txBody>
      </p:sp>
      <p:cxnSp>
        <p:nvCxnSpPr>
          <p:cNvPr id="31" name="Straight Arrow Connector 30">
            <a:extLst>
              <a:ext uri="{FF2B5EF4-FFF2-40B4-BE49-F238E27FC236}">
                <a16:creationId xmlns:a16="http://schemas.microsoft.com/office/drawing/2014/main" id="{AAAE915C-D777-4C60-B00B-B18B534EFF41}"/>
              </a:ext>
            </a:extLst>
          </p:cNvPr>
          <p:cNvCxnSpPr>
            <a:cxnSpLocks/>
            <a:stCxn id="30" idx="1"/>
          </p:cNvCxnSpPr>
          <p:nvPr/>
        </p:nvCxnSpPr>
        <p:spPr bwMode="auto">
          <a:xfrm flipH="1">
            <a:off x="5368987" y="1527080"/>
            <a:ext cx="2369826" cy="359297"/>
          </a:xfrm>
          <a:prstGeom prst="straightConnector1">
            <a:avLst/>
          </a:prstGeom>
          <a:noFill/>
          <a:ln w="28575" cap="flat" cmpd="sng" algn="ctr">
            <a:solidFill>
              <a:srgbClr val="FF0000"/>
            </a:solidFill>
            <a:prstDash val="solid"/>
            <a:round/>
            <a:headEnd type="none" w="med" len="med"/>
            <a:tailEnd type="arrow"/>
          </a:ln>
          <a:effectLst/>
        </p:spPr>
      </p:cxnSp>
      <p:cxnSp>
        <p:nvCxnSpPr>
          <p:cNvPr id="32" name="Straight Arrow Connector 31">
            <a:extLst>
              <a:ext uri="{FF2B5EF4-FFF2-40B4-BE49-F238E27FC236}">
                <a16:creationId xmlns:a16="http://schemas.microsoft.com/office/drawing/2014/main" id="{54A9C475-72FB-4B65-8C53-7EE84AB9BDB3}"/>
              </a:ext>
            </a:extLst>
          </p:cNvPr>
          <p:cNvCxnSpPr>
            <a:cxnSpLocks/>
            <a:stCxn id="28" idx="1"/>
          </p:cNvCxnSpPr>
          <p:nvPr/>
        </p:nvCxnSpPr>
        <p:spPr bwMode="auto">
          <a:xfrm flipH="1">
            <a:off x="6972463" y="1886377"/>
            <a:ext cx="779439" cy="294663"/>
          </a:xfrm>
          <a:prstGeom prst="straightConnector1">
            <a:avLst/>
          </a:prstGeom>
          <a:noFill/>
          <a:ln w="28575" cap="flat" cmpd="sng" algn="ctr">
            <a:solidFill>
              <a:srgbClr val="FF0000"/>
            </a:solidFill>
            <a:prstDash val="solid"/>
            <a:round/>
            <a:headEnd type="none" w="med" len="med"/>
            <a:tailEnd type="arrow"/>
          </a:ln>
          <a:effectLst/>
        </p:spPr>
      </p:cxnSp>
      <p:cxnSp>
        <p:nvCxnSpPr>
          <p:cNvPr id="33" name="Straight Arrow Connector 32">
            <a:extLst>
              <a:ext uri="{FF2B5EF4-FFF2-40B4-BE49-F238E27FC236}">
                <a16:creationId xmlns:a16="http://schemas.microsoft.com/office/drawing/2014/main" id="{870CDD1F-4DDD-4FAF-A0B6-5D6BB26B60D5}"/>
              </a:ext>
            </a:extLst>
          </p:cNvPr>
          <p:cNvCxnSpPr>
            <a:cxnSpLocks/>
            <a:stCxn id="29" idx="1"/>
          </p:cNvCxnSpPr>
          <p:nvPr/>
        </p:nvCxnSpPr>
        <p:spPr bwMode="auto">
          <a:xfrm flipH="1">
            <a:off x="7524482" y="2270484"/>
            <a:ext cx="227419" cy="235354"/>
          </a:xfrm>
          <a:prstGeom prst="straightConnector1">
            <a:avLst/>
          </a:prstGeom>
          <a:noFill/>
          <a:ln w="28575"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205700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dirty="0"/>
              <a:t>Demo Application (2 of 2)</a:t>
            </a:r>
          </a:p>
        </p:txBody>
      </p:sp>
      <p:sp>
        <p:nvSpPr>
          <p:cNvPr id="3" name="Content Placeholder 2">
            <a:extLst>
              <a:ext uri="{FF2B5EF4-FFF2-40B4-BE49-F238E27FC236}">
                <a16:creationId xmlns:a16="http://schemas.microsoft.com/office/drawing/2014/main" id="{DC004F77-4066-4425-A5A5-7E2DD5E3EFA0}"/>
              </a:ext>
            </a:extLst>
          </p:cNvPr>
          <p:cNvSpPr>
            <a:spLocks noGrp="1"/>
          </p:cNvSpPr>
          <p:nvPr>
            <p:ph idx="1"/>
          </p:nvPr>
        </p:nvSpPr>
        <p:spPr>
          <a:xfrm>
            <a:off x="900501" y="924309"/>
            <a:ext cx="7981648" cy="3742941"/>
          </a:xfrm>
        </p:spPr>
        <p:txBody>
          <a:bodyPr/>
          <a:lstStyle/>
          <a:p>
            <a:r>
              <a:rPr lang="en-GB" dirty="0"/>
              <a:t>The application also has a "page not found" component for unrecognised URLs</a:t>
            </a:r>
          </a:p>
        </p:txBody>
      </p:sp>
      <p:sp>
        <p:nvSpPr>
          <p:cNvPr id="15" name="Footer Placeholder 3">
            <a:extLst>
              <a:ext uri="{FF2B5EF4-FFF2-40B4-BE49-F238E27FC236}">
                <a16:creationId xmlns:a16="http://schemas.microsoft.com/office/drawing/2014/main" id="{CAF32379-FB5D-455D-B344-388CDF64FE79}"/>
              </a:ext>
            </a:extLst>
          </p:cNvPr>
          <p:cNvSpPr txBox="1">
            <a:spLocks/>
          </p:cNvSpPr>
          <p:nvPr/>
        </p:nvSpPr>
        <p:spPr bwMode="auto">
          <a:xfrm>
            <a:off x="8576156" y="4630835"/>
            <a:ext cx="52050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marL="0" algn="ctr" defTabSz="457200" rtl="0" eaLnBrk="1" fontAlgn="base" latinLnBrk="0" hangingPunct="1">
              <a:spcBef>
                <a:spcPct val="0"/>
              </a:spcBef>
              <a:spcAft>
                <a:spcPct val="0"/>
              </a:spcAft>
              <a:defRPr sz="1200" b="0" kern="1200">
                <a:solidFill>
                  <a:schemeClr val="tx2"/>
                </a:solidFill>
                <a:latin typeface="+mn-lt"/>
                <a:ea typeface="+mn-ea"/>
                <a:cs typeface="+mn-cs"/>
              </a:defRPr>
            </a:lvl1pPr>
            <a:lvl2pPr marL="4572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2pPr>
            <a:lvl3pPr marL="9144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3pPr>
            <a:lvl4pPr marL="13716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4pPr>
            <a:lvl5pPr marL="18288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5pPr>
            <a:lvl6pPr marL="2286000" algn="l" defTabSz="914400" rtl="0" eaLnBrk="1" latinLnBrk="0" hangingPunct="1">
              <a:defRPr sz="1600" kern="1200">
                <a:solidFill>
                  <a:schemeClr val="tx1"/>
                </a:solidFill>
                <a:latin typeface="Tahoma" pitchFamily="34" charset="0"/>
                <a:ea typeface="+mn-ea"/>
                <a:cs typeface="+mn-cs"/>
              </a:defRPr>
            </a:lvl6pPr>
            <a:lvl7pPr marL="2743200" algn="l" defTabSz="914400" rtl="0" eaLnBrk="1" latinLnBrk="0" hangingPunct="1">
              <a:defRPr sz="1600" kern="1200">
                <a:solidFill>
                  <a:schemeClr val="tx1"/>
                </a:solidFill>
                <a:latin typeface="Tahoma" pitchFamily="34" charset="0"/>
                <a:ea typeface="+mn-ea"/>
                <a:cs typeface="+mn-cs"/>
              </a:defRPr>
            </a:lvl7pPr>
            <a:lvl8pPr marL="3200400" algn="l" defTabSz="914400" rtl="0" eaLnBrk="1" latinLnBrk="0" hangingPunct="1">
              <a:defRPr sz="1600" kern="1200">
                <a:solidFill>
                  <a:schemeClr val="tx1"/>
                </a:solidFill>
                <a:latin typeface="Tahoma" pitchFamily="34" charset="0"/>
                <a:ea typeface="+mn-ea"/>
                <a:cs typeface="+mn-cs"/>
              </a:defRPr>
            </a:lvl8pPr>
            <a:lvl9pPr marL="3657600" algn="l" defTabSz="914400" rtl="0" eaLnBrk="1" latinLnBrk="0" hangingPunct="1">
              <a:defRPr sz="1600" kern="1200">
                <a:solidFill>
                  <a:schemeClr val="tx1"/>
                </a:solidFill>
                <a:latin typeface="Tahoma" pitchFamily="34" charset="0"/>
                <a:ea typeface="+mn-ea"/>
                <a:cs typeface="+mn-cs"/>
              </a:defRPr>
            </a:lvl9pPr>
          </a:lstStyle>
          <a:p>
            <a:pPr>
              <a:defRPr/>
            </a:pPr>
            <a:fld id="{20D3A3B2-EA16-4B4A-AE9A-D51E3039C102}" type="slidenum">
              <a:rPr lang="en-GB" smtClean="0">
                <a:solidFill>
                  <a:srgbClr val="1F497D"/>
                </a:solidFill>
                <a:latin typeface="Calibri"/>
              </a:rPr>
              <a:pPr>
                <a:defRPr/>
              </a:pPr>
              <a:t>5</a:t>
            </a:fld>
            <a:endParaRPr lang="en-GB" dirty="0">
              <a:solidFill>
                <a:srgbClr val="1F497D"/>
              </a:solidFill>
              <a:latin typeface="Calibri"/>
            </a:endParaRPr>
          </a:p>
        </p:txBody>
      </p:sp>
      <p:sp>
        <p:nvSpPr>
          <p:cNvPr id="11" name="TextBox 10">
            <a:extLst>
              <a:ext uri="{FF2B5EF4-FFF2-40B4-BE49-F238E27FC236}">
                <a16:creationId xmlns:a16="http://schemas.microsoft.com/office/drawing/2014/main" id="{EA4DE413-9DBF-41D5-80F1-F9C92676E2D2}"/>
              </a:ext>
            </a:extLst>
          </p:cNvPr>
          <p:cNvSpPr txBox="1"/>
          <p:nvPr/>
        </p:nvSpPr>
        <p:spPr>
          <a:xfrm>
            <a:off x="5979416" y="1764367"/>
            <a:ext cx="662361" cy="276999"/>
          </a:xfrm>
          <a:prstGeom prst="rect">
            <a:avLst/>
          </a:prstGeom>
          <a:solidFill>
            <a:schemeClr val="bg1"/>
          </a:solidFill>
          <a:ln>
            <a:solidFill>
              <a:srgbClr val="FF0000"/>
            </a:solidFill>
          </a:ln>
        </p:spPr>
        <p:txBody>
          <a:bodyPr wrap="none" rtlCol="0">
            <a:spAutoFit/>
          </a:bodyPr>
          <a:lstStyle/>
          <a:p>
            <a:r>
              <a:rPr lang="en-GB" sz="1200" dirty="0">
                <a:solidFill>
                  <a:srgbClr val="FF0000"/>
                </a:solidFill>
              </a:rPr>
              <a:t>/wibble</a:t>
            </a:r>
          </a:p>
        </p:txBody>
      </p:sp>
      <p:cxnSp>
        <p:nvCxnSpPr>
          <p:cNvPr id="12" name="Straight Arrow Connector 11">
            <a:extLst>
              <a:ext uri="{FF2B5EF4-FFF2-40B4-BE49-F238E27FC236}">
                <a16:creationId xmlns:a16="http://schemas.microsoft.com/office/drawing/2014/main" id="{A136B45C-26A5-4679-9694-530232E5029E}"/>
              </a:ext>
            </a:extLst>
          </p:cNvPr>
          <p:cNvCxnSpPr>
            <a:cxnSpLocks/>
            <a:stCxn id="11" idx="1"/>
          </p:cNvCxnSpPr>
          <p:nvPr/>
        </p:nvCxnSpPr>
        <p:spPr bwMode="auto">
          <a:xfrm flipH="1">
            <a:off x="5381729" y="1902867"/>
            <a:ext cx="597687" cy="0"/>
          </a:xfrm>
          <a:prstGeom prst="straightConnector1">
            <a:avLst/>
          </a:prstGeom>
          <a:noFill/>
          <a:ln w="28575" cap="flat" cmpd="sng" algn="ctr">
            <a:solidFill>
              <a:srgbClr val="FF0000"/>
            </a:solidFill>
            <a:prstDash val="solid"/>
            <a:round/>
            <a:headEnd type="none" w="med" len="med"/>
            <a:tailEnd type="arrow"/>
          </a:ln>
          <a:effectLst/>
        </p:spPr>
      </p:cxnSp>
      <p:pic>
        <p:nvPicPr>
          <p:cNvPr id="5" name="Picture 4">
            <a:extLst>
              <a:ext uri="{FF2B5EF4-FFF2-40B4-BE49-F238E27FC236}">
                <a16:creationId xmlns:a16="http://schemas.microsoft.com/office/drawing/2014/main" id="{7C51E0B6-440A-4B79-8DFD-4CE26046A976}"/>
              </a:ext>
            </a:extLst>
          </p:cNvPr>
          <p:cNvPicPr>
            <a:picLocks noChangeAspect="1"/>
          </p:cNvPicPr>
          <p:nvPr/>
        </p:nvPicPr>
        <p:blipFill>
          <a:blip r:embed="rId3"/>
          <a:stretch>
            <a:fillRect/>
          </a:stretch>
        </p:blipFill>
        <p:spPr>
          <a:xfrm>
            <a:off x="1342334" y="1776630"/>
            <a:ext cx="4047185" cy="2591834"/>
          </a:xfrm>
          <a:prstGeom prst="rect">
            <a:avLst/>
          </a:prstGeom>
        </p:spPr>
      </p:pic>
    </p:spTree>
    <p:extLst>
      <p:ext uri="{BB962C8B-B14F-4D97-AF65-F5344CB8AC3E}">
        <p14:creationId xmlns:p14="http://schemas.microsoft.com/office/powerpoint/2010/main" val="1173151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342" y="36576"/>
            <a:ext cx="7548179" cy="560552"/>
          </a:xfrm>
        </p:spPr>
        <p:txBody>
          <a:bodyPr/>
          <a:lstStyle/>
          <a:p>
            <a:r>
              <a:rPr lang="en-US" dirty="0"/>
              <a:t>Section 2:  Creating Components</a:t>
            </a:r>
          </a:p>
        </p:txBody>
      </p:sp>
      <p:sp>
        <p:nvSpPr>
          <p:cNvPr id="4" name="Subtitle 2">
            <a:extLst>
              <a:ext uri="{FF2B5EF4-FFF2-40B4-BE49-F238E27FC236}">
                <a16:creationId xmlns:a16="http://schemas.microsoft.com/office/drawing/2014/main" id="{C7C4D046-3B81-47EF-BB58-9F17FAB6311B}"/>
              </a:ext>
            </a:extLst>
          </p:cNvPr>
          <p:cNvSpPr>
            <a:spLocks noGrp="1"/>
          </p:cNvSpPr>
          <p:nvPr>
            <p:ph idx="1"/>
          </p:nvPr>
        </p:nvSpPr>
        <p:spPr>
          <a:xfrm>
            <a:off x="900501" y="924309"/>
            <a:ext cx="7333862" cy="3742941"/>
          </a:xfrm>
        </p:spPr>
        <p:txBody>
          <a:bodyPr>
            <a:normAutofit/>
          </a:bodyPr>
          <a:lstStyle/>
          <a:p>
            <a:r>
              <a:rPr lang="en-GB" dirty="0"/>
              <a:t>Overview</a:t>
            </a:r>
          </a:p>
          <a:p>
            <a:r>
              <a:rPr lang="en-GB" dirty="0"/>
              <a:t>Creating artifacts using Angular CLI</a:t>
            </a:r>
          </a:p>
          <a:p>
            <a:r>
              <a:rPr lang="en-GB" dirty="0"/>
              <a:t>How to create a component</a:t>
            </a:r>
          </a:p>
          <a:p>
            <a:r>
              <a:rPr lang="en-GB" dirty="0"/>
              <a:t>Reviewing the component</a:t>
            </a:r>
          </a:p>
          <a:p>
            <a:r>
              <a:rPr lang="en-GB" dirty="0"/>
              <a:t>Summarizing our application's components</a:t>
            </a:r>
          </a:p>
          <a:p>
            <a:r>
              <a:rPr lang="en-GB" dirty="0"/>
              <a:t>Aside: Defining global styles</a:t>
            </a:r>
          </a:p>
          <a:p>
            <a:endParaRPr lang="en-GB" dirty="0"/>
          </a:p>
        </p:txBody>
      </p:sp>
    </p:spTree>
    <p:extLst>
      <p:ext uri="{BB962C8B-B14F-4D97-AF65-F5344CB8AC3E}">
        <p14:creationId xmlns:p14="http://schemas.microsoft.com/office/powerpoint/2010/main" val="1771267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dirty="0"/>
              <a:t>Overview</a:t>
            </a:r>
          </a:p>
        </p:txBody>
      </p:sp>
      <p:sp>
        <p:nvSpPr>
          <p:cNvPr id="5123" name="Rectangle 3"/>
          <p:cNvSpPr>
            <a:spLocks noGrp="1" noChangeArrowheads="1"/>
          </p:cNvSpPr>
          <p:nvPr>
            <p:ph idx="1"/>
          </p:nvPr>
        </p:nvSpPr>
        <p:spPr>
          <a:xfrm>
            <a:off x="900500" y="924309"/>
            <a:ext cx="7926839" cy="3742941"/>
          </a:xfrm>
        </p:spPr>
        <p:txBody>
          <a:bodyPr/>
          <a:lstStyle/>
          <a:p>
            <a:r>
              <a:rPr lang="en-GB" dirty="0"/>
              <a:t>An Angular application typically has many components:</a:t>
            </a:r>
          </a:p>
          <a:p>
            <a:pPr lvl="1"/>
            <a:r>
              <a:rPr lang="en-GB" dirty="0"/>
              <a:t>A root component (typically named </a:t>
            </a:r>
            <a:r>
              <a:rPr lang="en-GB" dirty="0" err="1">
                <a:latin typeface="Courier New" panose="02070309020205020404" pitchFamily="49" charset="0"/>
                <a:cs typeface="Courier New" panose="02070309020205020404" pitchFamily="49" charset="0"/>
              </a:rPr>
              <a:t>AppComponent</a:t>
            </a:r>
            <a:r>
              <a:rPr lang="en-GB" dirty="0"/>
              <a:t>)</a:t>
            </a:r>
          </a:p>
          <a:p>
            <a:pPr lvl="1"/>
            <a:r>
              <a:rPr lang="en-GB" dirty="0"/>
              <a:t>Plus many additional components</a:t>
            </a:r>
          </a:p>
          <a:p>
            <a:pPr lvl="1"/>
            <a:endParaRPr lang="en-GB" dirty="0"/>
          </a:p>
          <a:p>
            <a:r>
              <a:rPr lang="en-GB" dirty="0"/>
              <a:t>Our demo application has 4 additional components:</a:t>
            </a:r>
          </a:p>
          <a:p>
            <a:pPr lvl="1"/>
            <a:r>
              <a:rPr lang="en-GB" dirty="0" err="1">
                <a:latin typeface="Courier New" panose="02070309020205020404" pitchFamily="49" charset="0"/>
                <a:cs typeface="Courier New" panose="02070309020205020404" pitchFamily="49" charset="0"/>
              </a:rPr>
              <a:t>HomeComponent</a:t>
            </a:r>
            <a:endParaRPr lang="en-GB" dirty="0">
              <a:latin typeface="Courier New" panose="02070309020205020404" pitchFamily="49" charset="0"/>
              <a:cs typeface="Courier New" panose="02070309020205020404" pitchFamily="49" charset="0"/>
            </a:endParaRPr>
          </a:p>
          <a:p>
            <a:pPr lvl="1"/>
            <a:r>
              <a:rPr lang="en-GB" dirty="0" err="1">
                <a:latin typeface="Courier New" panose="02070309020205020404" pitchFamily="49" charset="0"/>
                <a:cs typeface="Courier New" panose="02070309020205020404" pitchFamily="49" charset="0"/>
              </a:rPr>
              <a:t>ContactComponent</a:t>
            </a:r>
            <a:endParaRPr lang="en-GB" dirty="0">
              <a:latin typeface="Courier New" panose="02070309020205020404" pitchFamily="49" charset="0"/>
              <a:cs typeface="Courier New" panose="02070309020205020404" pitchFamily="49" charset="0"/>
            </a:endParaRPr>
          </a:p>
          <a:p>
            <a:pPr lvl="1"/>
            <a:r>
              <a:rPr lang="en-GB" dirty="0" err="1">
                <a:latin typeface="Courier New" panose="02070309020205020404" pitchFamily="49" charset="0"/>
                <a:cs typeface="Courier New" panose="02070309020205020404" pitchFamily="49" charset="0"/>
              </a:rPr>
              <a:t>AboutComponent</a:t>
            </a:r>
            <a:endParaRPr lang="en-GB" dirty="0">
              <a:latin typeface="Courier New" panose="02070309020205020404" pitchFamily="49" charset="0"/>
              <a:cs typeface="Courier New" panose="02070309020205020404" pitchFamily="49" charset="0"/>
            </a:endParaRPr>
          </a:p>
          <a:p>
            <a:pPr lvl="1"/>
            <a:r>
              <a:rPr lang="en-GB" dirty="0" err="1">
                <a:latin typeface="Courier New" panose="02070309020205020404" pitchFamily="49" charset="0"/>
                <a:cs typeface="Courier New" panose="02070309020205020404" pitchFamily="49" charset="0"/>
              </a:rPr>
              <a:t>PagenotfoundComponent</a:t>
            </a:r>
            <a:endParaRPr lang="en-GB" dirty="0">
              <a:latin typeface="Courier New" panose="02070309020205020404" pitchFamily="49" charset="0"/>
              <a:cs typeface="Courier New" panose="02070309020205020404" pitchFamily="49" charset="0"/>
            </a:endParaRPr>
          </a:p>
          <a:p>
            <a:endParaRPr lang="en-GB" dirty="0"/>
          </a:p>
        </p:txBody>
      </p:sp>
      <p:sp>
        <p:nvSpPr>
          <p:cNvPr id="9" name="Footer Placeholder 3">
            <a:extLst>
              <a:ext uri="{FF2B5EF4-FFF2-40B4-BE49-F238E27FC236}">
                <a16:creationId xmlns:a16="http://schemas.microsoft.com/office/drawing/2014/main" id="{613A6C43-B2BD-4724-B676-FE3AE48C5302}"/>
              </a:ext>
            </a:extLst>
          </p:cNvPr>
          <p:cNvSpPr txBox="1">
            <a:spLocks/>
          </p:cNvSpPr>
          <p:nvPr/>
        </p:nvSpPr>
        <p:spPr bwMode="auto">
          <a:xfrm>
            <a:off x="8576156" y="4630835"/>
            <a:ext cx="52050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marL="0" algn="ctr" defTabSz="457200" rtl="0" eaLnBrk="1" fontAlgn="base" latinLnBrk="0" hangingPunct="1">
              <a:spcBef>
                <a:spcPct val="0"/>
              </a:spcBef>
              <a:spcAft>
                <a:spcPct val="0"/>
              </a:spcAft>
              <a:defRPr sz="1200" b="0" kern="1200">
                <a:solidFill>
                  <a:schemeClr val="tx2"/>
                </a:solidFill>
                <a:latin typeface="+mn-lt"/>
                <a:ea typeface="+mn-ea"/>
                <a:cs typeface="+mn-cs"/>
              </a:defRPr>
            </a:lvl1pPr>
            <a:lvl2pPr marL="4572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2pPr>
            <a:lvl3pPr marL="9144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3pPr>
            <a:lvl4pPr marL="13716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4pPr>
            <a:lvl5pPr marL="18288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5pPr>
            <a:lvl6pPr marL="2286000" algn="l" defTabSz="914400" rtl="0" eaLnBrk="1" latinLnBrk="0" hangingPunct="1">
              <a:defRPr sz="1600" kern="1200">
                <a:solidFill>
                  <a:schemeClr val="tx1"/>
                </a:solidFill>
                <a:latin typeface="Tahoma" pitchFamily="34" charset="0"/>
                <a:ea typeface="+mn-ea"/>
                <a:cs typeface="+mn-cs"/>
              </a:defRPr>
            </a:lvl6pPr>
            <a:lvl7pPr marL="2743200" algn="l" defTabSz="914400" rtl="0" eaLnBrk="1" latinLnBrk="0" hangingPunct="1">
              <a:defRPr sz="1600" kern="1200">
                <a:solidFill>
                  <a:schemeClr val="tx1"/>
                </a:solidFill>
                <a:latin typeface="Tahoma" pitchFamily="34" charset="0"/>
                <a:ea typeface="+mn-ea"/>
                <a:cs typeface="+mn-cs"/>
              </a:defRPr>
            </a:lvl7pPr>
            <a:lvl8pPr marL="3200400" algn="l" defTabSz="914400" rtl="0" eaLnBrk="1" latinLnBrk="0" hangingPunct="1">
              <a:defRPr sz="1600" kern="1200">
                <a:solidFill>
                  <a:schemeClr val="tx1"/>
                </a:solidFill>
                <a:latin typeface="Tahoma" pitchFamily="34" charset="0"/>
                <a:ea typeface="+mn-ea"/>
                <a:cs typeface="+mn-cs"/>
              </a:defRPr>
            </a:lvl8pPr>
            <a:lvl9pPr marL="3657600" algn="l" defTabSz="914400" rtl="0" eaLnBrk="1" latinLnBrk="0" hangingPunct="1">
              <a:defRPr sz="1600" kern="1200">
                <a:solidFill>
                  <a:schemeClr val="tx1"/>
                </a:solidFill>
                <a:latin typeface="Tahoma" pitchFamily="34" charset="0"/>
                <a:ea typeface="+mn-ea"/>
                <a:cs typeface="+mn-cs"/>
              </a:defRPr>
            </a:lvl9pPr>
          </a:lstStyle>
          <a:p>
            <a:pPr>
              <a:defRPr/>
            </a:pPr>
            <a:fld id="{20D3A3B2-EA16-4B4A-AE9A-D51E3039C102}" type="slidenum">
              <a:rPr lang="en-GB" smtClean="0">
                <a:solidFill>
                  <a:srgbClr val="1F497D"/>
                </a:solidFill>
                <a:latin typeface="Calibri"/>
              </a:rPr>
              <a:pPr>
                <a:defRPr/>
              </a:pPr>
              <a:t>7</a:t>
            </a:fld>
            <a:endParaRPr lang="en-GB" dirty="0">
              <a:solidFill>
                <a:srgbClr val="1F497D"/>
              </a:solidFill>
              <a:latin typeface="Calibri"/>
            </a:endParaRPr>
          </a:p>
        </p:txBody>
      </p:sp>
    </p:spTree>
    <p:extLst>
      <p:ext uri="{BB962C8B-B14F-4D97-AF65-F5344CB8AC3E}">
        <p14:creationId xmlns:p14="http://schemas.microsoft.com/office/powerpoint/2010/main" val="1587890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dirty="0"/>
              <a:t>Creating Artifacts using Angular CLI</a:t>
            </a:r>
          </a:p>
        </p:txBody>
      </p:sp>
      <p:sp>
        <p:nvSpPr>
          <p:cNvPr id="5123" name="Rectangle 3"/>
          <p:cNvSpPr>
            <a:spLocks noGrp="1" noChangeArrowheads="1"/>
          </p:cNvSpPr>
          <p:nvPr>
            <p:ph idx="1"/>
          </p:nvPr>
        </p:nvSpPr>
        <p:spPr>
          <a:xfrm>
            <a:off x="900500" y="924309"/>
            <a:ext cx="7891259" cy="3742941"/>
          </a:xfrm>
        </p:spPr>
        <p:txBody>
          <a:bodyPr/>
          <a:lstStyle/>
          <a:p>
            <a:r>
              <a:rPr lang="en-GB" dirty="0"/>
              <a:t>You can use Angular CLI to create artifacts in your app, such as:</a:t>
            </a:r>
          </a:p>
          <a:p>
            <a:endParaRPr lang="en-GB" dirty="0"/>
          </a:p>
        </p:txBody>
      </p:sp>
      <p:sp>
        <p:nvSpPr>
          <p:cNvPr id="6" name="Footer Placeholder 3">
            <a:extLst>
              <a:ext uri="{FF2B5EF4-FFF2-40B4-BE49-F238E27FC236}">
                <a16:creationId xmlns:a16="http://schemas.microsoft.com/office/drawing/2014/main" id="{04A43142-4953-413F-B83B-E21F05B487D3}"/>
              </a:ext>
            </a:extLst>
          </p:cNvPr>
          <p:cNvSpPr txBox="1">
            <a:spLocks/>
          </p:cNvSpPr>
          <p:nvPr/>
        </p:nvSpPr>
        <p:spPr bwMode="auto">
          <a:xfrm>
            <a:off x="8576156" y="4630835"/>
            <a:ext cx="52050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marL="0" algn="ctr" defTabSz="457200" rtl="0" eaLnBrk="1" fontAlgn="base" latinLnBrk="0" hangingPunct="1">
              <a:spcBef>
                <a:spcPct val="0"/>
              </a:spcBef>
              <a:spcAft>
                <a:spcPct val="0"/>
              </a:spcAft>
              <a:defRPr sz="1200" b="0" kern="1200">
                <a:solidFill>
                  <a:schemeClr val="tx2"/>
                </a:solidFill>
                <a:latin typeface="+mn-lt"/>
                <a:ea typeface="+mn-ea"/>
                <a:cs typeface="+mn-cs"/>
              </a:defRPr>
            </a:lvl1pPr>
            <a:lvl2pPr marL="4572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2pPr>
            <a:lvl3pPr marL="9144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3pPr>
            <a:lvl4pPr marL="13716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4pPr>
            <a:lvl5pPr marL="18288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5pPr>
            <a:lvl6pPr marL="2286000" algn="l" defTabSz="914400" rtl="0" eaLnBrk="1" latinLnBrk="0" hangingPunct="1">
              <a:defRPr sz="1600" kern="1200">
                <a:solidFill>
                  <a:schemeClr val="tx1"/>
                </a:solidFill>
                <a:latin typeface="Tahoma" pitchFamily="34" charset="0"/>
                <a:ea typeface="+mn-ea"/>
                <a:cs typeface="+mn-cs"/>
              </a:defRPr>
            </a:lvl6pPr>
            <a:lvl7pPr marL="2743200" algn="l" defTabSz="914400" rtl="0" eaLnBrk="1" latinLnBrk="0" hangingPunct="1">
              <a:defRPr sz="1600" kern="1200">
                <a:solidFill>
                  <a:schemeClr val="tx1"/>
                </a:solidFill>
                <a:latin typeface="Tahoma" pitchFamily="34" charset="0"/>
                <a:ea typeface="+mn-ea"/>
                <a:cs typeface="+mn-cs"/>
              </a:defRPr>
            </a:lvl7pPr>
            <a:lvl8pPr marL="3200400" algn="l" defTabSz="914400" rtl="0" eaLnBrk="1" latinLnBrk="0" hangingPunct="1">
              <a:defRPr sz="1600" kern="1200">
                <a:solidFill>
                  <a:schemeClr val="tx1"/>
                </a:solidFill>
                <a:latin typeface="Tahoma" pitchFamily="34" charset="0"/>
                <a:ea typeface="+mn-ea"/>
                <a:cs typeface="+mn-cs"/>
              </a:defRPr>
            </a:lvl8pPr>
            <a:lvl9pPr marL="3657600" algn="l" defTabSz="914400" rtl="0" eaLnBrk="1" latinLnBrk="0" hangingPunct="1">
              <a:defRPr sz="1600" kern="1200">
                <a:solidFill>
                  <a:schemeClr val="tx1"/>
                </a:solidFill>
                <a:latin typeface="Tahoma" pitchFamily="34" charset="0"/>
                <a:ea typeface="+mn-ea"/>
                <a:cs typeface="+mn-cs"/>
              </a:defRPr>
            </a:lvl9pPr>
          </a:lstStyle>
          <a:p>
            <a:pPr>
              <a:defRPr/>
            </a:pPr>
            <a:fld id="{20D3A3B2-EA16-4B4A-AE9A-D51E3039C102}" type="slidenum">
              <a:rPr lang="en-GB" smtClean="0">
                <a:solidFill>
                  <a:srgbClr val="1F497D"/>
                </a:solidFill>
                <a:latin typeface="Calibri"/>
              </a:rPr>
              <a:pPr>
                <a:defRPr/>
              </a:pPr>
              <a:t>8</a:t>
            </a:fld>
            <a:endParaRPr lang="en-GB" dirty="0">
              <a:solidFill>
                <a:srgbClr val="1F497D"/>
              </a:solidFill>
              <a:latin typeface="Calibri"/>
            </a:endParaRPr>
          </a:p>
        </p:txBody>
      </p:sp>
      <p:graphicFrame>
        <p:nvGraphicFramePr>
          <p:cNvPr id="2" name="Table 1">
            <a:extLst>
              <a:ext uri="{FF2B5EF4-FFF2-40B4-BE49-F238E27FC236}">
                <a16:creationId xmlns:a16="http://schemas.microsoft.com/office/drawing/2014/main" id="{0B93A04F-C36B-4A05-A20D-6D059539569E}"/>
              </a:ext>
            </a:extLst>
          </p:cNvPr>
          <p:cNvGraphicFramePr>
            <a:graphicFrameLocks noGrp="1"/>
          </p:cNvGraphicFramePr>
          <p:nvPr>
            <p:extLst>
              <p:ext uri="{D42A27DB-BD31-4B8C-83A1-F6EECF244321}">
                <p14:modId xmlns:p14="http://schemas.microsoft.com/office/powerpoint/2010/main" val="1058638926"/>
              </p:ext>
            </p:extLst>
          </p:nvPr>
        </p:nvGraphicFramePr>
        <p:xfrm>
          <a:off x="1338775" y="1655884"/>
          <a:ext cx="7002746" cy="3007222"/>
        </p:xfrm>
        <a:graphic>
          <a:graphicData uri="http://schemas.openxmlformats.org/drawingml/2006/table">
            <a:tbl>
              <a:tblPr firstRow="1" bandRow="1">
                <a:tableStyleId>{69CF1AB2-1976-4502-BF36-3FF5EA218861}</a:tableStyleId>
              </a:tblPr>
              <a:tblGrid>
                <a:gridCol w="1443563">
                  <a:extLst>
                    <a:ext uri="{9D8B030D-6E8A-4147-A177-3AD203B41FA5}">
                      <a16:colId xmlns:a16="http://schemas.microsoft.com/office/drawing/2014/main" val="20000"/>
                    </a:ext>
                  </a:extLst>
                </a:gridCol>
                <a:gridCol w="5559183">
                  <a:extLst>
                    <a:ext uri="{9D8B030D-6E8A-4147-A177-3AD203B41FA5}">
                      <a16:colId xmlns:a16="http://schemas.microsoft.com/office/drawing/2014/main" val="20001"/>
                    </a:ext>
                  </a:extLst>
                </a:gridCol>
              </a:tblGrid>
              <a:tr h="322123">
                <a:tc>
                  <a:txBody>
                    <a:bodyPr/>
                    <a:lstStyle/>
                    <a:p>
                      <a:r>
                        <a:rPr lang="en-GB" sz="1400" b="1" dirty="0">
                          <a:solidFill>
                            <a:schemeClr val="bg1"/>
                          </a:solidFill>
                        </a:rPr>
                        <a:t>Type of artifact</a:t>
                      </a:r>
                    </a:p>
                  </a:txBody>
                  <a:tcPr anchor="ctr">
                    <a:solidFill>
                      <a:schemeClr val="accent1">
                        <a:lumMod val="75000"/>
                      </a:schemeClr>
                    </a:solidFill>
                  </a:tcPr>
                </a:tc>
                <a:tc>
                  <a:txBody>
                    <a:bodyPr/>
                    <a:lstStyle/>
                    <a:p>
                      <a:r>
                        <a:rPr lang="en-GB" sz="1400" b="1" dirty="0">
                          <a:solidFill>
                            <a:schemeClr val="bg1"/>
                          </a:solidFill>
                        </a:rPr>
                        <a:t>How to generate using Angular</a:t>
                      </a:r>
                      <a:r>
                        <a:rPr lang="en-GB" sz="1400" b="1" baseline="0" dirty="0">
                          <a:solidFill>
                            <a:schemeClr val="bg1"/>
                          </a:solidFill>
                        </a:rPr>
                        <a:t> CLI</a:t>
                      </a:r>
                      <a:endParaRPr lang="en-GB" sz="1400" b="1" dirty="0">
                        <a:solidFill>
                          <a:schemeClr val="bg1"/>
                        </a:solidFill>
                      </a:endParaRPr>
                    </a:p>
                  </a:txBody>
                  <a:tcPr anchor="ctr">
                    <a:solidFill>
                      <a:schemeClr val="accent1">
                        <a:lumMod val="75000"/>
                      </a:schemeClr>
                    </a:solidFill>
                  </a:tcPr>
                </a:tc>
                <a:extLst>
                  <a:ext uri="{0D108BD9-81ED-4DB2-BD59-A6C34878D82A}">
                    <a16:rowId xmlns:a16="http://schemas.microsoft.com/office/drawing/2014/main" val="10000"/>
                  </a:ext>
                </a:extLst>
              </a:tr>
              <a:tr h="322123">
                <a:tc>
                  <a:txBody>
                    <a:bodyPr/>
                    <a:lstStyle/>
                    <a:p>
                      <a:r>
                        <a:rPr lang="en-GB" sz="1400" dirty="0">
                          <a:solidFill>
                            <a:srgbClr val="333399"/>
                          </a:solidFill>
                        </a:rPr>
                        <a:t>Component</a:t>
                      </a:r>
                    </a:p>
                  </a:txBody>
                  <a:tcPr anchor="ctr"/>
                </a:tc>
                <a:tc>
                  <a:txBody>
                    <a:bodyPr/>
                    <a:lstStyle/>
                    <a:p>
                      <a:pPr marL="0" indent="0"/>
                      <a:r>
                        <a:rPr lang="en-GB" sz="1400" b="1" kern="1200" dirty="0">
                          <a:solidFill>
                            <a:srgbClr val="333399"/>
                          </a:solidFill>
                          <a:effectLst/>
                          <a:latin typeface="Courier New" panose="02070309020205020404" pitchFamily="49" charset="0"/>
                          <a:cs typeface="Courier New" panose="02070309020205020404" pitchFamily="49" charset="0"/>
                        </a:rPr>
                        <a:t>ng g </a:t>
                      </a:r>
                      <a:r>
                        <a:rPr lang="en-GB" sz="1400" b="1" kern="1200" dirty="0">
                          <a:solidFill>
                            <a:srgbClr val="F68700"/>
                          </a:solidFill>
                          <a:effectLst/>
                          <a:latin typeface="Courier New" panose="02070309020205020404" pitchFamily="49" charset="0"/>
                          <a:cs typeface="Courier New" panose="02070309020205020404" pitchFamily="49" charset="0"/>
                        </a:rPr>
                        <a:t>component</a:t>
                      </a:r>
                      <a:r>
                        <a:rPr lang="en-GB" sz="1400" b="1" kern="1200" dirty="0">
                          <a:solidFill>
                            <a:srgbClr val="333399"/>
                          </a:solidFill>
                          <a:effectLst/>
                          <a:latin typeface="Courier New" panose="02070309020205020404" pitchFamily="49" charset="0"/>
                          <a:cs typeface="Courier New" panose="02070309020205020404" pitchFamily="49" charset="0"/>
                        </a:rPr>
                        <a:t> my-new-component</a:t>
                      </a:r>
                      <a:endParaRPr lang="en-GB" sz="1400" b="1" dirty="0">
                        <a:solidFill>
                          <a:srgbClr val="333399"/>
                        </a:solidFill>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0001"/>
                  </a:ext>
                </a:extLst>
              </a:tr>
              <a:tr h="337568">
                <a:tc>
                  <a:txBody>
                    <a:bodyPr/>
                    <a:lstStyle/>
                    <a:p>
                      <a:r>
                        <a:rPr lang="en-GB" sz="1400" dirty="0">
                          <a:solidFill>
                            <a:srgbClr val="333399"/>
                          </a:solidFill>
                          <a:effectLst/>
                        </a:rPr>
                        <a:t>Directive</a:t>
                      </a:r>
                    </a:p>
                  </a:txBody>
                  <a:tcPr marL="123825" marR="123825" marT="57150" marB="57150" anchor="ctr"/>
                </a:tc>
                <a:tc>
                  <a:txBody>
                    <a:bodyPr/>
                    <a:lstStyle/>
                    <a:p>
                      <a:pPr marL="0" indent="0"/>
                      <a:r>
                        <a:rPr lang="en-GB" sz="1400" b="1" dirty="0">
                          <a:solidFill>
                            <a:srgbClr val="333399"/>
                          </a:solidFill>
                          <a:effectLst/>
                          <a:latin typeface="Courier New" panose="02070309020205020404" pitchFamily="49" charset="0"/>
                          <a:cs typeface="Courier New" panose="02070309020205020404" pitchFamily="49" charset="0"/>
                        </a:rPr>
                        <a:t>ng g </a:t>
                      </a:r>
                      <a:r>
                        <a:rPr lang="en-GB" sz="1400" b="1" dirty="0">
                          <a:solidFill>
                            <a:srgbClr val="F68700"/>
                          </a:solidFill>
                          <a:effectLst/>
                          <a:latin typeface="Courier New" panose="02070309020205020404" pitchFamily="49" charset="0"/>
                          <a:cs typeface="Courier New" panose="02070309020205020404" pitchFamily="49" charset="0"/>
                        </a:rPr>
                        <a:t>directive</a:t>
                      </a:r>
                      <a:r>
                        <a:rPr lang="en-GB" sz="1400" b="1" dirty="0">
                          <a:solidFill>
                            <a:srgbClr val="333399"/>
                          </a:solidFill>
                          <a:effectLst/>
                          <a:latin typeface="Courier New" panose="02070309020205020404" pitchFamily="49" charset="0"/>
                          <a:cs typeface="Courier New" panose="02070309020205020404" pitchFamily="49" charset="0"/>
                        </a:rPr>
                        <a:t> my-new-directive</a:t>
                      </a:r>
                    </a:p>
                  </a:txBody>
                  <a:tcPr marL="123825" marR="123825" marT="57150" marB="57150" anchor="ctr"/>
                </a:tc>
                <a:extLst>
                  <a:ext uri="{0D108BD9-81ED-4DB2-BD59-A6C34878D82A}">
                    <a16:rowId xmlns:a16="http://schemas.microsoft.com/office/drawing/2014/main" val="10002"/>
                  </a:ext>
                </a:extLst>
              </a:tr>
              <a:tr h="337568">
                <a:tc>
                  <a:txBody>
                    <a:bodyPr/>
                    <a:lstStyle/>
                    <a:p>
                      <a:r>
                        <a:rPr lang="en-GB" sz="1400">
                          <a:solidFill>
                            <a:srgbClr val="333399"/>
                          </a:solidFill>
                          <a:effectLst/>
                        </a:rPr>
                        <a:t>Pipe</a:t>
                      </a:r>
                    </a:p>
                  </a:txBody>
                  <a:tcPr marL="123825" marR="123825" marT="57150" marB="57150" anchor="ctr"/>
                </a:tc>
                <a:tc>
                  <a:txBody>
                    <a:bodyPr/>
                    <a:lstStyle/>
                    <a:p>
                      <a:r>
                        <a:rPr lang="en-GB" sz="1400" b="1" dirty="0">
                          <a:solidFill>
                            <a:srgbClr val="333399"/>
                          </a:solidFill>
                          <a:effectLst/>
                          <a:latin typeface="Courier New" panose="02070309020205020404" pitchFamily="49" charset="0"/>
                          <a:cs typeface="Courier New" panose="02070309020205020404" pitchFamily="49" charset="0"/>
                        </a:rPr>
                        <a:t>ng g </a:t>
                      </a:r>
                      <a:r>
                        <a:rPr lang="en-GB" sz="1400" b="1" dirty="0">
                          <a:solidFill>
                            <a:srgbClr val="F68700"/>
                          </a:solidFill>
                          <a:effectLst/>
                          <a:latin typeface="Courier New" panose="02070309020205020404" pitchFamily="49" charset="0"/>
                          <a:cs typeface="Courier New" panose="02070309020205020404" pitchFamily="49" charset="0"/>
                        </a:rPr>
                        <a:t>pipe</a:t>
                      </a:r>
                      <a:r>
                        <a:rPr lang="en-GB" sz="1400" b="1" dirty="0">
                          <a:solidFill>
                            <a:srgbClr val="333399"/>
                          </a:solidFill>
                          <a:effectLst/>
                          <a:latin typeface="Courier New" panose="02070309020205020404" pitchFamily="49" charset="0"/>
                          <a:cs typeface="Courier New" panose="02070309020205020404" pitchFamily="49" charset="0"/>
                        </a:rPr>
                        <a:t> my-new-pipe</a:t>
                      </a:r>
                    </a:p>
                  </a:txBody>
                  <a:tcPr marL="123825" marR="123825" marT="57150" marB="57150" anchor="ctr"/>
                </a:tc>
                <a:extLst>
                  <a:ext uri="{0D108BD9-81ED-4DB2-BD59-A6C34878D82A}">
                    <a16:rowId xmlns:a16="http://schemas.microsoft.com/office/drawing/2014/main" val="10003"/>
                  </a:ext>
                </a:extLst>
              </a:tr>
              <a:tr h="337568">
                <a:tc>
                  <a:txBody>
                    <a:bodyPr/>
                    <a:lstStyle/>
                    <a:p>
                      <a:r>
                        <a:rPr lang="en-GB" sz="1400">
                          <a:solidFill>
                            <a:srgbClr val="333399"/>
                          </a:solidFill>
                          <a:effectLst/>
                        </a:rPr>
                        <a:t>Service</a:t>
                      </a:r>
                    </a:p>
                  </a:txBody>
                  <a:tcPr marL="123825" marR="123825" marT="57150" marB="57150" anchor="ctr"/>
                </a:tc>
                <a:tc>
                  <a:txBody>
                    <a:bodyPr/>
                    <a:lstStyle/>
                    <a:p>
                      <a:r>
                        <a:rPr lang="en-GB" sz="1400" b="1" dirty="0">
                          <a:solidFill>
                            <a:srgbClr val="333399"/>
                          </a:solidFill>
                          <a:effectLst/>
                          <a:latin typeface="Courier New" panose="02070309020205020404" pitchFamily="49" charset="0"/>
                          <a:cs typeface="Courier New" panose="02070309020205020404" pitchFamily="49" charset="0"/>
                        </a:rPr>
                        <a:t>ng g </a:t>
                      </a:r>
                      <a:r>
                        <a:rPr lang="en-GB" sz="1400" b="1" dirty="0">
                          <a:solidFill>
                            <a:srgbClr val="F68700"/>
                          </a:solidFill>
                          <a:effectLst/>
                          <a:latin typeface="Courier New" panose="02070309020205020404" pitchFamily="49" charset="0"/>
                          <a:cs typeface="Courier New" panose="02070309020205020404" pitchFamily="49" charset="0"/>
                        </a:rPr>
                        <a:t>service</a:t>
                      </a:r>
                      <a:r>
                        <a:rPr lang="en-GB" sz="1400" b="1" dirty="0">
                          <a:solidFill>
                            <a:srgbClr val="333399"/>
                          </a:solidFill>
                          <a:effectLst/>
                          <a:latin typeface="Courier New" panose="02070309020205020404" pitchFamily="49" charset="0"/>
                          <a:cs typeface="Courier New" panose="02070309020205020404" pitchFamily="49" charset="0"/>
                        </a:rPr>
                        <a:t> my-new-service</a:t>
                      </a:r>
                    </a:p>
                  </a:txBody>
                  <a:tcPr marL="123825" marR="123825" marT="57150" marB="57150" anchor="ctr"/>
                </a:tc>
                <a:extLst>
                  <a:ext uri="{0D108BD9-81ED-4DB2-BD59-A6C34878D82A}">
                    <a16:rowId xmlns:a16="http://schemas.microsoft.com/office/drawing/2014/main" val="10004"/>
                  </a:ext>
                </a:extLst>
              </a:tr>
              <a:tr h="337568">
                <a:tc>
                  <a:txBody>
                    <a:bodyPr/>
                    <a:lstStyle/>
                    <a:p>
                      <a:r>
                        <a:rPr lang="en-GB" sz="1400">
                          <a:solidFill>
                            <a:srgbClr val="333399"/>
                          </a:solidFill>
                          <a:effectLst/>
                        </a:rPr>
                        <a:t>Class</a:t>
                      </a:r>
                    </a:p>
                  </a:txBody>
                  <a:tcPr marL="123825" marR="123825" marT="57150" marB="57150" anchor="ctr"/>
                </a:tc>
                <a:tc>
                  <a:txBody>
                    <a:bodyPr/>
                    <a:lstStyle/>
                    <a:p>
                      <a:r>
                        <a:rPr lang="en-GB" sz="1400" b="1" dirty="0">
                          <a:solidFill>
                            <a:srgbClr val="333399"/>
                          </a:solidFill>
                          <a:effectLst/>
                          <a:latin typeface="Courier New" panose="02070309020205020404" pitchFamily="49" charset="0"/>
                          <a:cs typeface="Courier New" panose="02070309020205020404" pitchFamily="49" charset="0"/>
                        </a:rPr>
                        <a:t>ng g </a:t>
                      </a:r>
                      <a:r>
                        <a:rPr lang="en-GB" sz="1400" b="1" dirty="0">
                          <a:solidFill>
                            <a:srgbClr val="F68700"/>
                          </a:solidFill>
                          <a:effectLst/>
                          <a:latin typeface="Courier New" panose="02070309020205020404" pitchFamily="49" charset="0"/>
                          <a:cs typeface="Courier New" panose="02070309020205020404" pitchFamily="49" charset="0"/>
                        </a:rPr>
                        <a:t>class</a:t>
                      </a:r>
                      <a:r>
                        <a:rPr lang="en-GB" sz="1400" b="1" dirty="0">
                          <a:solidFill>
                            <a:srgbClr val="333399"/>
                          </a:solidFill>
                          <a:effectLst/>
                          <a:latin typeface="Courier New" panose="02070309020205020404" pitchFamily="49" charset="0"/>
                          <a:cs typeface="Courier New" panose="02070309020205020404" pitchFamily="49" charset="0"/>
                        </a:rPr>
                        <a:t> my-new-class</a:t>
                      </a:r>
                    </a:p>
                  </a:txBody>
                  <a:tcPr marL="123825" marR="123825" marT="57150" marB="57150" anchor="ctr"/>
                </a:tc>
                <a:extLst>
                  <a:ext uri="{0D108BD9-81ED-4DB2-BD59-A6C34878D82A}">
                    <a16:rowId xmlns:a16="http://schemas.microsoft.com/office/drawing/2014/main" val="10005"/>
                  </a:ext>
                </a:extLst>
              </a:tr>
              <a:tr h="337568">
                <a:tc>
                  <a:txBody>
                    <a:bodyPr/>
                    <a:lstStyle/>
                    <a:p>
                      <a:r>
                        <a:rPr lang="en-GB" sz="1400">
                          <a:solidFill>
                            <a:srgbClr val="333399"/>
                          </a:solidFill>
                          <a:effectLst/>
                        </a:rPr>
                        <a:t>Interface</a:t>
                      </a:r>
                    </a:p>
                  </a:txBody>
                  <a:tcPr marL="123825" marR="123825" marT="57150" marB="57150" anchor="ctr"/>
                </a:tc>
                <a:tc>
                  <a:txBody>
                    <a:bodyPr/>
                    <a:lstStyle/>
                    <a:p>
                      <a:r>
                        <a:rPr lang="en-GB" sz="1400" b="1" dirty="0">
                          <a:solidFill>
                            <a:srgbClr val="333399"/>
                          </a:solidFill>
                          <a:effectLst/>
                          <a:latin typeface="Courier New" panose="02070309020205020404" pitchFamily="49" charset="0"/>
                          <a:cs typeface="Courier New" panose="02070309020205020404" pitchFamily="49" charset="0"/>
                        </a:rPr>
                        <a:t>ng g </a:t>
                      </a:r>
                      <a:r>
                        <a:rPr lang="en-GB" sz="1400" b="1" dirty="0">
                          <a:solidFill>
                            <a:srgbClr val="F68700"/>
                          </a:solidFill>
                          <a:effectLst/>
                          <a:latin typeface="Courier New" panose="02070309020205020404" pitchFamily="49" charset="0"/>
                          <a:cs typeface="Courier New" panose="02070309020205020404" pitchFamily="49" charset="0"/>
                        </a:rPr>
                        <a:t>interface</a:t>
                      </a:r>
                      <a:r>
                        <a:rPr lang="en-GB" sz="1400" b="1" dirty="0">
                          <a:solidFill>
                            <a:srgbClr val="333399"/>
                          </a:solidFill>
                          <a:effectLst/>
                          <a:latin typeface="Courier New" panose="02070309020205020404" pitchFamily="49" charset="0"/>
                          <a:cs typeface="Courier New" panose="02070309020205020404" pitchFamily="49" charset="0"/>
                        </a:rPr>
                        <a:t> my-new-interface</a:t>
                      </a:r>
                    </a:p>
                  </a:txBody>
                  <a:tcPr marL="123825" marR="123825" marT="57150" marB="57150" anchor="ctr"/>
                </a:tc>
                <a:extLst>
                  <a:ext uri="{0D108BD9-81ED-4DB2-BD59-A6C34878D82A}">
                    <a16:rowId xmlns:a16="http://schemas.microsoft.com/office/drawing/2014/main" val="10006"/>
                  </a:ext>
                </a:extLst>
              </a:tr>
              <a:tr h="337568">
                <a:tc>
                  <a:txBody>
                    <a:bodyPr/>
                    <a:lstStyle/>
                    <a:p>
                      <a:r>
                        <a:rPr lang="en-GB" sz="1400">
                          <a:solidFill>
                            <a:srgbClr val="333399"/>
                          </a:solidFill>
                          <a:effectLst/>
                        </a:rPr>
                        <a:t>Module</a:t>
                      </a:r>
                    </a:p>
                  </a:txBody>
                  <a:tcPr marL="123825" marR="123825" marT="57150" marB="57150" anchor="ctr"/>
                </a:tc>
                <a:tc>
                  <a:txBody>
                    <a:bodyPr/>
                    <a:lstStyle/>
                    <a:p>
                      <a:r>
                        <a:rPr lang="en-GB" sz="1400" b="1" dirty="0">
                          <a:solidFill>
                            <a:srgbClr val="333399"/>
                          </a:solidFill>
                          <a:effectLst/>
                          <a:latin typeface="Courier New" panose="02070309020205020404" pitchFamily="49" charset="0"/>
                          <a:cs typeface="Courier New" panose="02070309020205020404" pitchFamily="49" charset="0"/>
                        </a:rPr>
                        <a:t>ng g </a:t>
                      </a:r>
                      <a:r>
                        <a:rPr lang="en-GB" sz="1400" b="1" dirty="0">
                          <a:solidFill>
                            <a:srgbClr val="F68700"/>
                          </a:solidFill>
                          <a:effectLst/>
                          <a:latin typeface="Courier New" panose="02070309020205020404" pitchFamily="49" charset="0"/>
                          <a:cs typeface="Courier New" panose="02070309020205020404" pitchFamily="49" charset="0"/>
                        </a:rPr>
                        <a:t>module</a:t>
                      </a:r>
                      <a:r>
                        <a:rPr lang="en-GB" sz="1400" b="1" dirty="0">
                          <a:solidFill>
                            <a:srgbClr val="333399"/>
                          </a:solidFill>
                          <a:effectLst/>
                          <a:latin typeface="Courier New" panose="02070309020205020404" pitchFamily="49" charset="0"/>
                          <a:cs typeface="Courier New" panose="02070309020205020404" pitchFamily="49" charset="0"/>
                        </a:rPr>
                        <a:t> my-module</a:t>
                      </a:r>
                    </a:p>
                  </a:txBody>
                  <a:tcPr marL="123825" marR="123825" marT="57150" marB="57150" anchor="ctr"/>
                </a:tc>
                <a:extLst>
                  <a:ext uri="{0D108BD9-81ED-4DB2-BD59-A6C34878D82A}">
                    <a16:rowId xmlns:a16="http://schemas.microsoft.com/office/drawing/2014/main" val="10007"/>
                  </a:ext>
                </a:extLst>
              </a:tr>
              <a:tr h="337568">
                <a:tc>
                  <a:txBody>
                    <a:bodyPr/>
                    <a:lstStyle/>
                    <a:p>
                      <a:r>
                        <a:rPr lang="en-GB" sz="1400" dirty="0">
                          <a:solidFill>
                            <a:srgbClr val="333399"/>
                          </a:solidFill>
                          <a:effectLst/>
                        </a:rPr>
                        <a:t>Web worker</a:t>
                      </a:r>
                    </a:p>
                  </a:txBody>
                  <a:tcPr marL="123825" marR="123825" marT="57150" marB="57150" anchor="ctr"/>
                </a:tc>
                <a:tc>
                  <a:txBody>
                    <a:bodyPr/>
                    <a:lstStyle/>
                    <a:p>
                      <a:r>
                        <a:rPr lang="en-GB" sz="1400" b="1" dirty="0">
                          <a:solidFill>
                            <a:srgbClr val="333399"/>
                          </a:solidFill>
                          <a:effectLst/>
                          <a:latin typeface="Courier New" panose="02070309020205020404" pitchFamily="49" charset="0"/>
                          <a:cs typeface="Courier New" panose="02070309020205020404" pitchFamily="49" charset="0"/>
                        </a:rPr>
                        <a:t>ng g </a:t>
                      </a:r>
                      <a:r>
                        <a:rPr lang="en-GB" sz="1400" b="1" dirty="0">
                          <a:solidFill>
                            <a:srgbClr val="F68700"/>
                          </a:solidFill>
                          <a:effectLst/>
                          <a:latin typeface="Courier New" panose="02070309020205020404" pitchFamily="49" charset="0"/>
                          <a:cs typeface="Courier New" panose="02070309020205020404" pitchFamily="49" charset="0"/>
                        </a:rPr>
                        <a:t>web-worker</a:t>
                      </a:r>
                      <a:r>
                        <a:rPr lang="en-GB" sz="1400" b="1" dirty="0">
                          <a:solidFill>
                            <a:srgbClr val="333399"/>
                          </a:solidFill>
                          <a:effectLst/>
                          <a:latin typeface="Courier New" panose="02070309020205020404" pitchFamily="49" charset="0"/>
                          <a:cs typeface="Courier New" panose="02070309020205020404" pitchFamily="49" charset="0"/>
                        </a:rPr>
                        <a:t> my-web-worker</a:t>
                      </a:r>
                    </a:p>
                  </a:txBody>
                  <a:tcPr marL="123825" marR="123825" marT="57150" marB="57150" anchor="ctr"/>
                </a:tc>
                <a:extLst>
                  <a:ext uri="{0D108BD9-81ED-4DB2-BD59-A6C34878D82A}">
                    <a16:rowId xmlns:a16="http://schemas.microsoft.com/office/drawing/2014/main" val="815730867"/>
                  </a:ext>
                </a:extLst>
              </a:tr>
            </a:tbl>
          </a:graphicData>
        </a:graphic>
      </p:graphicFrame>
    </p:spTree>
    <p:extLst>
      <p:ext uri="{BB962C8B-B14F-4D97-AF65-F5344CB8AC3E}">
        <p14:creationId xmlns:p14="http://schemas.microsoft.com/office/powerpoint/2010/main" val="4077001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dirty="0"/>
              <a:t>How to Create a Component</a:t>
            </a:r>
          </a:p>
        </p:txBody>
      </p:sp>
      <p:sp>
        <p:nvSpPr>
          <p:cNvPr id="5123" name="Rectangle 3"/>
          <p:cNvSpPr>
            <a:spLocks noGrp="1" noChangeArrowheads="1"/>
          </p:cNvSpPr>
          <p:nvPr>
            <p:ph idx="1"/>
          </p:nvPr>
        </p:nvSpPr>
        <p:spPr/>
        <p:txBody>
          <a:bodyPr/>
          <a:lstStyle/>
          <a:p>
            <a:r>
              <a:rPr lang="en-GB" dirty="0"/>
              <a:t>This is how we created the </a:t>
            </a:r>
            <a:r>
              <a:rPr lang="en-GB" i="1" dirty="0"/>
              <a:t>home</a:t>
            </a:r>
            <a:r>
              <a:rPr lang="en-GB" dirty="0"/>
              <a:t> component in our demo application, using Angular CLI</a:t>
            </a:r>
          </a:p>
          <a:p>
            <a:pPr lvl="1"/>
            <a:endParaRPr lang="en-GB" dirty="0"/>
          </a:p>
          <a:p>
            <a:pPr lvl="1"/>
            <a:endParaRPr lang="en-GB" dirty="0"/>
          </a:p>
          <a:p>
            <a:pPr lvl="1"/>
            <a:endParaRPr lang="en-GB" dirty="0"/>
          </a:p>
          <a:p>
            <a:pPr lvl="1"/>
            <a:endParaRPr lang="en-GB" dirty="0"/>
          </a:p>
          <a:p>
            <a:pPr lvl="1"/>
            <a:endParaRPr lang="en-GB" dirty="0"/>
          </a:p>
          <a:p>
            <a:pPr lvl="1"/>
            <a:endParaRPr lang="en-GB" dirty="0"/>
          </a:p>
          <a:p>
            <a:r>
              <a:rPr lang="en-GB" dirty="0"/>
              <a:t>Angular CLI adheres to the Angular style guide:</a:t>
            </a:r>
          </a:p>
          <a:p>
            <a:pPr lvl="1"/>
            <a:r>
              <a:rPr lang="en-GB" dirty="0">
                <a:hlinkClick r:id="rId3"/>
              </a:rPr>
              <a:t>https://angular.io/guide/styleguide</a:t>
            </a:r>
            <a:r>
              <a:rPr lang="en-GB" dirty="0"/>
              <a:t> </a:t>
            </a:r>
          </a:p>
          <a:p>
            <a:endParaRPr lang="en-GB" dirty="0"/>
          </a:p>
        </p:txBody>
      </p:sp>
      <p:sp>
        <p:nvSpPr>
          <p:cNvPr id="5" name="Footer Placeholder 3">
            <a:extLst>
              <a:ext uri="{FF2B5EF4-FFF2-40B4-BE49-F238E27FC236}">
                <a16:creationId xmlns:a16="http://schemas.microsoft.com/office/drawing/2014/main" id="{69790BB6-C869-4D62-AFA1-072723203BD6}"/>
              </a:ext>
            </a:extLst>
          </p:cNvPr>
          <p:cNvSpPr txBox="1">
            <a:spLocks/>
          </p:cNvSpPr>
          <p:nvPr/>
        </p:nvSpPr>
        <p:spPr bwMode="auto">
          <a:xfrm>
            <a:off x="8576156" y="4630835"/>
            <a:ext cx="52050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GB"/>
            </a:defPPr>
            <a:lvl1pPr marL="0" algn="ctr" defTabSz="457200" rtl="0" eaLnBrk="1" fontAlgn="base" latinLnBrk="0" hangingPunct="1">
              <a:spcBef>
                <a:spcPct val="0"/>
              </a:spcBef>
              <a:spcAft>
                <a:spcPct val="0"/>
              </a:spcAft>
              <a:defRPr sz="1200" b="0" kern="1200">
                <a:solidFill>
                  <a:schemeClr val="tx2"/>
                </a:solidFill>
                <a:latin typeface="+mn-lt"/>
                <a:ea typeface="+mn-ea"/>
                <a:cs typeface="+mn-cs"/>
              </a:defRPr>
            </a:lvl1pPr>
            <a:lvl2pPr marL="4572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2pPr>
            <a:lvl3pPr marL="9144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3pPr>
            <a:lvl4pPr marL="13716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4pPr>
            <a:lvl5pPr marL="1828800" algn="l" defTabSz="457200" rtl="0" eaLnBrk="1" fontAlgn="base" latinLnBrk="0" hangingPunct="1">
              <a:spcBef>
                <a:spcPct val="0"/>
              </a:spcBef>
              <a:spcAft>
                <a:spcPct val="0"/>
              </a:spcAft>
              <a:defRPr sz="1600" kern="1200">
                <a:solidFill>
                  <a:schemeClr val="tx1"/>
                </a:solidFill>
                <a:latin typeface="Tahoma" pitchFamily="34" charset="0"/>
                <a:ea typeface="+mn-ea"/>
                <a:cs typeface="+mn-cs"/>
              </a:defRPr>
            </a:lvl5pPr>
            <a:lvl6pPr marL="2286000" algn="l" defTabSz="914400" rtl="0" eaLnBrk="1" latinLnBrk="0" hangingPunct="1">
              <a:defRPr sz="1600" kern="1200">
                <a:solidFill>
                  <a:schemeClr val="tx1"/>
                </a:solidFill>
                <a:latin typeface="Tahoma" pitchFamily="34" charset="0"/>
                <a:ea typeface="+mn-ea"/>
                <a:cs typeface="+mn-cs"/>
              </a:defRPr>
            </a:lvl6pPr>
            <a:lvl7pPr marL="2743200" algn="l" defTabSz="914400" rtl="0" eaLnBrk="1" latinLnBrk="0" hangingPunct="1">
              <a:defRPr sz="1600" kern="1200">
                <a:solidFill>
                  <a:schemeClr val="tx1"/>
                </a:solidFill>
                <a:latin typeface="Tahoma" pitchFamily="34" charset="0"/>
                <a:ea typeface="+mn-ea"/>
                <a:cs typeface="+mn-cs"/>
              </a:defRPr>
            </a:lvl7pPr>
            <a:lvl8pPr marL="3200400" algn="l" defTabSz="914400" rtl="0" eaLnBrk="1" latinLnBrk="0" hangingPunct="1">
              <a:defRPr sz="1600" kern="1200">
                <a:solidFill>
                  <a:schemeClr val="tx1"/>
                </a:solidFill>
                <a:latin typeface="Tahoma" pitchFamily="34" charset="0"/>
                <a:ea typeface="+mn-ea"/>
                <a:cs typeface="+mn-cs"/>
              </a:defRPr>
            </a:lvl8pPr>
            <a:lvl9pPr marL="3657600" algn="l" defTabSz="914400" rtl="0" eaLnBrk="1" latinLnBrk="0" hangingPunct="1">
              <a:defRPr sz="1600" kern="1200">
                <a:solidFill>
                  <a:schemeClr val="tx1"/>
                </a:solidFill>
                <a:latin typeface="Tahoma" pitchFamily="34" charset="0"/>
                <a:ea typeface="+mn-ea"/>
                <a:cs typeface="+mn-cs"/>
              </a:defRPr>
            </a:lvl9pPr>
          </a:lstStyle>
          <a:p>
            <a:pPr>
              <a:defRPr/>
            </a:pPr>
            <a:fld id="{20D3A3B2-EA16-4B4A-AE9A-D51E3039C102}" type="slidenum">
              <a:rPr lang="en-GB" smtClean="0">
                <a:solidFill>
                  <a:srgbClr val="1F497D"/>
                </a:solidFill>
                <a:latin typeface="Calibri"/>
              </a:rPr>
              <a:pPr>
                <a:defRPr/>
              </a:pPr>
              <a:t>9</a:t>
            </a:fld>
            <a:endParaRPr lang="en-GB" dirty="0">
              <a:solidFill>
                <a:srgbClr val="1F497D"/>
              </a:solidFill>
              <a:latin typeface="Calibri"/>
            </a:endParaRPr>
          </a:p>
        </p:txBody>
      </p:sp>
      <p:sp>
        <p:nvSpPr>
          <p:cNvPr id="2" name="TextBox 1">
            <a:extLst>
              <a:ext uri="{FF2B5EF4-FFF2-40B4-BE49-F238E27FC236}">
                <a16:creationId xmlns:a16="http://schemas.microsoft.com/office/drawing/2014/main" id="{13BE5FAB-ABB6-4BE2-8951-77595FD2A039}"/>
              </a:ext>
            </a:extLst>
          </p:cNvPr>
          <p:cNvSpPr txBox="1"/>
          <p:nvPr/>
        </p:nvSpPr>
        <p:spPr>
          <a:xfrm>
            <a:off x="1348117" y="1728438"/>
            <a:ext cx="5347830" cy="307777"/>
          </a:xfrm>
          <a:prstGeom prst="rect">
            <a:avLst/>
          </a:prstGeom>
          <a:solidFill>
            <a:schemeClr val="tx1"/>
          </a:solidFill>
        </p:spPr>
        <p:txBody>
          <a:bodyPr wrap="square" rtlCol="0">
            <a:spAutoFit/>
          </a:bodyPr>
          <a:lstStyle/>
          <a:p>
            <a:r>
              <a:rPr lang="en-GB" sz="1400" dirty="0">
                <a:solidFill>
                  <a:schemeClr val="bg1"/>
                </a:solidFill>
                <a:latin typeface="Courier New" panose="02070309020205020404" pitchFamily="49" charset="0"/>
                <a:cs typeface="Courier New" panose="02070309020205020404" pitchFamily="49" charset="0"/>
              </a:rPr>
              <a:t>ng g component home</a:t>
            </a:r>
          </a:p>
        </p:txBody>
      </p:sp>
      <p:pic>
        <p:nvPicPr>
          <p:cNvPr id="7" name="Picture 6">
            <a:extLst>
              <a:ext uri="{FF2B5EF4-FFF2-40B4-BE49-F238E27FC236}">
                <a16:creationId xmlns:a16="http://schemas.microsoft.com/office/drawing/2014/main" id="{8821F12C-2F18-9AB6-65C7-2DB8F428AF25}"/>
              </a:ext>
            </a:extLst>
          </p:cNvPr>
          <p:cNvPicPr>
            <a:picLocks noChangeAspect="1"/>
          </p:cNvPicPr>
          <p:nvPr/>
        </p:nvPicPr>
        <p:blipFill>
          <a:blip r:embed="rId4"/>
          <a:stretch>
            <a:fillRect/>
          </a:stretch>
        </p:blipFill>
        <p:spPr>
          <a:xfrm>
            <a:off x="1348116" y="2459642"/>
            <a:ext cx="5347830" cy="844640"/>
          </a:xfrm>
          <a:prstGeom prst="rect">
            <a:avLst/>
          </a:prstGeom>
        </p:spPr>
      </p:pic>
      <p:sp>
        <p:nvSpPr>
          <p:cNvPr id="4" name="Arrow: Down 3">
            <a:extLst>
              <a:ext uri="{FF2B5EF4-FFF2-40B4-BE49-F238E27FC236}">
                <a16:creationId xmlns:a16="http://schemas.microsoft.com/office/drawing/2014/main" id="{74B19735-3B22-4317-96FC-25052A066AA8}"/>
              </a:ext>
            </a:extLst>
          </p:cNvPr>
          <p:cNvSpPr/>
          <p:nvPr/>
        </p:nvSpPr>
        <p:spPr>
          <a:xfrm>
            <a:off x="1619894" y="2037322"/>
            <a:ext cx="415344" cy="42500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64494002"/>
      </p:ext>
    </p:extLst>
  </p:cSld>
  <p:clrMapOvr>
    <a:masterClrMapping/>
  </p:clrMapOvr>
</p:sld>
</file>

<file path=ppt/theme/theme1.xml><?xml version="1.0" encoding="utf-8"?>
<a:theme xmlns:a="http://schemas.openxmlformats.org/drawingml/2006/main" name="Standard_LiveLessons_201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tandard_LiveLessons_2016.potm" id="{8C1633E9-E98A-446F-92F4-E3D84D4249FA}" vid="{A44C486B-6B48-42BE-B4AA-FE194AC140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Standard_LiveLessons_2017.potm</Template>
  <TotalTime>1814</TotalTime>
  <Words>1456</Words>
  <Application>Microsoft Office PowerPoint</Application>
  <PresentationFormat>On-screen Show (16:9)</PresentationFormat>
  <Paragraphs>292</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Courier New</vt:lpstr>
      <vt:lpstr>Lucida Console</vt:lpstr>
      <vt:lpstr>Open Sans</vt:lpstr>
      <vt:lpstr>Standard_LiveLessons_2017</vt:lpstr>
      <vt:lpstr>Single-Page Applications</vt:lpstr>
      <vt:lpstr>Section 1:  Overview of SPAs</vt:lpstr>
      <vt:lpstr>What is an SPA?</vt:lpstr>
      <vt:lpstr>Demo Application (1 of 2)</vt:lpstr>
      <vt:lpstr>Demo Application (2 of 2)</vt:lpstr>
      <vt:lpstr>Section 2:  Creating Components</vt:lpstr>
      <vt:lpstr>Overview</vt:lpstr>
      <vt:lpstr>Creating Artifacts using Angular CLI</vt:lpstr>
      <vt:lpstr>How to Create a Component</vt:lpstr>
      <vt:lpstr>Reviewing the Component (1 of 3)</vt:lpstr>
      <vt:lpstr>Reviewing the Component (2 of 3)</vt:lpstr>
      <vt:lpstr>Reviewing the Component (3 of 3)</vt:lpstr>
      <vt:lpstr>Summarizing our Application's Components</vt:lpstr>
      <vt:lpstr>Aside: Defining Global Styles</vt:lpstr>
      <vt:lpstr>Section 3:  Angular Routing</vt:lpstr>
      <vt:lpstr>Angular Routing Dependencies</vt:lpstr>
      <vt:lpstr>Defining a Routing Table (1 of 2)</vt:lpstr>
      <vt:lpstr>Defining a Routing Table (2 of 2)</vt:lpstr>
      <vt:lpstr>Defining a Router Outlet</vt:lpstr>
      <vt:lpstr>Defining Router Links (1 of 2)</vt:lpstr>
      <vt:lpstr>Defining Router Links (2 of 2)</vt:lpstr>
      <vt:lpstr>Running the Application</vt:lpstr>
      <vt:lpstr>Summary</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Julie Phifer</dc:creator>
  <cp:lastModifiedBy>Andy Olsen</cp:lastModifiedBy>
  <cp:revision>126</cp:revision>
  <dcterms:created xsi:type="dcterms:W3CDTF">2015-09-28T19:52:00Z</dcterms:created>
  <dcterms:modified xsi:type="dcterms:W3CDTF">2023-11-11T09:50:38Z</dcterms:modified>
</cp:coreProperties>
</file>