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774" r:id="rId2"/>
    <p:sldId id="745" r:id="rId3"/>
    <p:sldId id="629" r:id="rId4"/>
    <p:sldId id="744" r:id="rId5"/>
    <p:sldId id="747" r:id="rId6"/>
    <p:sldId id="748" r:id="rId7"/>
    <p:sldId id="763" r:id="rId8"/>
    <p:sldId id="764" r:id="rId9"/>
    <p:sldId id="776" r:id="rId10"/>
    <p:sldId id="688" r:id="rId11"/>
    <p:sldId id="766" r:id="rId12"/>
    <p:sldId id="676" r:id="rId13"/>
    <p:sldId id="694" r:id="rId14"/>
    <p:sldId id="775" r:id="rId15"/>
    <p:sldId id="777" r:id="rId16"/>
    <p:sldId id="768" r:id="rId17"/>
    <p:sldId id="769" r:id="rId18"/>
    <p:sldId id="770" r:id="rId19"/>
    <p:sldId id="772" r:id="rId20"/>
    <p:sldId id="771" r:id="rId21"/>
    <p:sldId id="7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5" autoAdjust="0"/>
    <p:restoredTop sz="96712" autoAdjust="0"/>
  </p:normalViewPr>
  <p:slideViewPr>
    <p:cSldViewPr snapToGrid="0" snapToObjects="1">
      <p:cViewPr varScale="1">
        <p:scale>
          <a:sx n="111" d="100"/>
          <a:sy n="111" d="100"/>
        </p:scale>
        <p:origin x="6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73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29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9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7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51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7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06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6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6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509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6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834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8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9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Component Interactions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303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Component hierarchies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Component inputs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1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14B4-8FDA-F325-5A36-8F2DDDA58241}"/>
              </a:ext>
            </a:extLst>
          </p:cNvPr>
          <p:cNvSpPr txBox="1"/>
          <p:nvPr/>
        </p:nvSpPr>
        <p:spPr>
          <a:xfrm>
            <a:off x="1576043" y="3172835"/>
            <a:ext cx="7278022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/Demos/05-ComponentInteractions/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Imagine you have a hierarchy of components…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high-level component gets data from somewhere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high-level component wants to pass the data into a lower-level component, to be displayed etc.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Angular allows a high-level component to pass a value into a low-level component property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low-level component, decorate property with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@Input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high-level component, assign a value to property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Inputs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component inputs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inputs</a:t>
            </a:r>
            <a:r>
              <a:rPr lang="en-GB" dirty="0"/>
              <a:t> 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22708"/>
            <a:ext cx="6236676" cy="24819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504831" y="1868819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5304704" y="3116479"/>
            <a:ext cx="2429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ProductItemComponent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3074799" y="3240227"/>
            <a:ext cx="22064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A474A7-A934-4FE9-B658-E8479AD6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84" y="2146641"/>
            <a:ext cx="1470580" cy="22675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42590D-8074-481F-BEE4-8CBC0B55E4C0}"/>
              </a:ext>
            </a:extLst>
          </p:cNvPr>
          <p:cNvCxnSpPr>
            <a:cxnSpLocks/>
          </p:cNvCxnSpPr>
          <p:nvPr/>
        </p:nvCxnSpPr>
        <p:spPr>
          <a:xfrm flipH="1" flipV="1">
            <a:off x="3064564" y="2649059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3068105" y="3273733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07DEAE-7967-434A-A7D9-4E6D1B7D0DCA}"/>
              </a:ext>
            </a:extLst>
          </p:cNvPr>
          <p:cNvCxnSpPr>
            <a:cxnSpLocks/>
          </p:cNvCxnSpPr>
          <p:nvPr/>
        </p:nvCxnSpPr>
        <p:spPr>
          <a:xfrm flipH="1">
            <a:off x="3064564" y="3320624"/>
            <a:ext cx="2226939" cy="952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an Input Property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specify that a component's property will be input from another component:</a:t>
            </a:r>
          </a:p>
          <a:p>
            <a:pPr lvl="1"/>
            <a:r>
              <a:rPr lang="en-GB" altLang="en-US" dirty="0"/>
              <a:t>Decorate the property with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@Input()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289EC3F-3758-4E65-9AF1-6F58E61F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6272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Component,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Product } from '../product'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'app-product-item',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'./product-item.component.html',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['./product-item.component.css']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ProductItemComponent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@Input({required: true})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product!: Product;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BC96-33DF-437D-9B35-814FB5CDFE68}"/>
              </a:ext>
            </a:extLst>
          </p:cNvPr>
          <p:cNvSpPr txBox="1"/>
          <p:nvPr/>
        </p:nvSpPr>
        <p:spPr>
          <a:xfrm>
            <a:off x="6177778" y="444677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an Input Property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To set the value for a component's input property: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GB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[]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to specify the property name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Supply a suitable input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0BFA2FB-059B-4BDC-B4B1-837F34F4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125283"/>
            <a:ext cx="7283733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&lt;h1&gt;Products&lt;/h1&gt;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="let p of products"&gt;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&lt;app-product-item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[product]="p"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EE95-1DD0-416D-9FAA-4476FD5898C2}"/>
              </a:ext>
            </a:extLst>
          </p:cNvPr>
          <p:cNvSpPr txBox="1"/>
          <p:nvPr/>
        </p:nvSpPr>
        <p:spPr>
          <a:xfrm>
            <a:off x="5991829" y="3233507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9820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hierarchies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inputs</a:t>
            </a:r>
          </a:p>
        </p:txBody>
      </p:sp>
    </p:spTree>
    <p:extLst>
      <p:ext uri="{BB962C8B-B14F-4D97-AF65-F5344CB8AC3E}">
        <p14:creationId xmlns:p14="http://schemas.microsoft.com/office/powerpoint/2010/main" val="353454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 Component Outputs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Component outputs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an event interface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Emitting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Aside: Lifecycle hooks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Handling events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4741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have a hierarchy of components…</a:t>
            </a:r>
          </a:p>
          <a:p>
            <a:pPr lvl="1"/>
            <a:r>
              <a:rPr lang="en-GB" dirty="0"/>
              <a:t>A low-level component modifies data and wants to notify any "interested listeners" about these changes</a:t>
            </a:r>
          </a:p>
          <a:p>
            <a:pPr lvl="1"/>
            <a:r>
              <a:rPr lang="en-GB" dirty="0"/>
              <a:t>A high-level component is an interested listener, i.e. it wants to know about these changes</a:t>
            </a:r>
          </a:p>
          <a:p>
            <a:pPr lvl="1"/>
            <a:endParaRPr lang="en-GB" dirty="0"/>
          </a:p>
          <a:p>
            <a:r>
              <a:rPr lang="en-GB" dirty="0"/>
              <a:t>Angular allows components to emit events</a:t>
            </a:r>
          </a:p>
          <a:p>
            <a:pPr lvl="1"/>
            <a:r>
              <a:rPr lang="en-GB" dirty="0"/>
              <a:t>In low-level component, emit event when data changes</a:t>
            </a:r>
          </a:p>
          <a:p>
            <a:pPr lvl="1"/>
            <a:r>
              <a:rPr lang="en-GB" dirty="0"/>
              <a:t>In high-level component, define event-handler for event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27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Outputs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component outputs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outputs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18501" y="2020098"/>
            <a:ext cx="6627454" cy="25468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4882442" y="1881418"/>
            <a:ext cx="329930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ProductListWithSalesComponent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16DFC-371F-4085-83F0-9585D5FB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59" y="2355474"/>
            <a:ext cx="4287289" cy="2187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4667465" y="3274034"/>
            <a:ext cx="33092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endParaRPr lang="en-GB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                   (emit "sale" events periodically)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4379418" y="3423145"/>
            <a:ext cx="3181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4379419" y="3485119"/>
            <a:ext cx="341642" cy="24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EA70F-80ED-4867-AEF7-FD0D49184410}"/>
              </a:ext>
            </a:extLst>
          </p:cNvPr>
          <p:cNvCxnSpPr>
            <a:cxnSpLocks/>
          </p:cNvCxnSpPr>
          <p:nvPr/>
        </p:nvCxnSpPr>
        <p:spPr>
          <a:xfrm flipH="1" flipV="1">
            <a:off x="4355973" y="3098257"/>
            <a:ext cx="341642" cy="2411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8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Event Interface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77834" y="924309"/>
            <a:ext cx="7969396" cy="3742941"/>
          </a:xfrm>
        </p:spPr>
        <p:txBody>
          <a:bodyPr/>
          <a:lstStyle/>
          <a:p>
            <a:r>
              <a:rPr lang="en-GB" altLang="en-US" dirty="0"/>
              <a:t>The first step is to define an event interface</a:t>
            </a:r>
          </a:p>
          <a:p>
            <a:pPr lvl="1"/>
            <a:r>
              <a:rPr lang="en-GB" altLang="en-US" dirty="0"/>
              <a:t>Specifies info the low-level component wants to pass up to the high-level component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E.g.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altLang="en-US" dirty="0"/>
              <a:t> emits a "sale" event periodically</a:t>
            </a:r>
          </a:p>
          <a:p>
            <a:pPr lvl="1"/>
            <a:r>
              <a:rPr lang="en-GB" altLang="en-US" dirty="0"/>
              <a:t>We represent the "sale" event via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altLang="en-US" dirty="0"/>
              <a:t> interface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48251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productDescription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quantity: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5155061" y="4007248"/>
            <a:ext cx="35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product-item-with-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Emitting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emit an event from a component:</a:t>
            </a:r>
          </a:p>
          <a:p>
            <a:pPr lvl="1"/>
            <a:r>
              <a:rPr lang="en-GB" altLang="en-US" dirty="0"/>
              <a:t>Define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altLang="en-US" dirty="0"/>
              <a:t> property as an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@Output()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emit()</a:t>
            </a:r>
            <a:r>
              <a:rPr lang="en-GB" altLang="en-US" dirty="0"/>
              <a:t> to emit an event, and pass event data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2652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@Input({required: true})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product!: Product;</a:t>
            </a:r>
          </a:p>
          <a:p>
            <a:pPr defTabSz="554831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@Output()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sale: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{…}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this.sale.emit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 1000 + (5000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5155061" y="4637654"/>
            <a:ext cx="35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product-item-with-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Component Hierarchies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hierarchy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code organization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Low-level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High-level component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Lifecycle Hooks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implements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This is an Angular lifecycle hook</a:t>
            </a: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Angular calls the component's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After object has been constructed and inputs applied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0E0220-2611-4935-8C49-615D782A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217715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… } from '@angular/core';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/* Do any initialization that uses @Input() properties */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76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Events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To handle events from low-level component property: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to specify property name that might emit events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Define a suitable event handler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0BFA2FB-059B-4BDC-B4B1-837F34F4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078584"/>
            <a:ext cx="7283733" cy="83163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="let p of products"&gt;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&lt;app-product-item-with-sales [product]="p"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(sale)="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($event)"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&lt;/app-product-item-with-sales&gt;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EE95-1DD0-416D-9FAA-4476FD5898C2}"/>
              </a:ext>
            </a:extLst>
          </p:cNvPr>
          <p:cNvSpPr txBox="1"/>
          <p:nvPr/>
        </p:nvSpPr>
        <p:spPr>
          <a:xfrm>
            <a:off x="4969114" y="2639922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product-list-with-sales.component.html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A47CD31-E82D-49C4-AB36-9508989C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016631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ProductListWithSalesComponent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products: Array&lt;Product&gt; = [];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sales: Array&lt;string&gt; = [];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`${event.productDescription} [${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event.quantity</a:t>
            </a:r>
            <a:r>
              <a:rPr lang="en-GB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}]`;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this.sales.push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D657-2743-419E-A878-25A146E0651C}"/>
              </a:ext>
            </a:extLst>
          </p:cNvPr>
          <p:cNvSpPr txBox="1"/>
          <p:nvPr/>
        </p:nvSpPr>
        <p:spPr>
          <a:xfrm>
            <a:off x="5155062" y="466110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product-list-with-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Angular application typically has many components</a:t>
            </a:r>
          </a:p>
          <a:p>
            <a:pPr lvl="1"/>
            <a:r>
              <a:rPr lang="en-GB" dirty="0"/>
              <a:t>Each component renders a portion of UI real estate</a:t>
            </a:r>
          </a:p>
          <a:p>
            <a:pPr lvl="1"/>
            <a:endParaRPr lang="en-GB" dirty="0"/>
          </a:p>
          <a:p>
            <a:r>
              <a:rPr lang="en-GB" dirty="0"/>
              <a:t>If a component is starting to get too complex…</a:t>
            </a:r>
          </a:p>
          <a:p>
            <a:pPr lvl="1"/>
            <a:r>
              <a:rPr lang="en-GB" dirty="0"/>
              <a:t>You can split it into lower-level components</a:t>
            </a:r>
          </a:p>
          <a:p>
            <a:pPr lvl="1"/>
            <a:r>
              <a:rPr lang="en-GB" dirty="0"/>
              <a:t>Just like you split complex functions into smaller ones</a:t>
            </a:r>
          </a:p>
          <a:p>
            <a:pPr lvl="1"/>
            <a:endParaRPr lang="en-GB" dirty="0"/>
          </a:p>
          <a:p>
            <a:r>
              <a:rPr lang="en-GB" dirty="0"/>
              <a:t>This creates a more modular application:</a:t>
            </a:r>
          </a:p>
          <a:p>
            <a:pPr lvl="1"/>
            <a:r>
              <a:rPr lang="en-GB" dirty="0"/>
              <a:t>Components are simpler, easier to test, possibly reusable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 component hierarchy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Component hierarchy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61615"/>
            <a:ext cx="6236676" cy="21235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C17F0-67D9-48F7-86E5-EA423348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16" y="2659068"/>
            <a:ext cx="5679415" cy="14289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735936" y="1907726"/>
            <a:ext cx="2010487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6565777" y="2633010"/>
            <a:ext cx="201048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5320C-E59D-4B57-91E1-BA2E2BCDD32D}"/>
              </a:ext>
            </a:extLst>
          </p:cNvPr>
          <p:cNvSpPr txBox="1"/>
          <p:nvPr/>
        </p:nvSpPr>
        <p:spPr>
          <a:xfrm>
            <a:off x="6565777" y="3616144"/>
            <a:ext cx="201048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264C3-7346-4495-90C2-0AE91DA8C4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108290" y="3766478"/>
            <a:ext cx="3457487" cy="3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5131358" y="2796813"/>
            <a:ext cx="143441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85D72-5E1F-4EB8-948D-FA21D058B350}"/>
              </a:ext>
            </a:extLst>
          </p:cNvPr>
          <p:cNvSpPr/>
          <p:nvPr/>
        </p:nvSpPr>
        <p:spPr>
          <a:xfrm>
            <a:off x="1444314" y="2114211"/>
            <a:ext cx="6049108" cy="19950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Code Organization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common to put each component into a separate folder in your application</a:t>
            </a:r>
          </a:p>
          <a:p>
            <a:pPr lvl="1"/>
            <a:r>
              <a:rPr lang="en-GB" dirty="0"/>
              <a:t>A folder contains all the code files for a component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8C89A-BA4F-4396-B9FF-1BC6AB7A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71" y="2260173"/>
            <a:ext cx="3082907" cy="134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01F06-2379-42D7-93A0-9143F316C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45" y="2157761"/>
            <a:ext cx="1131888" cy="63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DD9F4-0FCB-45B6-BB47-91B6DC87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641" y="2789156"/>
            <a:ext cx="1203813" cy="609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0DE7E-848D-4E93-842E-2592CDF33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595" y="3458432"/>
            <a:ext cx="1181100" cy="5905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41FB51-76DF-42E6-93B8-6997B5C9D922}"/>
              </a:ext>
            </a:extLst>
          </p:cNvPr>
          <p:cNvCxnSpPr>
            <a:stCxn id="7" idx="1"/>
          </p:cNvCxnSpPr>
          <p:nvPr/>
        </p:nvCxnSpPr>
        <p:spPr>
          <a:xfrm flipH="1">
            <a:off x="3011857" y="2473857"/>
            <a:ext cx="2258788" cy="315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B14CF-E370-4575-B86C-B603B53B15E0}"/>
              </a:ext>
            </a:extLst>
          </p:cNvPr>
          <p:cNvCxnSpPr>
            <a:cxnSpLocks/>
          </p:cNvCxnSpPr>
          <p:nvPr/>
        </p:nvCxnSpPr>
        <p:spPr>
          <a:xfrm flipH="1">
            <a:off x="3142486" y="3141288"/>
            <a:ext cx="2118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8E76C-5C0A-46B2-9646-752CA73A81B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011857" y="3458433"/>
            <a:ext cx="2248738" cy="29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Low-Level Components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header and footer components</a:t>
            </a:r>
          </a:p>
          <a:p>
            <a:pPr lvl="1"/>
            <a:r>
              <a:rPr lang="en-GB" dirty="0"/>
              <a:t>Also see the HTML and CSS files for each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9A67709-B683-4084-B6B3-CB6C791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14112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selector: 'app-header'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'./header.component.html',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'./header.component.css'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735622" y="298363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EC68BC8-3A9C-48D2-8029-A1113829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423843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selector: 'app-footer'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'./footer.component.html',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'./footer.component.css'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971BE-BFAE-4AEA-84DB-9DFD5CC86C97}"/>
              </a:ext>
            </a:extLst>
          </p:cNvPr>
          <p:cNvSpPr txBox="1"/>
          <p:nvPr/>
        </p:nvSpPr>
        <p:spPr>
          <a:xfrm>
            <a:off x="6735623" y="4685711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Component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high-level greeting component code: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9A67709-B683-4084-B6B3-CB6C7919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79595"/>
            <a:ext cx="7298021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'../header/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'../footer/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footer.component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 'app-greeting',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standalone: true,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'./greeting.component.html',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'./greeting.component.css'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'Andy'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549674" y="375765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Component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high-level greeting component HTML: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&lt;app-header&gt;</a:t>
            </a:r>
            <a:r>
              <a:rPr lang="en-GB" dirty="0"/>
              <a:t> tag instantiates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&lt;app-footer&gt;</a:t>
            </a:r>
            <a:r>
              <a:rPr lang="en-GB" dirty="0"/>
              <a:t> tag instantiates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3E74F10-5A2A-4584-AE62-DBEE2E41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6488"/>
            <a:ext cx="7283733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&lt;app-header&gt;&lt;/app-header&gt;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Hi {{name}}, greetings :D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&lt;app-footer&gt;&lt;/app-footer&gt;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797EF-4E00-4BCF-B907-B0C40A571DEE}"/>
              </a:ext>
            </a:extLst>
          </p:cNvPr>
          <p:cNvSpPr txBox="1"/>
          <p:nvPr/>
        </p:nvSpPr>
        <p:spPr>
          <a:xfrm>
            <a:off x="6363725" y="2464712"/>
            <a:ext cx="232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695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Component Inputs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Component inputs example</a:t>
            </a:r>
          </a:p>
          <a:p>
            <a:r>
              <a:rPr lang="en-GB" dirty="0"/>
              <a:t>Specifying an input property</a:t>
            </a:r>
          </a:p>
          <a:p>
            <a:r>
              <a:rPr lang="en-GB" dirty="0"/>
              <a:t>Setting an input property</a:t>
            </a:r>
          </a:p>
        </p:txBody>
      </p:sp>
    </p:spTree>
    <p:extLst>
      <p:ext uri="{BB962C8B-B14F-4D97-AF65-F5344CB8AC3E}">
        <p14:creationId xmlns:p14="http://schemas.microsoft.com/office/powerpoint/2010/main" val="23887601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6106</TotalTime>
  <Words>1265</Words>
  <Application>Microsoft Office PowerPoint</Application>
  <PresentationFormat>On-screen Show (16:9)</PresentationFormat>
  <Paragraphs>251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Open Sans</vt:lpstr>
      <vt:lpstr>Standard_LiveLessons_2017</vt:lpstr>
      <vt:lpstr>Component Interactions</vt:lpstr>
      <vt:lpstr>Section 1:  Component Hierarchies</vt:lpstr>
      <vt:lpstr>Overview</vt:lpstr>
      <vt:lpstr>Component Hierarchy Example</vt:lpstr>
      <vt:lpstr>Component Code Organization </vt:lpstr>
      <vt:lpstr>Low-Level Components </vt:lpstr>
      <vt:lpstr>High-Level Component (1 of 2)</vt:lpstr>
      <vt:lpstr>High-Level Component (2 of 2)</vt:lpstr>
      <vt:lpstr>Section 2:  Component Inputs</vt:lpstr>
      <vt:lpstr>Overview</vt:lpstr>
      <vt:lpstr>Component Inputs Example</vt:lpstr>
      <vt:lpstr>Specifying an Input Property</vt:lpstr>
      <vt:lpstr>Setting an Input Property</vt:lpstr>
      <vt:lpstr>Summary</vt:lpstr>
      <vt:lpstr>Annex:  Component Outputs</vt:lpstr>
      <vt:lpstr>Overview</vt:lpstr>
      <vt:lpstr>Component Outputs Example</vt:lpstr>
      <vt:lpstr>Defining an Event Interface</vt:lpstr>
      <vt:lpstr>Emitting Events</vt:lpstr>
      <vt:lpstr>Aside: Lifecycle Hooks</vt:lpstr>
      <vt:lpstr>Handling Events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218</cp:revision>
  <dcterms:created xsi:type="dcterms:W3CDTF">2015-09-28T19:52:00Z</dcterms:created>
  <dcterms:modified xsi:type="dcterms:W3CDTF">2023-11-11T08:54:07Z</dcterms:modified>
</cp:coreProperties>
</file>