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785" r:id="rId2"/>
    <p:sldId id="745" r:id="rId3"/>
    <p:sldId id="629" r:id="rId4"/>
    <p:sldId id="744" r:id="rId5"/>
    <p:sldId id="766" r:id="rId6"/>
    <p:sldId id="676" r:id="rId7"/>
    <p:sldId id="770" r:id="rId8"/>
    <p:sldId id="774" r:id="rId9"/>
    <p:sldId id="775" r:id="rId10"/>
    <p:sldId id="786" r:id="rId11"/>
    <p:sldId id="777" r:id="rId12"/>
    <p:sldId id="778" r:id="rId13"/>
    <p:sldId id="779" r:id="rId14"/>
    <p:sldId id="780" r:id="rId15"/>
    <p:sldId id="697" r:id="rId16"/>
    <p:sldId id="781" r:id="rId17"/>
    <p:sldId id="782" r:id="rId18"/>
    <p:sldId id="783" r:id="rId19"/>
    <p:sldId id="784" r:id="rId20"/>
    <p:sldId id="787" r:id="rId2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FA2"/>
    <a:srgbClr val="1199FF"/>
    <a:srgbClr val="1580A1"/>
    <a:srgbClr val="CCECFF"/>
    <a:srgbClr val="FBE66B"/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983" autoAdjust="0"/>
    <p:restoredTop sz="96712" autoAdjust="0"/>
  </p:normalViewPr>
  <p:slideViewPr>
    <p:cSldViewPr snapToGrid="0" snapToObjects="1">
      <p:cViewPr>
        <p:scale>
          <a:sx n="101" d="100"/>
          <a:sy n="101" d="100"/>
        </p:scale>
        <p:origin x="37" y="253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3" d="100"/>
        <a:sy n="133" d="100"/>
      </p:scale>
      <p:origin x="0" y="-1327"/>
    </p:cViewPr>
  </p:sorterViewPr>
  <p:notesViewPr>
    <p:cSldViewPr snapToGrid="0" snapToObjects="1">
      <p:cViewPr varScale="1">
        <p:scale>
          <a:sx n="84" d="100"/>
          <a:sy n="84" d="100"/>
        </p:scale>
        <p:origin x="263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DEBBD1-6077-4938-811F-54E4AC433829}" type="datetimeFigureOut">
              <a:rPr lang="en-GB" smtClean="0"/>
              <a:t>11/11/2023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77016-B761-47E8-ADDA-7F73F02D16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4563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58603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55843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504663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1936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4655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5578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ChangeArrowheads="1"/>
          </p:cNvSpPr>
          <p:nvPr/>
        </p:nvSpPr>
        <p:spPr bwMode="auto">
          <a:xfrm>
            <a:off x="414642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1" name="Rectangle 3"/>
          <p:cNvSpPr>
            <a:spLocks noChangeArrowheads="1"/>
          </p:cNvSpPr>
          <p:nvPr/>
        </p:nvSpPr>
        <p:spPr bwMode="auto">
          <a:xfrm>
            <a:off x="0" y="9140342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2" name="Rectangle 4"/>
          <p:cNvSpPr>
            <a:spLocks noChangeArrowheads="1"/>
          </p:cNvSpPr>
          <p:nvPr/>
        </p:nvSpPr>
        <p:spPr bwMode="auto">
          <a:xfrm>
            <a:off x="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4" name="Rectangle 6"/>
          <p:cNvSpPr>
            <a:spLocks noChangeArrowheads="1"/>
          </p:cNvSpPr>
          <p:nvPr/>
        </p:nvSpPr>
        <p:spPr bwMode="auto">
          <a:xfrm>
            <a:off x="986186" y="4493362"/>
            <a:ext cx="119641" cy="294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ChangeArrowheads="1"/>
          </p:cNvSpPr>
          <p:nvPr/>
        </p:nvSpPr>
        <p:spPr bwMode="auto">
          <a:xfrm>
            <a:off x="414642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1" name="Rectangle 3"/>
          <p:cNvSpPr>
            <a:spLocks noChangeArrowheads="1"/>
          </p:cNvSpPr>
          <p:nvPr/>
        </p:nvSpPr>
        <p:spPr bwMode="auto">
          <a:xfrm>
            <a:off x="0" y="9140342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2" name="Rectangle 4"/>
          <p:cNvSpPr>
            <a:spLocks noChangeArrowheads="1"/>
          </p:cNvSpPr>
          <p:nvPr/>
        </p:nvSpPr>
        <p:spPr bwMode="auto">
          <a:xfrm>
            <a:off x="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4" name="Rectangle 6"/>
          <p:cNvSpPr>
            <a:spLocks noChangeArrowheads="1"/>
          </p:cNvSpPr>
          <p:nvPr/>
        </p:nvSpPr>
        <p:spPr bwMode="auto">
          <a:xfrm>
            <a:off x="986186" y="4493362"/>
            <a:ext cx="119641" cy="294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916863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ChangeArrowheads="1"/>
          </p:cNvSpPr>
          <p:nvPr/>
        </p:nvSpPr>
        <p:spPr bwMode="auto">
          <a:xfrm>
            <a:off x="414642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1" name="Rectangle 3"/>
          <p:cNvSpPr>
            <a:spLocks noChangeArrowheads="1"/>
          </p:cNvSpPr>
          <p:nvPr/>
        </p:nvSpPr>
        <p:spPr bwMode="auto">
          <a:xfrm>
            <a:off x="0" y="9140342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2" name="Rectangle 4"/>
          <p:cNvSpPr>
            <a:spLocks noChangeArrowheads="1"/>
          </p:cNvSpPr>
          <p:nvPr/>
        </p:nvSpPr>
        <p:spPr bwMode="auto">
          <a:xfrm>
            <a:off x="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4" name="Rectangle 6"/>
          <p:cNvSpPr>
            <a:spLocks noChangeArrowheads="1"/>
          </p:cNvSpPr>
          <p:nvPr/>
        </p:nvSpPr>
        <p:spPr bwMode="auto">
          <a:xfrm>
            <a:off x="986186" y="4493362"/>
            <a:ext cx="119641" cy="294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061195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ChangeArrowheads="1"/>
          </p:cNvSpPr>
          <p:nvPr/>
        </p:nvSpPr>
        <p:spPr bwMode="auto">
          <a:xfrm>
            <a:off x="414642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1" name="Rectangle 3"/>
          <p:cNvSpPr>
            <a:spLocks noChangeArrowheads="1"/>
          </p:cNvSpPr>
          <p:nvPr/>
        </p:nvSpPr>
        <p:spPr bwMode="auto">
          <a:xfrm>
            <a:off x="0" y="9140342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2" name="Rectangle 4"/>
          <p:cNvSpPr>
            <a:spLocks noChangeArrowheads="1"/>
          </p:cNvSpPr>
          <p:nvPr/>
        </p:nvSpPr>
        <p:spPr bwMode="auto">
          <a:xfrm>
            <a:off x="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4" name="Rectangle 6"/>
          <p:cNvSpPr>
            <a:spLocks noChangeArrowheads="1"/>
          </p:cNvSpPr>
          <p:nvPr/>
        </p:nvSpPr>
        <p:spPr bwMode="auto">
          <a:xfrm>
            <a:off x="986186" y="4493362"/>
            <a:ext cx="119641" cy="294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743413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ChangeArrowheads="1"/>
          </p:cNvSpPr>
          <p:nvPr/>
        </p:nvSpPr>
        <p:spPr bwMode="auto">
          <a:xfrm>
            <a:off x="414642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1" name="Rectangle 3"/>
          <p:cNvSpPr>
            <a:spLocks noChangeArrowheads="1"/>
          </p:cNvSpPr>
          <p:nvPr/>
        </p:nvSpPr>
        <p:spPr bwMode="auto">
          <a:xfrm>
            <a:off x="0" y="9140342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2" name="Rectangle 4"/>
          <p:cNvSpPr>
            <a:spLocks noChangeArrowheads="1"/>
          </p:cNvSpPr>
          <p:nvPr/>
        </p:nvSpPr>
        <p:spPr bwMode="auto">
          <a:xfrm>
            <a:off x="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4" name="Rectangle 6"/>
          <p:cNvSpPr>
            <a:spLocks noChangeArrowheads="1"/>
          </p:cNvSpPr>
          <p:nvPr/>
        </p:nvSpPr>
        <p:spPr bwMode="auto">
          <a:xfrm>
            <a:off x="986186" y="4493362"/>
            <a:ext cx="119641" cy="294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61668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58603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71434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4818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623514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78725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645346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hape&#10;&#10;Description automatically generated with medium confidence">
            <a:extLst>
              <a:ext uri="{FF2B5EF4-FFF2-40B4-BE49-F238E27FC236}">
                <a16:creationId xmlns:a16="http://schemas.microsoft.com/office/drawing/2014/main" id="{315FA5AA-E7FF-BD49-A92D-7A87578950F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95665" y="312434"/>
            <a:ext cx="5239240" cy="62809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200" b="1" baseline="0">
                <a:solidFill>
                  <a:schemeClr val="tx1"/>
                </a:solidFill>
                <a:latin typeface="Open Sans" panose="020B0606030504020204" pitchFamily="34" charset="0"/>
              </a:defRPr>
            </a:lvl1pPr>
          </a:lstStyle>
          <a:p>
            <a:r>
              <a:rPr lang="en-US" dirty="0"/>
              <a:t>Introduction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832965" y="1365666"/>
            <a:ext cx="6233685" cy="1314450"/>
          </a:xfrm>
        </p:spPr>
        <p:txBody>
          <a:bodyPr>
            <a:normAutofit/>
          </a:bodyPr>
          <a:lstStyle>
            <a:lvl1pPr marL="685800" indent="-630936" algn="l">
              <a:buNone/>
              <a:tabLst>
                <a:tab pos="574675" algn="l"/>
              </a:tabLst>
              <a:defRPr sz="2800" b="0" baseline="0">
                <a:solidFill>
                  <a:srgbClr val="454D4E"/>
                </a:solidFill>
                <a:latin typeface="Open Sans" panose="020B0606030504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Course Title Here: </a:t>
            </a:r>
          </a:p>
          <a:p>
            <a:r>
              <a:rPr lang="en-US" dirty="0"/>
              <a:t>Subtitle Here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DCF20B5-BDCC-4D4B-9EB2-D0FDA548FAD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990887" y="3071448"/>
            <a:ext cx="924769" cy="1168586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r>
              <a:rPr lang="en-US" dirty="0"/>
              <a:t>Insert </a:t>
            </a:r>
          </a:p>
          <a:p>
            <a:r>
              <a:rPr lang="en-US" dirty="0"/>
              <a:t>Author </a:t>
            </a:r>
          </a:p>
          <a:p>
            <a:r>
              <a:rPr lang="en-US" dirty="0"/>
              <a:t>Headshot </a:t>
            </a:r>
          </a:p>
          <a:p>
            <a:r>
              <a:rPr lang="en-US" dirty="0"/>
              <a:t>Photo</a:t>
            </a:r>
          </a:p>
          <a:p>
            <a:r>
              <a:rPr lang="en-US" dirty="0"/>
              <a:t>Here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A98CCAB-E820-9A47-AD4C-1EB8C1B26AD7}"/>
              </a:ext>
            </a:extLst>
          </p:cNvPr>
          <p:cNvSpPr/>
          <p:nvPr userDrawn="1"/>
        </p:nvSpPr>
        <p:spPr>
          <a:xfrm>
            <a:off x="1787246" y="1365666"/>
            <a:ext cx="45719" cy="1314450"/>
          </a:xfrm>
          <a:prstGeom prst="rect">
            <a:avLst/>
          </a:prstGeom>
          <a:solidFill>
            <a:srgbClr val="005A6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069A88D-4483-164E-BD65-F3FA79A5214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005610" y="3340896"/>
            <a:ext cx="3802750" cy="285750"/>
          </a:xfrm>
        </p:spPr>
        <p:txBody>
          <a:bodyPr>
            <a:noAutofit/>
          </a:bodyPr>
          <a:lstStyle>
            <a:lvl1pPr marL="0" indent="0">
              <a:buNone/>
              <a:defRPr sz="1600" b="1" i="0" baseline="0">
                <a:latin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C2A0807-1CDE-5F49-A30A-6B9B299977E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005138" y="3624753"/>
            <a:ext cx="2739170" cy="584200"/>
          </a:xfrm>
        </p:spPr>
        <p:txBody>
          <a:bodyPr>
            <a:normAutofit/>
          </a:bodyPr>
          <a:lstStyle>
            <a:lvl1pPr marL="0" indent="0">
              <a:buNone/>
              <a:defRPr sz="1200" baseline="0">
                <a:latin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Lower Third Title</a:t>
            </a:r>
          </a:p>
        </p:txBody>
      </p:sp>
    </p:spTree>
    <p:extLst>
      <p:ext uri="{BB962C8B-B14F-4D97-AF65-F5344CB8AC3E}">
        <p14:creationId xmlns:p14="http://schemas.microsoft.com/office/powerpoint/2010/main" val="3377653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No Gray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1161795-AF74-6141-B77F-64153FAB4A6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4371" y="-78830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48318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No Bottom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00254D4-82EE-7743-8DC5-A96F5C67993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44371" y="-78830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1512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9A03A33-EFE2-8C43-836B-41753232C69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05778" y="1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14537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46337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-Based Headsh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hape&#10;&#10;Description automatically generated">
            <a:extLst>
              <a:ext uri="{FF2B5EF4-FFF2-40B4-BE49-F238E27FC236}">
                <a16:creationId xmlns:a16="http://schemas.microsoft.com/office/drawing/2014/main" id="{DB9BA875-8F0C-B043-BBB0-CF947572DB0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Picture Placeholder 11">
            <a:extLst>
              <a:ext uri="{FF2B5EF4-FFF2-40B4-BE49-F238E27FC236}">
                <a16:creationId xmlns:a16="http://schemas.microsoft.com/office/drawing/2014/main" id="{F18C1000-CFD1-814F-9DAF-2DC7FBADDD9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36651" y="791375"/>
            <a:ext cx="2795075" cy="3560747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</a:lstStyle>
          <a:p>
            <a:endParaRPr lang="en-US" dirty="0"/>
          </a:p>
          <a:p>
            <a:r>
              <a:rPr lang="en-US" dirty="0"/>
              <a:t>Insert Author </a:t>
            </a:r>
          </a:p>
          <a:p>
            <a:r>
              <a:rPr lang="en-US" dirty="0"/>
              <a:t>Headshot Photo</a:t>
            </a:r>
          </a:p>
          <a:p>
            <a:r>
              <a:rPr lang="en-US" dirty="0"/>
              <a:t>Here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4601DF-3D69-3D45-B976-F47622BD405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57599" y="203200"/>
            <a:ext cx="5197231" cy="863804"/>
          </a:xfrm>
        </p:spPr>
        <p:txBody>
          <a:bodyPr>
            <a:normAutofit/>
          </a:bodyPr>
          <a:lstStyle>
            <a:lvl1pPr marL="0" indent="0">
              <a:buNone/>
              <a:defRPr sz="2000" b="1" i="0" kern="800" baseline="0">
                <a:latin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Lesson #: Title Here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0C425D4-B551-AD45-94B6-DB4297EE733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57600" y="1066800"/>
            <a:ext cx="4853353" cy="3284538"/>
          </a:xfrm>
        </p:spPr>
        <p:txBody>
          <a:bodyPr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600" i="0" baseline="0"/>
            </a:lvl1pPr>
          </a:lstStyle>
          <a:p>
            <a:pPr marL="0" indent="0">
              <a:buNone/>
            </a:pPr>
            <a:r>
              <a:rPr lang="en-US" sz="1600" baseline="0" dirty="0">
                <a:latin typeface="Open Sans" panose="020B0606030504020204" pitchFamily="34" charset="0"/>
              </a:rPr>
              <a:t>1.1  Sub-lesson Title</a:t>
            </a:r>
          </a:p>
          <a:p>
            <a:pPr marL="0" indent="0">
              <a:buNone/>
            </a:pPr>
            <a:endParaRPr lang="en-US" sz="1600" i="1" baseline="0" dirty="0"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sz="1600" baseline="0" dirty="0">
                <a:latin typeface="Open Sans" panose="020B0606030504020204" pitchFamily="34" charset="0"/>
              </a:rPr>
              <a:t>1.2  Sub-lesson Title</a:t>
            </a:r>
          </a:p>
          <a:p>
            <a:pPr marL="0" indent="0">
              <a:buNone/>
            </a:pPr>
            <a:endParaRPr lang="en-US" sz="1600" i="1" baseline="0" dirty="0"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sz="1600" baseline="0" dirty="0">
                <a:latin typeface="Open Sans" panose="020B0606030504020204" pitchFamily="34" charset="0"/>
              </a:rPr>
              <a:t>1.3  Sub-lesson Title</a:t>
            </a:r>
          </a:p>
          <a:p>
            <a:pPr marL="0" indent="0">
              <a:buNone/>
            </a:pPr>
            <a:endParaRPr lang="en-US" sz="1600" i="1" baseline="0" dirty="0"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sz="1600" baseline="0" dirty="0">
                <a:latin typeface="Open Sans" panose="020B0606030504020204" pitchFamily="34" charset="0"/>
              </a:rPr>
              <a:t>1.4  Sub-lesson Title</a:t>
            </a:r>
          </a:p>
          <a:p>
            <a:pPr marL="0" indent="0">
              <a:buNone/>
            </a:pPr>
            <a:endParaRPr lang="en-US" sz="1600" i="1" baseline="0" dirty="0"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sz="1600" baseline="0" dirty="0">
                <a:latin typeface="Open Sans" panose="020B0606030504020204" pitchFamily="34" charset="0"/>
              </a:rPr>
              <a:t>1.5  Sub-lesson Title</a:t>
            </a:r>
            <a:endParaRPr lang="en-US" sz="1600" i="1" baseline="0" dirty="0">
              <a:latin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0246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hape&#10;&#10;Description automatically generated with medium confidence">
            <a:extLst>
              <a:ext uri="{FF2B5EF4-FFF2-40B4-BE49-F238E27FC236}">
                <a16:creationId xmlns:a16="http://schemas.microsoft.com/office/drawing/2014/main" id="{96ED5F27-70E5-4B4C-988B-9232507CFD0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0645" y="36576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600" baseline="0">
                <a:solidFill>
                  <a:srgbClr val="FFFFFF"/>
                </a:solidFill>
                <a:latin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7803" y="924309"/>
            <a:ext cx="7811593" cy="3742941"/>
          </a:xfrm>
        </p:spPr>
        <p:txBody>
          <a:bodyPr>
            <a:noAutofit/>
          </a:bodyPr>
          <a:lstStyle>
            <a:lvl1pPr>
              <a:defRPr sz="2200" baseline="0">
                <a:latin typeface="Open Sans" panose="020B0606030504020204" pitchFamily="34" charset="0"/>
              </a:defRPr>
            </a:lvl1pPr>
            <a:lvl2pPr>
              <a:defRPr sz="2000" baseline="0">
                <a:latin typeface="Open Sans" panose="020B0606030504020204" pitchFamily="34" charset="0"/>
              </a:defRPr>
            </a:lvl2pPr>
            <a:lvl3pPr>
              <a:defRPr sz="1800" baseline="0">
                <a:latin typeface="Open Sans" panose="020B0606030504020204" pitchFamily="34" charset="0"/>
              </a:defRPr>
            </a:lvl3pPr>
            <a:lvl4pPr>
              <a:defRPr sz="1800" baseline="0">
                <a:latin typeface="Open Sans" panose="020B0606030504020204" pitchFamily="34" charset="0"/>
              </a:defRPr>
            </a:lvl4pPr>
            <a:lvl5pPr>
              <a:defRPr sz="1800" baseline="0">
                <a:latin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2670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hape&#10;&#10;Description automatically generated with medium confidence">
            <a:extLst>
              <a:ext uri="{FF2B5EF4-FFF2-40B4-BE49-F238E27FC236}">
                <a16:creationId xmlns:a16="http://schemas.microsoft.com/office/drawing/2014/main" id="{D2225C24-701B-6B4D-B8C3-DFB49DB8C60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46140"/>
            <a:ext cx="4038600" cy="3394472"/>
          </a:xfrm>
        </p:spPr>
        <p:txBody>
          <a:bodyPr/>
          <a:lstStyle>
            <a:lvl1pPr>
              <a:defRPr sz="2200" baseline="0">
                <a:latin typeface="Open Sans" panose="020B0606030504020204" pitchFamily="34" charset="0"/>
              </a:defRPr>
            </a:lvl1pPr>
            <a:lvl2pPr>
              <a:defRPr sz="2000" baseline="0">
                <a:latin typeface="Open Sans" panose="020B0606030504020204" pitchFamily="34" charset="0"/>
              </a:defRPr>
            </a:lvl2pPr>
            <a:lvl3pPr>
              <a:defRPr sz="1800" baseline="0">
                <a:latin typeface="Open Sans" panose="020B0606030504020204" pitchFamily="34" charset="0"/>
              </a:defRPr>
            </a:lvl3pPr>
            <a:lvl4pPr>
              <a:defRPr sz="1800" baseline="0">
                <a:latin typeface="Open Sans" panose="020B0606030504020204" pitchFamily="34" charset="0"/>
              </a:defRPr>
            </a:lvl4pPr>
            <a:lvl5pPr>
              <a:defRPr sz="1800" baseline="0">
                <a:latin typeface="Open Sans" panose="020B0606030504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7344" y="946356"/>
            <a:ext cx="4038600" cy="3394472"/>
          </a:xfrm>
        </p:spPr>
        <p:txBody>
          <a:bodyPr/>
          <a:lstStyle>
            <a:lvl1pPr>
              <a:defRPr sz="2200" baseline="0">
                <a:latin typeface="Open Sans" panose="020B0606030504020204" pitchFamily="34" charset="0"/>
              </a:defRPr>
            </a:lvl1pPr>
            <a:lvl2pPr>
              <a:defRPr sz="2000" baseline="0">
                <a:latin typeface="Open Sans" panose="020B0606030504020204" pitchFamily="34" charset="0"/>
              </a:defRPr>
            </a:lvl2pPr>
            <a:lvl3pPr>
              <a:defRPr sz="1800" baseline="0">
                <a:latin typeface="Open Sans" panose="020B0606030504020204" pitchFamily="34" charset="0"/>
              </a:defRPr>
            </a:lvl3pPr>
            <a:lvl4pPr>
              <a:defRPr sz="1800" baseline="0">
                <a:latin typeface="Open Sans" panose="020B0606030504020204" pitchFamily="34" charset="0"/>
              </a:defRPr>
            </a:lvl4pPr>
            <a:lvl5pPr>
              <a:defRPr sz="1800" baseline="0">
                <a:latin typeface="Open Sans" panose="020B0606030504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D37E7A5-C794-114A-A34F-0378290F7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342" y="36576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600" baseline="0">
                <a:solidFill>
                  <a:srgbClr val="FFFFFF"/>
                </a:solidFill>
                <a:latin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92537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_Images or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ectangle&#10;&#10;Description automatically generated with low confidence">
            <a:extLst>
              <a:ext uri="{FF2B5EF4-FFF2-40B4-BE49-F238E27FC236}">
                <a16:creationId xmlns:a16="http://schemas.microsoft.com/office/drawing/2014/main" id="{F5F86E6A-75F1-2D47-AE3C-B0A9022B4D6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375D909E-3FE8-6F4D-8B9A-A9DF9A07F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342" y="36576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600" baseline="0">
                <a:solidFill>
                  <a:srgbClr val="FFFFFF"/>
                </a:solidFill>
                <a:latin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BE6267E-0F06-BD40-979A-789D743881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0501" y="924309"/>
            <a:ext cx="7333862" cy="3742941"/>
          </a:xfrm>
        </p:spPr>
        <p:txBody>
          <a:bodyPr>
            <a:noAutofit/>
          </a:bodyPr>
          <a:lstStyle>
            <a:lvl1pPr>
              <a:defRPr sz="2200" baseline="0">
                <a:latin typeface="Open Sans" panose="020B0606030504020204" pitchFamily="34" charset="0"/>
              </a:defRPr>
            </a:lvl1pPr>
            <a:lvl2pPr>
              <a:defRPr sz="2000" baseline="0">
                <a:latin typeface="Open Sans" panose="020B0606030504020204" pitchFamily="34" charset="0"/>
              </a:defRPr>
            </a:lvl2pPr>
            <a:lvl3pPr>
              <a:defRPr sz="1800" baseline="0">
                <a:latin typeface="Open Sans" panose="020B0606030504020204" pitchFamily="34" charset="0"/>
              </a:defRPr>
            </a:lvl3pPr>
            <a:lvl4pPr>
              <a:defRPr sz="1800" baseline="0">
                <a:latin typeface="Open Sans" panose="020B0606030504020204" pitchFamily="34" charset="0"/>
              </a:defRPr>
            </a:lvl4pPr>
            <a:lvl5pPr>
              <a:defRPr sz="1800" baseline="0">
                <a:latin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28414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5E3EC92-0BF8-B04C-BDA1-D36DC16EC2C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11061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36832" y="1597819"/>
            <a:ext cx="4975394" cy="1102519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Lesson #: Lesson Name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36831" y="2788538"/>
            <a:ext cx="4975395" cy="1314450"/>
          </a:xfrm>
        </p:spPr>
        <p:txBody>
          <a:bodyPr>
            <a:normAutofit/>
          </a:bodyPr>
          <a:lstStyle>
            <a:lvl1pPr marL="685800" indent="-630936" algn="l">
              <a:buNone/>
              <a:tabLst>
                <a:tab pos="574675" algn="l"/>
              </a:tabLst>
              <a:defRPr sz="2800" b="0" baseline="0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#.# 	Learning objective or      Sub-lesson Title</a:t>
            </a:r>
          </a:p>
        </p:txBody>
      </p:sp>
    </p:spTree>
    <p:extLst>
      <p:ext uri="{BB962C8B-B14F-4D97-AF65-F5344CB8AC3E}">
        <p14:creationId xmlns:p14="http://schemas.microsoft.com/office/powerpoint/2010/main" val="3128257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3823434-19E5-7244-957A-48409271A87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8620" y="-78830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6839712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42777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70CCCA5-FF07-3E49-BCA2-619E38AACDE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-78831"/>
            <a:ext cx="7552944" cy="557784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46140"/>
            <a:ext cx="4038600" cy="339447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7344" y="946356"/>
            <a:ext cx="4038600" cy="339447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394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Images or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A56CC22-FD07-7A4D-847A-EADD8CC5182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-78830"/>
            <a:ext cx="7556938" cy="557784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06183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alphaModFix amt="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B0A6C-EF38-9441-ADBF-8FE45FA6C46E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32D76-6BE4-154B-A130-37D069E4235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457200" y="210636"/>
            <a:ext cx="8229600" cy="560552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7476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49" r:id="rId6"/>
    <p:sldLayoutId id="2147483650" r:id="rId7"/>
    <p:sldLayoutId id="2147483652" r:id="rId8"/>
    <p:sldLayoutId id="2147483654" r:id="rId9"/>
    <p:sldLayoutId id="2147483656" r:id="rId10"/>
    <p:sldLayoutId id="2147483657" r:id="rId11"/>
    <p:sldLayoutId id="2147483655" r:id="rId12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api/products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angular.io/api/common/http/HttpClient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67068" y="312434"/>
            <a:ext cx="6797758" cy="628090"/>
          </a:xfrm>
        </p:spPr>
        <p:txBody>
          <a:bodyPr/>
          <a:lstStyle/>
          <a:p>
            <a:r>
              <a:rPr lang="en-GB" sz="2800" dirty="0">
                <a:solidFill>
                  <a:srgbClr val="005B70"/>
                </a:solidFill>
              </a:rPr>
              <a:t>Additional Techniques</a:t>
            </a:r>
            <a:endParaRPr lang="en-US" sz="2800" dirty="0">
              <a:solidFill>
                <a:srgbClr val="005B70"/>
              </a:solidFill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E04218F-10E0-4B14-BDB1-FF256EC12F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32965" y="1272030"/>
            <a:ext cx="6233685" cy="2028576"/>
          </a:xfrm>
        </p:spPr>
        <p:txBody>
          <a:bodyPr>
            <a:normAutofit/>
          </a:bodyPr>
          <a:lstStyle/>
          <a:p>
            <a:pPr marL="512763" indent="-457200">
              <a:buFont typeface="+mj-lt"/>
              <a:buAutoNum type="arabicPeriod"/>
              <a:tabLst>
                <a:tab pos="446088" algn="l"/>
              </a:tabLst>
            </a:pPr>
            <a:r>
              <a:rPr lang="en-GB" sz="2200" dirty="0"/>
              <a:t>Angular services and DI</a:t>
            </a:r>
          </a:p>
          <a:p>
            <a:pPr marL="512763" indent="-457200">
              <a:buFont typeface="+mj-lt"/>
              <a:buAutoNum type="arabicPeriod"/>
              <a:tabLst>
                <a:tab pos="446088" algn="l"/>
              </a:tabLst>
            </a:pPr>
            <a:r>
              <a:rPr lang="en-GB" sz="2200" dirty="0"/>
              <a:t>Calling </a:t>
            </a:r>
            <a:r>
              <a:rPr lang="en-GB" sz="2200"/>
              <a:t>REST services</a:t>
            </a:r>
            <a:endParaRPr lang="en-GB" sz="2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7F14B4-8FDA-F325-5A36-8F2DDDA58241}"/>
              </a:ext>
            </a:extLst>
          </p:cNvPr>
          <p:cNvSpPr txBox="1"/>
          <p:nvPr/>
        </p:nvSpPr>
        <p:spPr>
          <a:xfrm>
            <a:off x="1576043" y="3041748"/>
            <a:ext cx="7278022" cy="923964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>
              <a:spcBef>
                <a:spcPts val="600"/>
              </a:spcBef>
            </a:pPr>
            <a:r>
              <a:rPr lang="en-GB" sz="1400" b="1" dirty="0">
                <a:solidFill>
                  <a:srgbClr val="005B7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Demo app:   </a:t>
            </a:r>
            <a:r>
              <a:rPr lang="en-GB" sz="1400" b="1" dirty="0" err="1">
                <a:solidFill>
                  <a:srgbClr val="005B7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AngularDev</a:t>
            </a:r>
            <a:r>
              <a:rPr lang="en-GB" sz="1400" b="1" dirty="0">
                <a:solidFill>
                  <a:srgbClr val="005B7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/Demos/Annex/</a:t>
            </a:r>
            <a:r>
              <a:rPr lang="en-GB" sz="1400" b="1" dirty="0" err="1">
                <a:solidFill>
                  <a:srgbClr val="005B7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DemoApp</a:t>
            </a:r>
            <a:endParaRPr lang="en-GB" sz="1400" b="1" dirty="0">
              <a:solidFill>
                <a:srgbClr val="005B7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600"/>
              </a:spcBef>
            </a:pPr>
            <a:r>
              <a:rPr lang="en-GB" sz="1400" b="1" dirty="0">
                <a:solidFill>
                  <a:srgbClr val="005B7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To install: </a:t>
            </a:r>
            <a:r>
              <a:rPr lang="en-GB" sz="1400" b="1" dirty="0" err="1">
                <a:solidFill>
                  <a:srgbClr val="005B7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en-GB" sz="1400" b="1" dirty="0">
                <a:solidFill>
                  <a:srgbClr val="005B7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install  </a:t>
            </a:r>
          </a:p>
          <a:p>
            <a:pPr>
              <a:spcBef>
                <a:spcPts val="600"/>
              </a:spcBef>
            </a:pPr>
            <a:r>
              <a:rPr lang="en-GB" sz="1400" b="1" dirty="0">
                <a:solidFill>
                  <a:srgbClr val="005B7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To run:     ng serve</a:t>
            </a:r>
          </a:p>
        </p:txBody>
      </p:sp>
    </p:spTree>
    <p:extLst>
      <p:ext uri="{BB962C8B-B14F-4D97-AF65-F5344CB8AC3E}">
        <p14:creationId xmlns:p14="http://schemas.microsoft.com/office/powerpoint/2010/main" val="13759053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2:  Calling REST Services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7C4D046-3B81-47EF-BB58-9F17FAB631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Overview</a:t>
            </a:r>
          </a:p>
          <a:p>
            <a:r>
              <a:rPr lang="en-GB" dirty="0"/>
              <a:t>REST service example</a:t>
            </a:r>
          </a:p>
          <a:p>
            <a:r>
              <a:rPr lang="en-GB" dirty="0"/>
              <a:t>Pinging the REST service</a:t>
            </a:r>
          </a:p>
          <a:p>
            <a:r>
              <a:rPr lang="en-GB" dirty="0"/>
              <a:t>Example Angular REST client</a:t>
            </a:r>
          </a:p>
          <a:p>
            <a:r>
              <a:rPr lang="en-GB" dirty="0"/>
              <a:t>Adding support for REST clients</a:t>
            </a:r>
          </a:p>
          <a:p>
            <a:r>
              <a:rPr lang="en-GB" dirty="0"/>
              <a:t>Calling a REST service</a:t>
            </a:r>
          </a:p>
          <a:p>
            <a:r>
              <a:rPr lang="en-GB" dirty="0"/>
              <a:t>Consuming the REST result</a:t>
            </a:r>
          </a:p>
          <a:p>
            <a:r>
              <a:rPr lang="en-GB" dirty="0"/>
              <a:t>Displaying the REST result</a:t>
            </a:r>
          </a:p>
        </p:txBody>
      </p:sp>
    </p:spTree>
    <p:extLst>
      <p:ext uri="{BB962C8B-B14F-4D97-AF65-F5344CB8AC3E}">
        <p14:creationId xmlns:p14="http://schemas.microsoft.com/office/powerpoint/2010/main" val="39523184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Overview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REST services are resource-centric services</a:t>
            </a:r>
          </a:p>
          <a:p>
            <a:pPr lvl="1"/>
            <a:r>
              <a:rPr lang="en-US" dirty="0"/>
              <a:t>Endpoints (URIs) represent resources</a:t>
            </a:r>
          </a:p>
          <a:p>
            <a:pPr lvl="1"/>
            <a:r>
              <a:rPr lang="en-US" dirty="0"/>
              <a:t>Endpoints are accessible via standard HTTP(S)</a:t>
            </a:r>
          </a:p>
          <a:p>
            <a:pPr lvl="1"/>
            <a:r>
              <a:rPr lang="en-US" dirty="0"/>
              <a:t>Endpoints can be represented in a variety of formats, </a:t>
            </a:r>
            <a:br>
              <a:rPr lang="en-US" dirty="0"/>
            </a:br>
            <a:r>
              <a:rPr lang="en-US" dirty="0"/>
              <a:t>e.g. JSON, XML, plain text, etc.</a:t>
            </a:r>
          </a:p>
          <a:p>
            <a:pPr lvl="1"/>
            <a:endParaRPr lang="en-US" dirty="0"/>
          </a:p>
          <a:p>
            <a:r>
              <a:rPr lang="en-US" dirty="0"/>
              <a:t>Rest services play a vital role in Angular applications</a:t>
            </a:r>
          </a:p>
          <a:p>
            <a:pPr lvl="1"/>
            <a:r>
              <a:rPr lang="en-US" dirty="0"/>
              <a:t>SPAs invoke REST services to get/update state</a:t>
            </a:r>
          </a:p>
          <a:p>
            <a:pPr lvl="1"/>
            <a:r>
              <a:rPr lang="en-US" dirty="0"/>
              <a:t>Use JSON data (or maybe XML)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04A43142-4953-413F-B83B-E21F05B487D3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11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51435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REST Service Example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We've implemented a simple REST service </a:t>
            </a:r>
          </a:p>
          <a:p>
            <a:pPr lvl="1"/>
            <a:r>
              <a:rPr lang="en-GB" dirty="0"/>
              <a:t>Returns product data</a:t>
            </a:r>
          </a:p>
          <a:p>
            <a:pPr lvl="1"/>
            <a:endParaRPr lang="en-GB" dirty="0"/>
          </a:p>
          <a:p>
            <a:r>
              <a:rPr lang="en-GB" dirty="0"/>
              <a:t>The REST service is a Node.js app, run as follows:</a:t>
            </a:r>
          </a:p>
          <a:p>
            <a:pPr lvl="1"/>
            <a:r>
              <a:rPr lang="en-GB" dirty="0"/>
              <a:t>Open a Command Prompt window in the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Server</a:t>
            </a:r>
            <a:r>
              <a:rPr lang="en-GB" dirty="0"/>
              <a:t> folder</a:t>
            </a:r>
          </a:p>
          <a:p>
            <a:pPr lvl="1"/>
            <a:r>
              <a:rPr lang="en-GB" dirty="0"/>
              <a:t>Run the following commands: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A00BBD0D-3E35-4F33-B681-AA2CC230399E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12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625150-3932-433A-88B1-12C833027659}"/>
              </a:ext>
            </a:extLst>
          </p:cNvPr>
          <p:cNvSpPr txBox="1"/>
          <p:nvPr/>
        </p:nvSpPr>
        <p:spPr>
          <a:xfrm>
            <a:off x="1415407" y="3229841"/>
            <a:ext cx="6911543" cy="73866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install</a:t>
            </a:r>
          </a:p>
          <a:p>
            <a:endParaRPr lang="en-GB" sz="1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start</a:t>
            </a:r>
          </a:p>
        </p:txBody>
      </p:sp>
    </p:spTree>
    <p:extLst>
      <p:ext uri="{BB962C8B-B14F-4D97-AF65-F5344CB8AC3E}">
        <p14:creationId xmlns:p14="http://schemas.microsoft.com/office/powerpoint/2010/main" val="6982917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Pinging the REST Service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To ping the REST service, open a browser window and enter the following URL:</a:t>
            </a:r>
          </a:p>
          <a:p>
            <a:pPr lvl="1"/>
            <a:r>
              <a:rPr lang="en-GB" dirty="0">
                <a:hlinkClick r:id="rId3"/>
              </a:rPr>
              <a:t>http://localhost:8080/api/products</a:t>
            </a:r>
            <a:r>
              <a:rPr lang="en-GB" dirty="0"/>
              <a:t> 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A00BBD0D-3E35-4F33-B681-AA2CC230399E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13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58A2C13-539E-46E6-9255-D0A08E7CA6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6608" y="2117859"/>
            <a:ext cx="6932064" cy="2066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3877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Angular REST Client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Let's see an example of an Angular REST client</a:t>
            </a:r>
          </a:p>
          <a:p>
            <a:pPr lvl="1"/>
            <a:r>
              <a:rPr lang="en-GB" dirty="0"/>
              <a:t>In the demo app, click the </a:t>
            </a:r>
            <a:r>
              <a:rPr lang="en-GB" b="1" dirty="0"/>
              <a:t>Angular REST client </a:t>
            </a:r>
            <a:r>
              <a:rPr lang="en-GB" dirty="0"/>
              <a:t>link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A00BBD0D-3E35-4F33-B681-AA2CC230399E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14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6E89F35-F52F-48F7-AB66-CF33668F4A13}"/>
              </a:ext>
            </a:extLst>
          </p:cNvPr>
          <p:cNvSpPr/>
          <p:nvPr/>
        </p:nvSpPr>
        <p:spPr>
          <a:xfrm>
            <a:off x="1833118" y="1867860"/>
            <a:ext cx="4953837" cy="2659464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2952BFB-0AEF-4E00-B99C-158FE69A0C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6443" y="2048725"/>
            <a:ext cx="4023841" cy="2368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1446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6"/>
          <p:cNvSpPr>
            <a:spLocks noChangeArrowheads="1"/>
          </p:cNvSpPr>
          <p:nvPr/>
        </p:nvSpPr>
        <p:spPr bwMode="auto">
          <a:xfrm>
            <a:off x="1678782" y="4669631"/>
            <a:ext cx="1394222" cy="38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075" name="Rectangle 1027"/>
          <p:cNvSpPr>
            <a:spLocks noChangeArrowheads="1"/>
          </p:cNvSpPr>
          <p:nvPr/>
        </p:nvSpPr>
        <p:spPr bwMode="auto">
          <a:xfrm>
            <a:off x="3487341" y="4669631"/>
            <a:ext cx="2169319" cy="38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076" name="Rectangle 102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>
                <a:cs typeface="Times New Roman" pitchFamily="18" charset="0"/>
              </a:rPr>
              <a:t>Adding Support for REST Clients</a:t>
            </a:r>
            <a:endParaRPr lang="en-GB" dirty="0"/>
          </a:p>
        </p:txBody>
      </p:sp>
      <p:sp>
        <p:nvSpPr>
          <p:cNvPr id="3077" name="Rectangle 1030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If you want your Angular app to call a REST service, you must configure your app as follows:</a:t>
            </a:r>
          </a:p>
          <a:p>
            <a:pPr eaLnBrk="1" hangingPunct="1"/>
            <a:endParaRPr lang="en-GB" dirty="0"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eaLnBrk="1" hangingPunct="1"/>
            <a:endParaRPr lang="en-GB" dirty="0"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eaLnBrk="1" hangingPunct="1"/>
            <a:endParaRPr lang="en-GB" dirty="0"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eaLnBrk="1" hangingPunct="1"/>
            <a:endParaRPr lang="en-GB" dirty="0"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eaLnBrk="1" hangingPunct="1"/>
            <a:endParaRPr lang="en-GB" dirty="0"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eaLnBrk="1" hangingPunct="1"/>
            <a:endParaRPr lang="en-GB" dirty="0"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eaLnBrk="1" hangingPunct="1"/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This causes Angular to </a:t>
            </a:r>
            <a:r>
              <a:rPr lang="en-GB" i="1" dirty="0">
                <a:ea typeface="Open Sans" panose="020B0606030504020204" pitchFamily="34" charset="0"/>
                <a:cs typeface="Open Sans" panose="020B0606030504020204" pitchFamily="34" charset="0"/>
              </a:rPr>
              <a:t>provide</a:t>
            </a:r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 an </a:t>
            </a:r>
            <a:r>
              <a:rPr lang="en-GB" dirty="0" err="1"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HttpClient</a:t>
            </a:r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 object, which you can then inject into your services</a:t>
            </a:r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A3A708B6-89B3-48E4-AC7E-FC65BA45368C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15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4" name="Rectangle 16">
            <a:extLst>
              <a:ext uri="{FF2B5EF4-FFF2-40B4-BE49-F238E27FC236}">
                <a16:creationId xmlns:a16="http://schemas.microsoft.com/office/drawing/2014/main" id="{B38FF988-EBE8-4702-8052-DB17CA1154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8777" y="1705747"/>
            <a:ext cx="7298021" cy="2101058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import {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ApplicationConfig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} from '@angular/core';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import {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provideRouter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} from '@angular/router';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import { routes } from './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app.routes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';</a:t>
            </a:r>
          </a:p>
          <a:p>
            <a:pPr defTabSz="554831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{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provideHttpClient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 from '@angular/common/http';</a:t>
            </a:r>
          </a:p>
          <a:p>
            <a:pPr defTabSz="554831"/>
            <a:endParaRPr lang="en-GB" sz="12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export const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appConfig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ApplicationConfig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providers: [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provideRouter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(routes),</a:t>
            </a:r>
          </a:p>
          <a:p>
            <a:pPr defTabSz="554831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provideHttpClient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]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EDD125-FC9B-43EB-ADAE-52E99EB98A6F}"/>
              </a:ext>
            </a:extLst>
          </p:cNvPr>
          <p:cNvSpPr txBox="1"/>
          <p:nvPr/>
        </p:nvSpPr>
        <p:spPr>
          <a:xfrm>
            <a:off x="7293467" y="3532815"/>
            <a:ext cx="1393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app.config.ts</a:t>
            </a:r>
            <a:endParaRPr lang="en-GB" sz="1200" b="1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4683529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6"/>
          <p:cNvSpPr>
            <a:spLocks noChangeArrowheads="1"/>
          </p:cNvSpPr>
          <p:nvPr/>
        </p:nvSpPr>
        <p:spPr bwMode="auto">
          <a:xfrm>
            <a:off x="1678782" y="4669631"/>
            <a:ext cx="1394222" cy="38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075" name="Rectangle 1027"/>
          <p:cNvSpPr>
            <a:spLocks noChangeArrowheads="1"/>
          </p:cNvSpPr>
          <p:nvPr/>
        </p:nvSpPr>
        <p:spPr bwMode="auto">
          <a:xfrm>
            <a:off x="3487341" y="4669631"/>
            <a:ext cx="2169319" cy="38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076" name="Rectangle 102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>
                <a:cs typeface="Times New Roman" pitchFamily="18" charset="0"/>
              </a:rPr>
              <a:t>Calling a REST Service (1 of 2)</a:t>
            </a:r>
            <a:endParaRPr lang="en-GB" dirty="0"/>
          </a:p>
        </p:txBody>
      </p:sp>
      <p:sp>
        <p:nvSpPr>
          <p:cNvPr id="3077" name="Rectangle 1030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To call a REST service from Angular:</a:t>
            </a:r>
          </a:p>
          <a:p>
            <a:pPr lvl="1"/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Inject the aforementioned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HttpClient</a:t>
            </a:r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 object</a:t>
            </a:r>
          </a:p>
          <a:p>
            <a:pPr lvl="1"/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Call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get()</a:t>
            </a:r>
            <a:r>
              <a:rPr lang="en-GB" dirty="0">
                <a:latin typeface="+mj-lt"/>
                <a:cs typeface="Courier New" panose="02070309020205020404" pitchFamily="49" charset="0"/>
              </a:rPr>
              <a:t>,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put()</a:t>
            </a:r>
            <a:r>
              <a:rPr lang="en-GB" dirty="0">
                <a:latin typeface="+mj-lt"/>
                <a:cs typeface="Courier New" panose="02070309020205020404" pitchFamily="49" charset="0"/>
              </a:rPr>
              <a:t>,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post()</a:t>
            </a:r>
            <a:r>
              <a:rPr lang="en-GB" dirty="0">
                <a:latin typeface="+mj-lt"/>
                <a:cs typeface="Courier New" panose="02070309020205020404" pitchFamily="49" charset="0"/>
              </a:rPr>
              <a:t>,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delete() </a:t>
            </a: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For full details, see:</a:t>
            </a:r>
          </a:p>
          <a:p>
            <a:pPr lvl="1"/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  <a:hlinkClick r:id="rId3"/>
              </a:rPr>
              <a:t>https://angular.io/api/common/http/HttpClient</a:t>
            </a:r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A3A708B6-89B3-48E4-AC7E-FC65BA45368C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16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01215749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6"/>
          <p:cNvSpPr>
            <a:spLocks noChangeArrowheads="1"/>
          </p:cNvSpPr>
          <p:nvPr/>
        </p:nvSpPr>
        <p:spPr bwMode="auto">
          <a:xfrm>
            <a:off x="1678782" y="4669631"/>
            <a:ext cx="1394222" cy="38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075" name="Rectangle 1027"/>
          <p:cNvSpPr>
            <a:spLocks noChangeArrowheads="1"/>
          </p:cNvSpPr>
          <p:nvPr/>
        </p:nvSpPr>
        <p:spPr bwMode="auto">
          <a:xfrm>
            <a:off x="3487341" y="4669631"/>
            <a:ext cx="2169319" cy="38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076" name="Rectangle 102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>
                <a:cs typeface="Times New Roman" pitchFamily="18" charset="0"/>
              </a:rPr>
              <a:t>Calling a REST Service (2 of 2)</a:t>
            </a:r>
            <a:endParaRPr lang="en-GB" dirty="0"/>
          </a:p>
        </p:txBody>
      </p:sp>
      <p:sp>
        <p:nvSpPr>
          <p:cNvPr id="3077" name="Rectangle 1030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We've defined an Angular service class to encapsulate calls to the "get products" REST endpoint</a:t>
            </a:r>
          </a:p>
          <a:p>
            <a:pPr lvl="1"/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The call is asynchronous, returns an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Observable&lt;T&gt;</a:t>
            </a:r>
          </a:p>
          <a:p>
            <a:pPr eaLnBrk="1" hangingPunct="1"/>
            <a:endParaRPr lang="en-GB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A3A708B6-89B3-48E4-AC7E-FC65BA45368C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17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2" name="Rectangle 16">
            <a:extLst>
              <a:ext uri="{FF2B5EF4-FFF2-40B4-BE49-F238E27FC236}">
                <a16:creationId xmlns:a16="http://schemas.microsoft.com/office/drawing/2014/main" id="{37A54327-1211-476B-967A-DC035B17F8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8777" y="2048507"/>
            <a:ext cx="7298021" cy="2839721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{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HttpClient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 from '@angular/common/http';</a:t>
            </a:r>
          </a:p>
          <a:p>
            <a:pPr defTabSz="554831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{ Observable } from '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rxjs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';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defTabSz="554831"/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@Injectable({providedIn: 'root'})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export class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ProductViaRestService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defTabSz="554831"/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private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baseUrl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'http://localhost:8080/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api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/products';  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constructor(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http: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HttpClient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{} 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getProducts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(): Observable&lt;Array&lt;Product&gt;&gt; {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this.http.get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this.baseUrl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as Observable&lt;Array&lt;Product&gt;&gt;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9F1677-977C-4FDF-B42B-0E8D5D001DE3}"/>
              </a:ext>
            </a:extLst>
          </p:cNvPr>
          <p:cNvSpPr txBox="1"/>
          <p:nvPr/>
        </p:nvSpPr>
        <p:spPr>
          <a:xfrm>
            <a:off x="5991829" y="4608316"/>
            <a:ext cx="26949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product-via-</a:t>
            </a:r>
            <a:r>
              <a:rPr lang="en-GB" sz="12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rest.service.ts</a:t>
            </a:r>
            <a:endParaRPr lang="en-GB" sz="1200" b="1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8090876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6"/>
          <p:cNvSpPr>
            <a:spLocks noChangeArrowheads="1"/>
          </p:cNvSpPr>
          <p:nvPr/>
        </p:nvSpPr>
        <p:spPr bwMode="auto">
          <a:xfrm>
            <a:off x="1678782" y="4669631"/>
            <a:ext cx="1394222" cy="38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075" name="Rectangle 1027"/>
          <p:cNvSpPr>
            <a:spLocks noChangeArrowheads="1"/>
          </p:cNvSpPr>
          <p:nvPr/>
        </p:nvSpPr>
        <p:spPr bwMode="auto">
          <a:xfrm>
            <a:off x="3487341" y="4669631"/>
            <a:ext cx="2169319" cy="38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076" name="Rectangle 102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>
                <a:cs typeface="Times New Roman" pitchFamily="18" charset="0"/>
              </a:rPr>
              <a:t>Consuming the REST Result</a:t>
            </a:r>
            <a:endParaRPr lang="en-GB" dirty="0"/>
          </a:p>
        </p:txBody>
      </p:sp>
      <p:sp>
        <p:nvSpPr>
          <p:cNvPr id="3077" name="Rectangle 1030"/>
          <p:cNvSpPr>
            <a:spLocks noGrp="1" noChangeArrowheads="1"/>
          </p:cNvSpPr>
          <p:nvPr>
            <p:ph idx="1"/>
          </p:nvPr>
        </p:nvSpPr>
        <p:spPr>
          <a:xfrm>
            <a:off x="987803" y="938217"/>
            <a:ext cx="7811593" cy="3742941"/>
          </a:xfrm>
        </p:spPr>
        <p:txBody>
          <a:bodyPr/>
          <a:lstStyle/>
          <a:p>
            <a:pPr eaLnBrk="1" hangingPunct="1"/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We consume the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Observable&lt;T&gt;</a:t>
            </a:r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 in 2 ways…</a:t>
            </a:r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A3A708B6-89B3-48E4-AC7E-FC65BA45368C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18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2" name="Rectangle 16">
            <a:extLst>
              <a:ext uri="{FF2B5EF4-FFF2-40B4-BE49-F238E27FC236}">
                <a16:creationId xmlns:a16="http://schemas.microsoft.com/office/drawing/2014/main" id="{37A54327-1211-476B-967A-DC035B17F8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8777" y="1346013"/>
            <a:ext cx="7298021" cy="3209053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@Component(…)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export class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ProductListViaRestComponent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implements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OnInit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defTabSz="554831"/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productsTechnique1!: Observable&lt;Array&lt;Product&gt;&gt;; </a:t>
            </a:r>
          </a:p>
          <a:p>
            <a:pPr defTabSz="554831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productsTechnique2!: Array&lt;Product&gt;;</a:t>
            </a:r>
          </a:p>
          <a:p>
            <a:pPr defTabSz="554831"/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constructor(private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productViaRestService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ProductViaRestService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{}</a:t>
            </a:r>
          </a:p>
          <a:p>
            <a:pPr defTabSz="554831"/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ngOnInit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(): void {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this.productsTechnique1 =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this.productViaRestService.getProducts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defTabSz="554831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this.productViaRestService.getProducts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().subscribe({</a:t>
            </a:r>
          </a:p>
          <a:p>
            <a:pPr defTabSz="554831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next: (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data:any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=&gt; this.productsTechnique2 = data,</a:t>
            </a:r>
          </a:p>
          <a:p>
            <a:pPr defTabSz="554831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error: (_:any)  =&gt; console.log("Error")</a:t>
            </a:r>
          </a:p>
          <a:p>
            <a:pPr defTabSz="554831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});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9F1677-977C-4FDF-B42B-0E8D5D001DE3}"/>
              </a:ext>
            </a:extLst>
          </p:cNvPr>
          <p:cNvSpPr txBox="1"/>
          <p:nvPr/>
        </p:nvSpPr>
        <p:spPr>
          <a:xfrm>
            <a:off x="5341010" y="4280416"/>
            <a:ext cx="33457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product-list-via-</a:t>
            </a:r>
            <a:r>
              <a:rPr lang="en-GB" sz="12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rest.component.ts</a:t>
            </a:r>
            <a:endParaRPr lang="en-GB" sz="1200" b="1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1991443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6"/>
          <p:cNvSpPr>
            <a:spLocks noChangeArrowheads="1"/>
          </p:cNvSpPr>
          <p:nvPr/>
        </p:nvSpPr>
        <p:spPr bwMode="auto">
          <a:xfrm>
            <a:off x="1678782" y="4669631"/>
            <a:ext cx="1394222" cy="38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075" name="Rectangle 1027"/>
          <p:cNvSpPr>
            <a:spLocks noChangeArrowheads="1"/>
          </p:cNvSpPr>
          <p:nvPr/>
        </p:nvSpPr>
        <p:spPr bwMode="auto">
          <a:xfrm>
            <a:off x="3487341" y="4669631"/>
            <a:ext cx="2169319" cy="38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076" name="Rectangle 102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>
                <a:cs typeface="Times New Roman" pitchFamily="18" charset="0"/>
              </a:rPr>
              <a:t>Displaying the REST Result</a:t>
            </a:r>
            <a:endParaRPr lang="en-GB" dirty="0"/>
          </a:p>
        </p:txBody>
      </p:sp>
      <p:sp>
        <p:nvSpPr>
          <p:cNvPr id="3077" name="Rectangle 1030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We display the REST result in 2 ways…</a:t>
            </a:r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A3A708B6-89B3-48E4-AC7E-FC65BA45368C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19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4" name="Rectangle 16">
            <a:extLst>
              <a:ext uri="{FF2B5EF4-FFF2-40B4-BE49-F238E27FC236}">
                <a16:creationId xmlns:a16="http://schemas.microsoft.com/office/drawing/2014/main" id="{2053F98B-A229-4D0F-B05F-DF429C60BF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066" y="1366365"/>
            <a:ext cx="7283733" cy="2862964"/>
          </a:xfrm>
          <a:prstGeom prst="rect">
            <a:avLst/>
          </a:prstGeom>
          <a:solidFill>
            <a:srgbClr val="99FF66"/>
          </a:solidFill>
          <a:ln>
            <a:noFill/>
          </a:ln>
          <a:effectLst>
            <a:outerShdw dist="107763" dir="2700000" algn="ctr" rotWithShape="0">
              <a:srgbClr val="33993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&lt;div&gt;</a:t>
            </a:r>
          </a:p>
          <a:p>
            <a:pPr defTabSz="739775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&lt;div class="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halfColumn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pPr defTabSz="739775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&lt;h1&gt;Products (technique 1)&lt;/h1&gt;</a:t>
            </a:r>
          </a:p>
          <a:p>
            <a:pPr defTabSz="739775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&lt;div *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ngFor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 p of productsTechnique1 | async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pPr defTabSz="739775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&lt;app-product-item [product]="p"&gt;&lt;/app-product-item&gt;</a:t>
            </a:r>
          </a:p>
          <a:p>
            <a:pPr defTabSz="739775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&lt;/div&gt;</a:t>
            </a:r>
          </a:p>
          <a:p>
            <a:pPr defTabSz="739775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&lt;/div&gt;</a:t>
            </a:r>
          </a:p>
          <a:p>
            <a:pPr defTabSz="739775"/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&lt;div class="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halfColumn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pPr defTabSz="739775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&lt;h1&gt;Products (technique 2)&lt;/h1&gt;</a:t>
            </a:r>
          </a:p>
          <a:p>
            <a:pPr defTabSz="739775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&lt;div *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ngFor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 p of productsTechnique2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pPr defTabSz="739775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&lt;app-product-item [product]="p"&gt;&lt;/app-product-item&gt;</a:t>
            </a:r>
          </a:p>
          <a:p>
            <a:pPr defTabSz="739775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&lt;/div&gt;</a:t>
            </a:r>
          </a:p>
          <a:p>
            <a:pPr defTabSz="739775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&lt;/div&gt;</a:t>
            </a:r>
          </a:p>
          <a:p>
            <a:pPr defTabSz="739775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&lt;/div&gt;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88F212-203D-4D59-8A8D-9F5F5573B82F}"/>
              </a:ext>
            </a:extLst>
          </p:cNvPr>
          <p:cNvSpPr txBox="1"/>
          <p:nvPr/>
        </p:nvSpPr>
        <p:spPr>
          <a:xfrm>
            <a:off x="5155062" y="3950126"/>
            <a:ext cx="35317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product-list-via-rest.component.html</a:t>
            </a:r>
          </a:p>
        </p:txBody>
      </p:sp>
    </p:spTree>
    <p:extLst>
      <p:ext uri="{BB962C8B-B14F-4D97-AF65-F5344CB8AC3E}">
        <p14:creationId xmlns:p14="http://schemas.microsoft.com/office/powerpoint/2010/main" val="4256814143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1:  Angular Services and DI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7C4D046-3B81-47EF-BB58-9F17FAB631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Overview</a:t>
            </a:r>
          </a:p>
          <a:p>
            <a:r>
              <a:rPr lang="en-GB" dirty="0"/>
              <a:t>Dependency injection</a:t>
            </a:r>
          </a:p>
          <a:p>
            <a:r>
              <a:rPr lang="en-GB" dirty="0"/>
              <a:t>Services and DI example</a:t>
            </a:r>
          </a:p>
          <a:p>
            <a:r>
              <a:rPr lang="en-GB" dirty="0"/>
              <a:t>Generating a service</a:t>
            </a:r>
          </a:p>
          <a:p>
            <a:r>
              <a:rPr lang="en-GB" dirty="0"/>
              <a:t>Implementing the service</a:t>
            </a:r>
          </a:p>
          <a:p>
            <a:r>
              <a:rPr lang="en-GB" dirty="0"/>
              <a:t>Injecting the service</a:t>
            </a:r>
          </a:p>
          <a:p>
            <a:r>
              <a:rPr lang="en-GB" dirty="0"/>
              <a:t>Singleton service instance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641968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67068" y="312434"/>
            <a:ext cx="6797758" cy="628090"/>
          </a:xfrm>
        </p:spPr>
        <p:txBody>
          <a:bodyPr/>
          <a:lstStyle/>
          <a:p>
            <a:r>
              <a:rPr lang="en-GB" sz="2800" dirty="0">
                <a:solidFill>
                  <a:srgbClr val="005B70"/>
                </a:solidFill>
              </a:rPr>
              <a:t>Summary</a:t>
            </a:r>
            <a:endParaRPr lang="en-US" sz="2800" dirty="0">
              <a:solidFill>
                <a:srgbClr val="005B70"/>
              </a:solidFill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E04218F-10E0-4B14-BDB1-FF256EC12F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32965" y="1257798"/>
            <a:ext cx="6233685" cy="2028576"/>
          </a:xfrm>
        </p:spPr>
        <p:txBody>
          <a:bodyPr>
            <a:normAutofit/>
          </a:bodyPr>
          <a:lstStyle/>
          <a:p>
            <a:pPr marL="512763" indent="-457200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Angular services and DI</a:t>
            </a:r>
          </a:p>
          <a:p>
            <a:pPr marL="512763" indent="-457200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Calling REST services</a:t>
            </a:r>
          </a:p>
          <a:p>
            <a:pPr marL="55563" indent="0">
              <a:tabLst>
                <a:tab pos="446088" algn="l"/>
              </a:tabLst>
            </a:pPr>
            <a:endParaRPr lang="en-GB" sz="2200" dirty="0"/>
          </a:p>
        </p:txBody>
      </p:sp>
    </p:spTree>
    <p:extLst>
      <p:ext uri="{BB962C8B-B14F-4D97-AF65-F5344CB8AC3E}">
        <p14:creationId xmlns:p14="http://schemas.microsoft.com/office/powerpoint/2010/main" val="2552062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Overview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987803" y="927786"/>
            <a:ext cx="7811593" cy="3742941"/>
          </a:xfrm>
        </p:spPr>
        <p:txBody>
          <a:bodyPr/>
          <a:lstStyle/>
          <a:p>
            <a:r>
              <a:rPr lang="en-GB" dirty="0"/>
              <a:t>Don't put this kind of code in your components:</a:t>
            </a:r>
          </a:p>
          <a:p>
            <a:pPr lvl="1"/>
            <a:r>
              <a:rPr lang="en-GB" dirty="0"/>
              <a:t>Calling REST services</a:t>
            </a:r>
          </a:p>
          <a:p>
            <a:pPr lvl="1"/>
            <a:r>
              <a:rPr lang="en-GB" dirty="0"/>
              <a:t>Interacting with Web Sockets</a:t>
            </a:r>
          </a:p>
          <a:p>
            <a:pPr lvl="1"/>
            <a:r>
              <a:rPr lang="en-GB" dirty="0"/>
              <a:t>Accessing state in local storage</a:t>
            </a:r>
          </a:p>
          <a:p>
            <a:pPr lvl="1"/>
            <a:r>
              <a:rPr lang="en-GB" dirty="0"/>
              <a:t>Etc.</a:t>
            </a:r>
          </a:p>
          <a:p>
            <a:pPr lvl="1"/>
            <a:endParaRPr lang="en-GB" dirty="0"/>
          </a:p>
          <a:p>
            <a:r>
              <a:rPr lang="en-GB" dirty="0"/>
              <a:t>Instead:</a:t>
            </a:r>
          </a:p>
          <a:p>
            <a:pPr lvl="1"/>
            <a:r>
              <a:rPr lang="en-GB" dirty="0"/>
              <a:t>Put this functionality in reusable </a:t>
            </a:r>
            <a:r>
              <a:rPr lang="en-GB" i="1" dirty="0"/>
              <a:t>service</a:t>
            </a:r>
            <a:r>
              <a:rPr lang="en-GB" dirty="0"/>
              <a:t> </a:t>
            </a:r>
            <a:r>
              <a:rPr lang="en-GB" i="1" dirty="0"/>
              <a:t>classes</a:t>
            </a:r>
          </a:p>
          <a:p>
            <a:pPr lvl="1"/>
            <a:r>
              <a:rPr lang="en-GB" dirty="0"/>
              <a:t>Inject services into components, as needed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A00BBD0D-3E35-4F33-B681-AA2CC230399E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3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72607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Dependency Injection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Angular supports constructor dependency injection</a:t>
            </a:r>
          </a:p>
          <a:p>
            <a:pPr lvl="1"/>
            <a:r>
              <a:rPr lang="en-GB" dirty="0"/>
              <a:t>In your component constructor, define the services you want to be injected as parameters</a:t>
            </a:r>
          </a:p>
          <a:p>
            <a:pPr lvl="1"/>
            <a:r>
              <a:rPr lang="en-GB" dirty="0"/>
              <a:t>Angular will inject suitable objects</a:t>
            </a:r>
          </a:p>
          <a:p>
            <a:endParaRPr lang="en-GB" dirty="0"/>
          </a:p>
          <a:p>
            <a:r>
              <a:rPr lang="en-GB" dirty="0"/>
              <a:t>How does dependency injection work in Angular?</a:t>
            </a:r>
          </a:p>
          <a:p>
            <a:pPr lvl="1"/>
            <a:r>
              <a:rPr lang="en-GB" dirty="0"/>
              <a:t>By default, the root module </a:t>
            </a:r>
            <a:r>
              <a:rPr lang="en-GB" i="1" dirty="0"/>
              <a:t>provides</a:t>
            </a:r>
            <a:r>
              <a:rPr lang="en-GB" dirty="0"/>
              <a:t> (creates) services</a:t>
            </a:r>
          </a:p>
          <a:p>
            <a:pPr lvl="1"/>
            <a:r>
              <a:rPr lang="en-GB" dirty="0"/>
              <a:t>Angular injects services into component constructors</a:t>
            </a:r>
          </a:p>
          <a:p>
            <a:endParaRPr lang="en-GB" dirty="0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A00BBD0D-3E35-4F33-B681-AA2CC230399E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4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829029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Services and DI Example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Let's see an example of services and DI</a:t>
            </a:r>
          </a:p>
          <a:p>
            <a:pPr lvl="1"/>
            <a:r>
              <a:rPr lang="en-GB" dirty="0"/>
              <a:t>In the demo app, click the </a:t>
            </a:r>
            <a:r>
              <a:rPr lang="en-GB" b="1" dirty="0"/>
              <a:t>Services and DI </a:t>
            </a:r>
            <a:r>
              <a:rPr lang="en-GB" dirty="0"/>
              <a:t>link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A00BBD0D-3E35-4F33-B681-AA2CC230399E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5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6E89F35-F52F-48F7-AB66-CF33668F4A13}"/>
              </a:ext>
            </a:extLst>
          </p:cNvPr>
          <p:cNvSpPr/>
          <p:nvPr/>
        </p:nvSpPr>
        <p:spPr>
          <a:xfrm>
            <a:off x="1420168" y="2003656"/>
            <a:ext cx="6236676" cy="2481946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07B1CDB-7A52-44B5-9500-48C63D067900}"/>
              </a:ext>
            </a:extLst>
          </p:cNvPr>
          <p:cNvSpPr txBox="1"/>
          <p:nvPr/>
        </p:nvSpPr>
        <p:spPr>
          <a:xfrm>
            <a:off x="5504831" y="1856465"/>
            <a:ext cx="2332690" cy="307777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GB" sz="14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ProductListComponent</a:t>
            </a:r>
            <a:endParaRPr lang="en-GB" sz="14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9F5B080-A9F7-41A3-A5DC-0450D2548034}"/>
              </a:ext>
            </a:extLst>
          </p:cNvPr>
          <p:cNvSpPr txBox="1"/>
          <p:nvPr/>
        </p:nvSpPr>
        <p:spPr>
          <a:xfrm>
            <a:off x="5304704" y="3104125"/>
            <a:ext cx="242917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14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ProductItemComponent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B1CE1C8-09FB-4E99-898E-75A22C7C1A65}"/>
              </a:ext>
            </a:extLst>
          </p:cNvPr>
          <p:cNvCxnSpPr>
            <a:cxnSpLocks/>
          </p:cNvCxnSpPr>
          <p:nvPr/>
        </p:nvCxnSpPr>
        <p:spPr>
          <a:xfrm flipH="1">
            <a:off x="3074799" y="3227873"/>
            <a:ext cx="2206460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FBA474A7-A934-4FE9-B658-E8479AD69B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3984" y="2134287"/>
            <a:ext cx="1470580" cy="2267578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D42590D-8074-481F-BEE4-8CBC0B55E4C0}"/>
              </a:ext>
            </a:extLst>
          </p:cNvPr>
          <p:cNvCxnSpPr>
            <a:cxnSpLocks/>
          </p:cNvCxnSpPr>
          <p:nvPr/>
        </p:nvCxnSpPr>
        <p:spPr>
          <a:xfrm flipH="1" flipV="1">
            <a:off x="3064564" y="2636705"/>
            <a:ext cx="2223397" cy="552654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944FA82-F2C2-4477-9CAC-8160840C162E}"/>
              </a:ext>
            </a:extLst>
          </p:cNvPr>
          <p:cNvCxnSpPr>
            <a:cxnSpLocks/>
          </p:cNvCxnSpPr>
          <p:nvPr/>
        </p:nvCxnSpPr>
        <p:spPr>
          <a:xfrm flipH="1">
            <a:off x="3068105" y="3261379"/>
            <a:ext cx="2223397" cy="552654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D07DEAE-7967-434A-A7D9-4E6D1B7D0DCA}"/>
              </a:ext>
            </a:extLst>
          </p:cNvPr>
          <p:cNvCxnSpPr>
            <a:cxnSpLocks/>
          </p:cNvCxnSpPr>
          <p:nvPr/>
        </p:nvCxnSpPr>
        <p:spPr>
          <a:xfrm flipH="1">
            <a:off x="3064564" y="3308270"/>
            <a:ext cx="2226939" cy="952923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52136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Generating a Service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dirty="0"/>
              <a:t>We've put the responsibility for "getting products" into the </a:t>
            </a:r>
            <a:r>
              <a:rPr lang="en-GB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ProductService</a:t>
            </a:r>
            <a:r>
              <a:rPr lang="en-GB" altLang="en-US" dirty="0"/>
              <a:t> class</a:t>
            </a:r>
          </a:p>
          <a:p>
            <a:pPr lvl="1"/>
            <a:endParaRPr lang="en-GB" altLang="en-US" dirty="0"/>
          </a:p>
          <a:p>
            <a:r>
              <a:rPr lang="en-GB" altLang="en-US" dirty="0"/>
              <a:t>We used Angular CLI to generate the </a:t>
            </a:r>
            <a:r>
              <a:rPr lang="en-GB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ProductService</a:t>
            </a:r>
            <a:r>
              <a:rPr lang="en-GB" altLang="en-US" dirty="0"/>
              <a:t> class as follows: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04A43142-4953-413F-B83B-E21F05B487D3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6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CC576C-4CE7-4A4C-94AF-4D3275A36357}"/>
              </a:ext>
            </a:extLst>
          </p:cNvPr>
          <p:cNvSpPr txBox="1"/>
          <p:nvPr/>
        </p:nvSpPr>
        <p:spPr>
          <a:xfrm>
            <a:off x="1425837" y="2823767"/>
            <a:ext cx="6741179" cy="30777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ng g service product</a:t>
            </a: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929E0D5D-7609-47B9-A263-EAAA27DBEE23}"/>
              </a:ext>
            </a:extLst>
          </p:cNvPr>
          <p:cNvSpPr/>
          <p:nvPr/>
        </p:nvSpPr>
        <p:spPr>
          <a:xfrm>
            <a:off x="1690499" y="3160921"/>
            <a:ext cx="415344" cy="425002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1884B96-8803-4F8A-A98D-8AEBB9A80A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5837" y="3628191"/>
            <a:ext cx="6741179" cy="454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0014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Implementing the Service 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dirty="0"/>
              <a:t>Here's our implementation of </a:t>
            </a:r>
            <a:r>
              <a:rPr lang="en-GB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ProductService</a:t>
            </a:r>
            <a:endParaRPr lang="en-GB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GB" dirty="0"/>
              <a:t>Note the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providedIn</a:t>
            </a:r>
            <a:r>
              <a:rPr lang="en-GB" dirty="0"/>
              <a:t> property in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@Injectable()</a:t>
            </a:r>
          </a:p>
          <a:p>
            <a:pPr lvl="1"/>
            <a:r>
              <a:rPr lang="en-GB" dirty="0"/>
              <a:t>Specifies the service will be provided by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'root'</a:t>
            </a:r>
            <a:r>
              <a:rPr lang="en-GB" dirty="0"/>
              <a:t>, i.e. the root module in the application</a:t>
            </a:r>
          </a:p>
          <a:p>
            <a:endParaRPr lang="en-GB" altLang="en-US" dirty="0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04A43142-4953-413F-B83B-E21F05B487D3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7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4" name="Rectangle 16">
            <a:extLst>
              <a:ext uri="{FF2B5EF4-FFF2-40B4-BE49-F238E27FC236}">
                <a16:creationId xmlns:a16="http://schemas.microsoft.com/office/drawing/2014/main" id="{2643F8FC-3F34-44F1-B54F-7FE77426AB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8777" y="2397865"/>
            <a:ext cx="7298021" cy="2285724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{ Injectable } from '@angular/core';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import { Product } from './product'</a:t>
            </a:r>
          </a:p>
          <a:p>
            <a:pPr defTabSz="554831"/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@Injectable({</a:t>
            </a:r>
          </a:p>
          <a:p>
            <a:pPr defTabSz="554831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providedIn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'root'</a:t>
            </a:r>
          </a:p>
          <a:p>
            <a:pPr defTabSz="554831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export class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ProductService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getProducts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(): Array&lt;Product&gt; {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var products: Array&lt;Product&gt; = […];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products;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8B22F4-2484-4E4A-BFB1-5EE550C7F407}"/>
              </a:ext>
            </a:extLst>
          </p:cNvPr>
          <p:cNvSpPr txBox="1"/>
          <p:nvPr/>
        </p:nvSpPr>
        <p:spPr>
          <a:xfrm>
            <a:off x="6828597" y="4408686"/>
            <a:ext cx="18582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product.service.ts</a:t>
            </a:r>
            <a:endParaRPr lang="en-GB" sz="1200" b="1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06505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Injecting the Service 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dirty="0"/>
              <a:t>You can inject service(s) into a component constructor as follows:</a:t>
            </a:r>
          </a:p>
          <a:p>
            <a:endParaRPr lang="en-GB" altLang="en-US" dirty="0"/>
          </a:p>
          <a:p>
            <a:endParaRPr lang="en-GB" altLang="en-US" dirty="0"/>
          </a:p>
          <a:p>
            <a:endParaRPr lang="en-GB" altLang="en-US" dirty="0"/>
          </a:p>
          <a:p>
            <a:endParaRPr lang="en-GB" altLang="en-US" dirty="0"/>
          </a:p>
          <a:p>
            <a:endParaRPr lang="en-GB" altLang="en-US" dirty="0"/>
          </a:p>
          <a:p>
            <a:endParaRPr lang="en-GB" altLang="en-US" dirty="0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04A43142-4953-413F-B83B-E21F05B487D3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8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4" name="Rectangle 16">
            <a:extLst>
              <a:ext uri="{FF2B5EF4-FFF2-40B4-BE49-F238E27FC236}">
                <a16:creationId xmlns:a16="http://schemas.microsoft.com/office/drawing/2014/main" id="{2643F8FC-3F34-44F1-B54F-7FE77426AB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8777" y="1694730"/>
            <a:ext cx="7298021" cy="2285724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{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ProductService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 from '../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product.service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defTabSz="554831"/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@Component(…)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export class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ProductListComponent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defTabSz="554831"/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products: Array&lt;Product&gt;; </a:t>
            </a:r>
          </a:p>
          <a:p>
            <a:pPr defTabSz="554831"/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constructor(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productService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ProductService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this.products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productService.getProducts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8B22F4-2484-4E4A-BFB1-5EE550C7F407}"/>
              </a:ext>
            </a:extLst>
          </p:cNvPr>
          <p:cNvSpPr txBox="1"/>
          <p:nvPr/>
        </p:nvSpPr>
        <p:spPr>
          <a:xfrm>
            <a:off x="6177777" y="3702208"/>
            <a:ext cx="25090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product-</a:t>
            </a:r>
            <a:r>
              <a:rPr lang="en-GB" sz="12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list.component.ts</a:t>
            </a:r>
            <a:endParaRPr lang="en-GB" sz="1200" b="1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85633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Singleton Service Instances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dirty="0"/>
              <a:t>Recall the service class is decorated as follows:</a:t>
            </a:r>
          </a:p>
          <a:p>
            <a:endParaRPr lang="en-GB" altLang="en-US" dirty="0"/>
          </a:p>
          <a:p>
            <a:endParaRPr lang="en-GB" altLang="en-US" dirty="0"/>
          </a:p>
          <a:p>
            <a:endParaRPr lang="en-GB" altLang="en-US" dirty="0"/>
          </a:p>
          <a:p>
            <a:r>
              <a:rPr lang="en-GB" altLang="en-US" dirty="0"/>
              <a:t>This means the service object is </a:t>
            </a:r>
            <a:r>
              <a:rPr lang="en-GB" altLang="en-US" i="1" dirty="0"/>
              <a:t>provided</a:t>
            </a:r>
            <a:r>
              <a:rPr lang="en-GB" altLang="en-US" dirty="0"/>
              <a:t> (created) by the root module</a:t>
            </a:r>
          </a:p>
          <a:p>
            <a:pPr lvl="1"/>
            <a:r>
              <a:rPr lang="en-GB" dirty="0"/>
              <a:t>The service object is created as a singleton</a:t>
            </a:r>
          </a:p>
          <a:p>
            <a:pPr lvl="1"/>
            <a:r>
              <a:rPr lang="en-GB" dirty="0"/>
              <a:t>The same instance will be injected into all components</a:t>
            </a:r>
          </a:p>
          <a:p>
            <a:pPr lvl="1"/>
            <a:r>
              <a:rPr lang="en-GB" dirty="0"/>
              <a:t>Singleton is common for "infrastructure" services</a:t>
            </a:r>
            <a:endParaRPr lang="en-GB" altLang="en-US" dirty="0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04A43142-4953-413F-B83B-E21F05B487D3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9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2" name="Rectangle 16">
            <a:extLst>
              <a:ext uri="{FF2B5EF4-FFF2-40B4-BE49-F238E27FC236}">
                <a16:creationId xmlns:a16="http://schemas.microsoft.com/office/drawing/2014/main" id="{4E86B981-C404-4470-9F18-31B111DDF5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3547" y="1358095"/>
            <a:ext cx="7298021" cy="808396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@Injectable({</a:t>
            </a:r>
          </a:p>
          <a:p>
            <a:pPr defTabSz="554831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providedIn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'root'</a:t>
            </a:r>
          </a:p>
          <a:p>
            <a:pPr defTabSz="554831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export class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ProductService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{…}</a:t>
            </a:r>
          </a:p>
        </p:txBody>
      </p:sp>
    </p:spTree>
    <p:extLst>
      <p:ext uri="{BB962C8B-B14F-4D97-AF65-F5344CB8AC3E}">
        <p14:creationId xmlns:p14="http://schemas.microsoft.com/office/powerpoint/2010/main" val="843251106"/>
      </p:ext>
    </p:extLst>
  </p:cSld>
  <p:clrMapOvr>
    <a:masterClrMapping/>
  </p:clrMapOvr>
</p:sld>
</file>

<file path=ppt/theme/theme1.xml><?xml version="1.0" encoding="utf-8"?>
<a:theme xmlns:a="http://schemas.openxmlformats.org/drawingml/2006/main" name="Standard_LiveLessons_2017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Standard_LiveLessons_2016.potm" id="{8C1633E9-E98A-446F-92F4-E3D84D4249FA}" vid="{A44C486B-6B48-42BE-B4AA-FE194AC140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Standard_LiveLessons_2017.potm</Template>
  <TotalTime>5151</TotalTime>
  <Words>1226</Words>
  <Application>Microsoft Office PowerPoint</Application>
  <PresentationFormat>On-screen Show (16:9)</PresentationFormat>
  <Paragraphs>241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Courier New</vt:lpstr>
      <vt:lpstr>Open Sans</vt:lpstr>
      <vt:lpstr>Standard_LiveLessons_2017</vt:lpstr>
      <vt:lpstr>Additional Techniques</vt:lpstr>
      <vt:lpstr>Section 1:  Angular Services and DI</vt:lpstr>
      <vt:lpstr>Overview</vt:lpstr>
      <vt:lpstr>Dependency Injection</vt:lpstr>
      <vt:lpstr>Services and DI Example</vt:lpstr>
      <vt:lpstr>Generating a Service</vt:lpstr>
      <vt:lpstr>Implementing the Service </vt:lpstr>
      <vt:lpstr>Injecting the Service </vt:lpstr>
      <vt:lpstr>Singleton Service Instances</vt:lpstr>
      <vt:lpstr>Section 2:  Calling REST Services</vt:lpstr>
      <vt:lpstr>Overview</vt:lpstr>
      <vt:lpstr>REST Service Example</vt:lpstr>
      <vt:lpstr>Pinging the REST Service</vt:lpstr>
      <vt:lpstr>Example Angular REST Client</vt:lpstr>
      <vt:lpstr>Adding Support for REST Clients</vt:lpstr>
      <vt:lpstr>Calling a REST Service (1 of 2)</vt:lpstr>
      <vt:lpstr>Calling a REST Service (2 of 2)</vt:lpstr>
      <vt:lpstr>Consuming the REST Result</vt:lpstr>
      <vt:lpstr>Displaying the REST Result</vt:lpstr>
      <vt:lpstr>Summary</vt:lpstr>
    </vt:vector>
  </TitlesOfParts>
  <Company>Pearson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Julie Phifer</dc:creator>
  <cp:lastModifiedBy>Andy Olsen</cp:lastModifiedBy>
  <cp:revision>240</cp:revision>
  <dcterms:created xsi:type="dcterms:W3CDTF">2015-09-28T19:52:00Z</dcterms:created>
  <dcterms:modified xsi:type="dcterms:W3CDTF">2023-11-11T09:43:05Z</dcterms:modified>
</cp:coreProperties>
</file>