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722" r:id="rId2"/>
    <p:sldId id="257" r:id="rId3"/>
    <p:sldId id="688" r:id="rId4"/>
    <p:sldId id="676" r:id="rId5"/>
    <p:sldId id="696" r:id="rId6"/>
    <p:sldId id="712" r:id="rId7"/>
    <p:sldId id="713" r:id="rId8"/>
    <p:sldId id="717" r:id="rId9"/>
    <p:sldId id="723" r:id="rId10"/>
    <p:sldId id="679" r:id="rId11"/>
    <p:sldId id="718" r:id="rId12"/>
    <p:sldId id="719" r:id="rId13"/>
    <p:sldId id="697" r:id="rId14"/>
    <p:sldId id="708" r:id="rId15"/>
    <p:sldId id="720" r:id="rId16"/>
    <p:sldId id="721" r:id="rId17"/>
    <p:sldId id="72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1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229" y="53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2172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1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00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067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33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92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07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0697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3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77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34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67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js.de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reference/react/StrictM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Creating a React Application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Creating an application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(1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28782" cy="3742941"/>
          </a:xfrm>
        </p:spPr>
        <p:txBody>
          <a:bodyPr/>
          <a:lstStyle/>
          <a:p>
            <a:pPr eaLnBrk="1" hangingPunct="1"/>
            <a:r>
              <a:rPr lang="en-GB" dirty="0"/>
              <a:t>You can run the app in dev mode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What this does: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TS code into ES (see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for version)</a:t>
            </a:r>
          </a:p>
          <a:p>
            <a:pPr lvl="1"/>
            <a:r>
              <a:rPr lang="en-GB" dirty="0" err="1"/>
              <a:t>Transpiles</a:t>
            </a:r>
            <a:r>
              <a:rPr lang="en-GB" dirty="0"/>
              <a:t> JSX/TSX files into ES</a:t>
            </a:r>
          </a:p>
          <a:p>
            <a:pPr lvl="1"/>
            <a:r>
              <a:rPr lang="en-GB" dirty="0"/>
              <a:t>Builds the application in memory</a:t>
            </a:r>
          </a:p>
          <a:p>
            <a:pPr lvl="1"/>
            <a:r>
              <a:rPr lang="en-GB" dirty="0"/>
              <a:t>Starts a dev server to host the application </a:t>
            </a:r>
          </a:p>
          <a:p>
            <a:pPr lvl="1"/>
            <a:r>
              <a:rPr lang="en-GB" dirty="0"/>
              <a:t>The dev server is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http://localhost:5173</a:t>
            </a:r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38332-BC4F-6E29-94DA-DA3C0FD43F6C}"/>
              </a:ext>
            </a:extLst>
          </p:cNvPr>
          <p:cNvSpPr txBox="1"/>
          <p:nvPr/>
        </p:nvSpPr>
        <p:spPr>
          <a:xfrm>
            <a:off x="1360627" y="1356300"/>
            <a:ext cx="70725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3734632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(2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Output from the command on the previous slide: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4FFF8-77B6-1822-FB48-83E3DA30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425" y="1381887"/>
            <a:ext cx="6594629" cy="12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47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 in Dev Mode (3 of 3)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1" y="934470"/>
            <a:ext cx="7333862" cy="3742941"/>
          </a:xfrm>
        </p:spPr>
        <p:txBody>
          <a:bodyPr/>
          <a:lstStyle/>
          <a:p>
            <a:pPr eaLnBrk="1" hangingPunct="1"/>
            <a:r>
              <a:rPr lang="en-GB" dirty="0"/>
              <a:t>Ping the app at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http://localhost:5173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93F32-6DFF-5F43-5AA7-1804C28E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36" y="1363997"/>
            <a:ext cx="6078956" cy="341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2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Hot Reloading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Hot reloading is supported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A708B6-89B3-48E4-AC7E-FC65BA45368C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4F4C8-C939-C1F4-FF15-43894CCF7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37" y="1355418"/>
            <a:ext cx="6086240" cy="34239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ADDE5C-BD76-4AD3-91ED-668894AE5089}"/>
              </a:ext>
            </a:extLst>
          </p:cNvPr>
          <p:cNvCxnSpPr>
            <a:cxnSpLocks/>
          </p:cNvCxnSpPr>
          <p:nvPr/>
        </p:nvCxnSpPr>
        <p:spPr>
          <a:xfrm flipH="1">
            <a:off x="5500618" y="1838624"/>
            <a:ext cx="973632" cy="11735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51549BF-9982-41E1-AD59-E0A9D275F99E}"/>
              </a:ext>
            </a:extLst>
          </p:cNvPr>
          <p:cNvSpPr/>
          <p:nvPr/>
        </p:nvSpPr>
        <p:spPr>
          <a:xfrm>
            <a:off x="5877035" y="1081310"/>
            <a:ext cx="3128688" cy="1259593"/>
          </a:xfrm>
          <a:prstGeom prst="cloudCallout">
            <a:avLst>
              <a:gd name="adj1" fmla="val -13097"/>
              <a:gd name="adj2" fmla="val 5461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E6178-56C7-4539-ABE1-19E1455D2786}"/>
              </a:ext>
            </a:extLst>
          </p:cNvPr>
          <p:cNvSpPr txBox="1"/>
          <p:nvPr/>
        </p:nvSpPr>
        <p:spPr>
          <a:xfrm>
            <a:off x="6192501" y="1355418"/>
            <a:ext cx="26171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If you edit any source files, the app will be rebuilt and refreshed automatically in the browser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835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Building the Application for Production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19141" cy="3742941"/>
          </a:xfrm>
        </p:spPr>
        <p:txBody>
          <a:bodyPr/>
          <a:lstStyle/>
          <a:p>
            <a:pPr eaLnBrk="1" hangingPunct="1"/>
            <a:r>
              <a:rPr lang="en-GB" dirty="0"/>
              <a:t>You can build the application for production as follows: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This creates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/>
              <a:t> folder that contains a production build of your application</a:t>
            </a:r>
          </a:p>
          <a:p>
            <a:pPr lvl="1">
              <a:tabLst>
                <a:tab pos="3498850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/index.html   </a:t>
            </a:r>
            <a:r>
              <a:rPr lang="en-GB" dirty="0"/>
              <a:t>-  Home page</a:t>
            </a:r>
          </a:p>
          <a:p>
            <a:pPr lvl="1">
              <a:tabLst>
                <a:tab pos="3498850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/assets/*.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/>
              <a:t>-  Minified JS chunk files</a:t>
            </a:r>
          </a:p>
          <a:p>
            <a:pPr lvl="1">
              <a:tabLst>
                <a:tab pos="3498850" algn="l"/>
              </a:tabLst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/assets/*.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-  Minified CSS files</a:t>
            </a:r>
          </a:p>
          <a:p>
            <a:pPr lvl="1"/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2C82E-1100-0528-AFF5-3D5B1A4AAC6D}"/>
              </a:ext>
            </a:extLst>
          </p:cNvPr>
          <p:cNvSpPr txBox="1"/>
          <p:nvPr/>
        </p:nvSpPr>
        <p:spPr>
          <a:xfrm>
            <a:off x="1360627" y="1356300"/>
            <a:ext cx="70725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build</a:t>
            </a:r>
          </a:p>
        </p:txBody>
      </p:sp>
    </p:spTree>
    <p:extLst>
      <p:ext uri="{BB962C8B-B14F-4D97-AF65-F5344CB8AC3E}">
        <p14:creationId xmlns:p14="http://schemas.microsoft.com/office/powerpoint/2010/main" val="23559965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Serving the Production Application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82565" cy="3742941"/>
          </a:xfrm>
        </p:spPr>
        <p:txBody>
          <a:bodyPr/>
          <a:lstStyle/>
          <a:p>
            <a:pPr eaLnBrk="1" hangingPunct="1"/>
            <a:r>
              <a:rPr lang="en-GB" dirty="0"/>
              <a:t>You can now run the application on a production server</a:t>
            </a:r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E.g., install the Node "serve" server:</a:t>
            </a:r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serve the production build of the app as follows:</a:t>
            </a:r>
          </a:p>
          <a:p>
            <a:pPr eaLnBrk="1" hangingPunct="1"/>
            <a:endParaRPr lang="en-GB" dirty="0"/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GB" dirty="0"/>
              <a:t> option  -  Location of app (i.e.,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dirty="0"/>
              <a:t> folder)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GB" dirty="0"/>
              <a:t> option  -  Port to listen on (default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GB" dirty="0"/>
              <a:t>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9609A-E66F-4B07-884F-1E270CCC94B2}"/>
              </a:ext>
            </a:extLst>
          </p:cNvPr>
          <p:cNvSpPr txBox="1"/>
          <p:nvPr/>
        </p:nvSpPr>
        <p:spPr>
          <a:xfrm>
            <a:off x="1349655" y="2102625"/>
            <a:ext cx="708355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serve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B73B7-82AD-46A0-971C-32093744797E}"/>
              </a:ext>
            </a:extLst>
          </p:cNvPr>
          <p:cNvSpPr txBox="1"/>
          <p:nvPr/>
        </p:nvSpPr>
        <p:spPr>
          <a:xfrm>
            <a:off x="1349655" y="3305131"/>
            <a:ext cx="708355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 -s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 8080</a:t>
            </a:r>
          </a:p>
        </p:txBody>
      </p:sp>
    </p:spTree>
    <p:extLst>
      <p:ext uri="{BB962C8B-B14F-4D97-AF65-F5344CB8AC3E}">
        <p14:creationId xmlns:p14="http://schemas.microsoft.com/office/powerpoint/2010/main" val="16676891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Production Application 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Open a browser and navigate to the following URL: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A84A298-7EB9-439A-BF21-B03BD6A61B5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AE86E-D4AF-8FC0-9222-0397842E8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54" y="1747355"/>
            <a:ext cx="5575248" cy="31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514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an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Running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05317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Creating an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Creating a React TypeScript app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Reviewing the application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Application home page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Source code entry point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/>
          <a:lstStyle/>
          <a:p>
            <a:r>
              <a:rPr lang="en-GB" dirty="0"/>
              <a:t>We'll use TypeScript for our React demos today</a:t>
            </a:r>
          </a:p>
          <a:p>
            <a:pPr lvl="1"/>
            <a:endParaRPr lang="en-GB" dirty="0"/>
          </a:p>
          <a:p>
            <a:r>
              <a:rPr lang="en-GB" dirty="0"/>
              <a:t>We're going to use </a:t>
            </a:r>
            <a:r>
              <a:rPr lang="en-GB" b="1" dirty="0" err="1">
                <a:sym typeface="Wingdings" panose="05000000000000000000" pitchFamily="2" charset="2"/>
              </a:rPr>
              <a:t>Vite</a:t>
            </a:r>
            <a:r>
              <a:rPr lang="en-GB" dirty="0">
                <a:sym typeface="Wingdings" panose="05000000000000000000" pitchFamily="2" charset="2"/>
              </a:rPr>
              <a:t> to create the apps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Generates a template React app, config, etc.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Can also be used to create apps in Vue, Svelte, etc.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See </a:t>
            </a:r>
            <a:r>
              <a:rPr lang="en-GB" dirty="0">
                <a:sym typeface="Wingdings" panose="05000000000000000000" pitchFamily="2" charset="2"/>
                <a:hlinkClick r:id="rId3"/>
              </a:rPr>
              <a:t>https://vitejs.dev/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Install </a:t>
            </a:r>
            <a:r>
              <a:rPr lang="en-GB" dirty="0" err="1">
                <a:sym typeface="Wingdings" panose="05000000000000000000" pitchFamily="2" charset="2"/>
              </a:rPr>
              <a:t>Vite</a:t>
            </a:r>
            <a:r>
              <a:rPr lang="en-GB" dirty="0">
                <a:sym typeface="Wingdings" panose="05000000000000000000" pitchFamily="2" charset="2"/>
              </a:rPr>
              <a:t> as follows (requires Node.js 18 or above):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47F68-679C-A290-C0A2-71B32527A972}"/>
              </a:ext>
            </a:extLst>
          </p:cNvPr>
          <p:cNvSpPr txBox="1"/>
          <p:nvPr/>
        </p:nvSpPr>
        <p:spPr>
          <a:xfrm>
            <a:off x="1360626" y="3989797"/>
            <a:ext cx="708739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vite@latest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React TypeScript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61666" cy="3742941"/>
          </a:xfrm>
        </p:spPr>
        <p:txBody>
          <a:bodyPr/>
          <a:lstStyle/>
          <a:p>
            <a:r>
              <a:rPr lang="en-GB" dirty="0"/>
              <a:t>Run Vite and specify these options, to create a simple app:</a:t>
            </a:r>
          </a:p>
          <a:p>
            <a:endParaRPr lang="en-GB" dirty="0"/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Project name:  </a:t>
            </a:r>
            <a:r>
              <a:rPr lang="en-GB" b="1" dirty="0">
                <a:ea typeface="Open Sans" panose="020B0606030504020204" pitchFamily="34" charset="0"/>
                <a:cs typeface="Open Sans" panose="020B0606030504020204" pitchFamily="34" charset="0"/>
              </a:rPr>
              <a:t>demo-app</a:t>
            </a:r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Framework:  </a:t>
            </a:r>
            <a:r>
              <a:rPr lang="en-GB" b="1" dirty="0"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</a:p>
          <a:p>
            <a:pPr lvl="1"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Variant:  </a:t>
            </a:r>
            <a:r>
              <a:rPr lang="en-GB" b="1" dirty="0">
                <a:ea typeface="Open Sans" panose="020B0606030504020204" pitchFamily="34" charset="0"/>
                <a:cs typeface="Open Sans" panose="020B0606030504020204" pitchFamily="34" charset="0"/>
              </a:rPr>
              <a:t>TypeScript</a:t>
            </a:r>
          </a:p>
          <a:p>
            <a:pPr lvl="1">
              <a:tabLst>
                <a:tab pos="2598738" algn="l"/>
              </a:tabLst>
            </a:pPr>
            <a:endParaRPr lang="en-GB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tabLst>
                <a:tab pos="2598738" algn="l"/>
              </a:tabLst>
            </a:pP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Then install packages for your application, as follows:</a:t>
            </a:r>
          </a:p>
          <a:p>
            <a:pPr lvl="1">
              <a:tabLst>
                <a:tab pos="2598738" algn="l"/>
              </a:tabLst>
            </a:pPr>
            <a:endParaRPr lang="en-GB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598738" algn="l"/>
              </a:tabLst>
            </a:pPr>
            <a:endParaRPr lang="en-GB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tabLst>
                <a:tab pos="2598738" algn="l"/>
              </a:tabLst>
            </a:pPr>
            <a:endParaRPr lang="en-GB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7ADAC-F5BA-432C-AED8-FF9DD90DE9BA}"/>
              </a:ext>
            </a:extLst>
          </p:cNvPr>
          <p:cNvSpPr txBox="1"/>
          <p:nvPr/>
        </p:nvSpPr>
        <p:spPr>
          <a:xfrm>
            <a:off x="1360627" y="1356300"/>
            <a:ext cx="707258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vite@latest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08624-7E50-C18B-3C1C-0AAC92BF1DE2}"/>
              </a:ext>
            </a:extLst>
          </p:cNvPr>
          <p:cNvSpPr txBox="1"/>
          <p:nvPr/>
        </p:nvSpPr>
        <p:spPr>
          <a:xfrm>
            <a:off x="1360627" y="3629960"/>
            <a:ext cx="7072584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demo-app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F7ACF1-CC08-4F93-A305-351EC60DA9D1}"/>
              </a:ext>
            </a:extLst>
          </p:cNvPr>
          <p:cNvSpPr/>
          <p:nvPr/>
        </p:nvSpPr>
        <p:spPr>
          <a:xfrm>
            <a:off x="1350185" y="1412098"/>
            <a:ext cx="6790565" cy="317471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Reviewing the Application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structure of the generated application: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5C81F-3579-456A-B4E0-A7D7F784A662}"/>
              </a:ext>
            </a:extLst>
          </p:cNvPr>
          <p:cNvSpPr txBox="1"/>
          <p:nvPr/>
        </p:nvSpPr>
        <p:spPr>
          <a:xfrm>
            <a:off x="5930790" y="1655893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folder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4D499-C456-4636-A9A8-A701EDB63E4E}"/>
              </a:ext>
            </a:extLst>
          </p:cNvPr>
          <p:cNvSpPr txBox="1"/>
          <p:nvPr/>
        </p:nvSpPr>
        <p:spPr>
          <a:xfrm>
            <a:off x="5930790" y="2448324"/>
            <a:ext cx="107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src 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9E008-578F-7CAF-4D13-0A1B1BAFF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06" y="1540408"/>
            <a:ext cx="1810692" cy="28944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5002F7-2326-0589-DE96-331D4824A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46" y="1649432"/>
            <a:ext cx="1123423" cy="522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0BC20-2F04-6788-6DF1-6FAF77678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871" y="2391905"/>
            <a:ext cx="1328281" cy="18106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4FE97B-1778-43F2-9DCF-13134BBD388B}"/>
              </a:ext>
            </a:extLst>
          </p:cNvPr>
          <p:cNvSpPr/>
          <p:nvPr/>
        </p:nvSpPr>
        <p:spPr>
          <a:xfrm>
            <a:off x="4174251" y="1616042"/>
            <a:ext cx="1743080" cy="494111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533BA8-C8D3-44CA-8D3D-BA3495EF839F}"/>
              </a:ext>
            </a:extLst>
          </p:cNvPr>
          <p:cNvSpPr/>
          <p:nvPr/>
        </p:nvSpPr>
        <p:spPr>
          <a:xfrm>
            <a:off x="4177482" y="2401175"/>
            <a:ext cx="1743080" cy="1833940"/>
          </a:xfrm>
          <a:prstGeom prst="rect">
            <a:avLst/>
          </a:pr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3ABAEF-0013-4E6D-9373-A695E9BA5F54}"/>
              </a:ext>
            </a:extLst>
          </p:cNvPr>
          <p:cNvCxnSpPr>
            <a:cxnSpLocks/>
          </p:cNvCxnSpPr>
          <p:nvPr/>
        </p:nvCxnSpPr>
        <p:spPr bwMode="auto">
          <a:xfrm>
            <a:off x="2236022" y="1738229"/>
            <a:ext cx="19560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B58EED-44CD-4F56-BC6E-157F4D7407C3}"/>
              </a:ext>
            </a:extLst>
          </p:cNvPr>
          <p:cNvCxnSpPr>
            <a:cxnSpLocks/>
          </p:cNvCxnSpPr>
          <p:nvPr/>
        </p:nvCxnSpPr>
        <p:spPr bwMode="auto">
          <a:xfrm>
            <a:off x="2047219" y="1999093"/>
            <a:ext cx="2127032" cy="714491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924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Home Page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application home page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  <a:r>
              <a:rPr lang="en-GB" dirty="0"/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4B498BB-2215-4439-9CF1-28CA4D1C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87" y="1355922"/>
            <a:ext cx="7283733" cy="212430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React + TS&lt;/title&gt;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id="root"&gt;&lt;/div&gt;</a:t>
            </a:r>
          </a:p>
          <a:p>
            <a:pPr defTabSz="739775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 type="module" src="/src/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defTabSz="739775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F9D6B-7AC6-4890-AB3E-076C862D37DA}"/>
              </a:ext>
            </a:extLst>
          </p:cNvPr>
          <p:cNvSpPr txBox="1"/>
          <p:nvPr/>
        </p:nvSpPr>
        <p:spPr>
          <a:xfrm>
            <a:off x="7428482" y="3196612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</a:p>
        </p:txBody>
      </p:sp>
    </p:spTree>
    <p:extLst>
      <p:ext uri="{BB962C8B-B14F-4D97-AF65-F5344CB8AC3E}">
        <p14:creationId xmlns:p14="http://schemas.microsoft.com/office/powerpoint/2010/main" val="127388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 Code Entry Point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source code entry point is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/src/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Aside: For info about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strict mode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see: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https://react.dev/reference/react/StrictMode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99" y="1355406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'react'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'react-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/client'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'./index.css'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('root')!).render(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&lt;App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StrictMode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239039" y="2996839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/src/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Components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38673" cy="3742941"/>
          </a:xfrm>
        </p:spPr>
        <p:txBody>
          <a:bodyPr/>
          <a:lstStyle/>
          <a:p>
            <a:r>
              <a:rPr lang="en-GB" dirty="0"/>
              <a:t>In the generated code,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is a </a:t>
            </a:r>
            <a:r>
              <a:rPr lang="en-GB" i="1" dirty="0"/>
              <a:t>functional component</a:t>
            </a:r>
            <a:endParaRPr lang="en-GB" i="1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99" y="1357769"/>
            <a:ext cx="7298021" cy="33966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6000" rIns="69056" bIns="36000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'react'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[count,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={()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setCount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((count) =&gt; count + 1)}&gt;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 is {count}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&lt;/button&gt;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7321043" y="4476879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/src/</a:t>
            </a:r>
            <a:r>
              <a:rPr lang="en-GB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endParaRPr lang="en-GB" sz="12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US" dirty="0"/>
              <a:t>Section 2:  Running the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rmAutofit/>
          </a:bodyPr>
          <a:lstStyle/>
          <a:p>
            <a:r>
              <a:rPr lang="en-GB" dirty="0"/>
              <a:t>Running the app in dev mode</a:t>
            </a:r>
          </a:p>
          <a:p>
            <a:r>
              <a:rPr lang="en-GB" dirty="0"/>
              <a:t>Hot reloading</a:t>
            </a:r>
          </a:p>
          <a:p>
            <a:r>
              <a:rPr lang="en-GB" dirty="0"/>
              <a:t>Building the app for production</a:t>
            </a:r>
          </a:p>
          <a:p>
            <a:r>
              <a:rPr lang="en-GB" dirty="0"/>
              <a:t>Serving the production application</a:t>
            </a:r>
          </a:p>
          <a:p>
            <a:r>
              <a:rPr lang="en-GB" dirty="0"/>
              <a:t>Pinging the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157157014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2783</TotalTime>
  <Words>822</Words>
  <Application>Microsoft Office PowerPoint</Application>
  <PresentationFormat>On-screen Show (16:9)</PresentationFormat>
  <Paragraphs>172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Open Sans</vt:lpstr>
      <vt:lpstr>Times New Roman</vt:lpstr>
      <vt:lpstr>Wingdings</vt:lpstr>
      <vt:lpstr>Standard_LiveLessons_2017</vt:lpstr>
      <vt:lpstr>Creating a React Application</vt:lpstr>
      <vt:lpstr>Section 1:  Creating an Application</vt:lpstr>
      <vt:lpstr>Overview</vt:lpstr>
      <vt:lpstr>Creating a React TypeScript Application</vt:lpstr>
      <vt:lpstr>Reviewing the Application</vt:lpstr>
      <vt:lpstr>Application Home Page</vt:lpstr>
      <vt:lpstr>Source Code Entry Point</vt:lpstr>
      <vt:lpstr>Functional Components </vt:lpstr>
      <vt:lpstr>Section 2:  Running the Application</vt:lpstr>
      <vt:lpstr>Running the App in Dev Mode (1 of 3)</vt:lpstr>
      <vt:lpstr>Running the App in Dev Mode (2 of 3)</vt:lpstr>
      <vt:lpstr>Running the App in Dev Mode (3 of 3)</vt:lpstr>
      <vt:lpstr>Hot Reloading</vt:lpstr>
      <vt:lpstr>Building the Application for Production</vt:lpstr>
      <vt:lpstr>Serving the Production Application</vt:lpstr>
      <vt:lpstr>Pinging the Production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123</cp:revision>
  <dcterms:created xsi:type="dcterms:W3CDTF">2015-09-28T19:52:00Z</dcterms:created>
  <dcterms:modified xsi:type="dcterms:W3CDTF">2024-12-17T08:43:45Z</dcterms:modified>
</cp:coreProperties>
</file>