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22" r:id="rId2"/>
    <p:sldId id="765" r:id="rId3"/>
    <p:sldId id="758" r:id="rId4"/>
    <p:sldId id="767" r:id="rId5"/>
    <p:sldId id="789" r:id="rId6"/>
    <p:sldId id="790" r:id="rId7"/>
    <p:sldId id="766" r:id="rId8"/>
    <p:sldId id="809" r:id="rId9"/>
    <p:sldId id="810" r:id="rId10"/>
    <p:sldId id="811" r:id="rId11"/>
    <p:sldId id="769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19" r:id="rId20"/>
    <p:sldId id="82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0" autoAdjust="0"/>
    <p:restoredTop sz="96712" autoAdjust="0"/>
  </p:normalViewPr>
  <p:slideViewPr>
    <p:cSldViewPr snapToGrid="0" snapToObjects="1">
      <p:cViewPr varScale="1">
        <p:scale>
          <a:sx n="119" d="100"/>
          <a:sy n="119" d="100"/>
        </p:scale>
        <p:origin x="248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499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52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37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682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40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311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813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945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4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5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18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7527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3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0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717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Redux Saga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1"/>
            <a:ext cx="6233685" cy="1226761"/>
          </a:xfrm>
        </p:spPr>
        <p:txBody>
          <a:bodyPr>
            <a:no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Redux Saga concepts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Example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Understanding the 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Sagas to Call a REST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909" cy="3742941"/>
          </a:xfrm>
        </p:spPr>
        <p:txBody>
          <a:bodyPr/>
          <a:lstStyle/>
          <a:p>
            <a:r>
              <a:rPr lang="en-GB" dirty="0"/>
              <a:t>In the React demo app, click the Thumbnails menu item</a:t>
            </a:r>
          </a:p>
          <a:p>
            <a:pPr lvl="1"/>
            <a:r>
              <a:rPr lang="en-GB" dirty="0"/>
              <a:t>Then click the </a:t>
            </a:r>
            <a:r>
              <a:rPr lang="en-GB" i="1" dirty="0"/>
              <a:t>Get thumbnails </a:t>
            </a:r>
            <a:r>
              <a:rPr lang="en-GB" dirty="0"/>
              <a:t>button</a:t>
            </a:r>
          </a:p>
          <a:p>
            <a:pPr lvl="1"/>
            <a:r>
              <a:rPr lang="en-GB" dirty="0"/>
              <a:t>The app uses sagas to call a REST service asynchronously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1C8DFD-A331-CC13-F02D-3A9B93E7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12" y="2108221"/>
            <a:ext cx="5532537" cy="28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4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3:  Understanding the Example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Dependencies for Redux Saga</a:t>
            </a:r>
          </a:p>
          <a:p>
            <a:r>
              <a:rPr lang="en-GB" dirty="0"/>
              <a:t>Integrating Saga middleware into Redux</a:t>
            </a:r>
          </a:p>
          <a:p>
            <a:r>
              <a:rPr lang="en-GB" dirty="0"/>
              <a:t>Implementing the root saga</a:t>
            </a:r>
          </a:p>
          <a:p>
            <a:r>
              <a:rPr lang="en-GB" dirty="0"/>
              <a:t>Implementing watcher sagas</a:t>
            </a:r>
          </a:p>
          <a:p>
            <a:r>
              <a:rPr lang="en-GB" dirty="0"/>
              <a:t>Implementing worker sagas</a:t>
            </a:r>
          </a:p>
          <a:p>
            <a:r>
              <a:rPr lang="en-GB" dirty="0"/>
              <a:t>Putting it all together - counter component</a:t>
            </a:r>
          </a:p>
          <a:p>
            <a:r>
              <a:rPr lang="en-GB" dirty="0"/>
              <a:t>Putting it all together - thumbnails component</a:t>
            </a:r>
          </a:p>
        </p:txBody>
      </p:sp>
    </p:spTree>
    <p:extLst>
      <p:ext uri="{BB962C8B-B14F-4D97-AF65-F5344CB8AC3E}">
        <p14:creationId xmlns:p14="http://schemas.microsoft.com/office/powerpoint/2010/main" val="23963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Dependencies for Redux Saga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40940" cy="3742941"/>
          </a:xfrm>
        </p:spPr>
        <p:txBody>
          <a:bodyPr/>
          <a:lstStyle/>
          <a:p>
            <a:r>
              <a:rPr lang="en-GB" dirty="0"/>
              <a:t>To use Redux Saga in a React app, add the following dependency in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file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The app also has the following dependencies…</a:t>
            </a:r>
          </a:p>
          <a:p>
            <a:pPr lvl="1"/>
            <a:r>
              <a:rPr lang="en-GB" dirty="0"/>
              <a:t>React Redux (required by Redux Saga)</a:t>
            </a:r>
          </a:p>
          <a:p>
            <a:pPr lvl="1"/>
            <a:r>
              <a:rPr lang="en-GB" dirty="0"/>
              <a:t>Redux Toolkit (to simplify React Redux code)</a:t>
            </a:r>
          </a:p>
          <a:p>
            <a:pPr lvl="1"/>
            <a:r>
              <a:rPr lang="en-GB" dirty="0"/>
              <a:t>React Router (to make the app look pretty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26877112-76AA-8AD2-49F5-D5114BAF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686734"/>
            <a:ext cx="7241383" cy="68528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"redux-saga": "^1.1.3",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04E5-67A1-52F1-346E-8E471120B9DA}"/>
              </a:ext>
            </a:extLst>
          </p:cNvPr>
          <p:cNvSpPr txBox="1"/>
          <p:nvPr/>
        </p:nvSpPr>
        <p:spPr>
          <a:xfrm>
            <a:off x="7493468" y="245559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7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53523" y="4232675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62082" y="419731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Saga Middleware into Redux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029743" cy="3742941"/>
          </a:xfrm>
        </p:spPr>
        <p:txBody>
          <a:bodyPr/>
          <a:lstStyle/>
          <a:p>
            <a:r>
              <a:rPr lang="en-GB" dirty="0"/>
              <a:t>When a React app starts, you must add </a:t>
            </a:r>
            <a:r>
              <a:rPr lang="en-GB" i="1" dirty="0"/>
              <a:t>Saga middleware </a:t>
            </a:r>
            <a:r>
              <a:rPr lang="en-GB" dirty="0"/>
              <a:t>into the Redux Store</a:t>
            </a:r>
          </a:p>
          <a:p>
            <a:pPr lvl="1"/>
            <a:r>
              <a:rPr lang="en-GB" dirty="0"/>
              <a:t>Enables sagas to handle actions from Redux</a:t>
            </a:r>
          </a:p>
          <a:p>
            <a:pPr lvl="1"/>
            <a:r>
              <a:rPr lang="en-GB" dirty="0"/>
              <a:t>Enables sagas to dispatch new actions to Redux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37947C-25F5-B48C-258A-C42261B24D3F}"/>
              </a:ext>
            </a:extLst>
          </p:cNvPr>
          <p:cNvCxnSpPr>
            <a:cxnSpLocks/>
          </p:cNvCxnSpPr>
          <p:nvPr/>
        </p:nvCxnSpPr>
        <p:spPr>
          <a:xfrm>
            <a:off x="4566532" y="3142891"/>
            <a:ext cx="145567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F46D63-7067-DDFD-B654-8FF78033ADFB}"/>
              </a:ext>
            </a:extLst>
          </p:cNvPr>
          <p:cNvSpPr/>
          <p:nvPr/>
        </p:nvSpPr>
        <p:spPr>
          <a:xfrm>
            <a:off x="3187771" y="3503609"/>
            <a:ext cx="3883973" cy="823356"/>
          </a:xfrm>
          <a:custGeom>
            <a:avLst/>
            <a:gdLst>
              <a:gd name="connsiteX0" fmla="*/ 0 w 2838203"/>
              <a:gd name="connsiteY0" fmla="*/ 518556 h 823356"/>
              <a:gd name="connsiteX1" fmla="*/ 0 w 2838203"/>
              <a:gd name="connsiteY1" fmla="*/ 823356 h 823356"/>
              <a:gd name="connsiteX2" fmla="*/ 2838203 w 2838203"/>
              <a:gd name="connsiteY2" fmla="*/ 823356 h 823356"/>
              <a:gd name="connsiteX3" fmla="*/ 2838203 w 2838203"/>
              <a:gd name="connsiteY3" fmla="*/ 0 h 823356"/>
              <a:gd name="connsiteX0" fmla="*/ 7819 w 2838203"/>
              <a:gd name="connsiteY0" fmla="*/ 3259 h 823356"/>
              <a:gd name="connsiteX1" fmla="*/ 0 w 2838203"/>
              <a:gd name="connsiteY1" fmla="*/ 823356 h 823356"/>
              <a:gd name="connsiteX2" fmla="*/ 2838203 w 2838203"/>
              <a:gd name="connsiteY2" fmla="*/ 823356 h 823356"/>
              <a:gd name="connsiteX3" fmla="*/ 2838203 w 2838203"/>
              <a:gd name="connsiteY3" fmla="*/ 0 h 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203" h="823356">
                <a:moveTo>
                  <a:pt x="7819" y="3259"/>
                </a:moveTo>
                <a:cubicBezTo>
                  <a:pt x="5213" y="276625"/>
                  <a:pt x="2606" y="549990"/>
                  <a:pt x="0" y="823356"/>
                </a:cubicBezTo>
                <a:lnTo>
                  <a:pt x="2838203" y="823356"/>
                </a:lnTo>
                <a:lnTo>
                  <a:pt x="2838203" y="0"/>
                </a:lnTo>
              </a:path>
            </a:pathLst>
          </a:custGeom>
          <a:noFill/>
          <a:ln w="22225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A69D3-A50C-5569-3580-92B1661D1562}"/>
              </a:ext>
            </a:extLst>
          </p:cNvPr>
          <p:cNvSpPr txBox="1"/>
          <p:nvPr/>
        </p:nvSpPr>
        <p:spPr>
          <a:xfrm>
            <a:off x="3306265" y="3966923"/>
            <a:ext cx="365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Sagas can handle actions from Redux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71AB60-688B-B28D-32F1-E0E112C2CD4E}"/>
              </a:ext>
            </a:extLst>
          </p:cNvPr>
          <p:cNvSpPr/>
          <p:nvPr/>
        </p:nvSpPr>
        <p:spPr>
          <a:xfrm>
            <a:off x="2877787" y="2993849"/>
            <a:ext cx="4513194" cy="1914682"/>
          </a:xfrm>
          <a:custGeom>
            <a:avLst/>
            <a:gdLst>
              <a:gd name="connsiteX0" fmla="*/ 4506325 w 4506325"/>
              <a:gd name="connsiteY0" fmla="*/ 0 h 1222568"/>
              <a:gd name="connsiteX1" fmla="*/ 4506325 w 4506325"/>
              <a:gd name="connsiteY1" fmla="*/ 1222568 h 1222568"/>
              <a:gd name="connsiteX2" fmla="*/ 0 w 4506325"/>
              <a:gd name="connsiteY2" fmla="*/ 1222568 h 1222568"/>
              <a:gd name="connsiteX3" fmla="*/ 0 w 4506325"/>
              <a:gd name="connsiteY3" fmla="*/ 510245 h 122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6325" h="1222568">
                <a:moveTo>
                  <a:pt x="4506325" y="0"/>
                </a:moveTo>
                <a:lnTo>
                  <a:pt x="4506325" y="1222568"/>
                </a:lnTo>
                <a:lnTo>
                  <a:pt x="0" y="1222568"/>
                </a:lnTo>
                <a:lnTo>
                  <a:pt x="0" y="510245"/>
                </a:lnTo>
              </a:path>
            </a:pathLst>
          </a:custGeom>
          <a:noFill/>
          <a:ln w="22225">
            <a:solidFill>
              <a:srgbClr val="FF0000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4C016-FB38-B6D4-0131-7D67EDAB0D66}"/>
              </a:ext>
            </a:extLst>
          </p:cNvPr>
          <p:cNvSpPr txBox="1"/>
          <p:nvPr/>
        </p:nvSpPr>
        <p:spPr>
          <a:xfrm>
            <a:off x="3164807" y="4547469"/>
            <a:ext cx="399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Sagas can dispatch new actions to Redux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1EF7F8-270B-FDC7-3098-CA5B9C8BAFEC}"/>
              </a:ext>
            </a:extLst>
          </p:cNvPr>
          <p:cNvSpPr/>
          <p:nvPr/>
        </p:nvSpPr>
        <p:spPr>
          <a:xfrm>
            <a:off x="1355430" y="2534121"/>
            <a:ext cx="3349431" cy="1248390"/>
          </a:xfrm>
          <a:prstGeom prst="roundRect">
            <a:avLst>
              <a:gd name="adj" fmla="val 5427"/>
            </a:avLst>
          </a:prstGeom>
          <a:solidFill>
            <a:srgbClr val="4484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Redux 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D8F046-C505-A95B-8B99-4DC8267E62E0}"/>
              </a:ext>
            </a:extLst>
          </p:cNvPr>
          <p:cNvSpPr/>
          <p:nvPr/>
        </p:nvSpPr>
        <p:spPr>
          <a:xfrm>
            <a:off x="6027261" y="2808692"/>
            <a:ext cx="2348845" cy="668398"/>
          </a:xfrm>
          <a:prstGeom prst="roundRect">
            <a:avLst>
              <a:gd name="adj" fmla="val 6807"/>
            </a:avLst>
          </a:prstGeom>
          <a:solidFill>
            <a:srgbClr val="FF0000"/>
          </a:solidFill>
          <a:ln>
            <a:solidFill>
              <a:srgbClr val="4484D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Saga Middleware</a:t>
            </a:r>
            <a:endParaRPr lang="en-GB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443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355455" y="4306550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Saga Middleware into Redux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029743" cy="3742941"/>
          </a:xfrm>
        </p:spPr>
        <p:txBody>
          <a:bodyPr/>
          <a:lstStyle/>
          <a:p>
            <a:r>
              <a:rPr lang="en-GB" dirty="0"/>
              <a:t>Here's how to add Saga middleware into the Redux Store: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1404FAF-E2DC-D178-3213-445CB461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10" y="1346350"/>
            <a:ext cx="7237394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'redux-saga'</a:t>
            </a:r>
          </a:p>
          <a:p>
            <a:pPr defTabSz="554831"/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myRootSaga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'./sagas'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store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configureStore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reducer: { …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middleware: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083182" y="4271186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267CA-BEEB-F4B0-9103-568D616092BF}"/>
              </a:ext>
            </a:extLst>
          </p:cNvPr>
          <p:cNvCxnSpPr>
            <a:cxnSpLocks/>
          </p:cNvCxnSpPr>
          <p:nvPr/>
        </p:nvCxnSpPr>
        <p:spPr>
          <a:xfrm>
            <a:off x="2247687" y="4522290"/>
            <a:ext cx="145567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AC139-DA7E-EE94-9595-811AEE3222B5}"/>
              </a:ext>
            </a:extLst>
          </p:cNvPr>
          <p:cNvSpPr/>
          <p:nvPr/>
        </p:nvSpPr>
        <p:spPr>
          <a:xfrm>
            <a:off x="1424646" y="4085109"/>
            <a:ext cx="1869209" cy="887646"/>
          </a:xfrm>
          <a:prstGeom prst="roundRect">
            <a:avLst>
              <a:gd name="adj" fmla="val 5427"/>
            </a:avLst>
          </a:prstGeom>
          <a:solidFill>
            <a:srgbClr val="4484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Redux Store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3EF42633-36DC-4CE4-E37A-3CFE401B405A}"/>
              </a:ext>
            </a:extLst>
          </p:cNvPr>
          <p:cNvSpPr/>
          <p:nvPr/>
        </p:nvSpPr>
        <p:spPr>
          <a:xfrm>
            <a:off x="6023828" y="4099058"/>
            <a:ext cx="2647220" cy="844622"/>
          </a:xfrm>
          <a:prstGeom prst="cloudCallout">
            <a:avLst>
              <a:gd name="adj1" fmla="val -16642"/>
              <a:gd name="adj2" fmla="val 22984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   </a:t>
            </a:r>
            <a:r>
              <a:rPr lang="en-GB" b="1" dirty="0" err="1"/>
              <a:t>myRootSaga</a:t>
            </a:r>
            <a:endParaRPr lang="en-GB" b="1" dirty="0"/>
          </a:p>
          <a:p>
            <a:pPr algn="ctr"/>
            <a:r>
              <a:rPr lang="en-GB" b="1" dirty="0"/>
              <a:t>  (see next slide)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C72820-046E-D4A2-21C8-CDEE9411EEA2}"/>
              </a:ext>
            </a:extLst>
          </p:cNvPr>
          <p:cNvCxnSpPr>
            <a:cxnSpLocks/>
          </p:cNvCxnSpPr>
          <p:nvPr/>
        </p:nvCxnSpPr>
        <p:spPr>
          <a:xfrm>
            <a:off x="4573878" y="4522290"/>
            <a:ext cx="1455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8D0C2-7139-BD5F-7578-E430866A1783}"/>
              </a:ext>
            </a:extLst>
          </p:cNvPr>
          <p:cNvSpPr/>
          <p:nvPr/>
        </p:nvSpPr>
        <p:spPr>
          <a:xfrm>
            <a:off x="3708416" y="4240873"/>
            <a:ext cx="1894171" cy="585303"/>
          </a:xfrm>
          <a:prstGeom prst="roundRect">
            <a:avLst>
              <a:gd name="adj" fmla="val 6807"/>
            </a:avLst>
          </a:prstGeom>
          <a:solidFill>
            <a:srgbClr val="FF0000"/>
          </a:solidFill>
          <a:ln>
            <a:solidFill>
              <a:srgbClr val="4484D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Saga Middleware</a:t>
            </a:r>
            <a:endParaRPr lang="en-GB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51B93-D217-F607-B63F-164CF1D7AF7F}"/>
              </a:ext>
            </a:extLst>
          </p:cNvPr>
          <p:cNvSpPr txBox="1"/>
          <p:nvPr/>
        </p:nvSpPr>
        <p:spPr>
          <a:xfrm>
            <a:off x="7623301" y="3565340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452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Root Saga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029743" cy="3742941"/>
          </a:xfrm>
        </p:spPr>
        <p:txBody>
          <a:bodyPr/>
          <a:lstStyle/>
          <a:p>
            <a:r>
              <a:rPr lang="en-GB" dirty="0"/>
              <a:t>On the previous slide, we ran the </a:t>
            </a:r>
            <a:r>
              <a:rPr lang="en-GB" i="1" dirty="0">
                <a:solidFill>
                  <a:srgbClr val="00B050"/>
                </a:solidFill>
              </a:rPr>
              <a:t>root saga</a:t>
            </a:r>
            <a:r>
              <a:rPr lang="en-GB" dirty="0"/>
              <a:t>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What is the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root saga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It's a saga (i.</a:t>
            </a:r>
            <a:r>
              <a:rPr lang="en-GB"/>
              <a:t>e., </a:t>
            </a:r>
            <a:r>
              <a:rPr lang="en-GB" dirty="0"/>
              <a:t>a generator function)</a:t>
            </a:r>
          </a:p>
          <a:p>
            <a:pPr lvl="1"/>
            <a:r>
              <a:rPr lang="en-GB" dirty="0"/>
              <a:t>It runs all </a:t>
            </a:r>
            <a:r>
              <a:rPr lang="en-GB" i="1" dirty="0">
                <a:solidFill>
                  <a:srgbClr val="E46C0A"/>
                </a:solidFill>
              </a:rPr>
              <a:t>watcher sagas</a:t>
            </a:r>
            <a:r>
              <a:rPr lang="en-GB" dirty="0"/>
              <a:t>, which watch for Redux actions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1404FAF-E2DC-D178-3213-445CB461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1345113"/>
            <a:ext cx="7283733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sagaMiddleware.run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myRootSaga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3F286-0E59-9C6E-0C21-71D7DC1C7A66}"/>
              </a:ext>
            </a:extLst>
          </p:cNvPr>
          <p:cNvSpPr txBox="1"/>
          <p:nvPr/>
        </p:nvSpPr>
        <p:spPr>
          <a:xfrm>
            <a:off x="7643091" y="1334377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1FD09DE-4ACB-2FF9-AE39-5C47EF8D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3147090"/>
            <a:ext cx="7283733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all 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* 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myRootSaga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all([</a:t>
            </a:r>
          </a:p>
          <a:p>
            <a:pPr defTabSz="554831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watchIncrementAsync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defTabSz="554831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watchGetThumbnailUrlsAsync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])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03087-5020-276E-A39B-8084CC644A9D}"/>
              </a:ext>
            </a:extLst>
          </p:cNvPr>
          <p:cNvSpPr txBox="1"/>
          <p:nvPr/>
        </p:nvSpPr>
        <p:spPr>
          <a:xfrm>
            <a:off x="7643092" y="440811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724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Watcher Sagas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7894525" cy="3742941"/>
          </a:xfrm>
        </p:spPr>
        <p:txBody>
          <a:bodyPr/>
          <a:lstStyle/>
          <a:p>
            <a:r>
              <a:rPr lang="en-GB" dirty="0"/>
              <a:t>What is a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watcher saga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It's a saga that takes an action from Redux Store, and passes it on to a </a:t>
            </a:r>
            <a:r>
              <a:rPr lang="en-GB" i="1" dirty="0">
                <a:solidFill>
                  <a:srgbClr val="00B0F0"/>
                </a:solidFill>
              </a:rPr>
              <a:t>worker saga</a:t>
            </a:r>
            <a:r>
              <a:rPr lang="en-GB" i="1" dirty="0"/>
              <a:t> </a:t>
            </a:r>
            <a:r>
              <a:rPr lang="en-GB" dirty="0"/>
              <a:t>to process it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88D4264E-1F9F-8619-92E7-A5002F790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2022199"/>
            <a:ext cx="7283733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takeEvery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watchIncrementAsync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takeEvery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9302F-3066-DB9B-D2A9-DD76CA8EDF29}"/>
              </a:ext>
            </a:extLst>
          </p:cNvPr>
          <p:cNvSpPr txBox="1"/>
          <p:nvPr/>
        </p:nvSpPr>
        <p:spPr>
          <a:xfrm>
            <a:off x="7643092" y="273826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829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Worker Sagas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156413" cy="3742941"/>
          </a:xfrm>
        </p:spPr>
        <p:txBody>
          <a:bodyPr/>
          <a:lstStyle/>
          <a:p>
            <a:r>
              <a:rPr lang="en-GB" dirty="0"/>
              <a:t>What is a </a:t>
            </a:r>
            <a:r>
              <a:rPr lang="en-GB" i="1" dirty="0">
                <a:solidFill>
                  <a:srgbClr val="00B0F0"/>
                </a:solidFill>
              </a:rPr>
              <a:t>worker saga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It's a saga that performs an asynchronous operation</a:t>
            </a:r>
          </a:p>
          <a:p>
            <a:pPr lvl="1"/>
            <a:r>
              <a:rPr lang="en-GB" dirty="0"/>
              <a:t>Typically sends an action back to Redux Store when done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delay()</a:t>
            </a:r>
            <a:r>
              <a:rPr lang="en-GB" dirty="0"/>
              <a:t>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, which we yield to Saga m/w</a:t>
            </a:r>
          </a:p>
          <a:p>
            <a:pPr lvl="1"/>
            <a:r>
              <a:rPr lang="en-GB" dirty="0"/>
              <a:t>Saga m/w calls us back when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is resolved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7303D4D-BFA2-2F52-AAD6-3DB10F27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2097500"/>
            <a:ext cx="7283733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put 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doIncrementAsync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(let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                           // Delay for 1 second.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yield put(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counterSlice.actions.increment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// Then send action to Redux.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312F8-0A42-4C05-56D2-CB0884E11EC0}"/>
              </a:ext>
            </a:extLst>
          </p:cNvPr>
          <p:cNvSpPr txBox="1"/>
          <p:nvPr/>
        </p:nvSpPr>
        <p:spPr>
          <a:xfrm>
            <a:off x="7643092" y="335936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772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061692" cy="560552"/>
          </a:xfrm>
        </p:spPr>
        <p:txBody>
          <a:bodyPr/>
          <a:lstStyle/>
          <a:p>
            <a:r>
              <a:rPr lang="en-GB" dirty="0"/>
              <a:t>Putting it all Together - Counter 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156413" cy="374294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counterSlice.ts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What state does the slice manage?</a:t>
            </a:r>
          </a:p>
          <a:p>
            <a:pPr lvl="1"/>
            <a:r>
              <a:rPr lang="en-GB" dirty="0"/>
              <a:t>What actions does the slice reducer handle?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How does the component display state?</a:t>
            </a:r>
          </a:p>
          <a:p>
            <a:pPr lvl="1"/>
            <a:r>
              <a:rPr lang="en-GB" dirty="0"/>
              <a:t>What actions does the component dispatch?</a:t>
            </a:r>
          </a:p>
          <a:p>
            <a:pPr lvl="2"/>
            <a:endParaRPr lang="en-GB" sz="15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What counter actions are handled by sagas, and how?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0126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061692" cy="560552"/>
          </a:xfrm>
        </p:spPr>
        <p:txBody>
          <a:bodyPr/>
          <a:lstStyle/>
          <a:p>
            <a:r>
              <a:rPr lang="en-GB" dirty="0"/>
              <a:t>Putting it all Together - Thumbnails 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156413" cy="374294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thumbnailsSlice.ts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What state does the slice manage?</a:t>
            </a:r>
          </a:p>
          <a:p>
            <a:pPr lvl="1"/>
            <a:r>
              <a:rPr lang="en-GB" dirty="0"/>
              <a:t>What actions does the slice reducer handle?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Thumbnails.tsx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How does the component display state?</a:t>
            </a:r>
          </a:p>
          <a:p>
            <a:pPr lvl="1"/>
            <a:r>
              <a:rPr lang="en-GB" dirty="0"/>
              <a:t>What actions does the component dispatch?</a:t>
            </a:r>
          </a:p>
          <a:p>
            <a:pPr lvl="2"/>
            <a:endParaRPr lang="en-GB" sz="15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What thumbnails actions are handled by sagas, and how?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9891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1:  Redux Saga Concepts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A saga is a generator function</a:t>
            </a:r>
          </a:p>
          <a:p>
            <a:r>
              <a:rPr lang="en-GB" dirty="0"/>
              <a:t>Calling a generator</a:t>
            </a:r>
          </a:p>
          <a:p>
            <a:r>
              <a:rPr lang="en-GB" dirty="0"/>
              <a:t>Using a generator in a loop</a:t>
            </a:r>
          </a:p>
        </p:txBody>
      </p:sp>
    </p:spTree>
    <p:extLst>
      <p:ext uri="{BB962C8B-B14F-4D97-AF65-F5344CB8AC3E}">
        <p14:creationId xmlns:p14="http://schemas.microsoft.com/office/powerpoint/2010/main" val="242768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1"/>
            <a:ext cx="6233685" cy="1226761"/>
          </a:xfrm>
        </p:spPr>
        <p:txBody>
          <a:bodyPr>
            <a:no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Redux Saga concepts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99370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Redux Saga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Redux Saga is a library to help you run "side effects" in your React application, typically asynchronously</a:t>
            </a:r>
          </a:p>
          <a:p>
            <a:pPr lvl="1"/>
            <a:r>
              <a:rPr lang="en-GB" dirty="0"/>
              <a:t>E.g., call a REST service</a:t>
            </a:r>
          </a:p>
          <a:p>
            <a:pPr lvl="1"/>
            <a:r>
              <a:rPr lang="en-GB" dirty="0"/>
              <a:t>E.g., interact with local storage</a:t>
            </a:r>
          </a:p>
          <a:p>
            <a:pPr lvl="1"/>
            <a:r>
              <a:rPr lang="en-GB" dirty="0"/>
              <a:t>E.g., perform a complex calculation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Reasons for using Redux Saga to do this:</a:t>
            </a:r>
          </a:p>
          <a:p>
            <a:pPr lvl="1"/>
            <a:r>
              <a:rPr lang="en-GB" dirty="0"/>
              <a:t>Easier to coordinate asynchronous tasks</a:t>
            </a:r>
          </a:p>
          <a:p>
            <a:pPr lvl="1"/>
            <a:r>
              <a:rPr lang="en-GB" dirty="0"/>
              <a:t>Integrates very smoothly with Redux Store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8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Saga is a Generator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7980452" cy="3742941"/>
          </a:xfrm>
        </p:spPr>
        <p:txBody>
          <a:bodyPr/>
          <a:lstStyle/>
          <a:p>
            <a:r>
              <a:rPr lang="en-GB" dirty="0"/>
              <a:t>A saga is a </a:t>
            </a:r>
            <a:r>
              <a:rPr lang="en-GB" i="1" dirty="0"/>
              <a:t>generator function </a:t>
            </a:r>
            <a:r>
              <a:rPr lang="en-GB" dirty="0"/>
              <a:t>(an ES6 language feature)</a:t>
            </a:r>
          </a:p>
          <a:p>
            <a:pPr lvl="1"/>
            <a:r>
              <a:rPr lang="en-GB" dirty="0"/>
              <a:t>The function signature has a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GB" dirty="0"/>
              <a:t>Inside the function, use the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/>
              <a:t> keyword to yield control back to the client (optionally supplying a value)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523E6D4-3B45-4EE6-889F-3EB564CD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59" y="2416051"/>
            <a:ext cx="7273298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#1")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"Huey"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#2")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#3")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9C5258C-B1C0-4D00-8A6F-990D5C441D0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203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Generator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70816-3D30-4857-9AC8-14AD2617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some client code, which shows how to use the generator function to get a series of values: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C1FFD11-8027-4797-B7A9-D5FA961C9A1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A43EE11-DD09-4ECF-BE52-310DADAD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1741802"/>
            <a:ext cx="7283733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console.log("Before call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console.log("After call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res2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console.log(res2)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res3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B16AA-87FD-475B-B135-A4A46CE8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68" y="2098005"/>
            <a:ext cx="2366963" cy="225266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3925824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Generator in a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 generator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/>
              <a:t> loop</a:t>
            </a:r>
          </a:p>
          <a:p>
            <a:pPr lvl="1"/>
            <a:r>
              <a:rPr lang="en-GB" dirty="0"/>
              <a:t>Each iteration returns the next yielded value</a:t>
            </a:r>
          </a:p>
          <a:p>
            <a:pPr lvl="1"/>
            <a:r>
              <a:rPr lang="en-GB" dirty="0"/>
              <a:t>When the generator is "done", the loop terminates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0DB97086-3838-4CB2-B41C-2F074CA0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2108667"/>
            <a:ext cx="7283733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res of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console.log(res)</a:t>
            </a:r>
          </a:p>
        </p:txBody>
      </p:sp>
    </p:spTree>
    <p:extLst>
      <p:ext uri="{BB962C8B-B14F-4D97-AF65-F5344CB8AC3E}">
        <p14:creationId xmlns:p14="http://schemas.microsoft.com/office/powerpoint/2010/main" val="3356329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2:  Example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Using sagas to perform a simple async task</a:t>
            </a:r>
          </a:p>
          <a:p>
            <a:r>
              <a:rPr lang="en-GB" dirty="0"/>
              <a:t>Using sagas to call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112200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96125" cy="3742941"/>
          </a:xfrm>
        </p:spPr>
        <p:txBody>
          <a:bodyPr/>
          <a:lstStyle/>
          <a:p>
            <a:r>
              <a:rPr lang="en-GB" dirty="0"/>
              <a:t>We've implemented a React app to demonstrate sagas:</a:t>
            </a:r>
          </a:p>
          <a:p>
            <a:pPr lvl="1"/>
            <a:r>
              <a:rPr lang="en-GB" dirty="0"/>
              <a:t>Go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Run                        and</a:t>
            </a:r>
          </a:p>
          <a:p>
            <a:pPr lvl="1"/>
            <a:endParaRPr lang="en-GB" dirty="0"/>
          </a:p>
          <a:p>
            <a:r>
              <a:rPr lang="en-GB" dirty="0"/>
              <a:t>You'll also need to run a Node.js REST server app:</a:t>
            </a:r>
          </a:p>
          <a:p>
            <a:pPr lvl="1"/>
            <a:r>
              <a:rPr lang="en-GB" dirty="0"/>
              <a:t>Go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/>
              <a:t> folder:</a:t>
            </a:r>
          </a:p>
          <a:p>
            <a:pPr lvl="1"/>
            <a:r>
              <a:rPr lang="en-GB" dirty="0"/>
              <a:t>Run                        and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28A0D4-9289-4CB3-8526-E5F539B5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697" y="1730760"/>
            <a:ext cx="1438528" cy="28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DAA0AE8-A78F-9EAD-19A9-BD494D1C4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70" y="1730760"/>
            <a:ext cx="1386687" cy="28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run dev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B96F9BC-8680-BB7A-655E-CFA12AF8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697" y="3232988"/>
            <a:ext cx="1438528" cy="28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77C5788-A7A7-3739-4B5B-224F4B4B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70" y="3232988"/>
            <a:ext cx="1386687" cy="28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Sagas to Perform a Simple Async Task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909" cy="3742941"/>
          </a:xfrm>
        </p:spPr>
        <p:txBody>
          <a:bodyPr/>
          <a:lstStyle/>
          <a:p>
            <a:r>
              <a:rPr lang="en-GB" dirty="0"/>
              <a:t>In the React demo app, click the Counter menu item</a:t>
            </a:r>
          </a:p>
          <a:p>
            <a:pPr lvl="1"/>
            <a:r>
              <a:rPr lang="en-GB" dirty="0"/>
              <a:t>Then click the </a:t>
            </a:r>
            <a:r>
              <a:rPr lang="en-GB" i="1" dirty="0"/>
              <a:t>Increment asynchronously </a:t>
            </a:r>
            <a:r>
              <a:rPr lang="en-GB" dirty="0"/>
              <a:t>button</a:t>
            </a:r>
          </a:p>
          <a:p>
            <a:pPr lvl="1"/>
            <a:r>
              <a:rPr lang="en-GB" dirty="0"/>
              <a:t>The app uses sagas to update a counter asynchronously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F3A9-D4D1-AD04-104B-5DC471F3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12" y="2108221"/>
            <a:ext cx="5532537" cy="28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0811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5313</TotalTime>
  <Words>1195</Words>
  <Application>Microsoft Office PowerPoint</Application>
  <PresentationFormat>On-screen Show (16:9)</PresentationFormat>
  <Paragraphs>232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Times New Roman</vt:lpstr>
      <vt:lpstr>Wingdings</vt:lpstr>
      <vt:lpstr>Standard_LiveLessons_2017</vt:lpstr>
      <vt:lpstr>Redux Saga</vt:lpstr>
      <vt:lpstr>Section 1:  Redux Saga Concepts</vt:lpstr>
      <vt:lpstr>Overview of Redux Saga</vt:lpstr>
      <vt:lpstr>A Saga is a Generator Function</vt:lpstr>
      <vt:lpstr>Calling a Generator</vt:lpstr>
      <vt:lpstr>Using a Generator in a Loop</vt:lpstr>
      <vt:lpstr>Section 2:  Example Application</vt:lpstr>
      <vt:lpstr>Overview</vt:lpstr>
      <vt:lpstr>Using Sagas to Perform a Simple Async Task</vt:lpstr>
      <vt:lpstr>Using Sagas to Call a REST Service</vt:lpstr>
      <vt:lpstr>Section 3:  Understanding the Example Application</vt:lpstr>
      <vt:lpstr>Dependencies for Redux Saga</vt:lpstr>
      <vt:lpstr>Integrating Saga Middleware into Redux (1 of 2)</vt:lpstr>
      <vt:lpstr>Integrating Saga Middleware into Redux (2 of 2)</vt:lpstr>
      <vt:lpstr>Implementing the Root Saga</vt:lpstr>
      <vt:lpstr>Implementing Watcher Sagas</vt:lpstr>
      <vt:lpstr>Implementing Worker Sagas</vt:lpstr>
      <vt:lpstr>Putting it all Together - Counter Component</vt:lpstr>
      <vt:lpstr>Putting it all Together - Thumbnails Component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201</cp:revision>
  <dcterms:created xsi:type="dcterms:W3CDTF">2015-09-28T19:52:00Z</dcterms:created>
  <dcterms:modified xsi:type="dcterms:W3CDTF">2024-12-17T10:21:51Z</dcterms:modified>
</cp:coreProperties>
</file>