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909" r:id="rId2"/>
    <p:sldId id="257" r:id="rId3"/>
    <p:sldId id="784" r:id="rId4"/>
    <p:sldId id="783" r:id="rId5"/>
    <p:sldId id="597" r:id="rId6"/>
    <p:sldId id="910" r:id="rId7"/>
    <p:sldId id="911" r:id="rId8"/>
    <p:sldId id="847" r:id="rId9"/>
    <p:sldId id="912" r:id="rId10"/>
    <p:sldId id="850" r:id="rId11"/>
    <p:sldId id="913" r:id="rId12"/>
    <p:sldId id="914" r:id="rId13"/>
    <p:sldId id="915" r:id="rId14"/>
    <p:sldId id="916" r:id="rId15"/>
    <p:sldId id="919" r:id="rId16"/>
    <p:sldId id="917" r:id="rId17"/>
    <p:sldId id="918" r:id="rId18"/>
    <p:sldId id="920" r:id="rId19"/>
    <p:sldId id="921" r:id="rId20"/>
    <p:sldId id="922" r:id="rId21"/>
    <p:sldId id="923" r:id="rId22"/>
    <p:sldId id="924" r:id="rId23"/>
    <p:sldId id="925" r:id="rId24"/>
    <p:sldId id="926" r:id="rId25"/>
    <p:sldId id="927" r:id="rId26"/>
    <p:sldId id="928" r:id="rId27"/>
    <p:sldId id="929" r:id="rId28"/>
    <p:sldId id="930" r:id="rId29"/>
    <p:sldId id="778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217019-B269-E7CE-4AF8-D1C51EC27C5F}" name="Eleanor Bru" initials="EB" userId="c3414d580ad3abed" providerId="Windows Live"/>
  <p188:author id="{EF5443F8-339B-911B-DEC5-F5824A0E0637}" name="Andy Olsen" initials="AO" userId="31001af84371f4e8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eanor Bru" initials="EB" lastIdx="2" clrIdx="0">
    <p:extLst>
      <p:ext uri="{19B8F6BF-5375-455C-9EA6-DF929625EA0E}">
        <p15:presenceInfo xmlns:p15="http://schemas.microsoft.com/office/powerpoint/2012/main" userId="c3414d580ad3abed" providerId="Windows Live"/>
      </p:ext>
    </p:extLst>
  </p:cmAuthor>
  <p:cmAuthor id="2" name="Andy Olsen" initials="AO" lastIdx="2" clrIdx="1">
    <p:extLst>
      <p:ext uri="{19B8F6BF-5375-455C-9EA6-DF929625EA0E}">
        <p15:presenceInfo xmlns:p15="http://schemas.microsoft.com/office/powerpoint/2012/main" userId="31001af84371f4e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AFF"/>
    <a:srgbClr val="C96B69"/>
    <a:srgbClr val="FFE5FF"/>
    <a:srgbClr val="CCFF66"/>
    <a:srgbClr val="157FA1"/>
    <a:srgbClr val="6CA62C"/>
    <a:srgbClr val="CCECFF"/>
    <a:srgbClr val="A5C5D0"/>
    <a:srgbClr val="FFE79B"/>
    <a:srgbClr val="FFD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20" autoAdjust="0"/>
    <p:restoredTop sz="96327" autoAdjust="0"/>
  </p:normalViewPr>
  <p:slideViewPr>
    <p:cSldViewPr snapToGrid="0" snapToObjects="1">
      <p:cViewPr varScale="1">
        <p:scale>
          <a:sx n="141" d="100"/>
          <a:sy n="141" d="100"/>
        </p:scale>
        <p:origin x="196" y="68"/>
      </p:cViewPr>
      <p:guideLst>
        <p:guide orient="horz" pos="1620"/>
        <p:guide pos="52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1" d="100"/>
        <a:sy n="131" d="100"/>
      </p:scale>
      <p:origin x="0" y="-1632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8795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050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635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658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946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29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729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4435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73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486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67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95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352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1176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757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79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5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1883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399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Introduction to Unit Testing with Jasmine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3642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Introduction to Unit Testing with Jasmine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320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 dirty="0"/>
              <a:t>Getting Started with Unit Testing</a:t>
            </a:r>
          </a:p>
        </p:txBody>
      </p:sp>
      <p:sp>
        <p:nvSpPr>
          <p:cNvPr id="2" name="Notes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859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28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798513" y="309563"/>
            <a:ext cx="5792787" cy="1952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GB" sz="1000" b="0">
                <a:solidFill>
                  <a:schemeClr val="tx2"/>
                </a:solidFill>
              </a:rPr>
              <a:t>Unit Testing in Angular</a:t>
            </a:r>
            <a:endParaRPr lang="en-GB" sz="1000" b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84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261590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46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139643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8032484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00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311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654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itest.de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Testing React Applications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304466"/>
            <a:ext cx="6233685" cy="1314450"/>
          </a:xfrm>
        </p:spPr>
        <p:txBody>
          <a:bodyPr>
            <a:no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Introduction to web testing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Getting started with Vitest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Using Vitest to test React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76386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Running 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25CA6-BBEE-4C0B-9E3A-3E5CC775E799}"/>
              </a:ext>
            </a:extLst>
          </p:cNvPr>
          <p:cNvSpPr txBox="1"/>
          <p:nvPr/>
        </p:nvSpPr>
        <p:spPr>
          <a:xfrm>
            <a:off x="1352350" y="870759"/>
            <a:ext cx="68522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B937D4-0CB0-08CA-F53F-2DF7EC25B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50" y="1597181"/>
            <a:ext cx="6852254" cy="3177181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9A418048-EB4B-4531-82B2-3A6C79D5B006}"/>
              </a:ext>
            </a:extLst>
          </p:cNvPr>
          <p:cNvSpPr/>
          <p:nvPr/>
        </p:nvSpPr>
        <p:spPr>
          <a:xfrm>
            <a:off x="2208100" y="1139971"/>
            <a:ext cx="541576" cy="7787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464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139643" cy="560552"/>
          </a:xfrm>
        </p:spPr>
        <p:txBody>
          <a:bodyPr/>
          <a:lstStyle/>
          <a:p>
            <a:r>
              <a:rPr lang="en-US" dirty="0"/>
              <a:t>Section 3: </a:t>
            </a:r>
            <a:r>
              <a:rPr lang="en-GB" dirty="0"/>
              <a:t>Using Vitest to Test React Applications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032484" cy="374294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Full dependencies for Vitest and React</a:t>
            </a:r>
          </a:p>
          <a:p>
            <a:r>
              <a:rPr lang="en-GB" altLang="en-US" dirty="0"/>
              <a:t>Vitest configuration</a:t>
            </a:r>
          </a:p>
          <a:p>
            <a:r>
              <a:rPr lang="en-GB" altLang="en-US" dirty="0"/>
              <a:t>Test setup</a:t>
            </a:r>
          </a:p>
          <a:p>
            <a:r>
              <a:rPr lang="en-GB" dirty="0"/>
              <a:t>Writing tests for React</a:t>
            </a:r>
          </a:p>
          <a:p>
            <a:r>
              <a:rPr lang="en-GB" dirty="0"/>
              <a:t>Running the tests</a:t>
            </a:r>
          </a:p>
        </p:txBody>
      </p:sp>
    </p:spTree>
    <p:extLst>
      <p:ext uri="{BB962C8B-B14F-4D97-AF65-F5344CB8AC3E}">
        <p14:creationId xmlns:p14="http://schemas.microsoft.com/office/powerpoint/2010/main" val="174052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139643" cy="56055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113" y="923925"/>
            <a:ext cx="8032750" cy="4003675"/>
          </a:xfrm>
        </p:spPr>
        <p:txBody>
          <a:bodyPr>
            <a:normAutofit/>
          </a:bodyPr>
          <a:lstStyle/>
          <a:p>
            <a:r>
              <a:rPr lang="en-GB" dirty="0"/>
              <a:t>In this section we'll see how to use Vitest to test React applications</a:t>
            </a:r>
          </a:p>
          <a:p>
            <a:pPr lvl="1"/>
            <a:endParaRPr lang="en-GB" dirty="0"/>
          </a:p>
          <a:p>
            <a:r>
              <a:rPr lang="en-GB" dirty="0"/>
              <a:t>We'll show:</a:t>
            </a:r>
          </a:p>
          <a:p>
            <a:pPr lvl="1"/>
            <a:r>
              <a:rPr lang="en-GB" dirty="0"/>
              <a:t>How to install full dependencies for Vitest and React </a:t>
            </a:r>
          </a:p>
          <a:p>
            <a:pPr lvl="1"/>
            <a:r>
              <a:rPr lang="en-GB" dirty="0"/>
              <a:t>How to configure Vitest</a:t>
            </a:r>
          </a:p>
          <a:p>
            <a:pPr lvl="1"/>
            <a:r>
              <a:rPr lang="en-GB" dirty="0"/>
              <a:t>How to define test setup</a:t>
            </a:r>
          </a:p>
          <a:p>
            <a:pPr lvl="1"/>
            <a:r>
              <a:rPr lang="en-GB" dirty="0"/>
              <a:t>How to write and run tests</a:t>
            </a:r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demo-app-2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37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Full Dependencies for Vitest and React (1 of 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full dependencies for using Vitest to test a React application: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following slides describe these dependencies…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707867"/>
            <a:ext cx="7241383" cy="114695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"vitest": "^1.6.0",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"^24.1.0",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"@testing-library/react": "^15.0.7",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"@testing-library/jest-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"^6.4.5",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493468" y="2608596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4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Full Dependencies for Vitest and React (2 of 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full dependencies for using Vitest to test a React application: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vitest</a:t>
            </a:r>
          </a:p>
          <a:p>
            <a:pPr lvl="1"/>
            <a:r>
              <a:rPr lang="en-GB" dirty="0"/>
              <a:t>Vitest framework for defining and running tests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Defines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GB" dirty="0"/>
              <a:t>, etc. (as we saw earlier)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707867"/>
            <a:ext cx="7241383" cy="114695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"vitest": "^1.6.0",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"^24.1.0",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"@testing-library/react": "^15.0.7",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"@testing-library/jest-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"^6.4.5",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493468" y="2608596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89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Full Dependencies for Vitest and React (3 of 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65345" cy="3742941"/>
          </a:xfrm>
        </p:spPr>
        <p:txBody>
          <a:bodyPr/>
          <a:lstStyle/>
          <a:p>
            <a:r>
              <a:rPr lang="en-GB" dirty="0"/>
              <a:t>Here are the full dependencies for using Vitest to test a React application: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Pure JavaScript implementation of a DOM tree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Emulates a web browser environment, for testing a web app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707867"/>
            <a:ext cx="7241383" cy="114695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"vitest": "^1.6.0",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"^24.1.0",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"@testing-library/react": "^15.0.7",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"@testing-library/jest-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"^6.4.5",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493468" y="2608596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4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Full Dependencies for Vitest and React (4 of 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the full dependencies for using Vitest to test a React application: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@testing-library/react</a:t>
            </a:r>
          </a:p>
          <a:p>
            <a:pPr lvl="1"/>
            <a:r>
              <a:rPr lang="en-GB" dirty="0"/>
              <a:t>React Testing Library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Enables you to test React components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707867"/>
            <a:ext cx="7241383" cy="114695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"vitest": "^1.6.0",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"^24.1.0",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"@testing-library/react": "^15.0.7",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"@testing-library/jest-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"^6.4.5",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493468" y="2608596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09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Full Dependencies for Vitest and React (5 of 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65345" cy="3742941"/>
          </a:xfrm>
        </p:spPr>
        <p:txBody>
          <a:bodyPr/>
          <a:lstStyle/>
          <a:p>
            <a:r>
              <a:rPr lang="en-GB" dirty="0"/>
              <a:t>Here are the full dependencies for using Vitest to test a React application: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@testing-library/jest-dom</a:t>
            </a:r>
          </a:p>
          <a:p>
            <a:pPr lvl="1"/>
            <a:r>
              <a:rPr lang="en-GB" dirty="0"/>
              <a:t>Defines a set of custom Jest matchers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Enables you to expressively test the content in the DOM tree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707867"/>
            <a:ext cx="7241383" cy="1146950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"vitest": "^1.6.0",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"^24.1.0",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"@testing-library/react": "^15.0.7",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"@testing-library/jest-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"^6.4.5",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493468" y="2608596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9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Vitest Configuration (1 of 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65345" cy="3742941"/>
          </a:xfrm>
        </p:spPr>
        <p:txBody>
          <a:bodyPr/>
          <a:lstStyle/>
          <a:p>
            <a:r>
              <a:rPr lang="en-GB" dirty="0"/>
              <a:t>Configure Vitest as follows, to facilitate web testing: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following slides describe the details…</a:t>
            </a:r>
          </a:p>
          <a:p>
            <a:endParaRPr lang="en-GB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66178"/>
            <a:ext cx="7241383" cy="191639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'@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vitejs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/plugin-react';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'vitest/config';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https://vitejs.dev/config/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plugins: [react()],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test: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globals: true,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environment: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setupFiles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'./tests/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339580" y="3036349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vite.config.ts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457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Vitest Configuration (2 of 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65345" cy="3742941"/>
          </a:xfrm>
        </p:spPr>
        <p:txBody>
          <a:bodyPr/>
          <a:lstStyle/>
          <a:p>
            <a:r>
              <a:rPr lang="en-GB" dirty="0"/>
              <a:t>Configure Vitest as follows, to facilitate web testing: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defineConfig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'vitest/config'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(Rather than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import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{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defineConfig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}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from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vite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'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Enables you to specify test-related configuration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66178"/>
            <a:ext cx="7241383" cy="191639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'@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vitejs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/plugin-react';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defineConfig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from 'vitest/config';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https://vitejs.dev/config/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plugins: [react()],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test: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globals: true,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environment: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setupFiles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'./tests/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339580" y="3036349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vite.config.ts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42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139643" cy="560552"/>
          </a:xfrm>
        </p:spPr>
        <p:txBody>
          <a:bodyPr/>
          <a:lstStyle/>
          <a:p>
            <a:r>
              <a:rPr lang="en-US" dirty="0"/>
              <a:t>Section 1:  Introduction to Web Testing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032484" cy="3742941"/>
          </a:xfrm>
        </p:spPr>
        <p:txBody>
          <a:bodyPr>
            <a:normAutofit/>
          </a:bodyPr>
          <a:lstStyle/>
          <a:p>
            <a:r>
              <a:rPr lang="en-GB" dirty="0"/>
              <a:t>The traditional approach to testing web apps</a:t>
            </a:r>
          </a:p>
          <a:p>
            <a:r>
              <a:rPr lang="en-GB" dirty="0"/>
              <a:t>A better approach to testing</a:t>
            </a:r>
          </a:p>
          <a:p>
            <a:r>
              <a:rPr lang="en-GB" dirty="0"/>
              <a:t>Web testing frameworks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Vitest Configuration (3 of 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65345" cy="3742941"/>
          </a:xfrm>
        </p:spPr>
        <p:txBody>
          <a:bodyPr/>
          <a:lstStyle/>
          <a:p>
            <a:r>
              <a:rPr lang="en-GB" dirty="0"/>
              <a:t>Configure Vitest as follows, to facilitate web testing: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globals: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Makes Vitest functions (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describe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expect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) available globally, without the need to import manually in </a:t>
            </a:r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your tests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66178"/>
            <a:ext cx="7241383" cy="191639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'@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vitejs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/plugin-react';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'vitest/config';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https://vitejs.dev/config/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plugins: [react()],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test: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globals: true,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environment: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setupFiles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'./tests/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339580" y="3036349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vite.config.ts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529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Vitest Configuration (4 of 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204497" cy="3742941"/>
          </a:xfrm>
        </p:spPr>
        <p:txBody>
          <a:bodyPr/>
          <a:lstStyle/>
          <a:p>
            <a:r>
              <a:rPr lang="en-GB" dirty="0"/>
              <a:t>Configure Vitest as follows, to facilitate web testing: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environment: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Tells Vitest to operate in </a:t>
            </a:r>
            <a:r>
              <a:rPr lang="en-GB" i="1" dirty="0" err="1">
                <a:ea typeface="Open Sans" panose="020B0606030504020204" pitchFamily="34" charset="0"/>
                <a:cs typeface="Open Sans" panose="020B0606030504020204" pitchFamily="34" charset="0"/>
              </a:rPr>
              <a:t>jsdom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mode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Simulates a browser environment (creates a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document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obj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66178"/>
            <a:ext cx="7241383" cy="191639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'@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vitejs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/plugin-react';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'vitest/config';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https://vitejs.dev/config/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plugins: [react()],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test: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globals: true,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environment: '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setupFiles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 './tests/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setup.ts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339580" y="3036349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vite.config.ts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55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Vitest Configuration (5 of 5)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65345" cy="3742941"/>
          </a:xfrm>
        </p:spPr>
        <p:txBody>
          <a:bodyPr/>
          <a:lstStyle/>
          <a:p>
            <a:r>
              <a:rPr lang="en-GB" dirty="0"/>
              <a:t>Configure Vitest as follows, to facilitate web testing: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setupFiles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'./tests/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setup.ts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Tells Vitest where to find additional test setup info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next slide…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66178"/>
            <a:ext cx="7241383" cy="191639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'@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vitejs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/plugin-react';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 from 'vitest/config';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https://vitejs.dev/config/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defineConfig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plugins: [react()],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test: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globals: true,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environment: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setupFiles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'./tests/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setup.ts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339580" y="3036349"/>
            <a:ext cx="12618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vite.config.ts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794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Test Setup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65345" cy="3742941"/>
          </a:xfrm>
        </p:spPr>
        <p:txBody>
          <a:bodyPr/>
          <a:lstStyle/>
          <a:p>
            <a:r>
              <a:rPr lang="en-GB" dirty="0"/>
              <a:t>Here's the test setup 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Ensures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cleanup()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is called automatically after each test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cleanup()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is defined in the React Testing Library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Disposes test-related resources, to prevent memory leaks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61838"/>
            <a:ext cx="7241383" cy="993062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'vitest';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cleanup } from '@testing-library/react';</a:t>
            </a:r>
          </a:p>
          <a:p>
            <a:pPr defTabSz="554831"/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afterEach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cleanup();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339579" y="2108679"/>
            <a:ext cx="12618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tests/</a:t>
            </a:r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setup.ts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544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Writing Tests for React (1 of 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test for the App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See following slides for an explanation… 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709792AC-5AAB-81E2-9DAB-7CC8F5069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72586"/>
            <a:ext cx="7249114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render, screen } from '@testing-library/react'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'@testing-library/jest-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describe('App',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it('renders heading',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render(&lt;App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h1Element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(/This is my cool app/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expect(h1Element).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7B9F31-49D0-2D1D-0C45-ED80A4E2DBF8}"/>
              </a:ext>
            </a:extLst>
          </p:cNvPr>
          <p:cNvSpPr txBox="1"/>
          <p:nvPr/>
        </p:nvSpPr>
        <p:spPr>
          <a:xfrm>
            <a:off x="7493468" y="321763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App.test.tsx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914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Writing Tests for React (2 of 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test for the App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 renders a component in the virtual browser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84ECED07-14CB-8603-D2A7-211972428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72586"/>
            <a:ext cx="7249114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screen } from '@testing-library/react'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'@testing-library/jest-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describe('App',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it('renders heading',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render(&lt;App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h1Element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(/This is my cool app/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expect(h1Element).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0E437-4F46-449A-3A18-7EF29BDF6E61}"/>
              </a:ext>
            </a:extLst>
          </p:cNvPr>
          <p:cNvSpPr txBox="1"/>
          <p:nvPr/>
        </p:nvSpPr>
        <p:spPr>
          <a:xfrm>
            <a:off x="7493468" y="321763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App.test.tsx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14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Writing Tests for React (3 of 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032484" cy="3742941"/>
          </a:xfrm>
        </p:spPr>
        <p:txBody>
          <a:bodyPr/>
          <a:lstStyle/>
          <a:p>
            <a:r>
              <a:rPr lang="en-GB" dirty="0"/>
              <a:t>Here's a test for the App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gives access to content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document.body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in the virtual browser's DOM tree</a:t>
            </a: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1811171B-DB76-59AE-F35F-256F1E04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72586"/>
            <a:ext cx="7249114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render,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'@testing-library/react'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'@testing-library/jest-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describe('App',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it('renders heading',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render(&lt;App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const h1Element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(/This is my cool app/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expect(h1Element).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A5312-4E88-A87D-102E-49D561E7FBC5}"/>
              </a:ext>
            </a:extLst>
          </p:cNvPr>
          <p:cNvSpPr txBox="1"/>
          <p:nvPr/>
        </p:nvSpPr>
        <p:spPr>
          <a:xfrm>
            <a:off x="7493468" y="321763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App.test.tsx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508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Writing Tests for React (4 of 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200468" cy="3742941"/>
          </a:xfrm>
        </p:spPr>
        <p:txBody>
          <a:bodyPr/>
          <a:lstStyle/>
          <a:p>
            <a:r>
              <a:rPr lang="en-GB" dirty="0"/>
              <a:t>Here's a test for the App component: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is a jest-</a:t>
            </a:r>
            <a:r>
              <a:rPr lang="en-GB" dirty="0" err="1">
                <a:ea typeface="Open Sans" panose="020B0606030504020204" pitchFamily="34" charset="0"/>
                <a:cs typeface="Open Sans" panose="020B0606030504020204" pitchFamily="34" charset="0"/>
              </a:rPr>
              <a:t>dom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custom matcher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Enables you to write expressive tests for DOM content</a:t>
            </a:r>
            <a:endParaRPr lang="en-GB" dirty="0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F9AA427-51BD-336C-2E23-8B384671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72586"/>
            <a:ext cx="7249114" cy="2093523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render, screen } from '@testing-library/react'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'@testing-library/jest-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App from './App'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describe('App', () =&gt; {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it('renders heading',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render(&lt;App /&gt;)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const h1Element =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screen.getByText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(/This is my cool app/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expect(h1Element).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toBeInTheDocument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FEB13-C91A-5E29-C076-A767A78A3949}"/>
              </a:ext>
            </a:extLst>
          </p:cNvPr>
          <p:cNvSpPr txBox="1"/>
          <p:nvPr/>
        </p:nvSpPr>
        <p:spPr>
          <a:xfrm>
            <a:off x="7493468" y="321763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App.test.tsx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118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Running the Tests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25CA6-BBEE-4C0B-9E3A-3E5CC775E799}"/>
              </a:ext>
            </a:extLst>
          </p:cNvPr>
          <p:cNvSpPr txBox="1"/>
          <p:nvPr/>
        </p:nvSpPr>
        <p:spPr>
          <a:xfrm>
            <a:off x="1352350" y="870759"/>
            <a:ext cx="685225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GB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08F20-6F78-C42F-E918-E2498B99D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350" y="1640416"/>
            <a:ext cx="6829764" cy="2644717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9A418048-EB4B-4531-82B2-3A6C79D5B006}"/>
              </a:ext>
            </a:extLst>
          </p:cNvPr>
          <p:cNvSpPr/>
          <p:nvPr/>
        </p:nvSpPr>
        <p:spPr>
          <a:xfrm>
            <a:off x="2208100" y="1139971"/>
            <a:ext cx="541576" cy="77870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149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62901"/>
            <a:ext cx="6233685" cy="1226761"/>
          </a:xfrm>
        </p:spPr>
        <p:txBody>
          <a:bodyPr>
            <a:no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Introduction to web testing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Getting started with Vitest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Using Vitest to test React applications</a:t>
            </a:r>
          </a:p>
        </p:txBody>
      </p:sp>
    </p:spTree>
    <p:extLst>
      <p:ext uri="{BB962C8B-B14F-4D97-AF65-F5344CB8AC3E}">
        <p14:creationId xmlns:p14="http://schemas.microsoft.com/office/powerpoint/2010/main" val="1789142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Traditional Approach to Testing Web Apps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Traditionally, developers used to take a manual approach to testing web apps</a:t>
            </a:r>
          </a:p>
          <a:p>
            <a:pPr lvl="1"/>
            <a:r>
              <a:rPr lang="en-GB" dirty="0"/>
              <a:t>Look at the web page in a browser, to see if it looks right</a:t>
            </a:r>
          </a:p>
          <a:p>
            <a:pPr lvl="1"/>
            <a:r>
              <a:rPr lang="en-GB" dirty="0"/>
              <a:t>Or call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alert()</a:t>
            </a:r>
            <a:r>
              <a:rPr lang="en-GB" dirty="0"/>
              <a:t> many times, to display variable values</a:t>
            </a:r>
          </a:p>
          <a:p>
            <a:pPr lvl="1"/>
            <a:endParaRPr lang="en-GB" dirty="0"/>
          </a:p>
          <a:p>
            <a:r>
              <a:rPr lang="en-GB" dirty="0"/>
              <a:t>What's wrong with this approach?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70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Better Approach to Testing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 better approach to testing:</a:t>
            </a:r>
          </a:p>
          <a:p>
            <a:pPr lvl="1"/>
            <a:r>
              <a:rPr lang="en-GB" dirty="0"/>
              <a:t>Write a formal test</a:t>
            </a:r>
          </a:p>
          <a:p>
            <a:pPr lvl="1"/>
            <a:r>
              <a:rPr lang="en-GB" dirty="0"/>
              <a:t>Run the test to verify successful outcome</a:t>
            </a:r>
          </a:p>
          <a:p>
            <a:pPr lvl="1"/>
            <a:r>
              <a:rPr lang="en-GB" dirty="0"/>
              <a:t>Keep test code as well as real code, so you can run the tests again and again as the code evolves</a:t>
            </a:r>
          </a:p>
        </p:txBody>
      </p:sp>
    </p:spTree>
    <p:extLst>
      <p:ext uri="{BB962C8B-B14F-4D97-AF65-F5344CB8AC3E}">
        <p14:creationId xmlns:p14="http://schemas.microsoft.com/office/powerpoint/2010/main" val="349826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Testing Frameworks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web testing frameworks have emerged and proved popular over the years, including:</a:t>
            </a:r>
          </a:p>
          <a:p>
            <a:pPr lvl="1"/>
            <a:r>
              <a:rPr lang="en-GB" dirty="0"/>
              <a:t>Mocha</a:t>
            </a:r>
          </a:p>
          <a:p>
            <a:pPr lvl="1"/>
            <a:r>
              <a:rPr lang="en-GB" dirty="0"/>
              <a:t>Jasmine</a:t>
            </a:r>
          </a:p>
          <a:p>
            <a:pPr lvl="1"/>
            <a:r>
              <a:rPr lang="en-GB" dirty="0"/>
              <a:t>Jest</a:t>
            </a:r>
          </a:p>
          <a:p>
            <a:pPr lvl="1"/>
            <a:r>
              <a:rPr lang="en-GB" dirty="0"/>
              <a:t>Vitest</a:t>
            </a:r>
          </a:p>
          <a:p>
            <a:pPr lvl="1"/>
            <a:endParaRPr lang="en-GB" dirty="0"/>
          </a:p>
          <a:p>
            <a:r>
              <a:rPr lang="en-GB" dirty="0"/>
              <a:t>We're going to use Vitest</a:t>
            </a:r>
          </a:p>
          <a:p>
            <a:pPr lvl="1"/>
            <a:r>
              <a:rPr lang="en-GB" dirty="0"/>
              <a:t>Fast, modern, </a:t>
            </a:r>
            <a:r>
              <a:rPr lang="en-GB" dirty="0" err="1"/>
              <a:t>Vite</a:t>
            </a:r>
            <a:r>
              <a:rPr lang="en-GB" dirty="0"/>
              <a:t>-native testing framework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hlinkClick r:id="rId3"/>
              </a:rPr>
              <a:t>https://vitest.dev/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80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139643" cy="560552"/>
          </a:xfrm>
        </p:spPr>
        <p:txBody>
          <a:bodyPr/>
          <a:lstStyle/>
          <a:p>
            <a:r>
              <a:rPr lang="en-US" dirty="0"/>
              <a:t>Section 2:  Getting Started with </a:t>
            </a:r>
            <a:r>
              <a:rPr lang="en-US" dirty="0" err="1"/>
              <a:t>Vitest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032484" cy="3742941"/>
          </a:xfrm>
        </p:spPr>
        <p:txBody>
          <a:bodyPr>
            <a:normAutofit/>
          </a:bodyPr>
          <a:lstStyle/>
          <a:p>
            <a:r>
              <a:rPr lang="en-GB" dirty="0"/>
              <a:t>Overview</a:t>
            </a:r>
          </a:p>
          <a:p>
            <a:r>
              <a:rPr lang="en-GB" dirty="0"/>
              <a:t>Minimal dependency for Vitest </a:t>
            </a:r>
          </a:p>
          <a:p>
            <a:r>
              <a:rPr lang="en-GB" dirty="0"/>
              <a:t>Writing tests</a:t>
            </a:r>
          </a:p>
          <a:p>
            <a:r>
              <a:rPr lang="en-GB" dirty="0"/>
              <a:t>Running tests</a:t>
            </a:r>
          </a:p>
        </p:txBody>
      </p:sp>
    </p:spTree>
    <p:extLst>
      <p:ext uri="{BB962C8B-B14F-4D97-AF65-F5344CB8AC3E}">
        <p14:creationId xmlns:p14="http://schemas.microsoft.com/office/powerpoint/2010/main" val="640805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8139643" cy="560552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032484" cy="3742941"/>
          </a:xfrm>
        </p:spPr>
        <p:txBody>
          <a:bodyPr>
            <a:normAutofit/>
          </a:bodyPr>
          <a:lstStyle/>
          <a:p>
            <a:r>
              <a:rPr lang="en-GB" dirty="0"/>
              <a:t>In this section we'll see a bare-bones example of how to use Vitest to write and run tests</a:t>
            </a:r>
          </a:p>
          <a:p>
            <a:pPr lvl="1"/>
            <a:endParaRPr lang="en-GB" dirty="0"/>
          </a:p>
          <a:p>
            <a:r>
              <a:rPr lang="en-GB" dirty="0"/>
              <a:t>We'll show:</a:t>
            </a:r>
          </a:p>
          <a:p>
            <a:pPr lvl="1"/>
            <a:r>
              <a:rPr lang="en-GB" dirty="0"/>
              <a:t>How to install minimal Vitest dependencies</a:t>
            </a:r>
          </a:p>
          <a:p>
            <a:pPr lvl="1"/>
            <a:r>
              <a:rPr lang="en-GB" dirty="0"/>
              <a:t>How to write simple tests</a:t>
            </a:r>
          </a:p>
          <a:p>
            <a:pPr lvl="1"/>
            <a:r>
              <a:rPr lang="en-GB" dirty="0"/>
              <a:t>How to run tests</a:t>
            </a:r>
          </a:p>
          <a:p>
            <a:pPr lvl="1"/>
            <a:endParaRPr lang="en-GB" dirty="0"/>
          </a:p>
          <a:p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demo-app-1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674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Minimal Dependency for Vitest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minimal dependency for using Vitest: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It's also convenient to define the following script entry: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D71C4809-3129-7FB4-016C-3FBB11FAD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62286"/>
            <a:ext cx="7241383" cy="68528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devDependencies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 defTabSz="554831"/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"vitest": "^1.6.0",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516506-2A09-3054-2928-2263AFEC541E}"/>
              </a:ext>
            </a:extLst>
          </p:cNvPr>
          <p:cNvSpPr txBox="1"/>
          <p:nvPr/>
        </p:nvSpPr>
        <p:spPr>
          <a:xfrm>
            <a:off x="7493468" y="1797443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2DCCEDB-EE8F-7F23-0239-7979F200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2980533"/>
            <a:ext cx="7241383" cy="685286"/>
          </a:xfrm>
          <a:prstGeom prst="rect">
            <a:avLst/>
          </a:prstGeom>
          <a:solidFill>
            <a:srgbClr val="CCECFF"/>
          </a:solidFill>
          <a:ln>
            <a:noFill/>
          </a:ln>
          <a:effectLst>
            <a:outerShdw dist="107763" dir="2700000" algn="ctr" rotWithShape="0">
              <a:schemeClr val="accent1">
                <a:lumMod val="75000"/>
              </a:schemeClr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"scripts": {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"test": "vitest",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4F1BF-780F-7193-2D17-3F68D6408A41}"/>
              </a:ext>
            </a:extLst>
          </p:cNvPr>
          <p:cNvSpPr txBox="1"/>
          <p:nvPr/>
        </p:nvSpPr>
        <p:spPr>
          <a:xfrm>
            <a:off x="7493468" y="3419598"/>
            <a:ext cx="1107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endParaRPr lang="en-GB" sz="1000" b="1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8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Writing Tests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 are some simple tests using Vitest: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Vitest is compatible with the Jest test framework</a:t>
            </a:r>
          </a:p>
          <a:p>
            <a:pPr lvl="1"/>
            <a:r>
              <a:rPr lang="en-GB" dirty="0"/>
              <a:t>It uses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describe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expect</a:t>
            </a:r>
            <a:r>
              <a:rPr lang="en-GB" dirty="0"/>
              <a:t>, etc. in the same way as Jest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F9AA427-51BD-336C-2E23-8B384671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50" y="1364617"/>
            <a:ext cx="7249114" cy="1939635"/>
          </a:xfrm>
          <a:prstGeom prst="rect">
            <a:avLst/>
          </a:prstGeom>
          <a:solidFill>
            <a:srgbClr val="FFE79B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describe, it, expect } from '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vitest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describe('vitest simple example',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it('shows 2 + 2 is 4',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expect(2 + 2).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it('shows 2 + 2 is not 5', () =&gt; {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expect(2 + 2).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not.toBe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  <a:endParaRPr lang="en-GB" sz="1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FEB13-C91A-5E29-C076-A767A78A3949}"/>
              </a:ext>
            </a:extLst>
          </p:cNvPr>
          <p:cNvSpPr txBox="1"/>
          <p:nvPr/>
        </p:nvSpPr>
        <p:spPr>
          <a:xfrm>
            <a:off x="7262636" y="3054123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 err="1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example.test.ts</a:t>
            </a:r>
            <a:endParaRPr lang="en-GB" sz="1000" b="1" dirty="0">
              <a:solidFill>
                <a:srgbClr val="3333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13283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8055</TotalTime>
  <Words>2019</Words>
  <Application>Microsoft Office PowerPoint</Application>
  <PresentationFormat>On-screen Show (16:9)</PresentationFormat>
  <Paragraphs>452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Open Sans</vt:lpstr>
      <vt:lpstr>Standard_LiveLessons_2017</vt:lpstr>
      <vt:lpstr>Testing React Applications</vt:lpstr>
      <vt:lpstr>Section 1:  Introduction to Web Testing</vt:lpstr>
      <vt:lpstr>The Traditional Approach to Testing Web Apps</vt:lpstr>
      <vt:lpstr>A Better Approach to Testing</vt:lpstr>
      <vt:lpstr>Web Testing Frameworks</vt:lpstr>
      <vt:lpstr>Section 2:  Getting Started with Vitest</vt:lpstr>
      <vt:lpstr>Overview</vt:lpstr>
      <vt:lpstr>Minimal Dependency for Vitest</vt:lpstr>
      <vt:lpstr>Writing Tests</vt:lpstr>
      <vt:lpstr>Running Tests</vt:lpstr>
      <vt:lpstr>Section 3: Using Vitest to Test React Applications</vt:lpstr>
      <vt:lpstr>Overview</vt:lpstr>
      <vt:lpstr>Full Dependencies for Vitest and React (1 of 5)</vt:lpstr>
      <vt:lpstr>Full Dependencies for Vitest and React (2 of 5)</vt:lpstr>
      <vt:lpstr>Full Dependencies for Vitest and React (3 of 5)</vt:lpstr>
      <vt:lpstr>Full Dependencies for Vitest and React (4 of 5)</vt:lpstr>
      <vt:lpstr>Full Dependencies for Vitest and React (5 of 5)</vt:lpstr>
      <vt:lpstr>Vitest Configuration (1 of 5)</vt:lpstr>
      <vt:lpstr>Vitest Configuration (2 of 5)</vt:lpstr>
      <vt:lpstr>Vitest Configuration (3 of 5)</vt:lpstr>
      <vt:lpstr>Vitest Configuration (4 of 5)</vt:lpstr>
      <vt:lpstr>Vitest Configuration (5 of 5)</vt:lpstr>
      <vt:lpstr>Test Setup</vt:lpstr>
      <vt:lpstr>Writing Tests for React (1 of 4)</vt:lpstr>
      <vt:lpstr>Writing Tests for React (2 of 4)</vt:lpstr>
      <vt:lpstr>Writing Tests for React (3 of 4)</vt:lpstr>
      <vt:lpstr>Writing Tests for React (4 of 4)</vt:lpstr>
      <vt:lpstr>Running the Tests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390</cp:revision>
  <dcterms:created xsi:type="dcterms:W3CDTF">2015-09-28T19:52:00Z</dcterms:created>
  <dcterms:modified xsi:type="dcterms:W3CDTF">2025-06-13T14:41:56Z</dcterms:modified>
</cp:coreProperties>
</file>