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722" r:id="rId2"/>
    <p:sldId id="710" r:id="rId3"/>
    <p:sldId id="723" r:id="rId4"/>
    <p:sldId id="724" r:id="rId5"/>
    <p:sldId id="725" r:id="rId6"/>
    <p:sldId id="726" r:id="rId7"/>
    <p:sldId id="728" r:id="rId8"/>
    <p:sldId id="727" r:id="rId9"/>
    <p:sldId id="729" r:id="rId10"/>
    <p:sldId id="730" r:id="rId11"/>
    <p:sldId id="731" r:id="rId12"/>
    <p:sldId id="713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51" r:id="rId33"/>
    <p:sldId id="752" r:id="rId34"/>
    <p:sldId id="753" r:id="rId35"/>
    <p:sldId id="754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18" autoAdjust="0"/>
    <p:restoredTop sz="96725" autoAdjust="0"/>
  </p:normalViewPr>
  <p:slideViewPr>
    <p:cSldViewPr snapToGrid="0" snapToObjects="1">
      <p:cViewPr varScale="1">
        <p:scale>
          <a:sx n="139" d="100"/>
          <a:sy n="139" d="100"/>
        </p:scale>
        <p:origin x="195" y="66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" d="100"/>
        <a:sy n="123" d="100"/>
      </p:scale>
      <p:origin x="0" y="-4035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1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9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94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004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94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394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04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881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24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27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0372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797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33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48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01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18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6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660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86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825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46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6998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6995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705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149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519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358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7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321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368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77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2538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52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7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5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ypescriptlang.org/pla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TypeScript Essentials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TypeScript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Functions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Classes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Inheritance and interfaces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</a:t>
            </a:r>
            <a:r>
              <a:rPr lang="en-GB" dirty="0" err="1"/>
              <a:t>enums</a:t>
            </a:r>
            <a:r>
              <a:rPr lang="en-GB" dirty="0"/>
              <a:t>, to represent a fixed set of states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Enum mnemonics can be strings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1329132"/>
            <a:ext cx="2555480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enum Color {R=1, G, B}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c: Color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976607" y="230562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771" y="1329132"/>
            <a:ext cx="3015343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Color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(function (Color)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Color[Color["R"] = 1] = "R"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Color[Color["G"] = 2] = "G"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Color[Color["B"] = 3] = "B"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})(Color || (Color = {}))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c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Color.R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092162" y="1222278"/>
            <a:ext cx="1601067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1862956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2A7C6-E8EB-467F-946D-8D4F469E02E5}"/>
              </a:ext>
            </a:extLst>
          </p:cNvPr>
          <p:cNvSpPr txBox="1"/>
          <p:nvPr/>
        </p:nvSpPr>
        <p:spPr>
          <a:xfrm>
            <a:off x="5659012" y="316197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 code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7EAD09-3283-4ADF-82D7-264A26ABD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756" y="4316118"/>
            <a:ext cx="7461425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enum Color {R="rouge", G="vert", B="bleu"}</a:t>
            </a:r>
          </a:p>
        </p:txBody>
      </p:sp>
    </p:spTree>
    <p:extLst>
      <p:ext uri="{BB962C8B-B14F-4D97-AF65-F5344CB8AC3E}">
        <p14:creationId xmlns:p14="http://schemas.microsoft.com/office/powerpoint/2010/main" val="149503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</p:spPr>
        <p:txBody>
          <a:bodyPr/>
          <a:lstStyle/>
          <a:p>
            <a:r>
              <a:rPr lang="en-US" dirty="0"/>
              <a:t>2. Functions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rmAutofit/>
          </a:bodyPr>
          <a:lstStyle/>
          <a:p>
            <a:r>
              <a:rPr lang="en-GB" dirty="0"/>
              <a:t>Typed parameters and returns</a:t>
            </a:r>
          </a:p>
          <a:p>
            <a:r>
              <a:rPr lang="en-GB" dirty="0"/>
              <a:t>Default parameters</a:t>
            </a:r>
          </a:p>
          <a:p>
            <a:r>
              <a:rPr lang="en-GB" dirty="0"/>
              <a:t>Optional parameters</a:t>
            </a:r>
          </a:p>
          <a:p>
            <a:r>
              <a:rPr lang="en-GB" dirty="0"/>
              <a:t>Rest parameters</a:t>
            </a:r>
          </a:p>
          <a:p>
            <a:r>
              <a:rPr lang="en-GB" dirty="0"/>
              <a:t>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96046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Typed Parameters and Returns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in TS are similar to JS, but…</a:t>
            </a:r>
          </a:p>
          <a:p>
            <a:pPr lvl="1"/>
            <a:r>
              <a:rPr lang="en-GB" dirty="0"/>
              <a:t>TS allows you to declare parameter and return types</a:t>
            </a:r>
          </a:p>
          <a:p>
            <a:pPr lvl="1"/>
            <a:r>
              <a:rPr lang="en-GB" dirty="0"/>
              <a:t>TS performs type-checking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90817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Default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specify default values for parameters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</a:t>
            </a:r>
          </a:p>
          <a:p>
            <a:pPr lvl="1"/>
            <a:r>
              <a:rPr lang="en-GB" dirty="0"/>
              <a:t>Default params don't have to appear after required params - you can pass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/>
              <a:t> to use a default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60803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0.0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false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number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19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indicate parameter(s) are optional</a:t>
            </a:r>
          </a:p>
          <a:p>
            <a:pPr lvl="1"/>
            <a:r>
              <a:rPr lang="en-GB" dirty="0"/>
              <a:t>Append question mark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dirty="0"/>
              <a:t> after the parameter name</a:t>
            </a:r>
          </a:p>
          <a:p>
            <a:pPr lvl="1"/>
            <a:r>
              <a:rPr lang="en-GB" dirty="0"/>
              <a:t>Optional parameters must follow required parameters</a:t>
            </a:r>
          </a:p>
          <a:p>
            <a:pPr lvl="1"/>
            <a:r>
              <a:rPr lang="en-GB" dirty="0"/>
              <a:t>In the function, check if the client passed in a value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431865"/>
            <a:ext cx="7298021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calcTotalSalary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(basic: number,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bonus: number = 0.0,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director: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number) : number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var earnings: number = basic + bonus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earnings +=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offshoreSlushFund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(director)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earnings *= 2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earnings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102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Rest Parameters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variadic functions via "rest" parameters</a:t>
            </a:r>
          </a:p>
          <a:p>
            <a:pPr lvl="1"/>
            <a:r>
              <a:rPr lang="en-GB" dirty="0"/>
              <a:t>Define an array parameter, precede param name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GB" dirty="0"/>
              <a:t>Must be at the end of the parameter list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14198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othernames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string[]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"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othernames.join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")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40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Expressions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lambda expressions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contain the params (you can omit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if only 1 param)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GB" dirty="0"/>
              <a:t> separates params from the lambda body</a:t>
            </a:r>
          </a:p>
          <a:p>
            <a:pPr lvl="1"/>
            <a:r>
              <a:rPr lang="en-GB" dirty="0"/>
              <a:t>The lambda body is implicitly the return 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invoke a lambda expression like a regular function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421730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ln: string): string =&gt;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' ' + ln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54091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getFullName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('Peter', 'John')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84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</p:spPr>
        <p:txBody>
          <a:bodyPr/>
          <a:lstStyle/>
          <a:p>
            <a:r>
              <a:rPr lang="en-US" dirty="0"/>
              <a:t>3. Classes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rmAutofit/>
          </a:bodyPr>
          <a:lstStyle/>
          <a:p>
            <a:r>
              <a:rPr lang="en-GB" dirty="0"/>
              <a:t>Defining a simple class</a:t>
            </a:r>
          </a:p>
          <a:p>
            <a:r>
              <a:rPr lang="en-GB" dirty="0"/>
              <a:t>Constructors</a:t>
            </a:r>
          </a:p>
          <a:p>
            <a:r>
              <a:rPr lang="en-GB" dirty="0"/>
              <a:t>Read-only properties</a:t>
            </a:r>
          </a:p>
          <a:p>
            <a:r>
              <a:rPr lang="en-GB" dirty="0"/>
              <a:t>Encapsulation</a:t>
            </a:r>
          </a:p>
          <a:p>
            <a:r>
              <a:rPr lang="en-GB" dirty="0"/>
              <a:t>Constructor parameter properties</a:t>
            </a:r>
          </a:p>
          <a:p>
            <a:r>
              <a:rPr lang="en-GB" dirty="0"/>
              <a:t>Defining additional methods</a:t>
            </a:r>
          </a:p>
          <a:p>
            <a:r>
              <a:rPr lang="en-GB" dirty="0"/>
              <a:t>Defining 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87602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Simple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makes it much easier to define classes</a:t>
            </a:r>
          </a:p>
          <a:p>
            <a:pPr lvl="1"/>
            <a:r>
              <a:rPr lang="en-GB" dirty="0"/>
              <a:t>Use the class keyword</a:t>
            </a:r>
          </a:p>
          <a:p>
            <a:pPr lvl="1"/>
            <a:r>
              <a:rPr lang="en-GB" dirty="0"/>
              <a:t>Define members using familiar OO syntax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You can create objects using familiar JS syntax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61298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 = ''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 = -1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5105C2CA-69E3-4D1C-B06C-23AE4C05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641089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emp1.name = "Paul"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emp1.salary = 42000</a:t>
            </a:r>
          </a:p>
        </p:txBody>
      </p:sp>
    </p:spTree>
    <p:extLst>
      <p:ext uri="{BB962C8B-B14F-4D97-AF65-F5344CB8AC3E}">
        <p14:creationId xmlns:p14="http://schemas.microsoft.com/office/powerpoint/2010/main" val="10841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 constructor in a class</a:t>
            </a:r>
          </a:p>
          <a:p>
            <a:pPr lvl="1"/>
            <a:r>
              <a:rPr lang="en-GB" dirty="0"/>
              <a:t>Define a method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00147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constructor(name: string, salary: number)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salary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382F9A6F-D127-4F96-91FD-13084402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619487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Employee("Lydia", 43000)</a:t>
            </a:r>
          </a:p>
        </p:txBody>
      </p:sp>
    </p:spTree>
    <p:extLst>
      <p:ext uri="{BB962C8B-B14F-4D97-AF65-F5344CB8AC3E}">
        <p14:creationId xmlns:p14="http://schemas.microsoft.com/office/powerpoint/2010/main" val="385221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</p:spPr>
        <p:txBody>
          <a:bodyPr/>
          <a:lstStyle/>
          <a:p>
            <a:r>
              <a:rPr lang="en-US" dirty="0"/>
              <a:t>1. Getting Started with TypeScript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Using the TypeScript Playground</a:t>
            </a:r>
          </a:p>
          <a:p>
            <a:r>
              <a:rPr lang="en-GB" dirty="0"/>
              <a:t>Defining types in declarations</a:t>
            </a:r>
          </a:p>
          <a:p>
            <a:r>
              <a:rPr lang="en-GB" dirty="0"/>
              <a:t>TypeScript basic types</a:t>
            </a:r>
          </a:p>
          <a:p>
            <a:r>
              <a:rPr lang="en-GB" dirty="0"/>
              <a:t>Arrays</a:t>
            </a:r>
          </a:p>
          <a:p>
            <a:r>
              <a:rPr lang="en-GB" dirty="0"/>
              <a:t>Tuples</a:t>
            </a:r>
          </a:p>
          <a:p>
            <a:r>
              <a:rPr lang="en-GB" dirty="0"/>
              <a:t>Enums</a:t>
            </a: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Read-Only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TypeScript has the concept of read-only fields</a:t>
            </a:r>
          </a:p>
          <a:p>
            <a:pPr lvl="1"/>
            <a:r>
              <a:rPr lang="en-GB" dirty="0"/>
              <a:t>Declare a field with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dirty="0"/>
              <a:t> modifier </a:t>
            </a:r>
          </a:p>
          <a:p>
            <a:pPr lvl="1"/>
            <a:r>
              <a:rPr lang="en-GB" dirty="0"/>
              <a:t>Must be initialized in constructor, can't be modified after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85367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radius: number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constructor(radius: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radius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Circle(10)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  // OK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42           // Error</a:t>
            </a:r>
          </a:p>
        </p:txBody>
      </p:sp>
    </p:spTree>
    <p:extLst>
      <p:ext uri="{BB962C8B-B14F-4D97-AF65-F5344CB8AC3E}">
        <p14:creationId xmlns:p14="http://schemas.microsoft.com/office/powerpoint/2010/main" val="935681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qualify members with access modifiers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   </a:t>
            </a:r>
            <a:r>
              <a:rPr lang="en-GB" dirty="0"/>
              <a:t>- accessible to anyone (this is the default)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GB" dirty="0"/>
              <a:t>- accessible to this class plus subclasses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   </a:t>
            </a:r>
            <a:r>
              <a:rPr lang="en-GB" dirty="0"/>
              <a:t>- accessible to this class only</a:t>
            </a:r>
          </a:p>
          <a:p>
            <a:pPr lvl="1"/>
            <a:endParaRPr lang="en-GB" dirty="0"/>
          </a:p>
          <a:p>
            <a:r>
              <a:rPr lang="en-GB" dirty="0"/>
              <a:t>You can also define getters and setters to encapsulate access to member variables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xxx()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 xxx()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1742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 (2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899881"/>
            <a:ext cx="7298021" cy="394771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_name: string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_salary: number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constructor(_name: string, _salary: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_name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_salary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name(): string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name(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salary(): number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165" y="3997876"/>
            <a:ext cx="4559165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Employee("Thomas", 10000)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emp.name = "Tom"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console.log(`${emp.name} earns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</a:t>
            </a:r>
          </a:p>
        </p:txBody>
      </p:sp>
    </p:spTree>
    <p:extLst>
      <p:ext uri="{BB962C8B-B14F-4D97-AF65-F5344CB8AC3E}">
        <p14:creationId xmlns:p14="http://schemas.microsoft.com/office/powerpoint/2010/main" val="415244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Parameter Properties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examples on the previous slides declared instance variables and initialized them in the constructor</a:t>
            </a:r>
          </a:p>
          <a:p>
            <a:endParaRPr lang="en-GB" dirty="0"/>
          </a:p>
          <a:p>
            <a:r>
              <a:rPr lang="en-GB" dirty="0"/>
              <a:t>This is such a common practice that TS provides a shortcut, "constructor parameter properties" </a:t>
            </a:r>
          </a:p>
          <a:p>
            <a:pPr lvl="1"/>
            <a:r>
              <a:rPr lang="en-GB" dirty="0"/>
              <a:t>Define params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public/protected/private</a:t>
            </a:r>
          </a:p>
          <a:p>
            <a:pPr lvl="1"/>
            <a:r>
              <a:rPr lang="en-GB" dirty="0"/>
              <a:t>TS automatically declares/initializes instance variables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3551984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constructor(private _name: string, private _salary: number) {}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37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Additional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additional methods as necessary</a:t>
            </a:r>
          </a:p>
          <a:p>
            <a:pPr lvl="1"/>
            <a:r>
              <a:rPr lang="en-GB" dirty="0"/>
              <a:t>Encapsulate logic and business rules for your class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19483"/>
            <a:ext cx="7298021" cy="228572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(amount: number): void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amount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42000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403" y="3693356"/>
            <a:ext cx="4612255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Employee("Tom", 10000)</a:t>
            </a: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(100000)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console.log("Higher tax? "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947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Static Members (1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class-wide members</a:t>
            </a:r>
          </a:p>
          <a:p>
            <a:pPr lvl="1"/>
            <a:r>
              <a:rPr lang="en-GB" dirty="0"/>
              <a:t>Belong to the whole class, not to a particular instance</a:t>
            </a:r>
          </a:p>
          <a:p>
            <a:pPr lvl="1"/>
            <a:endParaRPr lang="en-GB" dirty="0"/>
          </a:p>
          <a:p>
            <a:r>
              <a:rPr lang="en-GB" dirty="0"/>
              <a:t>To define a class wide member:</a:t>
            </a:r>
          </a:p>
          <a:p>
            <a:pPr lvl="1"/>
            <a:r>
              <a:rPr lang="en-GB" dirty="0"/>
              <a:t>Prefix definition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lvl="1"/>
            <a:r>
              <a:rPr lang="en-GB" dirty="0"/>
              <a:t>Can also define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public/protected/private</a:t>
            </a:r>
          </a:p>
          <a:p>
            <a:pPr lvl="1"/>
            <a:r>
              <a:rPr lang="en-GB" dirty="0"/>
              <a:t>Works for member variables and methods</a:t>
            </a:r>
          </a:p>
          <a:p>
            <a:pPr lvl="1"/>
            <a:endParaRPr lang="en-GB" dirty="0"/>
          </a:p>
          <a:p>
            <a:r>
              <a:rPr lang="en-GB" dirty="0"/>
              <a:t>To access a static member, prefix with class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83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Static Members (2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76766"/>
            <a:ext cx="7298021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number = 42000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isHigherTaxPayer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 Employee._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get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number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Employee._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654" y="3798345"/>
            <a:ext cx="5537005" cy="254398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console.log("Tax threshold is " +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Employee.taxThreshold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241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</p:spPr>
        <p:txBody>
          <a:bodyPr/>
          <a:lstStyle/>
          <a:p>
            <a:r>
              <a:rPr lang="en-US" dirty="0"/>
              <a:t>4. Inheritance and Interfaces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rmAutofit/>
          </a:bodyPr>
          <a:lstStyle/>
          <a:p>
            <a:r>
              <a:rPr lang="en-GB" dirty="0"/>
              <a:t>Inheritance in TypeScript</a:t>
            </a:r>
          </a:p>
          <a:p>
            <a:r>
              <a:rPr lang="en-GB" dirty="0"/>
              <a:t>Additional inheritance techniques</a:t>
            </a:r>
          </a:p>
          <a:p>
            <a:r>
              <a:rPr lang="en-GB" dirty="0"/>
              <a:t>Using an interface to specify methods</a:t>
            </a:r>
          </a:p>
          <a:p>
            <a:r>
              <a:rPr lang="en-GB" dirty="0"/>
              <a:t>Using an interface as a property bag</a:t>
            </a:r>
          </a:p>
          <a:p>
            <a:r>
              <a:rPr lang="en-GB" dirty="0"/>
              <a:t>Using an interface as a </a:t>
            </a:r>
            <a:r>
              <a:rPr lang="en-GB" dirty="0" err="1"/>
              <a:t>func</a:t>
            </a:r>
            <a:r>
              <a:rPr lang="en-GB" dirty="0"/>
              <a:t> signature</a:t>
            </a:r>
          </a:p>
          <a:p>
            <a:r>
              <a:rPr lang="en-GB" dirty="0"/>
              <a:t>Using an interface as an array type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30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TypeScript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can extend another class</a:t>
            </a:r>
          </a:p>
          <a:p>
            <a:pPr lvl="1"/>
            <a:r>
              <a:rPr lang="en-GB" dirty="0"/>
              <a:t>The subclass 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The subclass can override superclass methods</a:t>
            </a:r>
          </a:p>
          <a:p>
            <a:pPr lvl="1"/>
            <a:r>
              <a:rPr lang="en-GB" dirty="0"/>
              <a:t>The subclass can invoke superclass methods and constructors,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Under the covers, TS inheritance is </a:t>
            </a:r>
            <a:r>
              <a:rPr lang="en-GB" dirty="0" err="1"/>
              <a:t>transpiled</a:t>
            </a:r>
            <a:r>
              <a:rPr lang="en-GB" dirty="0"/>
              <a:t> to prototypical inheritance in JavaScript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32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Inheritance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techniques in the superclass:</a:t>
            </a:r>
          </a:p>
          <a:p>
            <a:pPr lvl="1"/>
            <a:r>
              <a:rPr lang="en-GB" dirty="0"/>
              <a:t>Can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(cannot instantiate)</a:t>
            </a:r>
            <a:endParaRPr lang="en-GB" dirty="0">
              <a:latin typeface="+mj-lt"/>
            </a:endParaRP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/>
              <a:t> methods (must override(</a:t>
            </a: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dirty="0"/>
              <a:t> items (accessible to subclasses)</a:t>
            </a:r>
          </a:p>
          <a:p>
            <a:endParaRPr lang="en-GB" dirty="0"/>
          </a:p>
          <a:p>
            <a:r>
              <a:rPr lang="en-GB" dirty="0"/>
              <a:t>Additional techniques in client code</a:t>
            </a:r>
          </a:p>
          <a:p>
            <a:pPr lvl="1"/>
            <a:r>
              <a:rPr lang="en-GB" dirty="0"/>
              <a:t>Downcast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dirty="0"/>
              <a:t> typecasts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2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You can use TypeScript to enhance the type-safety of your React applications</a:t>
            </a:r>
          </a:p>
          <a:p>
            <a:pPr lvl="1"/>
            <a:r>
              <a:rPr lang="en-GB" dirty="0"/>
              <a:t>TypeScript supports ES6++ features, plus…</a:t>
            </a:r>
          </a:p>
          <a:p>
            <a:pPr lvl="1"/>
            <a:r>
              <a:rPr lang="en-GB" dirty="0"/>
              <a:t>Data typing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lvl="1"/>
            <a:r>
              <a:rPr lang="en-GB" dirty="0"/>
              <a:t>Interfaces</a:t>
            </a:r>
          </a:p>
          <a:p>
            <a:pPr lvl="1"/>
            <a:r>
              <a:rPr lang="en-GB" dirty="0"/>
              <a:t>Decorators (similar to annotations in Java)</a:t>
            </a:r>
          </a:p>
          <a:p>
            <a:pPr lvl="1"/>
            <a:r>
              <a:rPr lang="en-GB" dirty="0"/>
              <a:t>Class member variables (i.e. fields)</a:t>
            </a:r>
          </a:p>
          <a:p>
            <a:pPr lvl="1"/>
            <a:r>
              <a:rPr lang="en-GB" dirty="0"/>
              <a:t>Generics</a:t>
            </a:r>
          </a:p>
          <a:p>
            <a:pPr lvl="1"/>
            <a:r>
              <a:rPr lang="en-GB" dirty="0"/>
              <a:t>Keywords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03593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to Specify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allows you to define interfaces, to specify methods that must be defined in implementation classes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 class can implement any number of interfaces</a:t>
            </a:r>
          </a:p>
          <a:p>
            <a:pPr lvl="1"/>
            <a:r>
              <a:rPr lang="en-GB" dirty="0"/>
              <a:t>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dirty="0"/>
              <a:t> keyword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0E8BF5B-7D10-4A71-9995-214A5BE9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1677924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E9489-244B-473D-90B2-34171455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42646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068E3C45-510A-4A71-8FBA-4986726E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8276" y="1677924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ISerializable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62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 Property Bag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can specify a property bag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You can use the interface type in function parameters</a:t>
            </a:r>
          </a:p>
          <a:p>
            <a:pPr lvl="1" eaLnBrk="1" hangingPunct="1"/>
            <a:r>
              <a:rPr lang="en-GB" dirty="0"/>
              <a:t>Compiler ensures you pass in a compatible object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375436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cx: number   // Required.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cy: number   // Required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w: number    // Required.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h?: number   // Optional.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740602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: void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973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 </a:t>
            </a:r>
            <a:r>
              <a:rPr lang="en-GB" dirty="0" err="1"/>
              <a:t>Func</a:t>
            </a:r>
            <a:r>
              <a:rPr lang="en-GB" dirty="0"/>
              <a:t> Signature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can specify a function signature</a:t>
            </a:r>
          </a:p>
          <a:p>
            <a:pPr lvl="1"/>
            <a:r>
              <a:rPr lang="en-GB" dirty="0"/>
              <a:t>Define an anonymous function inside the interface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the interface when you declare a variable</a:t>
            </a:r>
          </a:p>
          <a:p>
            <a:pPr lvl="1"/>
            <a:r>
              <a:rPr lang="en-GB" dirty="0"/>
              <a:t>Variable will point to a function of that signature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05542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ISearchFunc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560137"/>
            <a:ext cx="7298021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mySearchFunc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ISearchFunc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mySearchFunc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sourceString.search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!= -1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264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an Array Type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 interface can specify an array type</a:t>
            </a:r>
          </a:p>
          <a:p>
            <a:pPr lvl="1" eaLnBrk="1" hangingPunct="1"/>
            <a:r>
              <a:rPr lang="en-GB" dirty="0"/>
              <a:t>Define an anonymous array inside the interface</a:t>
            </a:r>
          </a:p>
          <a:p>
            <a:pPr lvl="1" eaLnBrk="1" hangingPunct="1"/>
            <a:r>
              <a:rPr lang="en-GB" dirty="0"/>
              <a:t>Specify data type, and index type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number/string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pPr eaLnBrk="1" hangingPunct="1"/>
            <a:r>
              <a:rPr lang="en-GB" dirty="0"/>
              <a:t>You can use the interface when you declare a variable</a:t>
            </a:r>
          </a:p>
          <a:p>
            <a:pPr lvl="1" eaLnBrk="1" hangingPunct="1"/>
            <a:r>
              <a:rPr lang="en-GB" dirty="0"/>
              <a:t>Indicates the variable is an array of the specified type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077359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IStringArray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[index: number]: string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669486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cities: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IStringArray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cities = ["London", "Paris", "NY"]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console.log(cities[0])</a:t>
            </a:r>
          </a:p>
        </p:txBody>
      </p:sp>
    </p:spTree>
    <p:extLst>
      <p:ext uri="{BB962C8B-B14F-4D97-AF65-F5344CB8AC3E}">
        <p14:creationId xmlns:p14="http://schemas.microsoft.com/office/powerpoint/2010/main" val="170330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an Interface as an Array Type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This example shows how to use a string index type</a:t>
            </a:r>
          </a:p>
          <a:p>
            <a:pPr lvl="1"/>
            <a:r>
              <a:rPr lang="en-GB" dirty="0"/>
              <a:t>Effectively, it's a key-value dictionary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eaLnBrk="1" hangingPunct="1"/>
            <a:r>
              <a:rPr lang="en-GB" dirty="0"/>
              <a:t>Usage: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689240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[index: string]: string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8" y="3099845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["Norway"] = "Oslo"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["UK"] = "London"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["Romania"] = "Bucharest"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["Norway"])</a:t>
            </a:r>
          </a:p>
        </p:txBody>
      </p:sp>
    </p:spTree>
    <p:extLst>
      <p:ext uri="{BB962C8B-B14F-4D97-AF65-F5344CB8AC3E}">
        <p14:creationId xmlns:p14="http://schemas.microsoft.com/office/powerpoint/2010/main" val="2685503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Getting started with TypeScript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Functions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Classes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Inheritance and interfaces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07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Using the TypeScript Playground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There's a handy TypeScript </a:t>
            </a:r>
            <a:r>
              <a:rPr lang="en-GB" dirty="0" err="1"/>
              <a:t>transpiler</a:t>
            </a:r>
            <a:r>
              <a:rPr lang="en-GB" dirty="0"/>
              <a:t> available online, where you can practice your TypeScript skills</a:t>
            </a:r>
          </a:p>
          <a:p>
            <a:pPr lvl="1"/>
            <a:r>
              <a:rPr lang="en-GB" dirty="0">
                <a:hlinkClick r:id="rId3"/>
              </a:rPr>
              <a:t>http://www.typescriptlang.org/play/</a:t>
            </a:r>
            <a:r>
              <a:rPr lang="en-GB" dirty="0"/>
              <a:t> 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Choose </a:t>
            </a:r>
            <a:r>
              <a:rPr lang="en-GB" dirty="0" err="1"/>
              <a:t>ESxxx</a:t>
            </a:r>
            <a:r>
              <a:rPr lang="en-GB" dirty="0"/>
              <a:t> as the target </a:t>
            </a:r>
            <a:br>
              <a:rPr lang="en-GB" dirty="0"/>
            </a:br>
            <a:r>
              <a:rPr lang="en-GB" dirty="0"/>
              <a:t>language, via the menu </a:t>
            </a:r>
            <a:br>
              <a:rPr lang="en-GB" dirty="0"/>
            </a:br>
            <a:r>
              <a:rPr lang="en-GB" b="1" dirty="0"/>
              <a:t>TS Config </a:t>
            </a:r>
            <a:r>
              <a:rPr lang="en-GB" dirty="0"/>
              <a:t>| </a:t>
            </a:r>
            <a:r>
              <a:rPr lang="en-GB" b="1" dirty="0"/>
              <a:t>Target</a:t>
            </a:r>
            <a:r>
              <a:rPr lang="en-GB" dirty="0"/>
              <a:t> | </a:t>
            </a:r>
            <a:r>
              <a:rPr lang="en-GB" b="1" dirty="0" err="1"/>
              <a:t>ESxxx</a:t>
            </a:r>
            <a:endParaRPr lang="en-GB" b="1" dirty="0"/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Then try out some TS!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EB95235-1633-4642-B226-8113B6021091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FB05E-64AB-46C8-94FA-6201EE673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022" y="2508042"/>
            <a:ext cx="3918243" cy="198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984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Types in Declarations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allows you to define types in declarations</a:t>
            </a:r>
          </a:p>
          <a:p>
            <a:pPr lvl="1"/>
            <a:r>
              <a:rPr lang="en-GB" dirty="0"/>
              <a:t>Variables, parameters, and function return types</a:t>
            </a:r>
          </a:p>
          <a:p>
            <a:pPr lvl="1"/>
            <a:r>
              <a:rPr lang="en-GB" dirty="0"/>
              <a:t>Use the syntax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variableName:type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65882"/>
            <a:ext cx="2753487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name1 = 'Fred'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name2: string = 'Wilma'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24179-781D-4E3E-91C3-4E2AA66FAA9D}"/>
              </a:ext>
            </a:extLst>
          </p:cNvPr>
          <p:cNvSpPr txBox="1"/>
          <p:nvPr/>
        </p:nvSpPr>
        <p:spPr>
          <a:xfrm>
            <a:off x="5976607" y="273318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 code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6786A028-32C5-4F0C-8A73-BE5F349EF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165882"/>
            <a:ext cx="2753487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name1 = 'Fred'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name2 = 'Wilma'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D361062-4242-45AA-B184-841D7C60ECCD}"/>
              </a:ext>
            </a:extLst>
          </p:cNvPr>
          <p:cNvSpPr/>
          <p:nvPr/>
        </p:nvSpPr>
        <p:spPr>
          <a:xfrm>
            <a:off x="4313511" y="2041733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8D81D-2C90-4436-BA85-5172712604E0}"/>
              </a:ext>
            </a:extLst>
          </p:cNvPr>
          <p:cNvSpPr txBox="1"/>
          <p:nvPr/>
        </p:nvSpPr>
        <p:spPr>
          <a:xfrm>
            <a:off x="1351196" y="273318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29479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floating point or integral number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- true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literal text or template string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`${x}`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a function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object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non-primitive type (e.g. object, array)</a:t>
            </a:r>
            <a:endParaRPr lang="en-GB" dirty="0">
              <a:latin typeface="+mj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0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Basic Types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no type (e.g. function with no return)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never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function that never returns normally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any 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disables type-checks, e.g. legacy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     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value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 - 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data type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+mj-lt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552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arrays</a:t>
            </a:r>
          </a:p>
          <a:p>
            <a:pPr lvl="1"/>
            <a:r>
              <a:rPr lang="en-GB" dirty="0"/>
              <a:t>Use the type of the elements followed by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 lvl="1"/>
            <a:r>
              <a:rPr lang="en-GB" dirty="0"/>
              <a:t>Or use the generic array type 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Array&lt;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2158624"/>
            <a:ext cx="2816646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a: number[] = [1,2]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b: Array&lt;number&gt; = [3,4]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63165" y="272592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2158624"/>
            <a:ext cx="2816646" cy="43906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a1 = [1,2]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a2 = [3,4]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2034475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2725929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254504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supports tuples</a:t>
            </a:r>
          </a:p>
          <a:p>
            <a:pPr lvl="1"/>
            <a:r>
              <a:rPr lang="en-GB" dirty="0"/>
              <a:t>Effectively an array of mixed types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1AEBA0BB-C649-4DE1-B446-612C7B49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777" y="1751708"/>
            <a:ext cx="2816646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bd: [number, string]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day: number = bd[0]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month: string = bd[1]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4B7A4-792C-4887-8B43-A76E7CC2A23B}"/>
              </a:ext>
            </a:extLst>
          </p:cNvPr>
          <p:cNvSpPr txBox="1"/>
          <p:nvPr/>
        </p:nvSpPr>
        <p:spPr>
          <a:xfrm>
            <a:off x="5832223" y="268238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 code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A344D13-8E9A-4AD3-9A69-73BA80630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468" y="1751708"/>
            <a:ext cx="2816646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bd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bd = [3, 'December']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day = bd[0]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var month = bd[1]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F0296D-D06C-48BB-8A8A-060347AFDFAC}"/>
              </a:ext>
            </a:extLst>
          </p:cNvPr>
          <p:cNvSpPr/>
          <p:nvPr/>
        </p:nvSpPr>
        <p:spPr>
          <a:xfrm>
            <a:off x="4335285" y="1903841"/>
            <a:ext cx="1547695" cy="6914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Transpiles</a:t>
            </a:r>
            <a:r>
              <a:rPr lang="en-GB" dirty="0"/>
              <a:t>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11423-193B-4723-A7E9-65EC8FD84BAD}"/>
              </a:ext>
            </a:extLst>
          </p:cNvPr>
          <p:cNvSpPr txBox="1"/>
          <p:nvPr/>
        </p:nvSpPr>
        <p:spPr>
          <a:xfrm>
            <a:off x="1351196" y="3067025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 code</a:t>
            </a:r>
          </a:p>
        </p:txBody>
      </p:sp>
    </p:spTree>
    <p:extLst>
      <p:ext uri="{BB962C8B-B14F-4D97-AF65-F5344CB8AC3E}">
        <p14:creationId xmlns:p14="http://schemas.microsoft.com/office/powerpoint/2010/main" val="35668650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2505</TotalTime>
  <Words>2362</Words>
  <Application>Microsoft Office PowerPoint</Application>
  <PresentationFormat>On-screen Show (16:9)</PresentationFormat>
  <Paragraphs>492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Courier New</vt:lpstr>
      <vt:lpstr>Lucida Console</vt:lpstr>
      <vt:lpstr>Open Sans</vt:lpstr>
      <vt:lpstr>Times New Roman</vt:lpstr>
      <vt:lpstr>Wingdings</vt:lpstr>
      <vt:lpstr>Standard_LiveLessons_2017</vt:lpstr>
      <vt:lpstr>TypeScript Essentials</vt:lpstr>
      <vt:lpstr>1. Getting Started with TypeScript</vt:lpstr>
      <vt:lpstr>Overview</vt:lpstr>
      <vt:lpstr>Using the TypeScript Playground</vt:lpstr>
      <vt:lpstr>Defining Types in Declarations</vt:lpstr>
      <vt:lpstr>TypeScript Basic Types (1 of 2)</vt:lpstr>
      <vt:lpstr>TypeScript Basic Types (2 of 2)</vt:lpstr>
      <vt:lpstr>Arrays</vt:lpstr>
      <vt:lpstr>Tuples</vt:lpstr>
      <vt:lpstr>Enums</vt:lpstr>
      <vt:lpstr>2. Functions</vt:lpstr>
      <vt:lpstr>Typed Parameters and Returns</vt:lpstr>
      <vt:lpstr>Default Parameters</vt:lpstr>
      <vt:lpstr>Optional Parameters</vt:lpstr>
      <vt:lpstr>Rest Parameters</vt:lpstr>
      <vt:lpstr>Lambda Expressions </vt:lpstr>
      <vt:lpstr>3. Classes</vt:lpstr>
      <vt:lpstr>Defining a Simple Class</vt:lpstr>
      <vt:lpstr>Constructors</vt:lpstr>
      <vt:lpstr>Read-Only Properties</vt:lpstr>
      <vt:lpstr>Encapsulation (1 of 2)</vt:lpstr>
      <vt:lpstr>Encapsulation (2 of 2)</vt:lpstr>
      <vt:lpstr>Constructor Parameter Properties</vt:lpstr>
      <vt:lpstr>Defining Additional Methods</vt:lpstr>
      <vt:lpstr>Defining Static Members (1 of 2)</vt:lpstr>
      <vt:lpstr>Defining Static Members (2 of 2)</vt:lpstr>
      <vt:lpstr>4. Inheritance and Interfaces</vt:lpstr>
      <vt:lpstr>Inheritance in TypeScript</vt:lpstr>
      <vt:lpstr>Additional Inheritance Techniques</vt:lpstr>
      <vt:lpstr>Using an Interface to Specify Methods</vt:lpstr>
      <vt:lpstr>Using an Interface as a Property Bag</vt:lpstr>
      <vt:lpstr>Using an Interface as a Func Signature</vt:lpstr>
      <vt:lpstr>Using an Interface as an Array Type (1)</vt:lpstr>
      <vt:lpstr>Using an Interface as an Array Type (2)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124</cp:revision>
  <dcterms:created xsi:type="dcterms:W3CDTF">2015-09-28T19:52:00Z</dcterms:created>
  <dcterms:modified xsi:type="dcterms:W3CDTF">2024-06-04T21:58:58Z</dcterms:modified>
</cp:coreProperties>
</file>