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710" r:id="rId3"/>
    <p:sldId id="629" r:id="rId4"/>
    <p:sldId id="767" r:id="rId5"/>
    <p:sldId id="768" r:id="rId6"/>
    <p:sldId id="533" r:id="rId7"/>
    <p:sldId id="769" r:id="rId8"/>
    <p:sldId id="770" r:id="rId9"/>
    <p:sldId id="728" r:id="rId10"/>
    <p:sldId id="713" r:id="rId11"/>
    <p:sldId id="753" r:id="rId12"/>
    <p:sldId id="755" r:id="rId13"/>
    <p:sldId id="715" r:id="rId14"/>
    <p:sldId id="756" r:id="rId15"/>
    <p:sldId id="757" r:id="rId16"/>
    <p:sldId id="758" r:id="rId17"/>
    <p:sldId id="737" r:id="rId18"/>
    <p:sldId id="759" r:id="rId19"/>
    <p:sldId id="760" r:id="rId20"/>
    <p:sldId id="761" r:id="rId21"/>
    <p:sldId id="762" r:id="rId22"/>
    <p:sldId id="647" r:id="rId23"/>
    <p:sldId id="763" r:id="rId24"/>
    <p:sldId id="765" r:id="rId25"/>
    <p:sldId id="748" r:id="rId26"/>
    <p:sldId id="749" r:id="rId27"/>
    <p:sldId id="750" r:id="rId28"/>
    <p:sldId id="766" r:id="rId29"/>
    <p:sldId id="75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A5C5D0"/>
    <a:srgbClr val="157FA4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>
        <p:scale>
          <a:sx n="176" d="100"/>
          <a:sy n="176" d="100"/>
        </p:scale>
        <p:origin x="168" y="204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8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0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3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8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0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97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8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71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uk/java/technologies/javase-jdk11-download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jdk.java.net/install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1: Setting the Scene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1.1	</a:t>
            </a:r>
            <a:r>
              <a:rPr lang="en-GB" sz="2200" dirty="0">
                <a:effectLst/>
                <a:latin typeface="+mj-lt"/>
                <a:ea typeface="Arial" panose="020B0604020202020204" pitchFamily="34" charset="0"/>
              </a:rPr>
              <a:t>Overview of Full-Stack Applications</a:t>
            </a:r>
            <a:endParaRPr lang="en-GB" sz="2200" dirty="0">
              <a:latin typeface="+mj-lt"/>
            </a:endParaRP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1.2	Understanding REST Services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1.3	</a:t>
            </a:r>
            <a:r>
              <a:rPr lang="en-GB" sz="2200" dirty="0">
                <a:effectLst/>
                <a:latin typeface="+mj-lt"/>
                <a:ea typeface="Arial" panose="020B0604020202020204" pitchFamily="34" charset="0"/>
              </a:rPr>
              <a:t>Creating Client-Side Content</a:t>
            </a:r>
            <a:endParaRPr lang="en-GB" sz="2200" dirty="0">
              <a:latin typeface="+mj-lt"/>
            </a:endParaRP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1.4	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dirty="0"/>
              <a:t>The Name "REST"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BC3AAD-1A13-465F-8DB8-0B5AFE1F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The name “Representational State Transfer” is intended to evoke an image of how a well-designed Web application behaves: a network of Web pages forms a virtual state machine, allowing a user to progress through the application by selecting a link or submitting a short data-entry form, with each action resulting in a transition to the next state of the application by transferring a representation of that state to the user.</a:t>
            </a:r>
          </a:p>
          <a:p>
            <a:pPr marL="0" indent="0">
              <a:buNone/>
            </a:pPr>
            <a:r>
              <a:rPr lang="en-GB" dirty="0"/>
              <a:t>	- Fielding &amp; Taylor, 2002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Understanding </a:t>
            </a:r>
            <a:r>
              <a:rPr lang="en-GB" dirty="0">
                <a:sym typeface="Wingdings" pitchFamily="2" charset="2"/>
              </a:rPr>
              <a:t>REST</a:t>
            </a:r>
            <a:r>
              <a:rPr lang="en-GB" sz="2550" dirty="0">
                <a:sym typeface="Wingdings" pitchFamily="2" charset="2"/>
              </a:rPr>
              <a:t> Communication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 client sends an HTTP request message to a REST service, and the REST service returns an HTTP response message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E6A020-FCC7-491E-8278-CD84C13D6B5F}"/>
              </a:ext>
            </a:extLst>
          </p:cNvPr>
          <p:cNvSpPr/>
          <p:nvPr/>
        </p:nvSpPr>
        <p:spPr>
          <a:xfrm>
            <a:off x="5310650" y="1895825"/>
            <a:ext cx="1475365" cy="1625169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REST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8D3549-223E-421A-BB39-55351B77AB93}"/>
              </a:ext>
            </a:extLst>
          </p:cNvPr>
          <p:cNvSpPr/>
          <p:nvPr/>
        </p:nvSpPr>
        <p:spPr>
          <a:xfrm>
            <a:off x="2037458" y="1895825"/>
            <a:ext cx="1475365" cy="1625169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480BE-DE2B-42A2-9A3A-B02F82057375}"/>
              </a:ext>
            </a:extLst>
          </p:cNvPr>
          <p:cNvSpPr txBox="1"/>
          <p:nvPr/>
        </p:nvSpPr>
        <p:spPr>
          <a:xfrm>
            <a:off x="3587220" y="1904523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D8A0F0F-CF1D-4392-AEF9-5FD638AAAEFE}"/>
              </a:ext>
            </a:extLst>
          </p:cNvPr>
          <p:cNvSpPr/>
          <p:nvPr/>
        </p:nvSpPr>
        <p:spPr>
          <a:xfrm>
            <a:off x="3523098" y="2185353"/>
            <a:ext cx="1767002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29BB09-2EF6-4F4E-BF24-5D46355481FF}"/>
              </a:ext>
            </a:extLst>
          </p:cNvPr>
          <p:cNvSpPr/>
          <p:nvPr/>
        </p:nvSpPr>
        <p:spPr>
          <a:xfrm flipH="1">
            <a:off x="3529948" y="2964262"/>
            <a:ext cx="1767002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8A97E-1ACC-4524-A600-1E7CA379BD88}"/>
              </a:ext>
            </a:extLst>
          </p:cNvPr>
          <p:cNvSpPr txBox="1"/>
          <p:nvPr/>
        </p:nvSpPr>
        <p:spPr>
          <a:xfrm>
            <a:off x="3671010" y="3200780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25527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3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HTTP Request Messages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Let's take a closer look at a typical HTTP request message…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4E8667-D644-4AFC-8DBE-B9273336361B}"/>
              </a:ext>
            </a:extLst>
          </p:cNvPr>
          <p:cNvSpPr/>
          <p:nvPr/>
        </p:nvSpPr>
        <p:spPr>
          <a:xfrm>
            <a:off x="4865436" y="1498985"/>
            <a:ext cx="1475365" cy="736957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REST </a:t>
            </a:r>
            <a:br>
              <a:rPr lang="en-GB" b="1" dirty="0"/>
            </a:br>
            <a:r>
              <a:rPr lang="en-GB" b="1" dirty="0"/>
              <a:t>service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FED09-F1C9-47E1-A152-9B85C2A56802}"/>
              </a:ext>
            </a:extLst>
          </p:cNvPr>
          <p:cNvSpPr/>
          <p:nvPr/>
        </p:nvSpPr>
        <p:spPr>
          <a:xfrm>
            <a:off x="1588819" y="1498986"/>
            <a:ext cx="1502823" cy="72692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DEFBB-1099-4821-933C-48BB51E7EA0A}"/>
              </a:ext>
            </a:extLst>
          </p:cNvPr>
          <p:cNvSpPr txBox="1"/>
          <p:nvPr/>
        </p:nvSpPr>
        <p:spPr>
          <a:xfrm>
            <a:off x="3167170" y="1344886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0E6B24C-751A-4F0D-8016-703A851FA38F}"/>
              </a:ext>
            </a:extLst>
          </p:cNvPr>
          <p:cNvSpPr/>
          <p:nvPr/>
        </p:nvSpPr>
        <p:spPr>
          <a:xfrm>
            <a:off x="3095066" y="1625716"/>
            <a:ext cx="1749819" cy="2979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F444574-8FB9-40C2-9A6D-8D21D02C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26" y="2895141"/>
            <a:ext cx="4844301" cy="1170193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POST /employees HTTP/1.1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Host: example.com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application/json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27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"Andy", "age": 56}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838D2-A512-42F2-A3DD-382E17C6C2F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954677" y="1893870"/>
            <a:ext cx="0" cy="1001271"/>
          </a:xfrm>
          <a:prstGeom prst="straightConnector1">
            <a:avLst/>
          </a:prstGeom>
          <a:ln w="952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2CC36-0916-43B8-8AE7-AEE0953FFCD1}"/>
              </a:ext>
            </a:extLst>
          </p:cNvPr>
          <p:cNvSpPr/>
          <p:nvPr/>
        </p:nvSpPr>
        <p:spPr>
          <a:xfrm>
            <a:off x="1558247" y="2931560"/>
            <a:ext cx="4782554" cy="7705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21113C-0B5A-4F73-85CB-C5E328D1B6E3}"/>
              </a:ext>
            </a:extLst>
          </p:cNvPr>
          <p:cNvSpPr txBox="1"/>
          <p:nvPr/>
        </p:nvSpPr>
        <p:spPr>
          <a:xfrm>
            <a:off x="4814786" y="3455547"/>
            <a:ext cx="156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rgbClr val="FF0000"/>
                </a:solidFill>
              </a:rPr>
              <a:t>HTTP message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3B623-A4AA-4721-AC36-1B6F715C67B5}"/>
              </a:ext>
            </a:extLst>
          </p:cNvPr>
          <p:cNvSpPr/>
          <p:nvPr/>
        </p:nvSpPr>
        <p:spPr>
          <a:xfrm>
            <a:off x="1560023" y="3842535"/>
            <a:ext cx="4782554" cy="1934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3AD24E-5759-4619-BB0F-C70D0C4442BB}"/>
              </a:ext>
            </a:extLst>
          </p:cNvPr>
          <p:cNvSpPr txBox="1"/>
          <p:nvPr/>
        </p:nvSpPr>
        <p:spPr>
          <a:xfrm>
            <a:off x="4944630" y="3799505"/>
            <a:ext cx="143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rgbClr val="FF0000"/>
                </a:solidFill>
              </a:rPr>
              <a:t>HTTP message body</a:t>
            </a:r>
          </a:p>
        </p:txBody>
      </p:sp>
    </p:spTree>
    <p:extLst>
      <p:ext uri="{BB962C8B-B14F-4D97-AF65-F5344CB8AC3E}">
        <p14:creationId xmlns:p14="http://schemas.microsoft.com/office/powerpoint/2010/main" val="35912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  <p:bldP spid="21" grpId="0" animBg="1"/>
      <p:bldP spid="23" grpId="0" animBg="1"/>
      <p:bldP spid="24" grpId="0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HTTP Verbs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 dirty="0"/>
              <a:t>REST services use HTTP verbs to define "CRUD" operations</a:t>
            </a:r>
          </a:p>
          <a:p>
            <a:pPr lvl="1"/>
            <a:r>
              <a:rPr lang="cy-GB" dirty="0"/>
              <a:t>CRUD = Create | Read | Update | Delete</a:t>
            </a:r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18F07F-4E33-41B3-A885-8EC794C1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03537"/>
              </p:ext>
            </p:extLst>
          </p:nvPr>
        </p:nvGraphicFramePr>
        <p:xfrm>
          <a:off x="1524001" y="1664643"/>
          <a:ext cx="5325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3">
                  <a:extLst>
                    <a:ext uri="{9D8B030D-6E8A-4147-A177-3AD203B41FA5}">
                      <a16:colId xmlns:a16="http://schemas.microsoft.com/office/drawing/2014/main" val="2425900303"/>
                    </a:ext>
                  </a:extLst>
                </a:gridCol>
                <a:gridCol w="4053037">
                  <a:extLst>
                    <a:ext uri="{9D8B030D-6E8A-4147-A177-3AD203B41FA5}">
                      <a16:colId xmlns:a16="http://schemas.microsoft.com/office/drawing/2014/main" val="62840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HTTP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Meaning in CRUD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Create a new resource from the request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1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Read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0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Update a resource from the request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Delete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541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Common Data Types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REST services typically consume or return JSON or XML data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JSON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XML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application/xml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text/xml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012A39A-E95A-4AA0-B487-1DF21CFB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26" y="1994225"/>
            <a:ext cx="5001838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"Andy",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"age": 56,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"skills": ["C++", "Java"]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3438EC5-6A5C-4720-B77A-30EC5805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26" y="3598437"/>
            <a:ext cx="5001838" cy="1324081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&lt;name&gt;Andy&lt;/name&gt;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&lt;age&gt;56&lt;/age&gt;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&lt;skills&gt;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&lt;skill&gt;C++&lt;/skill&gt;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&lt;skill&gt;Java&lt;/skill&gt;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&lt;/skills&gt;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&lt;/employee&gt;</a:t>
            </a:r>
          </a:p>
        </p:txBody>
      </p:sp>
    </p:spTree>
    <p:extLst>
      <p:ext uri="{BB962C8B-B14F-4D97-AF65-F5344CB8AC3E}">
        <p14:creationId xmlns:p14="http://schemas.microsoft.com/office/powerpoint/2010/main" val="24736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HTTP Response Messages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Let's take a closer look at a typical HTTP response message…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4E8667-D644-4AFC-8DBE-B9273336361B}"/>
              </a:ext>
            </a:extLst>
          </p:cNvPr>
          <p:cNvSpPr/>
          <p:nvPr/>
        </p:nvSpPr>
        <p:spPr>
          <a:xfrm>
            <a:off x="4865436" y="1498985"/>
            <a:ext cx="1475365" cy="736957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REST </a:t>
            </a:r>
            <a:br>
              <a:rPr lang="en-GB" b="1" dirty="0"/>
            </a:br>
            <a:r>
              <a:rPr lang="en-GB" b="1" dirty="0"/>
              <a:t>service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FED09-F1C9-47E1-A152-9B85C2A56802}"/>
              </a:ext>
            </a:extLst>
          </p:cNvPr>
          <p:cNvSpPr/>
          <p:nvPr/>
        </p:nvSpPr>
        <p:spPr>
          <a:xfrm>
            <a:off x="1588819" y="1498986"/>
            <a:ext cx="1502823" cy="72692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DEFBB-1099-4821-933C-48BB51E7EA0A}"/>
              </a:ext>
            </a:extLst>
          </p:cNvPr>
          <p:cNvSpPr txBox="1"/>
          <p:nvPr/>
        </p:nvSpPr>
        <p:spPr>
          <a:xfrm>
            <a:off x="3233745" y="1548571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0E6B24C-751A-4F0D-8016-703A851FA38F}"/>
              </a:ext>
            </a:extLst>
          </p:cNvPr>
          <p:cNvSpPr/>
          <p:nvPr/>
        </p:nvSpPr>
        <p:spPr>
          <a:xfrm flipH="1">
            <a:off x="3095066" y="1829406"/>
            <a:ext cx="1749819" cy="2979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F444574-8FB9-40C2-9A6D-8D21D02C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26" y="3098831"/>
            <a:ext cx="4844301" cy="1170193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HTTP/1.1 201 Created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 /employees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37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Date: Tue, 20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2021 08:23:51 GMT</a:t>
            </a:r>
          </a:p>
          <a:p>
            <a:pPr defTabSz="739775">
              <a:defRPr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{"id": 4, "name": "Andy", "age": 56}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838D2-A512-42F2-A3DD-382E17C6C2F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954677" y="2097561"/>
            <a:ext cx="0" cy="1001270"/>
          </a:xfrm>
          <a:prstGeom prst="straightConnector1">
            <a:avLst/>
          </a:prstGeom>
          <a:ln w="952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2CC36-0916-43B8-8AE7-AEE0953FFCD1}"/>
              </a:ext>
            </a:extLst>
          </p:cNvPr>
          <p:cNvSpPr/>
          <p:nvPr/>
        </p:nvSpPr>
        <p:spPr>
          <a:xfrm>
            <a:off x="1558247" y="3137474"/>
            <a:ext cx="4782554" cy="7830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21113C-0B5A-4F73-85CB-C5E328D1B6E3}"/>
              </a:ext>
            </a:extLst>
          </p:cNvPr>
          <p:cNvSpPr txBox="1"/>
          <p:nvPr/>
        </p:nvSpPr>
        <p:spPr>
          <a:xfrm>
            <a:off x="4814786" y="3676419"/>
            <a:ext cx="156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rgbClr val="FF0000"/>
                </a:solidFill>
              </a:rPr>
              <a:t>HTTP message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3B623-A4AA-4721-AC36-1B6F715C67B5}"/>
              </a:ext>
            </a:extLst>
          </p:cNvPr>
          <p:cNvSpPr/>
          <p:nvPr/>
        </p:nvSpPr>
        <p:spPr>
          <a:xfrm>
            <a:off x="1560023" y="4048039"/>
            <a:ext cx="4782554" cy="1934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3AD24E-5759-4619-BB0F-C70D0C4442BB}"/>
              </a:ext>
            </a:extLst>
          </p:cNvPr>
          <p:cNvSpPr txBox="1"/>
          <p:nvPr/>
        </p:nvSpPr>
        <p:spPr>
          <a:xfrm>
            <a:off x="4944630" y="4005009"/>
            <a:ext cx="143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rgbClr val="FF0000"/>
                </a:solidFill>
              </a:rPr>
              <a:t>HTTP message body</a:t>
            </a:r>
          </a:p>
        </p:txBody>
      </p:sp>
    </p:spTree>
    <p:extLst>
      <p:ext uri="{BB962C8B-B14F-4D97-AF65-F5344CB8AC3E}">
        <p14:creationId xmlns:p14="http://schemas.microsoft.com/office/powerpoint/2010/main" val="32982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  <p:bldP spid="21" grpId="0" animBg="1"/>
      <p:bldP spid="23" grpId="0" animBg="1"/>
      <p:bldP spid="24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HTTP Response Status Codes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 dirty="0"/>
              <a:t>Here are some common HTTP response status codes: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18F07F-4E33-41B3-A885-8EC794C1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65712"/>
              </p:ext>
            </p:extLst>
          </p:nvPr>
        </p:nvGraphicFramePr>
        <p:xfrm>
          <a:off x="1524000" y="1261614"/>
          <a:ext cx="4825429" cy="3763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73">
                  <a:extLst>
                    <a:ext uri="{9D8B030D-6E8A-4147-A177-3AD203B41FA5}">
                      <a16:colId xmlns:a16="http://schemas.microsoft.com/office/drawing/2014/main" val="2425900303"/>
                    </a:ext>
                  </a:extLst>
                </a:gridCol>
                <a:gridCol w="3582256">
                  <a:extLst>
                    <a:ext uri="{9D8B030D-6E8A-4147-A177-3AD203B41FA5}">
                      <a16:colId xmlns:a16="http://schemas.microsoft.com/office/drawing/2014/main" val="628408239"/>
                    </a:ext>
                  </a:extLst>
                </a:gridCol>
              </a:tblGrid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7687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14367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09632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61508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Permanently 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54144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32389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Unauthorized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64142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78129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59234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Method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22744"/>
                  </a:ext>
                </a:extLst>
              </a:tr>
              <a:tr h="34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Internal 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4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Setting the Scene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1.3	 Creating Client-Side Content</a:t>
            </a:r>
          </a:p>
        </p:txBody>
      </p:sp>
    </p:spTree>
    <p:extLst>
      <p:ext uri="{BB962C8B-B14F-4D97-AF65-F5344CB8AC3E}">
        <p14:creationId xmlns:p14="http://schemas.microsoft.com/office/powerpoint/2010/main" val="301518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Let's consider how we can create client-side content in a full-stack application</a:t>
            </a:r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0CE90AB-573C-48BA-A077-026608C8C124}"/>
              </a:ext>
            </a:extLst>
          </p:cNvPr>
          <p:cNvSpPr/>
          <p:nvPr/>
        </p:nvSpPr>
        <p:spPr>
          <a:xfrm>
            <a:off x="6813444" y="2259479"/>
            <a:ext cx="1424545" cy="886327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A349AB-9718-4076-BE3B-71FB8E18E776}"/>
              </a:ext>
            </a:extLst>
          </p:cNvPr>
          <p:cNvSpPr/>
          <p:nvPr/>
        </p:nvSpPr>
        <p:spPr>
          <a:xfrm>
            <a:off x="4430389" y="1626697"/>
            <a:ext cx="1475365" cy="2151891"/>
          </a:xfrm>
          <a:prstGeom prst="roundRect">
            <a:avLst/>
          </a:prstGeom>
          <a:solidFill>
            <a:srgbClr val="A5C5D0">
              <a:alpha val="50196"/>
            </a:srgbClr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6CCDA2-F5B0-4F47-B6D1-3DD276AD2A1B}"/>
              </a:ext>
            </a:extLst>
          </p:cNvPr>
          <p:cNvSpPr/>
          <p:nvPr/>
        </p:nvSpPr>
        <p:spPr>
          <a:xfrm>
            <a:off x="1571593" y="1626697"/>
            <a:ext cx="1475365" cy="2151891"/>
          </a:xfrm>
          <a:prstGeom prst="roundRect">
            <a:avLst/>
          </a:prstGeom>
          <a:solidFill>
            <a:srgbClr val="157FA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84845-9A5E-43D4-921D-C8259C193A3E}"/>
              </a:ext>
            </a:extLst>
          </p:cNvPr>
          <p:cNvCxnSpPr>
            <a:cxnSpLocks/>
          </p:cNvCxnSpPr>
          <p:nvPr/>
        </p:nvCxnSpPr>
        <p:spPr>
          <a:xfrm>
            <a:off x="3099371" y="2702642"/>
            <a:ext cx="1331018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B7789A-5648-4D13-9396-61CA63E3070C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>
            <a:off x="5905754" y="2702643"/>
            <a:ext cx="90769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9A4F36-A2E4-4BC5-82BE-999064A436BE}"/>
              </a:ext>
            </a:extLst>
          </p:cNvPr>
          <p:cNvSpPr txBox="1"/>
          <p:nvPr/>
        </p:nvSpPr>
        <p:spPr>
          <a:xfrm>
            <a:off x="3411768" y="2791309"/>
            <a:ext cx="6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A5C5D0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340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Defining an HTML Web Page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HTML is the fundamental building block of a web UI</a:t>
            </a:r>
          </a:p>
          <a:p>
            <a:pPr lvl="1"/>
            <a:r>
              <a:rPr lang="en-GB" dirty="0"/>
              <a:t>Defines static client-side content</a:t>
            </a:r>
          </a:p>
          <a:p>
            <a:pPr lvl="1"/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F7269E4-4D16-4CF7-A3EB-55413939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6" y="1595213"/>
            <a:ext cx="4514810" cy="175496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my simple page&lt;/title&gt;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&lt;h1&gt;Simple page&lt;/h1&gt;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&lt;div&gt;Andy says hello!&lt;/div&gt;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824B1-BBD2-4E59-A889-822EE7473F03}"/>
              </a:ext>
            </a:extLst>
          </p:cNvPr>
          <p:cNvSpPr txBox="1"/>
          <p:nvPr/>
        </p:nvSpPr>
        <p:spPr>
          <a:xfrm>
            <a:off x="4993240" y="307660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page1.html</a:t>
            </a:r>
          </a:p>
        </p:txBody>
      </p:sp>
    </p:spTree>
    <p:extLst>
      <p:ext uri="{BB962C8B-B14F-4D97-AF65-F5344CB8AC3E}">
        <p14:creationId xmlns:p14="http://schemas.microsoft.com/office/powerpoint/2010/main" val="41651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Setting the Scene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1.1	 </a:t>
            </a:r>
            <a:r>
              <a:rPr lang="en-GB" sz="2400" dirty="0">
                <a:effectLst/>
                <a:latin typeface="+mj-lt"/>
                <a:ea typeface="Arial" panose="020B0604020202020204" pitchFamily="34" charset="0"/>
              </a:rPr>
              <a:t>Overview of Full-Stack Applications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Defining and Using Cascading Style Sheets (CSS)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 CSS stylesheet defines styles for your HTML content: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link an HTML page to a stylesheet like so: </a:t>
            </a:r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F7269E4-4D16-4CF7-A3EB-55413939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6" y="3091550"/>
            <a:ext cx="4514810" cy="193963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my styled page&lt;/title&gt;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GB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&lt;h1&gt;Styled page&lt;/h1&gt;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&lt;div&gt;Andy says hello!&lt;/div&gt;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824B1-BBD2-4E59-A889-822EE7473F03}"/>
              </a:ext>
            </a:extLst>
          </p:cNvPr>
          <p:cNvSpPr txBox="1"/>
          <p:nvPr/>
        </p:nvSpPr>
        <p:spPr>
          <a:xfrm>
            <a:off x="4993240" y="475418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page2.html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9BEEEA6-5C8F-4849-8CB7-968D0899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6" y="1229669"/>
            <a:ext cx="4514810" cy="1200971"/>
          </a:xfrm>
          <a:prstGeom prst="rect">
            <a:avLst/>
          </a:prstGeom>
          <a:solidFill>
            <a:srgbClr val="FBE66B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Verdana, sans-serif;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D5CB2-8B6C-4D10-B11C-9B16B3708AEA}"/>
              </a:ext>
            </a:extLst>
          </p:cNvPr>
          <p:cNvSpPr txBox="1"/>
          <p:nvPr/>
        </p:nvSpPr>
        <p:spPr>
          <a:xfrm>
            <a:off x="4993240" y="216035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32361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Implementing Client-Side Functionality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implement client-side functionality in JavaScript: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incorporate script into an HTML page like so: </a:t>
            </a:r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F7269E4-4D16-4CF7-A3EB-55413939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6" y="2743532"/>
            <a:ext cx="4514810" cy="21243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my functional page&lt;/title&gt;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="script.js"&gt;&lt;/script&gt;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&lt;h1&gt;Page with functionality&lt;/h1&gt;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me&lt;/button&gt;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eaLnBrk="1" hangingPunct="1"/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GB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824B1-BBD2-4E59-A889-822EE7473F03}"/>
              </a:ext>
            </a:extLst>
          </p:cNvPr>
          <p:cNvSpPr txBox="1"/>
          <p:nvPr/>
        </p:nvSpPr>
        <p:spPr>
          <a:xfrm>
            <a:off x="4993240" y="459401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page3.html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9BEEEA6-5C8F-4849-8CB7-968D0899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6" y="1229669"/>
            <a:ext cx="4514810" cy="646973"/>
          </a:xfrm>
          <a:prstGeom prst="rect">
            <a:avLst/>
          </a:prstGeom>
          <a:solidFill>
            <a:srgbClr val="FBE66B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alert("Hi!")</a:t>
            </a:r>
          </a:p>
          <a:p>
            <a:pPr eaLnBrk="1" hangingPunct="1"/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D5CB2-8B6C-4D10-B11C-9B16B3708AEA}"/>
              </a:ext>
            </a:extLst>
          </p:cNvPr>
          <p:cNvSpPr txBox="1"/>
          <p:nvPr/>
        </p:nvSpPr>
        <p:spPr>
          <a:xfrm>
            <a:off x="5086214" y="1599643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2502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JavaScript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JavaScript (ECMAScript 6 and above) offers many key language improvements over "traditional" JavaScript:</a:t>
            </a:r>
          </a:p>
          <a:p>
            <a:pPr lvl="1"/>
            <a:r>
              <a:rPr lang="en-GB" dirty="0"/>
              <a:t>Interpolated strings</a:t>
            </a:r>
          </a:p>
          <a:p>
            <a:pPr lvl="1"/>
            <a:r>
              <a:rPr lang="en-GB" dirty="0"/>
              <a:t>Arrow functions (a.k.a. lambdas)</a:t>
            </a:r>
          </a:p>
          <a:p>
            <a:pPr lvl="1"/>
            <a:r>
              <a:rPr lang="en-GB" dirty="0"/>
              <a:t>Classes and inheritance</a:t>
            </a:r>
          </a:p>
          <a:p>
            <a:pPr lvl="1"/>
            <a:r>
              <a:rPr lang="en-GB" dirty="0"/>
              <a:t>Object and array </a:t>
            </a:r>
            <a:r>
              <a:rPr lang="en-GB" dirty="0" err="1"/>
              <a:t>destructuring</a:t>
            </a:r>
            <a:endParaRPr lang="en-GB" dirty="0"/>
          </a:p>
          <a:p>
            <a:pPr lvl="1"/>
            <a:r>
              <a:rPr lang="en-GB" dirty="0"/>
              <a:t>Spread parameters</a:t>
            </a:r>
          </a:p>
          <a:p>
            <a:pPr lvl="1"/>
            <a:r>
              <a:rPr lang="en-GB" dirty="0"/>
              <a:t>Array mapping and filtering </a:t>
            </a:r>
          </a:p>
          <a:p>
            <a:pPr lvl="1"/>
            <a:r>
              <a:rPr lang="en-GB" dirty="0"/>
              <a:t>Generator functions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7062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vs. TypeScript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is a dynamically-typed language:</a:t>
            </a:r>
          </a:p>
          <a:p>
            <a:pPr lvl="1"/>
            <a:r>
              <a:rPr lang="en-GB" dirty="0"/>
              <a:t>No compile-time help, so you hit bugs at runtime</a:t>
            </a:r>
          </a:p>
          <a:p>
            <a:pPr lvl="1"/>
            <a:r>
              <a:rPr lang="en-GB" dirty="0"/>
              <a:t>Limited IntelliSense</a:t>
            </a:r>
          </a:p>
          <a:p>
            <a:pPr lvl="1"/>
            <a:r>
              <a:rPr lang="en-GB" dirty="0"/>
              <a:t>Limited tool support for refactoring</a:t>
            </a:r>
          </a:p>
          <a:p>
            <a:pPr lvl="1"/>
            <a:endParaRPr lang="en-GB" dirty="0"/>
          </a:p>
          <a:p>
            <a:r>
              <a:rPr lang="en-GB" dirty="0"/>
              <a:t>TypeScript is a statically-typed language:</a:t>
            </a:r>
          </a:p>
          <a:p>
            <a:pPr lvl="1"/>
            <a:r>
              <a:rPr lang="en-GB" dirty="0"/>
              <a:t>You declare types for variables</a:t>
            </a:r>
          </a:p>
          <a:p>
            <a:pPr lvl="1"/>
            <a:r>
              <a:rPr lang="en-GB" dirty="0"/>
              <a:t>The compiler checks for correct usage</a:t>
            </a:r>
          </a:p>
          <a:p>
            <a:pPr lvl="1"/>
            <a:endParaRPr lang="en-GB" dirty="0"/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0088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151-6783-48D1-AF9F-4800E90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Client-Side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C80B-0F40-4305-9D2B-9618FDD9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client-side frameworks and libraries available</a:t>
            </a:r>
          </a:p>
          <a:p>
            <a:pPr lvl="1"/>
            <a:r>
              <a:rPr lang="en-GB" dirty="0"/>
              <a:t>Simplify development</a:t>
            </a:r>
          </a:p>
          <a:p>
            <a:pPr lvl="1"/>
            <a:r>
              <a:rPr lang="en-GB" dirty="0"/>
              <a:t>Provide a consistent structure for client-side code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React - we'll use this</a:t>
            </a:r>
          </a:p>
          <a:p>
            <a:pPr lvl="1"/>
            <a:r>
              <a:rPr lang="en-GB" dirty="0"/>
              <a:t>Angular</a:t>
            </a:r>
          </a:p>
          <a:p>
            <a:pPr lvl="1"/>
            <a:r>
              <a:rPr lang="en-GB" dirty="0"/>
              <a:t>Vue.js</a:t>
            </a:r>
          </a:p>
          <a:p>
            <a:pPr lvl="1"/>
            <a:r>
              <a:rPr lang="en-GB" dirty="0"/>
              <a:t>jQuery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11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Setting the Scene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1.4	 Tooling Up</a:t>
            </a:r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 during this video series: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11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Node.js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the Java Development Kit (JDK)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the Oracle 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https://www.oracle.com/uk/java/technologies/javase-jdk11-downloads.html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Alternatively, you can install OpenJDK,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4"/>
              </a:rPr>
              <a:t>https://openjdk.java.net/install/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</a:t>
            </a:r>
            <a:r>
              <a:rPr lang="en-GB" dirty="0"/>
              <a:t>IntelliJ IDEA Ultimate Edition from here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https://www.jetbrains.com/idea/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Make sure you install the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Ultimate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Edition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install a free 30-day trial if you like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use IntelliJ IDEA to create and run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Spring Boot server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Setting up Node.js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</a:t>
            </a:r>
            <a:r>
              <a:rPr lang="en-GB" dirty="0"/>
              <a:t>Node.js from here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https://nodejs.org/en/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 recommend you install the "LTS" version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LTS = "Long Term Support"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is a stable version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use Node.js to manage React libraries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in our client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the typical structure of a full-stack application</a:t>
            </a:r>
          </a:p>
          <a:p>
            <a:pPr lvl="1"/>
            <a:endParaRPr lang="en-GB" dirty="0"/>
          </a:p>
          <a:p>
            <a:r>
              <a:rPr lang="en-GB" dirty="0"/>
              <a:t>Let's discuss the technologies in each layer…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2D30D-3080-4F9E-9470-39703307AA74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41AB22-E4E2-4272-8E04-59D8ACCE30F3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157FA1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F9BB1-3775-45C0-922F-8FCEC245FE93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1D0456-6294-4FE1-B15A-420646F99F5C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6315D-7060-4FFE-A59A-082FEC68CB6B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73EB2-83C8-4E93-9E37-753D8E817BE0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C43A80C-B81F-4AFC-9077-192A8B90E79C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Web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 Web UI typically uses all of the following technologies: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Cascading Style Sheets (CSS)</a:t>
            </a:r>
          </a:p>
          <a:p>
            <a:pPr lvl="1"/>
            <a:r>
              <a:rPr lang="en-GB" dirty="0"/>
              <a:t>JavaScript or TypeScript</a:t>
            </a:r>
          </a:p>
          <a:p>
            <a:pPr lvl="1"/>
            <a:r>
              <a:rPr lang="en-GB" dirty="0"/>
              <a:t>Frameworks, e.g., React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9FD88-D33F-4F6E-B646-BF535A2B433A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43D97-F61E-4B14-95CB-3B3B7ADC8526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BB889B-9406-439A-A1B6-6947CBBAB398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5CC532-5A0E-43D9-A2F6-42D8B7CFCCF9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9A752-746F-4AB2-AAAF-16728CFF29C1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0079-7C8A-4AA1-BA8E-793A227F2FDF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9455701-8C61-4165-878A-B3CC211D5CD7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20910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of REST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REST services are the most common way</a:t>
            </a:r>
            <a:br>
              <a:rPr lang="en-GB" dirty="0"/>
            </a:br>
            <a:r>
              <a:rPr lang="en-GB" dirty="0"/>
              <a:t>for a web UI to communicate with a server</a:t>
            </a:r>
          </a:p>
          <a:p>
            <a:pPr lvl="1"/>
            <a:r>
              <a:rPr lang="en-GB" dirty="0"/>
              <a:t>Standard and open communication protocol</a:t>
            </a:r>
          </a:p>
          <a:p>
            <a:pPr lvl="1"/>
            <a:r>
              <a:rPr lang="en-GB" dirty="0"/>
              <a:t>Any kind of client can communicate with </a:t>
            </a:r>
            <a:br>
              <a:rPr lang="en-GB" dirty="0"/>
            </a:br>
            <a:r>
              <a:rPr lang="en-GB" dirty="0"/>
              <a:t>any kind of server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9FD88-D33F-4F6E-B646-BF535A2B433A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43D97-F61E-4B14-95CB-3B3B7ADC8526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BB889B-9406-439A-A1B6-6947CBBAB398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157FA4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5CC532-5A0E-43D9-A2F6-42D8B7CFCCF9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9A752-746F-4AB2-AAAF-16728CFF29C1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157FA4"/>
          </a:solidFill>
          <a:ln>
            <a:solidFill>
              <a:srgbClr val="157F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0079-7C8A-4AA1-BA8E-793A227F2FDF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3C004C1-4462-40CB-83E7-78DCFE0AEC77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854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Web Server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You can use various alternative technologies to implement a web server app, such as:</a:t>
            </a:r>
          </a:p>
          <a:p>
            <a:pPr lvl="1"/>
            <a:r>
              <a:rPr lang="en-GB" dirty="0"/>
              <a:t>Spring Boot</a:t>
            </a:r>
          </a:p>
          <a:p>
            <a:pPr lvl="1"/>
            <a:r>
              <a:rPr lang="en-GB" dirty="0"/>
              <a:t>Microsoft ASP.NET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Node.js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9FD88-D33F-4F6E-B646-BF535A2B433A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43D97-F61E-4B14-95CB-3B3B7ADC8526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157FA1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BB889B-9406-439A-A1B6-6947CBBAB398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5CC532-5A0E-43D9-A2F6-42D8B7CFCCF9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9A752-746F-4AB2-AAAF-16728CFF29C1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0079-7C8A-4AA1-BA8E-793A227F2FDF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3FDD21D-0F33-47F6-8824-398AAF78662F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r>
              <a:rPr lang="en-GB" dirty="0"/>
              <a:t>You can use various alternative technologies to persist data, such as:</a:t>
            </a:r>
          </a:p>
          <a:p>
            <a:pPr lvl="1"/>
            <a:r>
              <a:rPr lang="en-GB" dirty="0"/>
              <a:t>Relational database, e.g., MySQL</a:t>
            </a:r>
          </a:p>
          <a:p>
            <a:pPr lvl="1"/>
            <a:r>
              <a:rPr lang="en-GB" dirty="0"/>
              <a:t>NoSQL database, e.g., MongoDB</a:t>
            </a:r>
          </a:p>
          <a:p>
            <a:pPr lvl="1"/>
            <a:r>
              <a:rPr lang="en-GB" dirty="0"/>
              <a:t>Cloud storage, e.g., AWS S3</a:t>
            </a:r>
          </a:p>
          <a:p>
            <a:pPr lvl="1"/>
            <a:r>
              <a:rPr lang="en-GB" dirty="0"/>
              <a:t>Mainframe storage, e.g., IBM Z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04575A-EBCE-4A4A-9BAC-0F7A7A2ABAEB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157FA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9FD88-D33F-4F6E-B646-BF535A2B433A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43D97-F61E-4B14-95CB-3B3B7ADC8526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A5C5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BB889B-9406-439A-A1B6-6947CBBAB398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5CC532-5A0E-43D9-A2F6-42D8B7CFCCF9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157FA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9A752-746F-4AB2-AAAF-16728CFF29C1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A5C5D0"/>
          </a:solidFill>
          <a:ln>
            <a:solidFill>
              <a:srgbClr val="157F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0079-7C8A-4AA1-BA8E-793A227F2FDF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4074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Technology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4D404-CC01-4872-9FF3-3E4CDAD3FED7}"/>
              </a:ext>
            </a:extLst>
          </p:cNvPr>
          <p:cNvSpPr txBox="1"/>
          <p:nvPr/>
        </p:nvSpPr>
        <p:spPr>
          <a:xfrm>
            <a:off x="1532732" y="2770322"/>
            <a:ext cx="1184953" cy="954107"/>
          </a:xfrm>
          <a:prstGeom prst="rect">
            <a:avLst/>
          </a:prstGeom>
          <a:solidFill>
            <a:schemeClr val="bg1"/>
          </a:solidFill>
          <a:ln>
            <a:solidFill>
              <a:srgbClr val="157F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7FA4"/>
                </a:solidFill>
              </a:rPr>
              <a:t>HTML</a:t>
            </a:r>
          </a:p>
          <a:p>
            <a:pPr algn="ctr"/>
            <a:r>
              <a:rPr lang="en-GB" sz="1400" b="1" dirty="0">
                <a:solidFill>
                  <a:srgbClr val="157FA4"/>
                </a:solidFill>
              </a:rPr>
              <a:t>CSS</a:t>
            </a:r>
          </a:p>
          <a:p>
            <a:pPr algn="ctr"/>
            <a:r>
              <a:rPr lang="en-GB" sz="1400" b="1" dirty="0">
                <a:solidFill>
                  <a:srgbClr val="157FA4"/>
                </a:solidFill>
              </a:rPr>
              <a:t>TypeScript</a:t>
            </a:r>
          </a:p>
          <a:p>
            <a:pPr algn="ctr"/>
            <a:r>
              <a:rPr lang="en-GB" sz="1400" b="1" dirty="0">
                <a:solidFill>
                  <a:srgbClr val="157FA4"/>
                </a:solidFill>
              </a:rPr>
              <a:t>React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A3446-F05C-4A7C-9521-1071F978CE44}"/>
              </a:ext>
            </a:extLst>
          </p:cNvPr>
          <p:cNvCxnSpPr>
            <a:cxnSpLocks/>
          </p:cNvCxnSpPr>
          <p:nvPr/>
        </p:nvCxnSpPr>
        <p:spPr>
          <a:xfrm flipV="1">
            <a:off x="2128602" y="2150725"/>
            <a:ext cx="0" cy="6008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7E12BE-F46F-4024-916E-A6154AEE9B8E}"/>
              </a:ext>
            </a:extLst>
          </p:cNvPr>
          <p:cNvSpPr txBox="1"/>
          <p:nvPr/>
        </p:nvSpPr>
        <p:spPr>
          <a:xfrm>
            <a:off x="4413265" y="2770322"/>
            <a:ext cx="1184953" cy="523220"/>
          </a:xfrm>
          <a:prstGeom prst="rect">
            <a:avLst/>
          </a:prstGeom>
          <a:solidFill>
            <a:schemeClr val="bg1"/>
          </a:solidFill>
          <a:ln>
            <a:solidFill>
              <a:srgbClr val="157F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7FA4"/>
                </a:solidFill>
              </a:rPr>
              <a:t>Java 11</a:t>
            </a:r>
          </a:p>
          <a:p>
            <a:pPr algn="ctr"/>
            <a:r>
              <a:rPr lang="en-GB" sz="1400" b="1" dirty="0">
                <a:solidFill>
                  <a:srgbClr val="157FA4"/>
                </a:solidFill>
              </a:rPr>
              <a:t>Spring Boot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F0A7D-3DF8-47B4-866E-1172D7807F52}"/>
              </a:ext>
            </a:extLst>
          </p:cNvPr>
          <p:cNvCxnSpPr>
            <a:cxnSpLocks/>
          </p:cNvCxnSpPr>
          <p:nvPr/>
        </p:nvCxnSpPr>
        <p:spPr>
          <a:xfrm flipV="1">
            <a:off x="5009135" y="2150725"/>
            <a:ext cx="0" cy="6008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37197C-8D8A-4DD7-817B-CDA439F16DD9}"/>
              </a:ext>
            </a:extLst>
          </p:cNvPr>
          <p:cNvSpPr txBox="1"/>
          <p:nvPr/>
        </p:nvSpPr>
        <p:spPr>
          <a:xfrm>
            <a:off x="6402850" y="2770322"/>
            <a:ext cx="1184953" cy="307777"/>
          </a:xfrm>
          <a:prstGeom prst="rect">
            <a:avLst/>
          </a:prstGeom>
          <a:solidFill>
            <a:schemeClr val="bg1"/>
          </a:solidFill>
          <a:ln>
            <a:solidFill>
              <a:srgbClr val="157F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7FA4"/>
                </a:solidFill>
              </a:rPr>
              <a:t>H2 RDBMS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FC4F1-600B-4378-96C0-F8F9454FBF51}"/>
              </a:ext>
            </a:extLst>
          </p:cNvPr>
          <p:cNvCxnSpPr>
            <a:cxnSpLocks/>
          </p:cNvCxnSpPr>
          <p:nvPr/>
        </p:nvCxnSpPr>
        <p:spPr>
          <a:xfrm flipV="1">
            <a:off x="6998720" y="1821169"/>
            <a:ext cx="3978" cy="9304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447621" y="779551"/>
            <a:ext cx="1124398" cy="1371173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541121" y="779551"/>
            <a:ext cx="1184953" cy="1371173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2726071" y="1506176"/>
            <a:ext cx="1047970" cy="0"/>
          </a:xfrm>
          <a:prstGeom prst="straightConnector1">
            <a:avLst/>
          </a:prstGeom>
          <a:ln w="98425">
            <a:solidFill>
              <a:srgbClr val="157FA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572019" y="1506176"/>
            <a:ext cx="715765" cy="0"/>
          </a:xfrm>
          <a:prstGeom prst="straightConnector1">
            <a:avLst/>
          </a:prstGeom>
          <a:ln w="98425">
            <a:solidFill>
              <a:srgbClr val="157FA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28B88-417D-436C-9275-213E5075280A}"/>
              </a:ext>
            </a:extLst>
          </p:cNvPr>
          <p:cNvSpPr/>
          <p:nvPr/>
        </p:nvSpPr>
        <p:spPr>
          <a:xfrm>
            <a:off x="3774041" y="1134149"/>
            <a:ext cx="866454" cy="749745"/>
          </a:xfrm>
          <a:prstGeom prst="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4917F0-CA2B-40FD-B6AA-A70898DE07E3}"/>
              </a:ext>
            </a:extLst>
          </p:cNvPr>
          <p:cNvSpPr txBox="1"/>
          <p:nvPr/>
        </p:nvSpPr>
        <p:spPr>
          <a:xfrm>
            <a:off x="3781233" y="1193041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308754" y="1151273"/>
            <a:ext cx="1333614" cy="669896"/>
          </a:xfrm>
          <a:prstGeom prst="flowChartMagneticDisk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Setting the Scene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1.2	 Understanding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1296934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5406</TotalTime>
  <Words>1476</Words>
  <Application>Microsoft Office PowerPoint</Application>
  <PresentationFormat>On-screen Show (16:9)</PresentationFormat>
  <Paragraphs>351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Standard_LiveLessons_2017</vt:lpstr>
      <vt:lpstr>Lesson 1: Setting the Scene</vt:lpstr>
      <vt:lpstr>Lesson 1: Setting the Scene</vt:lpstr>
      <vt:lpstr>Overview</vt:lpstr>
      <vt:lpstr>Implementing the Web User Interface</vt:lpstr>
      <vt:lpstr>The Role of REST Services</vt:lpstr>
      <vt:lpstr>Implementing the Web Server App</vt:lpstr>
      <vt:lpstr>Implementing Persistence</vt:lpstr>
      <vt:lpstr>Our Technology Stack</vt:lpstr>
      <vt:lpstr>Lesson 1: Setting the Scene</vt:lpstr>
      <vt:lpstr>The Name "REST"</vt:lpstr>
      <vt:lpstr>Understanding REST Communication</vt:lpstr>
      <vt:lpstr>HTTP Request Messages</vt:lpstr>
      <vt:lpstr>HTTP Verbs</vt:lpstr>
      <vt:lpstr>Common Data Types</vt:lpstr>
      <vt:lpstr>HTTP Response Messages</vt:lpstr>
      <vt:lpstr>HTTP Response Status Codes</vt:lpstr>
      <vt:lpstr>Lesson 1: Setting the Scene</vt:lpstr>
      <vt:lpstr>Overview</vt:lpstr>
      <vt:lpstr>Defining an HTML Web Page</vt:lpstr>
      <vt:lpstr>Defining and Using Cascading Style Sheets (CSS)</vt:lpstr>
      <vt:lpstr>Implementing Client-Side Functionality</vt:lpstr>
      <vt:lpstr>Modern JavaScript</vt:lpstr>
      <vt:lpstr>JavaScript vs. TypeScript</vt:lpstr>
      <vt:lpstr>Client-Side Frameworks and Libraries</vt:lpstr>
      <vt:lpstr>Lesson 1: Setting the Scene</vt:lpstr>
      <vt:lpstr>Overview</vt:lpstr>
      <vt:lpstr>Setting up the Java Development Kit (JDK)</vt:lpstr>
      <vt:lpstr>Setting up IntelliJ IDEA Ultimate Edition</vt:lpstr>
      <vt:lpstr>Setting up Node.js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220</cp:revision>
  <dcterms:created xsi:type="dcterms:W3CDTF">2015-09-28T19:52:00Z</dcterms:created>
  <dcterms:modified xsi:type="dcterms:W3CDTF">2021-06-20T18:20:37Z</dcterms:modified>
</cp:coreProperties>
</file>