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710" r:id="rId3"/>
    <p:sldId id="532" r:id="rId4"/>
    <p:sldId id="629" r:id="rId5"/>
    <p:sldId id="533" r:id="rId6"/>
    <p:sldId id="717" r:id="rId7"/>
    <p:sldId id="725" r:id="rId8"/>
    <p:sldId id="726" r:id="rId9"/>
    <p:sldId id="728" r:id="rId10"/>
    <p:sldId id="729" r:id="rId11"/>
    <p:sldId id="753" r:id="rId12"/>
    <p:sldId id="730" r:id="rId13"/>
    <p:sldId id="731" r:id="rId14"/>
    <p:sldId id="754" r:id="rId15"/>
    <p:sldId id="737" r:id="rId16"/>
    <p:sldId id="738" r:id="rId17"/>
    <p:sldId id="755" r:id="rId18"/>
    <p:sldId id="756" r:id="rId19"/>
    <p:sldId id="757" r:id="rId20"/>
    <p:sldId id="758" r:id="rId21"/>
    <p:sldId id="759" r:id="rId22"/>
    <p:sldId id="760" r:id="rId23"/>
    <p:sldId id="744" r:id="rId24"/>
    <p:sldId id="745" r:id="rId25"/>
    <p:sldId id="746" r:id="rId26"/>
    <p:sldId id="761" r:id="rId27"/>
    <p:sldId id="762" r:id="rId28"/>
    <p:sldId id="763" r:id="rId29"/>
    <p:sldId id="764" r:id="rId30"/>
    <p:sldId id="748" r:id="rId31"/>
    <p:sldId id="749" r:id="rId32"/>
    <p:sldId id="765" r:id="rId33"/>
    <p:sldId id="750" r:id="rId34"/>
    <p:sldId id="751" r:id="rId35"/>
    <p:sldId id="752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66B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96327" autoAdjust="0"/>
  </p:normalViewPr>
  <p:slideViewPr>
    <p:cSldViewPr snapToGrid="0" snapToObjects="1">
      <p:cViewPr varScale="1">
        <p:scale>
          <a:sx n="164" d="100"/>
          <a:sy n="164" d="100"/>
        </p:scale>
        <p:origin x="1056" y="176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13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2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9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58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7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2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8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6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6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2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7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5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0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6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96232"/>
            <a:ext cx="528990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3: Spring Boot Components and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lnSpcReduction="10000"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/>
              <a:t>3.1	Defining Component Classes and Accessing Beans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3.2	Understanding Bean Scope and Initialization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3.3	</a:t>
            </a:r>
            <a:r>
              <a:rPr lang="en-GB" sz="2200" dirty="0" err="1"/>
              <a:t>Autowiring</a:t>
            </a:r>
            <a:r>
              <a:rPr lang="en-GB" sz="2200" dirty="0"/>
              <a:t> 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3.4	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3.5	Working with Command-Line Arguments 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Understanding Singleton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Spring creates a single bean instance </a:t>
            </a:r>
          </a:p>
          <a:p>
            <a:pPr lvl="1"/>
            <a:r>
              <a:rPr lang="en-GB" dirty="0"/>
              <a:t>i.e., the default scope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"singleton"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if you want to be explicit: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4E18062-3BE0-4D0A-8382-E3F4FB21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55" y="3654977"/>
            <a:ext cx="347764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D44B278-EC4E-48DE-9001-4B166334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55" y="2726257"/>
            <a:ext cx="347764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9727B-8F6B-4A3A-99B1-D559B1BADDCF}"/>
              </a:ext>
            </a:extLst>
          </p:cNvPr>
          <p:cNvCxnSpPr>
            <a:cxnSpLocks/>
          </p:cNvCxnSpPr>
          <p:nvPr/>
        </p:nvCxnSpPr>
        <p:spPr>
          <a:xfrm>
            <a:off x="1952379" y="3127009"/>
            <a:ext cx="0" cy="51658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3D8228-6D4A-4673-9C83-80EAECE1531C}"/>
              </a:ext>
            </a:extLst>
          </p:cNvPr>
          <p:cNvSpPr txBox="1"/>
          <p:nvPr/>
        </p:nvSpPr>
        <p:spPr>
          <a:xfrm>
            <a:off x="1980194" y="3226100"/>
            <a:ext cx="105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6974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Getting a Singleton-Scope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Singleton beans are created at application start-up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For each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, you get the same bean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524157-A3B2-41C4-8D83-7FB953E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9769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 ref3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AD8D42-050B-4689-BABE-48306AB44D81}"/>
              </a:ext>
            </a:extLst>
          </p:cNvPr>
          <p:cNvGrpSpPr/>
          <p:nvPr/>
        </p:nvGrpSpPr>
        <p:grpSpPr>
          <a:xfrm>
            <a:off x="1236107" y="2802306"/>
            <a:ext cx="3977111" cy="1359431"/>
            <a:chOff x="1236107" y="2802306"/>
            <a:chExt cx="3977111" cy="135943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57B7B-6E84-4075-84ED-41C354F58601}"/>
                </a:ext>
              </a:extLst>
            </p:cNvPr>
            <p:cNvSpPr/>
            <p:nvPr/>
          </p:nvSpPr>
          <p:spPr>
            <a:xfrm>
              <a:off x="1254292" y="2802306"/>
              <a:ext cx="3958926" cy="135943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C3169BB-6795-4004-971A-5EAAD1B794A1}"/>
                </a:ext>
              </a:extLst>
            </p:cNvPr>
            <p:cNvSpPr/>
            <p:nvPr/>
          </p:nvSpPr>
          <p:spPr>
            <a:xfrm>
              <a:off x="3026956" y="3065195"/>
              <a:ext cx="2057259" cy="824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mySingletonComponent</a:t>
              </a:r>
              <a:r>
                <a:rPr lang="en-GB" sz="1400" dirty="0"/>
                <a:t> bean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39DD49-A4A6-4E40-BF0A-5318A2CBB403}"/>
                </a:ext>
              </a:extLst>
            </p:cNvPr>
            <p:cNvGrpSpPr/>
            <p:nvPr/>
          </p:nvGrpSpPr>
          <p:grpSpPr>
            <a:xfrm>
              <a:off x="1236107" y="2985282"/>
              <a:ext cx="702610" cy="998579"/>
              <a:chOff x="1236107" y="2734951"/>
              <a:chExt cx="702610" cy="99857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C2558E-2CFA-4ACD-8921-E7160888D492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ABA6B9-64F7-4B01-B61F-F6E7B3802A82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AFC8B8-430B-49D0-BFD2-2E9BCD51A5BA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C52D4-A801-4685-9E2B-0667878F2357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8EB2F-68EC-4420-ABA4-51F0997BD246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0B99B-B344-446A-A365-A3474CD8AC04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ref3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3FDBE7-0623-497A-93BD-A3C574DF221E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1938717" y="3466377"/>
              <a:ext cx="1088239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7E2C203-1B44-40EC-A04F-42943CAA7435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1938717" y="3128452"/>
              <a:ext cx="1088239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C6B37E-DB62-4DCA-99B5-D6FF4975E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17" y="3563425"/>
              <a:ext cx="1088239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2EEA77-A933-49C1-B426-A1C544006D24}"/>
              </a:ext>
            </a:extLst>
          </p:cNvPr>
          <p:cNvSpPr txBox="1"/>
          <p:nvPr/>
        </p:nvSpPr>
        <p:spPr>
          <a:xfrm>
            <a:off x="6519257" y="253606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40735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Lazily Instantiating a Singleton Bean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lazily instantiate a singleton bean</a:t>
            </a:r>
          </a:p>
          <a:p>
            <a:pPr lvl="1"/>
            <a:r>
              <a:rPr lang="en-GB" dirty="0"/>
              <a:t>Annotate the component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Avoids creating beans until needed</a:t>
            </a:r>
          </a:p>
          <a:p>
            <a:pPr lvl="1"/>
            <a:r>
              <a:rPr lang="en-GB" dirty="0"/>
              <a:t>Speeds start-up time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26427AE-F61E-42C2-BE36-FAF879CC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201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MySingletonComponent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6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Different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@Scope</a:t>
            </a:r>
            <a:r>
              <a:rPr lang="en-GB" dirty="0"/>
              <a:t> to specify the scope for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several scopes available: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"prototype"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"application"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65F5739F-8020-4A0D-9C67-C7467E4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9449"/>
            <a:ext cx="657070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DEF82-DC74-470D-A764-08FA83D1C137}"/>
              </a:ext>
            </a:extLst>
          </p:cNvPr>
          <p:cNvSpPr txBox="1"/>
          <p:nvPr/>
        </p:nvSpPr>
        <p:spPr>
          <a:xfrm>
            <a:off x="5753762" y="1537141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MyPrototypeComponent.java</a:t>
            </a:r>
          </a:p>
        </p:txBody>
      </p:sp>
    </p:spTree>
    <p:extLst>
      <p:ext uri="{BB962C8B-B14F-4D97-AF65-F5344CB8AC3E}">
        <p14:creationId xmlns:p14="http://schemas.microsoft.com/office/powerpoint/2010/main" val="34503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Prototype-Scope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this example of getting prototype beans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For each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Spring creates a new bean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524157-A3B2-41C4-8D83-7FB953E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9769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bean3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MyPrototypeComponent.class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221EB8-D9B6-4D9F-B11E-6605FE00BE8C}"/>
              </a:ext>
            </a:extLst>
          </p:cNvPr>
          <p:cNvGrpSpPr/>
          <p:nvPr/>
        </p:nvGrpSpPr>
        <p:grpSpPr>
          <a:xfrm>
            <a:off x="1254291" y="2685570"/>
            <a:ext cx="4170637" cy="1529955"/>
            <a:chOff x="1254291" y="2685570"/>
            <a:chExt cx="4170637" cy="15299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57B7B-6E84-4075-84ED-41C354F58601}"/>
                </a:ext>
              </a:extLst>
            </p:cNvPr>
            <p:cNvSpPr/>
            <p:nvPr/>
          </p:nvSpPr>
          <p:spPr>
            <a:xfrm>
              <a:off x="1254291" y="2685570"/>
              <a:ext cx="4170637" cy="152995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1E4F29-3BE8-4F6E-9C3C-593AA17453F4}"/>
                </a:ext>
              </a:extLst>
            </p:cNvPr>
            <p:cNvGrpSpPr/>
            <p:nvPr/>
          </p:nvGrpSpPr>
          <p:grpSpPr>
            <a:xfrm>
              <a:off x="1309105" y="2859748"/>
              <a:ext cx="3912195" cy="1209864"/>
              <a:chOff x="1309105" y="2875116"/>
              <a:chExt cx="3912195" cy="120986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C3169BB-6795-4004-971A-5EAAD1B794A1}"/>
                  </a:ext>
                </a:extLst>
              </p:cNvPr>
              <p:cNvSpPr/>
              <p:nvPr/>
            </p:nvSpPr>
            <p:spPr>
              <a:xfrm>
                <a:off x="2727831" y="3314851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C2558E-2CFA-4ACD-8921-E7160888D492}"/>
                  </a:ext>
                </a:extLst>
              </p:cNvPr>
              <p:cNvSpPr/>
              <p:nvPr/>
            </p:nvSpPr>
            <p:spPr>
              <a:xfrm>
                <a:off x="1981869" y="2969454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ABA6B9-64F7-4B01-B61F-F6E7B3802A82}"/>
                  </a:ext>
                </a:extLst>
              </p:cNvPr>
              <p:cNvSpPr/>
              <p:nvPr/>
            </p:nvSpPr>
            <p:spPr>
              <a:xfrm>
                <a:off x="1981869" y="3410171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AFC8B8-430B-49D0-BFD2-2E9BCD51A5BA}"/>
                  </a:ext>
                </a:extLst>
              </p:cNvPr>
              <p:cNvSpPr/>
              <p:nvPr/>
            </p:nvSpPr>
            <p:spPr>
              <a:xfrm>
                <a:off x="1981869" y="385576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C52D4-A801-4685-9E2B-0667878F2357}"/>
                  </a:ext>
                </a:extLst>
              </p:cNvPr>
              <p:cNvSpPr txBox="1"/>
              <p:nvPr/>
            </p:nvSpPr>
            <p:spPr>
              <a:xfrm>
                <a:off x="1309105" y="2885390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8EB2F-68EC-4420-ABA4-51F0997BD246}"/>
                  </a:ext>
                </a:extLst>
              </p:cNvPr>
              <p:cNvSpPr txBox="1"/>
              <p:nvPr/>
            </p:nvSpPr>
            <p:spPr>
              <a:xfrm>
                <a:off x="1309105" y="3326782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20B99B-B344-446A-A365-A3474CD8AC04}"/>
                  </a:ext>
                </a:extLst>
              </p:cNvPr>
              <p:cNvSpPr txBox="1"/>
              <p:nvPr/>
            </p:nvSpPr>
            <p:spPr>
              <a:xfrm>
                <a:off x="1309105" y="377720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bean3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FDF2B8-15D1-4438-8D80-4B7E0EBA96A8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2100081" y="3467997"/>
                <a:ext cx="627750" cy="1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20E0EAD-4F29-4A50-9F0D-76CE9716062A}"/>
                  </a:ext>
                </a:extLst>
              </p:cNvPr>
              <p:cNvSpPr/>
              <p:nvPr/>
            </p:nvSpPr>
            <p:spPr>
              <a:xfrm>
                <a:off x="2727831" y="2875116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2309EE4-8A38-4917-84F5-3AD9D9FFB17D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2100081" y="3028262"/>
                <a:ext cx="627750" cy="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64D6394-1910-454C-9BBE-38D17B5A5238}"/>
                  </a:ext>
                </a:extLst>
              </p:cNvPr>
              <p:cNvSpPr/>
              <p:nvPr/>
            </p:nvSpPr>
            <p:spPr>
              <a:xfrm>
                <a:off x="2727831" y="3762561"/>
                <a:ext cx="2493469" cy="2953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err="1"/>
                  <a:t>myPrototypeComponent</a:t>
                </a:r>
                <a:r>
                  <a:rPr lang="en-GB" sz="1400" dirty="0"/>
                  <a:t>  bean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0F4B0F5-4003-44F8-8BAA-A407BCB74D44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2100081" y="3914875"/>
                <a:ext cx="627750" cy="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01F30C5-2A69-4A96-8272-AD6E8711DE3C}"/>
              </a:ext>
            </a:extLst>
          </p:cNvPr>
          <p:cNvSpPr txBox="1"/>
          <p:nvPr/>
        </p:nvSpPr>
        <p:spPr>
          <a:xfrm>
            <a:off x="6519257" y="253606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1193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Spring Boot Components and Beans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3.3	 </a:t>
            </a:r>
            <a:r>
              <a:rPr lang="en-GB" sz="2400" dirty="0" err="1"/>
              <a:t>Autowiring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518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Dependencies into Fields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bean has a dependency...</a:t>
            </a:r>
          </a:p>
          <a:p>
            <a:pPr lvl="1"/>
            <a:r>
              <a:rPr lang="en-GB" dirty="0"/>
              <a:t>You can annotate a field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Spring will inject a bean of the </a:t>
            </a:r>
            <a:br>
              <a:rPr lang="en-GB" dirty="0"/>
            </a:br>
            <a:r>
              <a:rPr lang="en-GB" dirty="0"/>
              <a:t>specified type into the field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F59D7B5-BCCB-4955-864C-78211733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9349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39D8D-1D1E-47D4-BB3A-33159CE1335E}"/>
              </a:ext>
            </a:extLst>
          </p:cNvPr>
          <p:cNvSpPr txBox="1"/>
          <p:nvPr/>
        </p:nvSpPr>
        <p:spPr>
          <a:xfrm>
            <a:off x="6101450" y="251709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Dependencies into a Constructor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constructor: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will inject beans into</a:t>
            </a:r>
            <a:br>
              <a:rPr lang="en-GB" dirty="0"/>
            </a:br>
            <a:r>
              <a:rPr lang="en-GB" dirty="0"/>
              <a:t>all constructor parameters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F59D7B5-BCCB-4955-864C-78211733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13631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repository;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39D8D-1D1E-47D4-BB3A-33159CE1335E}"/>
              </a:ext>
            </a:extLst>
          </p:cNvPr>
          <p:cNvSpPr txBox="1"/>
          <p:nvPr/>
        </p:nvSpPr>
        <p:spPr>
          <a:xfrm>
            <a:off x="6101450" y="2753156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146652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Qualifying </a:t>
            </a:r>
            <a:r>
              <a:rPr lang="en-GB" dirty="0" err="1">
                <a:sym typeface="Wingdings" pitchFamily="2" charset="2"/>
              </a:rPr>
              <a:t>Autowiring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which bean instance to inject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@Qualifier</a:t>
            </a:r>
            <a:r>
              <a:rPr lang="en-GB" dirty="0"/>
              <a:t> to specify the bean name you want: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F59D7B5-BCCB-4955-864C-78211733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09121"/>
            <a:ext cx="657070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@Qualifier("primaryRepository")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</p:spTree>
    <p:extLst>
      <p:ext uri="{BB962C8B-B14F-4D97-AF65-F5344CB8AC3E}">
        <p14:creationId xmlns:p14="http://schemas.microsoft.com/office/powerpoint/2010/main" val="23808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Optional </a:t>
            </a:r>
            <a:r>
              <a:rPr lang="en-GB" dirty="0" err="1">
                <a:sym typeface="Wingdings" pitchFamily="2" charset="2"/>
              </a:rPr>
              <a:t>Autowiring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mark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>
                <a:latin typeface="+mj-lt"/>
              </a:rPr>
              <a:t> member as optional</a:t>
            </a:r>
          </a:p>
          <a:p>
            <a:pPr lvl="1"/>
            <a:r>
              <a:rPr lang="en-GB" dirty="0">
                <a:latin typeface="+mj-lt"/>
              </a:rPr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required=false</a:t>
            </a:r>
            <a:endParaRPr lang="en-GB" dirty="0">
              <a:latin typeface="+mj-lt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F59D7B5-BCCB-4955-864C-78211733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7773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@Autowired(required=false)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</p:spTree>
    <p:extLst>
      <p:ext uri="{BB962C8B-B14F-4D97-AF65-F5344CB8AC3E}">
        <p14:creationId xmlns:p14="http://schemas.microsoft.com/office/powerpoint/2010/main" val="424153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Spring Boot Components and Beans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3.1	 Defining Component Classes and Accessing Beans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a Collection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Collection&lt;T&gt;</a:t>
            </a:r>
          </a:p>
          <a:p>
            <a:pPr lvl="1"/>
            <a:r>
              <a:rPr lang="en-GB" dirty="0">
                <a:latin typeface="+mj-lt"/>
              </a:rPr>
              <a:t>Spring injects a collection of all the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F59D7B5-BCCB-4955-864C-78211733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2470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Collection&lt;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36A6F-E9C3-4426-841F-ED80BD8BFB49}"/>
              </a:ext>
            </a:extLst>
          </p:cNvPr>
          <p:cNvSpPr txBox="1"/>
          <p:nvPr/>
        </p:nvSpPr>
        <p:spPr>
          <a:xfrm>
            <a:off x="6101450" y="2536442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24916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a 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also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>
                <a:latin typeface="+mj-lt"/>
              </a:rPr>
              <a:t>Spring injects a map indicating all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+mj-lt"/>
              </a:rPr>
              <a:t>Keys are bean names, values are bean instances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F59D7B5-BCCB-4955-864C-78211733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982859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Map&lt;String,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repositoriesMap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BDD34-7FC4-49F2-83AB-0149C19E65B1}"/>
              </a:ext>
            </a:extLst>
          </p:cNvPr>
          <p:cNvSpPr txBox="1"/>
          <p:nvPr/>
        </p:nvSpPr>
        <p:spPr>
          <a:xfrm>
            <a:off x="6101450" y="291067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35854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Values into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inject values into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Two types of value: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>
                <a:latin typeface="+mj-lt"/>
              </a:rPr>
              <a:t>   Application property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+mj-lt"/>
              </a:rPr>
              <a:t>   Spring Expression Language (</a:t>
            </a:r>
            <a:r>
              <a:rPr lang="en-GB" dirty="0" err="1">
                <a:latin typeface="+mj-lt"/>
              </a:rPr>
              <a:t>SpEL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F59D7B5-BCCB-4955-864C-78211733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6577"/>
            <a:ext cx="6570705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@Value("${name}")           // Inject application property.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      // Inject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92E8-C84F-4F08-8AAC-D38CC1BD2266}"/>
              </a:ext>
            </a:extLst>
          </p:cNvPr>
          <p:cNvSpPr txBox="1"/>
          <p:nvPr/>
        </p:nvSpPr>
        <p:spPr>
          <a:xfrm>
            <a:off x="6024506" y="2456498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MyBeanWithValues.java</a:t>
            </a:r>
          </a:p>
        </p:txBody>
      </p:sp>
    </p:spTree>
    <p:extLst>
      <p:ext uri="{BB962C8B-B14F-4D97-AF65-F5344CB8AC3E}">
        <p14:creationId xmlns:p14="http://schemas.microsoft.com/office/powerpoint/2010/main" val="8167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Spring Boot Components and Beans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3.4	 Using Spring Expression Language (</a:t>
            </a:r>
            <a:r>
              <a:rPr lang="en-GB" sz="2400" dirty="0" err="1"/>
              <a:t>SpEL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087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Expression Language (</a:t>
            </a:r>
            <a:r>
              <a:rPr lang="en-GB" dirty="0" err="1"/>
              <a:t>SpEL</a:t>
            </a:r>
            <a:r>
              <a:rPr lang="en-GB" dirty="0"/>
              <a:t>) is a Java-like syntax that you can use in various places in Spring:</a:t>
            </a:r>
          </a:p>
          <a:p>
            <a:pPr lvl="1" eaLnBrk="1" hangingPunct="1"/>
            <a:r>
              <a:rPr lang="en-GB" dirty="0"/>
              <a:t>In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lang="en-GB" dirty="0"/>
              <a:t> annotations on fields</a:t>
            </a:r>
          </a:p>
          <a:p>
            <a:pPr lvl="1" eaLnBrk="1" hangingPunct="1"/>
            <a:r>
              <a:rPr lang="en-GB" dirty="0"/>
              <a:t>On parameters in </a:t>
            </a:r>
            <a:r>
              <a:rPr lang="en-GB" dirty="0" err="1"/>
              <a:t>autowired</a:t>
            </a:r>
            <a:r>
              <a:rPr lang="en-GB" dirty="0"/>
              <a:t> methods</a:t>
            </a:r>
          </a:p>
          <a:p>
            <a:pPr lvl="1" eaLnBrk="1" hangingPunct="1"/>
            <a:r>
              <a:rPr lang="en-GB" dirty="0"/>
              <a:t>Within XML configuration files</a:t>
            </a:r>
          </a:p>
          <a:p>
            <a:pPr lvl="1" eaLnBrk="1" hangingPunct="1"/>
            <a:r>
              <a:rPr lang="en-GB" dirty="0"/>
              <a:t>Etc.</a:t>
            </a:r>
          </a:p>
          <a:p>
            <a:pPr lvl="1" eaLnBrk="1" hangingPunct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Simple </a:t>
            </a:r>
            <a:r>
              <a:rPr lang="en-GB" dirty="0" err="1"/>
              <a:t>SpEL</a:t>
            </a:r>
            <a:r>
              <a:rPr lang="en-GB" dirty="0"/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</a:t>
            </a:r>
            <a:r>
              <a:rPr lang="en-GB" dirty="0" err="1"/>
              <a:t>SpEL</a:t>
            </a:r>
            <a:r>
              <a:rPr lang="en-GB" dirty="0"/>
              <a:t> example in a Spring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Literals you can use in </a:t>
            </a:r>
            <a:r>
              <a:rPr lang="en-GB" dirty="0" err="1"/>
              <a:t>SpEL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Strings enclosed in single quotes</a:t>
            </a:r>
          </a:p>
          <a:p>
            <a:pPr lvl="1"/>
            <a:r>
              <a:rPr lang="en-GB" dirty="0"/>
              <a:t>Dates, numbers, </a:t>
            </a:r>
            <a:r>
              <a:rPr lang="en-GB" dirty="0" err="1"/>
              <a:t>booleans</a:t>
            </a:r>
            <a:endParaRPr lang="en-GB" dirty="0"/>
          </a:p>
          <a:p>
            <a:pPr lvl="1"/>
            <a:r>
              <a:rPr lang="en-GB" dirty="0"/>
              <a:t>null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6784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31299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 err="1"/>
              <a:t>SpEL</a:t>
            </a:r>
            <a:r>
              <a:rPr lang="en-GB" dirty="0"/>
              <a:t> Scalar Expressions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 object in a </a:t>
            </a:r>
            <a:r>
              <a:rPr lang="en-GB" dirty="0" err="1"/>
              <a:t>SpEL</a:t>
            </a:r>
            <a:r>
              <a:rPr lang="en-GB" dirty="0"/>
              <a:t> expression: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call a static method,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denote a type: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637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timestamp;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38327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4194EB1-6847-47CE-8CE0-54DECB42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4" y="2336857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java.lang.Math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).random() * 100.0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DF539-2BF3-4422-9636-9B9C346336CC}"/>
              </a:ext>
            </a:extLst>
          </p:cNvPr>
          <p:cNvSpPr txBox="1"/>
          <p:nvPr/>
        </p:nvSpPr>
        <p:spPr>
          <a:xfrm>
            <a:off x="6640061" y="248849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85553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</a:t>
            </a:r>
            <a:r>
              <a:rPr lang="en-GB" dirty="0" err="1"/>
              <a:t>SpEL</a:t>
            </a:r>
            <a:r>
              <a:rPr lang="en-GB" dirty="0"/>
              <a:t> for Collections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can access items in arrays, collections, and maps:</a:t>
            </a:r>
          </a:p>
          <a:p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508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city;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info.currencies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['UK']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currency;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84486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34296B6-2BE4-45E6-A50A-53C55645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4622"/>
            <a:ext cx="3771064" cy="862417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Info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List&lt;String&gt; cities()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Map&lt;String, String&gt; currencies()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CD4-CE87-4135-BE0B-B10C64811538}"/>
              </a:ext>
            </a:extLst>
          </p:cNvPr>
          <p:cNvSpPr txBox="1"/>
          <p:nvPr/>
        </p:nvSpPr>
        <p:spPr>
          <a:xfrm>
            <a:off x="4189264" y="2352509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Info.java</a:t>
            </a:r>
          </a:p>
        </p:txBody>
      </p:sp>
    </p:spTree>
    <p:extLst>
      <p:ext uri="{BB962C8B-B14F-4D97-AF65-F5344CB8AC3E}">
        <p14:creationId xmlns:p14="http://schemas.microsoft.com/office/powerpoint/2010/main" val="28068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</a:t>
            </a:r>
            <a:r>
              <a:rPr lang="en-GB" dirty="0" err="1"/>
              <a:t>SpEL</a:t>
            </a:r>
            <a:r>
              <a:rPr lang="en-GB" dirty="0"/>
              <a:t> for Collections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has operators for processing collection items: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957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.?[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allBCities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.^[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.$[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.![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77248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29869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</a:t>
            </a:r>
            <a:r>
              <a:rPr lang="en-GB" dirty="0" err="1"/>
              <a:t>SpEL</a:t>
            </a:r>
            <a:r>
              <a:rPr lang="en-GB" dirty="0"/>
              <a:t> for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/>
              <a:t>SpEL</a:t>
            </a:r>
            <a:r>
              <a:rPr lang="en-GB" dirty="0"/>
              <a:t> for </a:t>
            </a:r>
            <a:r>
              <a:rPr lang="en-GB" dirty="0" err="1"/>
              <a:t>autowired</a:t>
            </a:r>
            <a:r>
              <a:rPr lang="en-GB" dirty="0"/>
              <a:t> method parameters: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3371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@Value("#{systemProperties['user.name'] }") String 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5734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1348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Beans and </a:t>
            </a:r>
            <a:r>
              <a:rPr lang="en-GB" dirty="0" err="1"/>
              <a:t>Autowiring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server app comprises many objects to do key tasks: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Spring can create these objects for you</a:t>
            </a:r>
          </a:p>
          <a:p>
            <a:pPr lvl="1"/>
            <a:r>
              <a:rPr lang="en-GB" dirty="0"/>
              <a:t>These objects are called "beans"</a:t>
            </a:r>
          </a:p>
          <a:p>
            <a:pPr lvl="1"/>
            <a:endParaRPr lang="en-GB" dirty="0"/>
          </a:p>
          <a:p>
            <a:r>
              <a:rPr lang="en-GB" dirty="0"/>
              <a:t>Spring can connect these objects together</a:t>
            </a:r>
          </a:p>
          <a:p>
            <a:pPr lvl="1"/>
            <a:r>
              <a:rPr lang="en-GB" dirty="0"/>
              <a:t>This is known as "</a:t>
            </a:r>
            <a:r>
              <a:rPr lang="en-GB" dirty="0" err="1"/>
              <a:t>autowiring</a:t>
            </a:r>
            <a:r>
              <a:rPr lang="en-GB" dirty="0"/>
              <a:t>"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1D8B4E-6290-4128-8C35-55BF6ABED5DC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199143" y="1743896"/>
            <a:ext cx="501245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EBA2DD-0A69-4C73-9A82-A6C6BBBC29B4}"/>
              </a:ext>
            </a:extLst>
          </p:cNvPr>
          <p:cNvCxnSpPr>
            <a:cxnSpLocks/>
          </p:cNvCxnSpPr>
          <p:nvPr/>
        </p:nvCxnSpPr>
        <p:spPr>
          <a:xfrm>
            <a:off x="5242157" y="1743896"/>
            <a:ext cx="590257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B942F6-51BB-4162-8CE0-194139B50A10}"/>
              </a:ext>
            </a:extLst>
          </p:cNvPr>
          <p:cNvSpPr/>
          <p:nvPr/>
        </p:nvSpPr>
        <p:spPr>
          <a:xfrm>
            <a:off x="1572408" y="1331894"/>
            <a:ext cx="1626735" cy="8240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service object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A56ECA-3E1C-4BCD-AB01-E547E0C7C81B}"/>
              </a:ext>
            </a:extLst>
          </p:cNvPr>
          <p:cNvSpPr/>
          <p:nvPr/>
        </p:nvSpPr>
        <p:spPr>
          <a:xfrm>
            <a:off x="3700388" y="1331894"/>
            <a:ext cx="1626735" cy="8240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 object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6C06AE-7CCE-415E-8B69-2EDE7A76EDB0}"/>
              </a:ext>
            </a:extLst>
          </p:cNvPr>
          <p:cNvSpPr/>
          <p:nvPr/>
        </p:nvSpPr>
        <p:spPr>
          <a:xfrm>
            <a:off x="5834122" y="1331894"/>
            <a:ext cx="1626735" cy="8240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access object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Spring Boot Components and Beans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3.5	 Working with Command-Line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reminder of how to "run" a Spring Boot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sym typeface="Wingdings" pitchFamily="2" charset="2"/>
              </a:rPr>
              <a:t>Note that we've passed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makes the command-line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args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available to your components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421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Accessing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You can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command-line </a:t>
            </a:r>
            <a:r>
              <a:rPr lang="en-GB" dirty="0" err="1"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a component: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481"/>
            <a:ext cx="6570705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ApplicationArguments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You can access command-line arguments here…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2823E-7B2A-41FD-B040-FF335300595E}"/>
              </a:ext>
            </a:extLst>
          </p:cNvPr>
          <p:cNvSpPr txBox="1"/>
          <p:nvPr/>
        </p:nvSpPr>
        <p:spPr>
          <a:xfrm>
            <a:off x="6178393" y="2453179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MyBeanWithArgs.java</a:t>
            </a:r>
          </a:p>
        </p:txBody>
      </p:sp>
    </p:spTree>
    <p:extLst>
      <p:ext uri="{BB962C8B-B14F-4D97-AF65-F5344CB8AC3E}">
        <p14:creationId xmlns:p14="http://schemas.microsoft.com/office/powerpoint/2010/main" val="38106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Two Types of Command-Line Arguments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two types of command-line </a:t>
            </a:r>
            <a:r>
              <a:rPr lang="en-GB" dirty="0" err="1"/>
              <a:t>args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Option arguments,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Non-option arguments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7C853-007A-4CF4-B3D4-F3F8B10B3B6F}"/>
              </a:ext>
            </a:extLst>
          </p:cNvPr>
          <p:cNvSpPr txBox="1"/>
          <p:nvPr/>
        </p:nvSpPr>
        <p:spPr>
          <a:xfrm>
            <a:off x="1592391" y="2019101"/>
            <a:ext cx="403989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--target=windows --target=macOS --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C88B4-628E-44CD-A54A-7C51F0715B89}"/>
              </a:ext>
            </a:extLst>
          </p:cNvPr>
          <p:cNvSpPr txBox="1"/>
          <p:nvPr/>
        </p:nvSpPr>
        <p:spPr>
          <a:xfrm>
            <a:off x="1592391" y="3217021"/>
            <a:ext cx="403989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norway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oslo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krone 42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Passing Command Line Arguments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pass command-line arguments using IntelliJ:</a:t>
            </a:r>
          </a:p>
          <a:p>
            <a:pPr lvl="1"/>
            <a:r>
              <a:rPr lang="en-GB" dirty="0">
                <a:sym typeface="Wingdings" pitchFamily="2" charset="2"/>
              </a:rPr>
              <a:t>Click Run | Edit Configurations</a:t>
            </a:r>
          </a:p>
          <a:p>
            <a:pPr lvl="1"/>
            <a:r>
              <a:rPr lang="en-GB" dirty="0">
                <a:sym typeface="Wingdings" pitchFamily="2" charset="2"/>
              </a:rPr>
              <a:t>Choose the module and class to run</a:t>
            </a:r>
          </a:p>
          <a:p>
            <a:pPr lvl="1"/>
            <a:r>
              <a:rPr lang="en-GB" dirty="0">
                <a:sym typeface="Wingdings" pitchFamily="2" charset="2"/>
              </a:rPr>
              <a:t>Enter program arguments</a:t>
            </a:r>
          </a:p>
          <a:p>
            <a:pPr lvl="1"/>
            <a:r>
              <a:rPr lang="en-GB" dirty="0">
                <a:sym typeface="Wingdings" pitchFamily="2" charset="2"/>
              </a:rPr>
              <a:t>Then run the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190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sym typeface="Wingdings" pitchFamily="2" charset="2"/>
              </a:rPr>
              <a:t>Accessing Command-Line Arguments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ApplicationArguments</a:t>
            </a:r>
            <a:r>
              <a:rPr lang="en-GB" dirty="0">
                <a:sym typeface="Wingdings" pitchFamily="2" charset="2"/>
              </a:rPr>
              <a:t> class has various methods for accessing command-line arguments: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getSourceArgs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optionName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getNonOptionArgs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Example: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MyBeanWithArgs.java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7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Overview of Components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component is a class that you want Spring to instantiate automatically - i.e., create a "bean"</a:t>
            </a:r>
          </a:p>
          <a:p>
            <a:pPr lvl="1"/>
            <a:endParaRPr lang="en-GB" dirty="0"/>
          </a:p>
          <a:p>
            <a:r>
              <a:rPr lang="en-GB" dirty="0"/>
              <a:t>To define a component, annotate a class with any of: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Simple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 simple example of a component class: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>
              <a:tabLst>
                <a:tab pos="2419350" algn="l"/>
              </a:tabLst>
            </a:pPr>
            <a:endParaRPr lang="en-GB" dirty="0"/>
          </a:p>
          <a:p>
            <a:r>
              <a:rPr lang="en-GB" dirty="0"/>
              <a:t>Spring Boot will create a "bean"</a:t>
            </a:r>
          </a:p>
          <a:p>
            <a:pPr lvl="1"/>
            <a:r>
              <a:rPr lang="en-GB" dirty="0"/>
              <a:t>The bean will have a name</a:t>
            </a:r>
          </a:p>
          <a:p>
            <a:pPr lvl="1"/>
            <a:r>
              <a:rPr lang="en-GB" dirty="0"/>
              <a:t>Same as the class name, </a:t>
            </a:r>
            <a:br>
              <a:rPr lang="en-GB" dirty="0"/>
            </a:br>
            <a:r>
              <a:rPr lang="en-GB" dirty="0"/>
              <a:t>with first letter lowercased</a:t>
            </a:r>
          </a:p>
          <a:p>
            <a:pPr lvl="1">
              <a:tabLst>
                <a:tab pos="1792288" algn="l"/>
              </a:tabLs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5FEAA10-4024-4481-BA6D-C961A896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demo.components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7E94-130B-4166-9664-B58629CEA678}"/>
              </a:ext>
            </a:extLst>
          </p:cNvPr>
          <p:cNvSpPr txBox="1"/>
          <p:nvPr/>
        </p:nvSpPr>
        <p:spPr>
          <a:xfrm>
            <a:off x="6409225" y="2325529"/>
            <a:ext cx="1415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MyComponent.java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are Beans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creates beans during application start-up: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Beans are stored in the application context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A24B2C13-53A5-4ED8-AEF4-628EF010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6710"/>
            <a:ext cx="6570705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org.springframework.context.ApplicationContext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ApplicationContext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1D29B-79DD-4B6B-B9CC-6562EE0AA7B3}"/>
              </a:ext>
            </a:extLst>
          </p:cNvPr>
          <p:cNvSpPr txBox="1"/>
          <p:nvPr/>
        </p:nvSpPr>
        <p:spPr>
          <a:xfrm>
            <a:off x="6409225" y="2622347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Accessing a Bean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access a bean,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D61E7DE6-2B91-4230-A2A1-CFE164E8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4642"/>
            <a:ext cx="6570705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beanRef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beanRef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9C997-72D4-44B0-85B8-ACE4FDC15272}"/>
              </a:ext>
            </a:extLst>
          </p:cNvPr>
          <p:cNvSpPr txBox="1"/>
          <p:nvPr/>
        </p:nvSpPr>
        <p:spPr>
          <a:xfrm>
            <a:off x="6409225" y="2456391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CAE38-6C61-4D67-9887-3D6102FAE8E6}"/>
              </a:ext>
            </a:extLst>
          </p:cNvPr>
          <p:cNvGrpSpPr/>
          <p:nvPr/>
        </p:nvGrpSpPr>
        <p:grpSpPr>
          <a:xfrm>
            <a:off x="1254292" y="2895872"/>
            <a:ext cx="3766216" cy="1359431"/>
            <a:chOff x="1254292" y="2895872"/>
            <a:chExt cx="3766216" cy="13594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CD17D4-607D-495A-AD14-682D647C630E}"/>
                </a:ext>
              </a:extLst>
            </p:cNvPr>
            <p:cNvSpPr/>
            <p:nvPr/>
          </p:nvSpPr>
          <p:spPr>
            <a:xfrm>
              <a:off x="1254292" y="2895872"/>
              <a:ext cx="3766216" cy="135943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59936C1-7097-4DE2-9468-443CF3CBFB00}"/>
                </a:ext>
              </a:extLst>
            </p:cNvPr>
            <p:cNvSpPr/>
            <p:nvPr/>
          </p:nvSpPr>
          <p:spPr>
            <a:xfrm>
              <a:off x="3250814" y="3158761"/>
              <a:ext cx="1501980" cy="824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myComponent</a:t>
              </a:r>
              <a:r>
                <a:rPr lang="en-GB" sz="1600" dirty="0"/>
                <a:t> bean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B243AB-9421-4AB3-A0FB-7FAB30D6BA39}"/>
                </a:ext>
              </a:extLst>
            </p:cNvPr>
            <p:cNvGrpSpPr/>
            <p:nvPr/>
          </p:nvGrpSpPr>
          <p:grpSpPr>
            <a:xfrm>
              <a:off x="1372158" y="3401378"/>
              <a:ext cx="1166897" cy="338554"/>
              <a:chOff x="1372158" y="3057481"/>
              <a:chExt cx="1166897" cy="33855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537075-89BB-4D5F-AC26-415FBF5FCDD1}"/>
                  </a:ext>
                </a:extLst>
              </p:cNvPr>
              <p:cNvSpPr/>
              <p:nvPr/>
            </p:nvSpPr>
            <p:spPr>
              <a:xfrm>
                <a:off x="2420843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E42CC0-817B-4972-95F5-A51DC3E43791}"/>
                  </a:ext>
                </a:extLst>
              </p:cNvPr>
              <p:cNvSpPr txBox="1"/>
              <p:nvPr/>
            </p:nvSpPr>
            <p:spPr>
              <a:xfrm>
                <a:off x="1372158" y="305748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beanRef</a:t>
                </a:r>
                <a:endParaRPr lang="en-GB" sz="16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B771E8-99D6-4C2D-8124-B9921E85BB54}"/>
                </a:ext>
              </a:extLst>
            </p:cNvPr>
            <p:cNvCxnSpPr>
              <a:cxnSpLocks/>
            </p:cNvCxnSpPr>
            <p:nvPr/>
          </p:nvCxnSpPr>
          <p:spPr>
            <a:xfrm>
              <a:off x="2539055" y="3559943"/>
              <a:ext cx="711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Specifying a Different Bean Name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a name for a bean, like this: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When Spring Boot creates a bean:</a:t>
            </a:r>
          </a:p>
          <a:p>
            <a:pPr lvl="1"/>
            <a:r>
              <a:rPr lang="en-GB" dirty="0"/>
              <a:t>The bean will be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53E04AB-A477-41AE-A985-9416B6D8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8896"/>
            <a:ext cx="657070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@Component("coolBean")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9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3: Spring Boot Components and Beans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3.2	 Understanding Bean Scope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2969343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6042</TotalTime>
  <Words>1729</Words>
  <Application>Microsoft Macintosh PowerPoint</Application>
  <PresentationFormat>On-screen Show (16:9)</PresentationFormat>
  <Paragraphs>394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Standard_LiveLessons_2017</vt:lpstr>
      <vt:lpstr>Lesson 3: Spring Boot Components and Beans</vt:lpstr>
      <vt:lpstr>Lesson 3: Spring Boot Components and Beans</vt:lpstr>
      <vt:lpstr>Overview of Beans and Autowiring</vt:lpstr>
      <vt:lpstr>Overview of Components</vt:lpstr>
      <vt:lpstr>Defining a Simple Component</vt:lpstr>
      <vt:lpstr>When are Beans Created?</vt:lpstr>
      <vt:lpstr>Accessing a Bean</vt:lpstr>
      <vt:lpstr>Specifying a Different Bean Name </vt:lpstr>
      <vt:lpstr>Lesson 3: Spring Boot Components and Beans</vt:lpstr>
      <vt:lpstr>Understanding Singleton Scope</vt:lpstr>
      <vt:lpstr>Getting a Singleton-Scope Bean</vt:lpstr>
      <vt:lpstr>Lazily Instantiating a Singleton Bean</vt:lpstr>
      <vt:lpstr>Defining a Different Scope</vt:lpstr>
      <vt:lpstr>Getting Prototype-Scope Beans</vt:lpstr>
      <vt:lpstr>Lesson 3: Spring Boot Components and Beans</vt:lpstr>
      <vt:lpstr>Injecting Dependencies into Fields</vt:lpstr>
      <vt:lpstr>Injecting Dependencies into a Constructor</vt:lpstr>
      <vt:lpstr>Qualifying Autowiring</vt:lpstr>
      <vt:lpstr>Optional Autowiring</vt:lpstr>
      <vt:lpstr>Autowiring a Collection</vt:lpstr>
      <vt:lpstr>Autowiring a Map</vt:lpstr>
      <vt:lpstr>Injecting Values into Beans</vt:lpstr>
      <vt:lpstr>Lesson 3: Spring Boot Components and Beans</vt:lpstr>
      <vt:lpstr>Overview</vt:lpstr>
      <vt:lpstr>Simple SpEL Example</vt:lpstr>
      <vt:lpstr>SpEL Scalar Expressions</vt:lpstr>
      <vt:lpstr>Using SpEL for Collections</vt:lpstr>
      <vt:lpstr>Using SpEL for Collections</vt:lpstr>
      <vt:lpstr>Using SpEL for Parameters</vt:lpstr>
      <vt:lpstr>Lesson 3: Spring Boot Components and Beans</vt:lpstr>
      <vt:lpstr>Overview of Command-Line Arguments</vt:lpstr>
      <vt:lpstr>Accessing Command-Line Arguments</vt:lpstr>
      <vt:lpstr>Two Types of Command-Line Arguments</vt:lpstr>
      <vt:lpstr>Passing Command Line Arguments</vt:lpstr>
      <vt:lpstr>Accessing Command-Line Arguments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Eleanor Bru</cp:lastModifiedBy>
  <cp:revision>245</cp:revision>
  <dcterms:created xsi:type="dcterms:W3CDTF">2015-09-28T19:52:00Z</dcterms:created>
  <dcterms:modified xsi:type="dcterms:W3CDTF">2021-04-08T19:50:08Z</dcterms:modified>
</cp:coreProperties>
</file>