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7" r:id="rId2"/>
    <p:sldId id="710" r:id="rId3"/>
    <p:sldId id="532" r:id="rId4"/>
    <p:sldId id="533" r:id="rId5"/>
    <p:sldId id="770" r:id="rId6"/>
    <p:sldId id="768" r:id="rId7"/>
    <p:sldId id="725" r:id="rId8"/>
    <p:sldId id="726" r:id="rId9"/>
    <p:sldId id="727" r:id="rId10"/>
    <p:sldId id="728" r:id="rId11"/>
    <p:sldId id="729" r:id="rId12"/>
    <p:sldId id="771" r:id="rId13"/>
    <p:sldId id="772" r:id="rId14"/>
    <p:sldId id="773" r:id="rId15"/>
    <p:sldId id="774" r:id="rId16"/>
    <p:sldId id="775" r:id="rId17"/>
    <p:sldId id="776" r:id="rId18"/>
    <p:sldId id="777" r:id="rId19"/>
    <p:sldId id="781" r:id="rId20"/>
    <p:sldId id="778" r:id="rId21"/>
    <p:sldId id="782" r:id="rId22"/>
    <p:sldId id="783" r:id="rId23"/>
    <p:sldId id="784" r:id="rId24"/>
    <p:sldId id="785" r:id="rId25"/>
    <p:sldId id="786" r:id="rId26"/>
    <p:sldId id="787" r:id="rId27"/>
    <p:sldId id="788" r:id="rId28"/>
    <p:sldId id="789" r:id="rId29"/>
    <p:sldId id="790" r:id="rId30"/>
    <p:sldId id="791" r:id="rId31"/>
    <p:sldId id="792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7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eanor Bru" initials="EB" lastIdx="2" clrIdx="0">
    <p:extLst>
      <p:ext uri="{19B8F6BF-5375-455C-9EA6-DF929625EA0E}">
        <p15:presenceInfo xmlns:p15="http://schemas.microsoft.com/office/powerpoint/2012/main" userId="c3414d580ad3abed" providerId="Windows Live"/>
      </p:ext>
    </p:extLst>
  </p:cmAuthor>
  <p:cmAuthor id="2" name="Andy Olsen" initials="AO" lastIdx="2" clrIdx="1">
    <p:extLst>
      <p:ext uri="{19B8F6BF-5375-455C-9EA6-DF929625EA0E}">
        <p15:presenceInfo xmlns:p15="http://schemas.microsoft.com/office/powerpoint/2012/main" userId="31001af84371f4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66B"/>
    <a:srgbClr val="CCEC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81" autoAdjust="0"/>
    <p:restoredTop sz="96327" autoAdjust="0"/>
  </p:normalViewPr>
  <p:slideViewPr>
    <p:cSldViewPr snapToGrid="0" snapToObjects="1">
      <p:cViewPr varScale="1">
        <p:scale>
          <a:sx n="152" d="100"/>
          <a:sy n="152" d="100"/>
        </p:scale>
        <p:origin x="870" y="162"/>
      </p:cViewPr>
      <p:guideLst>
        <p:guide orient="horz" pos="1620"/>
        <p:guide pos="79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-11355"/>
    </p:cViewPr>
  </p:sorterViewPr>
  <p:notesViewPr>
    <p:cSldViewPr snapToGrid="0" snapToObjects="1">
      <p:cViewPr varScale="1">
        <p:scale>
          <a:sx n="93" d="100"/>
          <a:sy n="93" d="100"/>
        </p:scale>
        <p:origin x="3021" y="4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07F88C-4B7F-4D2A-84F3-0AE469C6B4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81A197-6DB4-4AA2-B3C7-BE3D919AF4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F26F0-383C-472B-927F-CFDFF038249B}" type="datetimeFigureOut">
              <a:rPr lang="en-GB" smtClean="0"/>
              <a:t>22/05/2021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5885C-521E-4582-B48B-B12D915B80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C274E-8FA5-4FD0-BE20-00D0A9DE0A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0AA3D-20D2-4F4C-9DCB-814BA9E8B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874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22/05/2021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86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30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97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17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9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4319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04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27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668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04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771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30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772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461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16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992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406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075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78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35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772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7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6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92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57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170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99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F1CFE510-1B56-4504-A36A-B984C63C1BC2}"/>
              </a:ext>
            </a:extLst>
          </p:cNvPr>
          <p:cNvSpPr txBox="1">
            <a:spLocks/>
          </p:cNvSpPr>
          <p:nvPr/>
        </p:nvSpPr>
        <p:spPr>
          <a:xfrm>
            <a:off x="3638810" y="982981"/>
            <a:ext cx="5289902" cy="3351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800" indent="-630936" algn="l" defTabSz="457200" rtl="0" eaLnBrk="1" latinLnBrk="0" hangingPunct="1">
              <a:spcBef>
                <a:spcPct val="20000"/>
              </a:spcBef>
              <a:buFont typeface="Arial"/>
              <a:buNone/>
              <a:tabLst>
                <a:tab pos="574675" algn="l"/>
              </a:tabLst>
              <a:defRPr sz="2800" b="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563" indent="0">
              <a:buNone/>
              <a:tabLst>
                <a:tab pos="627063" algn="l"/>
              </a:tabLst>
            </a:pPr>
            <a:r>
              <a:rPr lang="en-GB" sz="2200" dirty="0"/>
              <a:t>7.1	Understanding Spring Data Repositories</a:t>
            </a:r>
          </a:p>
          <a:p>
            <a:pPr marL="55563" indent="0">
              <a:buNone/>
              <a:tabLst>
                <a:tab pos="627063" algn="l"/>
              </a:tabLst>
            </a:pPr>
            <a:r>
              <a:rPr lang="en-GB" sz="2200" dirty="0"/>
              <a:t>7.2	Accessing a Relational Database by Using a Spring Data Repository</a:t>
            </a:r>
          </a:p>
          <a:p>
            <a:pPr marL="55563" indent="0">
              <a:buNone/>
              <a:tabLst>
                <a:tab pos="627063" algn="l"/>
              </a:tabLst>
            </a:pPr>
            <a:r>
              <a:rPr lang="en-GB" sz="2200" dirty="0"/>
              <a:t>7.3	Getting Started with MongoDB</a:t>
            </a:r>
          </a:p>
          <a:p>
            <a:pPr marL="55563" indent="0">
              <a:buNone/>
              <a:tabLst>
                <a:tab pos="627063" algn="l"/>
              </a:tabLst>
            </a:pPr>
            <a:r>
              <a:rPr lang="en-GB" sz="2200" dirty="0"/>
              <a:t>7.4	Accessing a MongoDB Database by Using a Spring Data Repository</a:t>
            </a:r>
          </a:p>
          <a:p>
            <a:pPr marL="55563" indent="0">
              <a:buNone/>
              <a:tabLst>
                <a:tab pos="627063" algn="l"/>
              </a:tabLst>
            </a:pPr>
            <a:endParaRPr lang="en-GB" sz="2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F5A3DC-D484-4B3E-B7AB-072B90FC695B}"/>
              </a:ext>
            </a:extLst>
          </p:cNvPr>
          <p:cNvSpPr txBox="1">
            <a:spLocks/>
          </p:cNvSpPr>
          <p:nvPr/>
        </p:nvSpPr>
        <p:spPr>
          <a:xfrm>
            <a:off x="3638809" y="-96232"/>
            <a:ext cx="5289902" cy="9318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000" dirty="0">
                <a:solidFill>
                  <a:schemeClr val="bg1"/>
                </a:solidFill>
              </a:rPr>
              <a:t>Lesson 7: Working with Spring Data Repositories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Points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Note the following key points in the demo: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  <a:endParaRPr lang="en-GB" dirty="0"/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dirty="0"/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Employee.java</a:t>
            </a:r>
            <a:endParaRPr lang="en-GB" dirty="0"/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SeedDb.java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75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Repository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an example of a domain-specific repository: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Note:</a:t>
            </a:r>
          </a:p>
          <a:p>
            <a:pPr lvl="1"/>
            <a:r>
              <a:rPr lang="en-GB" dirty="0"/>
              <a:t>Entity type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Employee,</a:t>
            </a:r>
            <a:r>
              <a:rPr lang="en-GB" dirty="0"/>
              <a:t> PK type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GB" dirty="0"/>
              <a:t>Also, we've defined some custom queries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2676ADA6-5D18-4402-8622-D235A4F22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31267"/>
            <a:ext cx="7349958" cy="16318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&lt;Employee, Long&gt;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List&lt;Employee&gt;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findByRegion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region);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@Query("select emp from Employee emp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emp.dosh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&gt;= ?1 and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emp.dosh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?2")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List&lt;Employee&gt;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findInSalaryRange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from, double to);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Page&lt;Employee&gt;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findByDoshGreaterThan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salary, Pageable pageable);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4BACD-49B3-46FC-8E76-160D8620F533}"/>
              </a:ext>
            </a:extLst>
          </p:cNvPr>
          <p:cNvSpPr txBox="1"/>
          <p:nvPr/>
        </p:nvSpPr>
        <p:spPr>
          <a:xfrm>
            <a:off x="6659379" y="2616904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147427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Locating Spring Data Repositories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Spring Boot application scans for Spring Data JPA repository interfaces when it starts</a:t>
            </a:r>
          </a:p>
          <a:p>
            <a:pPr lvl="1"/>
            <a:r>
              <a:rPr lang="en-GB" dirty="0"/>
              <a:t>It looks in the main application class package, plus sub-packages</a:t>
            </a:r>
          </a:p>
          <a:p>
            <a:pPr lvl="1"/>
            <a:endParaRPr lang="en-GB" dirty="0"/>
          </a:p>
          <a:p>
            <a:r>
              <a:rPr lang="en-GB" dirty="0"/>
              <a:t>You can tell it to look elsewhere, if you like</a:t>
            </a:r>
          </a:p>
          <a:p>
            <a:pPr lvl="1"/>
            <a:r>
              <a:rPr lang="en-GB" dirty="0"/>
              <a:t>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@EnableJpaRepositories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2676ADA6-5D18-4402-8622-D235A4F22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3079698"/>
            <a:ext cx="7349958" cy="132408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org.springframework.data.jpa.repository.config.EnableJpaRepositories;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@EnableJpaRepositories({"repopackage1", "repopackage2"})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679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Spring Data Repository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see how to use some standard repository methods: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2676ADA6-5D18-4402-8622-D235A4F22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45718"/>
            <a:ext cx="7349958" cy="332462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EmployeeService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repository;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useStandardRepoMethods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Insert an employee.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Employee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newEmp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Employee(-1, "Simon Peter", 10000, "Israel");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newEmp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repository.save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newEmp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("Inserted employee, id %d\n",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newEmp.getEmployeeId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Get count of all employees.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("There are now %d employees\n",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repository.count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Get all employees.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displayEmployees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("All employees: 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repository.findAll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4BACD-49B3-46FC-8E76-160D8620F533}"/>
              </a:ext>
            </a:extLst>
          </p:cNvPr>
          <p:cNvSpPr txBox="1"/>
          <p:nvPr/>
        </p:nvSpPr>
        <p:spPr>
          <a:xfrm>
            <a:off x="6884527" y="4323275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EmployeeService.java</a:t>
            </a:r>
          </a:p>
        </p:txBody>
      </p:sp>
    </p:spTree>
    <p:extLst>
      <p:ext uri="{BB962C8B-B14F-4D97-AF65-F5344CB8AC3E}">
        <p14:creationId xmlns:p14="http://schemas.microsoft.com/office/powerpoint/2010/main" val="61832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Spring Data Repository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see how to use our custom queries in the repository: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2676ADA6-5D18-4402-8622-D235A4F22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44867"/>
            <a:ext cx="7349958" cy="332462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EmployeeService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repository;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useCustomQueryMethods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Get all employees by region.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displayEmployees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("All employees in London: 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repository.findByRegion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("London")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Get employees by salary range.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List&lt;Employee&gt; emps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repository.findInSalaryRange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(20000,  50000);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displayEmployees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("Employees earning 20k to 50k: ", emps);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Get a page of employees.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Pageable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pageable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PageRequest.of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(1, 3,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Direction.DESC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"dosh");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Page&lt;Employee&gt; page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repository.findByDoshGreaterThan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(50000, pageable);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displayEmployees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("Page 1 of employees more than 50k: 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page.getContent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4BACD-49B3-46FC-8E76-160D8620F533}"/>
              </a:ext>
            </a:extLst>
          </p:cNvPr>
          <p:cNvSpPr txBox="1"/>
          <p:nvPr/>
        </p:nvSpPr>
        <p:spPr>
          <a:xfrm>
            <a:off x="6884527" y="4323275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EmployeeService.java</a:t>
            </a:r>
          </a:p>
        </p:txBody>
      </p:sp>
    </p:spTree>
    <p:extLst>
      <p:ext uri="{BB962C8B-B14F-4D97-AF65-F5344CB8AC3E}">
        <p14:creationId xmlns:p14="http://schemas.microsoft.com/office/powerpoint/2010/main" val="39726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Lesson 7: Working with Spring Data Repositories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7.3	 Getting Started with MongoDB</a:t>
            </a:r>
          </a:p>
        </p:txBody>
      </p:sp>
    </p:spTree>
    <p:extLst>
      <p:ext uri="{BB962C8B-B14F-4D97-AF65-F5344CB8AC3E}">
        <p14:creationId xmlns:p14="http://schemas.microsoft.com/office/powerpoint/2010/main" val="2820563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NoSQL Databases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NoSQL is a general term for non-relational databases 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There are several different types of NoSQL databases: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Key-value stores, e.g., Redis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Document-oriented databases, e.g., MongoDB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Column-oriented stores, e.g., Cassandra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Graph databases, e.g., Neo4j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36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MongoDB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MongoDB is a popular open-source document database</a:t>
            </a:r>
          </a:p>
          <a:p>
            <a:pPr lvl="1"/>
            <a:r>
              <a:rPr lang="en-GB" dirty="0"/>
              <a:t>You can install for free from </a:t>
            </a:r>
            <a:r>
              <a:rPr lang="en-GB" dirty="0">
                <a:hlinkClick r:id="rId3"/>
              </a:rPr>
              <a:t>https://www.mongodb.com/</a:t>
            </a:r>
            <a:endParaRPr lang="en-GB" dirty="0"/>
          </a:p>
          <a:p>
            <a:pPr lvl="1"/>
            <a:endParaRPr lang="en-GB" dirty="0"/>
          </a:p>
          <a:p>
            <a:pPr>
              <a:defRPr/>
            </a:pPr>
            <a:r>
              <a:rPr lang="en-GB" dirty="0"/>
              <a:t>You can interact with a running MongoDB database instance via the MongoDB interactive shell:</a:t>
            </a:r>
          </a:p>
          <a:p>
            <a:pPr lvl="1">
              <a:defRPr/>
            </a:pPr>
            <a:endParaRPr lang="en-GB" dirty="0"/>
          </a:p>
          <a:p>
            <a:pPr lvl="1"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In the shell, you can enter commands </a:t>
            </a:r>
            <a:br>
              <a:rPr lang="en-GB" dirty="0"/>
            </a:br>
            <a:r>
              <a:rPr lang="en-GB" dirty="0"/>
              <a:t>to access data in the MongoDB database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8BB49E-2EE6-4C9E-8AA2-D5D21D668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984" y="2697271"/>
            <a:ext cx="4450879" cy="28786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>
                <a:solidFill>
                  <a:schemeClr val="bg1"/>
                </a:solidFill>
              </a:rPr>
              <a:t>mongo</a:t>
            </a:r>
          </a:p>
        </p:txBody>
      </p:sp>
    </p:spTree>
    <p:extLst>
      <p:ext uri="{BB962C8B-B14F-4D97-AF65-F5344CB8AC3E}">
        <p14:creationId xmlns:p14="http://schemas.microsoft.com/office/powerpoint/2010/main" val="85783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MongoDB Documents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MongoDB document is a BSON object (binary JSON)</a:t>
            </a:r>
          </a:p>
          <a:p>
            <a:pPr lvl="1"/>
            <a:r>
              <a:rPr lang="en-GB" dirty="0">
                <a:sym typeface="Wingdings" pitchFamily="2" charset="2"/>
              </a:rPr>
              <a:t>Contains fieldname/value pairs</a:t>
            </a:r>
          </a:p>
          <a:p>
            <a:pPr lvl="1"/>
            <a:r>
              <a:rPr lang="en-GB" dirty="0"/>
              <a:t>A field can be a scalar, array, or document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You can type this command directly into </a:t>
            </a:r>
            <a:br>
              <a:rPr lang="en-GB" dirty="0">
                <a:sym typeface="Wingdings" pitchFamily="2" charset="2"/>
              </a:rPr>
            </a:br>
            <a:r>
              <a:rPr lang="en-GB" dirty="0">
                <a:sym typeface="Wingdings" pitchFamily="2" charset="2"/>
              </a:rPr>
              <a:t>the MongoDB interactive shell</a:t>
            </a:r>
          </a:p>
          <a:p>
            <a:pPr lvl="1"/>
            <a:endParaRPr lang="en-GB" dirty="0">
              <a:sym typeface="Wingdings" pitchFamily="2" charset="2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09964D6A-29DC-4166-B905-80F84280C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1975175"/>
            <a:ext cx="4435959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var emp1 =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salary:  20500,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name:    { first: "Ola", last: "Nordmann" },    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dob:     new Date('Jul 2, 1997'),               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  [ "Norwegian", "Swedish", "English" ], 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views: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NumberLong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(1250000)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346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Fields in a Document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access fields in a document, as follows: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3F9DAE2E-DE90-4F26-93DE-C6BFF67DB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4" y="1345197"/>
            <a:ext cx="4464050" cy="2468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emp1.name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10012614-F0C2-4288-934D-EC98B5CD1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4" y="1972014"/>
            <a:ext cx="4464050" cy="2468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emp1.name.first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F4C99993-690C-4627-A930-A5ECF1AE3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4" y="2629438"/>
            <a:ext cx="4464050" cy="2468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emp1.langs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8B1B44FF-5B9F-4BC4-A1D2-EEAF27481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4" y="3286862"/>
            <a:ext cx="4464050" cy="2468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emp1.langs[0]</a:t>
            </a:r>
          </a:p>
        </p:txBody>
      </p:sp>
    </p:spTree>
    <p:extLst>
      <p:ext uri="{BB962C8B-B14F-4D97-AF65-F5344CB8AC3E}">
        <p14:creationId xmlns:p14="http://schemas.microsoft.com/office/powerpoint/2010/main" val="37816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Lesson 7: Working with Spring Data Repositories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7.1	 Understanding Spring Data Repositories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MongoDB Collections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MongoDB stores documents in a collection</a:t>
            </a:r>
          </a:p>
          <a:p>
            <a:pPr lvl="1"/>
            <a:r>
              <a:rPr lang="en-GB" dirty="0"/>
              <a:t>MongoDB collections are analogous to tables in a RDBMS</a:t>
            </a:r>
          </a:p>
          <a:p>
            <a:pPr lvl="1"/>
            <a:endParaRPr lang="en-GB" dirty="0"/>
          </a:p>
          <a:p>
            <a:r>
              <a:rPr lang="en-GB" dirty="0"/>
              <a:t>By default, documents in a collection don't have to have the same schema</a:t>
            </a:r>
          </a:p>
          <a:p>
            <a:pPr lvl="1"/>
            <a:r>
              <a:rPr lang="en-GB" dirty="0"/>
              <a:t>This is one of the attractions of NoSQL databases</a:t>
            </a:r>
          </a:p>
        </p:txBody>
      </p:sp>
    </p:spTree>
    <p:extLst>
      <p:ext uri="{BB962C8B-B14F-4D97-AF65-F5344CB8AC3E}">
        <p14:creationId xmlns:p14="http://schemas.microsoft.com/office/powerpoint/2010/main" val="417875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Collection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explicitly create a collection</a:t>
            </a:r>
          </a:p>
          <a:p>
            <a:pPr lvl="1"/>
            <a:r>
              <a:rPr lang="en-GB" dirty="0"/>
              <a:t>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db.createCollection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/>
              <a:t>Useful if you want to specify creational options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If you don't need to set collection options:</a:t>
            </a:r>
          </a:p>
          <a:p>
            <a:pPr lvl="1"/>
            <a:r>
              <a:rPr lang="en-GB" dirty="0"/>
              <a:t>No need to create a collection explicitly</a:t>
            </a:r>
          </a:p>
          <a:p>
            <a:pPr lvl="1"/>
            <a:r>
              <a:rPr lang="en-GB" dirty="0"/>
              <a:t>Just insert document into a collection</a:t>
            </a:r>
          </a:p>
          <a:p>
            <a:pPr lvl="1"/>
            <a:r>
              <a:rPr lang="en-GB" dirty="0"/>
              <a:t>MongoDB creates a collection for you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09964D6A-29DC-4166-B905-80F84280C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4" y="1969293"/>
            <a:ext cx="4464050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db.createCollection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("logs",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capped: true,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size: 20000,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max: 500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4106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Inserting Documents into a Collection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insert a single document into a collection: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To insert many documents into a collection: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Notes:</a:t>
            </a:r>
          </a:p>
          <a:p>
            <a:pPr lvl="1"/>
            <a:r>
              <a:rPr lang="en-GB" dirty="0"/>
              <a:t>MongoDB creates a collection if necessary</a:t>
            </a:r>
          </a:p>
          <a:p>
            <a:pPr lvl="1"/>
            <a:r>
              <a:rPr lang="en-GB" dirty="0"/>
              <a:t>MongoDB generates unique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  <a:r>
              <a:rPr lang="en-GB" dirty="0"/>
              <a:t> fields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09964D6A-29DC-4166-B905-80F84280C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4" y="1231737"/>
            <a:ext cx="4464050" cy="55464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db.people.insertOne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{ name: "Jayne", age: 56, gender: "F"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C2AA7EE-2A0B-407C-856A-BC0B157F7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4" y="2734270"/>
            <a:ext cx="4464050" cy="70852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db.people.insertMany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{ name: "Tom", age: 23, gender: "M" },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{ name: 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",  age: 23, gender: "F", team: "Swans"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92726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Documents in a Collection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find all documents in a collection: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To find documents based on criteria: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09964D6A-29DC-4166-B905-80F84280C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1243063"/>
            <a:ext cx="4464049" cy="2468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C2AA7EE-2A0B-407C-856A-BC0B157F7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355926"/>
            <a:ext cx="4464049" cy="55464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name: 'Jayne'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4C5C42BF-1701-4684-8706-33B619718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115107"/>
            <a:ext cx="4464049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db.people.find({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$or: [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 age: { $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20 } },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 age: { $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30 }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]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94711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Lesson 7: Working with Spring Data Repositories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7.4	 Accessing a MongoDB Database by Using a Spring Data Repository</a:t>
            </a:r>
          </a:p>
        </p:txBody>
      </p:sp>
    </p:spTree>
    <p:extLst>
      <p:ext uri="{BB962C8B-B14F-4D97-AF65-F5344CB8AC3E}">
        <p14:creationId xmlns:p14="http://schemas.microsoft.com/office/powerpoint/2010/main" val="736858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We're going to look at an example of how to access a MongoDB database by using a Spring Data repository</a:t>
            </a:r>
          </a:p>
          <a:p>
            <a:pPr lvl="1"/>
            <a:endParaRPr lang="en-GB" dirty="0"/>
          </a:p>
          <a:p>
            <a:r>
              <a:rPr lang="en-GB" dirty="0"/>
              <a:t>The demo is located here: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Project: 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demo-spring-data-repositories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Package: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demo.mongodb.repo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31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MongoDB in Spring Boot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use MongoDB databases in a Spring Boot application, </a:t>
            </a:r>
            <a:br>
              <a:rPr lang="en-GB" dirty="0"/>
            </a:br>
            <a:r>
              <a:rPr lang="en-GB" dirty="0"/>
              <a:t>add the following dependency in your POM file: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Here's the default MongoDB connection string</a:t>
            </a:r>
          </a:p>
          <a:p>
            <a:pPr lvl="1"/>
            <a:r>
              <a:rPr lang="en-GB" dirty="0"/>
              <a:t>You can customize if necessary: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F6F16D71-C13E-4031-99C6-1103BAA84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5" y="1581167"/>
            <a:ext cx="5088226" cy="708528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&gt;spring-boot-starter-data-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4B01BD-B155-4BAC-980C-9B0F32FE98BF}"/>
              </a:ext>
            </a:extLst>
          </p:cNvPr>
          <p:cNvSpPr txBox="1"/>
          <p:nvPr/>
        </p:nvSpPr>
        <p:spPr>
          <a:xfrm>
            <a:off x="5398109" y="2073827"/>
            <a:ext cx="1303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3C00A734-8F6E-4164-9D72-D7A513E71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4" y="3558732"/>
            <a:ext cx="5088227" cy="2468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spring.data.mongodb.uri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=mongodb://localhost:27017/test</a:t>
            </a:r>
          </a:p>
        </p:txBody>
      </p:sp>
    </p:spTree>
    <p:extLst>
      <p:ext uri="{BB962C8B-B14F-4D97-AF65-F5344CB8AC3E}">
        <p14:creationId xmlns:p14="http://schemas.microsoft.com/office/powerpoint/2010/main" val="153673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Boot APIs for MongoDB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has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MongoTemplate</a:t>
            </a:r>
            <a:r>
              <a:rPr lang="en-GB" dirty="0"/>
              <a:t> class</a:t>
            </a:r>
          </a:p>
          <a:p>
            <a:pPr lvl="1"/>
            <a:r>
              <a:rPr lang="en-GB" dirty="0"/>
              <a:t>Provides low-level MongoDB operations</a:t>
            </a:r>
          </a:p>
          <a:p>
            <a:pPr lvl="1"/>
            <a:r>
              <a:rPr lang="en-GB" dirty="0"/>
              <a:t>Similar to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JdbcTemplate</a:t>
            </a:r>
            <a:r>
              <a:rPr lang="en-GB" dirty="0"/>
              <a:t> for relational databases</a:t>
            </a:r>
          </a:p>
          <a:p>
            <a:pPr lvl="1"/>
            <a:endParaRPr lang="en-GB" dirty="0"/>
          </a:p>
          <a:p>
            <a:r>
              <a:rPr lang="en-GB" dirty="0"/>
              <a:t>Alternatively, you can use Spring Data repositories</a:t>
            </a:r>
          </a:p>
          <a:p>
            <a:pPr lvl="1"/>
            <a:r>
              <a:rPr lang="en-GB" dirty="0"/>
              <a:t>Define an interface that extends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MongoRepository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Declare custom query methods, if you like</a:t>
            </a:r>
          </a:p>
          <a:p>
            <a:pPr lvl="1"/>
            <a:r>
              <a:rPr lang="en-GB" dirty="0"/>
              <a:t>Spring Data will implement your custom queries</a:t>
            </a:r>
          </a:p>
        </p:txBody>
      </p:sp>
    </p:spTree>
    <p:extLst>
      <p:ext uri="{BB962C8B-B14F-4D97-AF65-F5344CB8AC3E}">
        <p14:creationId xmlns:p14="http://schemas.microsoft.com/office/powerpoint/2010/main" val="52353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MongoDB Entity Class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you're using a Spring Data repository to access MongoDB, you must define MongoDB entity classes: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2676ADA6-5D18-4402-8622-D235A4F22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386" y="1575889"/>
            <a:ext cx="5364160" cy="240129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org.springframework.data.annotation.Id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org.springframework.data.mongodb.core.mapping.Field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Employee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long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name;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region;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GB" sz="1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@Field("salary")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dosh;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2E1DA-FE48-4320-83ED-88757BC7959C}"/>
              </a:ext>
            </a:extLst>
          </p:cNvPr>
          <p:cNvSpPr txBox="1"/>
          <p:nvPr/>
        </p:nvSpPr>
        <p:spPr>
          <a:xfrm>
            <a:off x="5300158" y="3724830"/>
            <a:ext cx="1303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Employee.java</a:t>
            </a:r>
          </a:p>
        </p:txBody>
      </p:sp>
    </p:spTree>
    <p:extLst>
      <p:ext uri="{BB962C8B-B14F-4D97-AF65-F5344CB8AC3E}">
        <p14:creationId xmlns:p14="http://schemas.microsoft.com/office/powerpoint/2010/main" val="317034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Repository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an example of a MongoDB repository: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Note:</a:t>
            </a:r>
          </a:p>
          <a:p>
            <a:pPr lvl="1"/>
            <a:r>
              <a:rPr lang="en-GB" dirty="0"/>
              <a:t>The interface extends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MongoRepository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@Query</a:t>
            </a:r>
            <a:r>
              <a:rPr lang="en-GB" dirty="0"/>
              <a:t> </a:t>
            </a:r>
            <a:r>
              <a:rPr lang="en-GB" dirty="0">
                <a:sym typeface="Wingdings" pitchFamily="2" charset="2"/>
              </a:rPr>
              <a:t>uses MongoDB syntax</a:t>
            </a:r>
            <a:endParaRPr lang="en-GB" dirty="0"/>
          </a:p>
          <a:p>
            <a:endParaRPr lang="en-GB" dirty="0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2676ADA6-5D18-4402-8622-D235A4F22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53037"/>
            <a:ext cx="6097194" cy="16318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Employee,Long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List&lt;Employee&gt;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findByRegion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region);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@Query("{'dosh' : {$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 ?0, $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 ?1}}")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List&lt;Employee&gt;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findInSalaryRange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from, double to);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Page&lt;Employee&gt;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findByDoshGreaterThan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salary, Pageable pageable);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4BACD-49B3-46FC-8E76-160D8620F533}"/>
              </a:ext>
            </a:extLst>
          </p:cNvPr>
          <p:cNvSpPr txBox="1"/>
          <p:nvPr/>
        </p:nvSpPr>
        <p:spPr>
          <a:xfrm>
            <a:off x="5397104" y="2632861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162610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Spring Data Repositories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Data is a data-access abstraction mechanism</a:t>
            </a:r>
          </a:p>
          <a:p>
            <a:pPr lvl="1"/>
            <a:r>
              <a:rPr lang="en-GB" dirty="0"/>
              <a:t>Makes it very easy to access a wide range of data stores</a:t>
            </a:r>
          </a:p>
          <a:p>
            <a:pPr lvl="1"/>
            <a:r>
              <a:rPr lang="en-GB" dirty="0"/>
              <a:t>Using a familiar "repository" pattern</a:t>
            </a:r>
          </a:p>
          <a:p>
            <a:pPr lvl="1"/>
            <a:r>
              <a:rPr lang="en-GB" dirty="0"/>
              <a:t>Create / Read / Update / Delete (CRUD)</a:t>
            </a:r>
          </a:p>
          <a:p>
            <a:pPr lvl="1"/>
            <a:endParaRPr lang="en-GB" dirty="0"/>
          </a:p>
          <a:p>
            <a:r>
              <a:rPr lang="en-GB" dirty="0"/>
              <a:t>It provides template repositories for…</a:t>
            </a:r>
          </a:p>
          <a:p>
            <a:pPr lvl="1"/>
            <a:r>
              <a:rPr lang="en-GB" dirty="0"/>
              <a:t>JPA</a:t>
            </a:r>
          </a:p>
          <a:p>
            <a:pPr lvl="1"/>
            <a:r>
              <a:rPr lang="en-GB" dirty="0"/>
              <a:t>MongoDB, Cassandra, </a:t>
            </a:r>
            <a:r>
              <a:rPr lang="en-GB" dirty="0" err="1"/>
              <a:t>CouchBase</a:t>
            </a:r>
            <a:endParaRPr lang="en-GB" dirty="0"/>
          </a:p>
          <a:p>
            <a:pPr lvl="1"/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Seeding the Database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We've defined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SeedDb</a:t>
            </a:r>
            <a:r>
              <a:rPr lang="en-GB" dirty="0">
                <a:sym typeface="Wingdings" pitchFamily="2" charset="2"/>
              </a:rPr>
              <a:t> component </a:t>
            </a:r>
          </a:p>
          <a:p>
            <a:pPr lvl="1"/>
            <a:r>
              <a:rPr lang="en-GB" dirty="0">
                <a:sym typeface="Wingdings" pitchFamily="2" charset="2"/>
              </a:rPr>
              <a:t>Creates MongoDB documents at application start-up</a:t>
            </a:r>
          </a:p>
          <a:p>
            <a:pPr lvl="1"/>
            <a:r>
              <a:rPr lang="en-GB" dirty="0">
                <a:sym typeface="Wingdings" pitchFamily="2" charset="2"/>
              </a:rPr>
              <a:t>Deletes them at application shut-down</a:t>
            </a:r>
            <a:endParaRPr lang="en-GB" dirty="0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2676ADA6-5D18-4402-8622-D235A4F22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774" y="1969929"/>
            <a:ext cx="5371873" cy="270907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SeedDb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repository;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@PostConstruct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repository.save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Employee(1, "James", 21000, "London"));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@PreDestroy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cleanup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repository.deleteAll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2E1DA-FE48-4320-83ED-88757BC7959C}"/>
              </a:ext>
            </a:extLst>
          </p:cNvPr>
          <p:cNvSpPr txBox="1"/>
          <p:nvPr/>
        </p:nvSpPr>
        <p:spPr>
          <a:xfrm>
            <a:off x="5338259" y="4432784"/>
            <a:ext cx="1303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SeedDb.java</a:t>
            </a:r>
          </a:p>
        </p:txBody>
      </p:sp>
    </p:spTree>
    <p:extLst>
      <p:ext uri="{BB962C8B-B14F-4D97-AF65-F5344CB8AC3E}">
        <p14:creationId xmlns:p14="http://schemas.microsoft.com/office/powerpoint/2010/main" val="156503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Repository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EmployeeService</a:t>
            </a:r>
            <a:r>
              <a:rPr lang="en-GB" dirty="0">
                <a:sym typeface="Wingdings" pitchFamily="2" charset="2"/>
              </a:rPr>
              <a:t> component demonstrates how to use the repository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Key points:</a:t>
            </a:r>
          </a:p>
          <a:p>
            <a:pPr lvl="1"/>
            <a:r>
              <a:rPr lang="en-GB">
                <a:latin typeface="+mj-lt"/>
                <a:sym typeface="Wingdings" pitchFamily="2" charset="2"/>
              </a:rPr>
              <a:t>Injects an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EmployeeRepository</a:t>
            </a:r>
            <a:r>
              <a:rPr lang="en-GB" dirty="0">
                <a:latin typeface="+mj-lt"/>
                <a:sym typeface="Wingdings" pitchFamily="2" charset="2"/>
              </a:rPr>
              <a:t> bean</a:t>
            </a:r>
          </a:p>
          <a:p>
            <a:pPr lvl="1"/>
            <a:r>
              <a:rPr lang="en-GB" dirty="0">
                <a:latin typeface="+mj-lt"/>
                <a:sym typeface="Wingdings" pitchFamily="2" charset="2"/>
              </a:rPr>
              <a:t>Invokes standard repository methods</a:t>
            </a:r>
          </a:p>
          <a:p>
            <a:pPr lvl="1"/>
            <a:r>
              <a:rPr lang="en-GB" dirty="0">
                <a:latin typeface="+mj-lt"/>
                <a:sym typeface="Wingdings" pitchFamily="2" charset="2"/>
              </a:rPr>
              <a:t>Also invokes custom query methods</a:t>
            </a:r>
          </a:p>
        </p:txBody>
      </p:sp>
    </p:spTree>
    <p:extLst>
      <p:ext uri="{BB962C8B-B14F-4D97-AF65-F5344CB8AC3E}">
        <p14:creationId xmlns:p14="http://schemas.microsoft.com/office/powerpoint/2010/main" val="399330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Data Repository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Data defines a general-purpose repository interface: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BC278F00-4E0F-401B-BCF0-4D105C81A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040" y="1247063"/>
            <a:ext cx="4311239" cy="3786294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  <a:miter lim="800000"/>
            <a:headEnd/>
            <a:tailEnd/>
          </a:ln>
          <a:effectLst>
            <a:outerShdw dist="76200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CrudRepository&lt;T,ID&gt; {</a:t>
            </a:r>
          </a:p>
          <a:p>
            <a:pPr defTabSz="739775">
              <a:defRPr/>
            </a:pPr>
            <a:endParaRPr lang="en-US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count();</a:t>
            </a: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delete(T entity);</a:t>
            </a: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deleteAll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deleteAll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entities);</a:t>
            </a: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deleteById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 id);</a:t>
            </a: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existsById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 id);</a:t>
            </a: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findAllById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&lt;ID&gt; ids);</a:t>
            </a: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Optional&lt;T&gt;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findById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 id);</a:t>
            </a: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 save(T entity);</a:t>
            </a: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saveAll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entities);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Paging and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Support for paging and sorting is provided via this interface: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BC278F00-4E0F-401B-BCF0-4D105C81A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040" y="1247063"/>
            <a:ext cx="4311239" cy="1170193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  <a:miter lim="800000"/>
            <a:headEnd/>
            <a:tailEnd/>
          </a:ln>
          <a:effectLst>
            <a:outerShdw dist="76200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PagingAndSortingRepository</a:t>
            </a:r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&lt;T,ID&gt;</a:t>
            </a:r>
          </a:p>
          <a:p>
            <a:pPr defTabSz="739775">
              <a:defRPr/>
            </a:pPr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extends CrudRepository&lt;T,ID&gt; {</a:t>
            </a:r>
          </a:p>
          <a:p>
            <a:pPr defTabSz="739775">
              <a:defRPr/>
            </a:pPr>
            <a:endParaRPr lang="en-US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Page&lt;T&gt;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Pageable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pageable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(Sort </a:t>
            </a:r>
            <a:r>
              <a:rPr lang="en-GB" sz="1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sort);</a:t>
            </a:r>
            <a:endParaRPr lang="en-GB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1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Technology-Specific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Data also provides technology-specific repositories</a:t>
            </a:r>
          </a:p>
          <a:p>
            <a:pPr lvl="1"/>
            <a:r>
              <a:rPr lang="en-GB" dirty="0"/>
              <a:t>Interfaces that extend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PagingAndSortingRepository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Provide technology-specific extensions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ED1FE8E-75C1-4850-A457-FFDB16764ECD}"/>
              </a:ext>
            </a:extLst>
          </p:cNvPr>
          <p:cNvGrpSpPr/>
          <p:nvPr/>
        </p:nvGrpSpPr>
        <p:grpSpPr>
          <a:xfrm>
            <a:off x="1613238" y="2030163"/>
            <a:ext cx="2603162" cy="1051023"/>
            <a:chOff x="1613238" y="2154923"/>
            <a:chExt cx="2603162" cy="1051023"/>
          </a:xfrm>
        </p:grpSpPr>
        <p:sp>
          <p:nvSpPr>
            <p:cNvPr id="5" name="Rectangle 14">
              <a:extLst>
                <a:ext uri="{FF2B5EF4-FFF2-40B4-BE49-F238E27FC236}">
                  <a16:creationId xmlns:a16="http://schemas.microsoft.com/office/drawing/2014/main" id="{6E493B77-9D84-4310-A448-2D47864B8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238" y="2154923"/>
              <a:ext cx="2603162" cy="4007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miter lim="800000"/>
              <a:headEnd/>
              <a:tailEnd/>
            </a:ln>
            <a:effectLst/>
          </p:spPr>
          <p:txBody>
            <a:bodyPr wrap="square" lIns="92075" tIns="46038" rIns="92075" bIns="46038" anchor="ctr">
              <a:spAutoFit/>
            </a:bodyPr>
            <a:lstStyle/>
            <a:p>
              <a:pPr algn="ctr" defTabSz="739775">
                <a:defRPr/>
              </a:pPr>
              <a:r>
                <a:rPr lang="en-GB" sz="10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  <a:p>
              <a:pPr algn="ctr" defTabSz="739775">
                <a:defRPr/>
              </a:pPr>
              <a:r>
                <a:rPr lang="en-GB" sz="10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CrudRepository</a:t>
              </a:r>
              <a:endPara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38215FB-8C19-4B13-B9B7-16945FC131FB}"/>
                </a:ext>
              </a:extLst>
            </p:cNvPr>
            <p:cNvCxnSpPr>
              <a:cxnSpLocks/>
              <a:stCxn id="9" idx="0"/>
              <a:endCxn id="11" idx="3"/>
            </p:cNvCxnSpPr>
            <p:nvPr/>
          </p:nvCxnSpPr>
          <p:spPr>
            <a:xfrm flipH="1" flipV="1">
              <a:off x="2911761" y="2694132"/>
              <a:ext cx="3058" cy="1110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52BECCA6-DD3D-4D24-B1EF-526C1DD37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238" y="2805194"/>
              <a:ext cx="2603162" cy="4007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miter lim="800000"/>
              <a:headEnd/>
              <a:tailEnd/>
            </a:ln>
            <a:effectLst/>
          </p:spPr>
          <p:txBody>
            <a:bodyPr wrap="square" lIns="92075" tIns="46038" rIns="92075" bIns="46038" anchor="ctr">
              <a:spAutoFit/>
            </a:bodyPr>
            <a:lstStyle/>
            <a:p>
              <a:pPr algn="ctr" defTabSz="739775">
                <a:defRPr/>
              </a:pPr>
              <a:r>
                <a:rPr lang="en-GB" sz="10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  <a:p>
              <a:pPr algn="ctr" defTabSz="739775">
                <a:defRPr/>
              </a:pPr>
              <a:r>
                <a:rPr lang="en-GB" sz="100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PagingAndSortingRepository</a:t>
              </a:r>
              <a:endPara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7367B263-FE45-457F-A9C9-1726DD8FC7F3}"/>
                </a:ext>
              </a:extLst>
            </p:cNvPr>
            <p:cNvSpPr/>
            <p:nvPr/>
          </p:nvSpPr>
          <p:spPr>
            <a:xfrm>
              <a:off x="2833892" y="2559875"/>
              <a:ext cx="155738" cy="134257"/>
            </a:xfrm>
            <a:prstGeom prst="triangle">
              <a:avLst/>
            </a:prstGeom>
            <a:solidFill>
              <a:schemeClr val="bg1"/>
            </a:solidFill>
            <a:ln w="127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2ED110-3F12-41D4-8222-C07C75993D12}"/>
              </a:ext>
            </a:extLst>
          </p:cNvPr>
          <p:cNvGrpSpPr/>
          <p:nvPr/>
        </p:nvGrpSpPr>
        <p:grpSpPr>
          <a:xfrm>
            <a:off x="2834397" y="3086647"/>
            <a:ext cx="2870172" cy="736433"/>
            <a:chOff x="2834397" y="3223639"/>
            <a:chExt cx="2870172" cy="736433"/>
          </a:xfrm>
        </p:grpSpPr>
        <p:sp>
          <p:nvSpPr>
            <p:cNvPr id="6" name="Rectangle 14">
              <a:extLst>
                <a:ext uri="{FF2B5EF4-FFF2-40B4-BE49-F238E27FC236}">
                  <a16:creationId xmlns:a16="http://schemas.microsoft.com/office/drawing/2014/main" id="{64A07370-A550-4548-B489-ED79CD8CD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663" y="3559320"/>
              <a:ext cx="1887906" cy="4007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miter lim="800000"/>
              <a:headEnd/>
              <a:tailEnd/>
            </a:ln>
            <a:effectLst/>
          </p:spPr>
          <p:txBody>
            <a:bodyPr wrap="square" lIns="92075" tIns="46038" rIns="92075" bIns="46038" anchor="ctr">
              <a:spAutoFit/>
            </a:bodyPr>
            <a:lstStyle/>
            <a:p>
              <a:pPr algn="ctr" defTabSz="739775">
                <a:defRPr/>
              </a:pPr>
              <a:r>
                <a:rPr lang="en-GB" sz="10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  <a:p>
              <a:pPr algn="ctr" defTabSz="739775">
                <a:defRPr/>
              </a:pPr>
              <a:r>
                <a:rPr lang="en-GB" sz="100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JpaRepository</a:t>
              </a:r>
              <a:endPara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B8DC93-2DA4-44B4-827D-42E44D871A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8637" y="3230897"/>
              <a:ext cx="0" cy="5322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C1E9267-3AA0-468D-BE45-AD9B6A04EE0E}"/>
                </a:ext>
              </a:extLst>
            </p:cNvPr>
            <p:cNvSpPr/>
            <p:nvPr/>
          </p:nvSpPr>
          <p:spPr>
            <a:xfrm>
              <a:off x="2834397" y="3223639"/>
              <a:ext cx="155738" cy="134257"/>
            </a:xfrm>
            <a:prstGeom prst="triangle">
              <a:avLst/>
            </a:prstGeom>
            <a:solidFill>
              <a:schemeClr val="bg1"/>
            </a:solidFill>
            <a:ln w="127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5AC1A-E821-4040-BD4A-3DDA0654BCBD}"/>
                </a:ext>
              </a:extLst>
            </p:cNvPr>
            <p:cNvCxnSpPr>
              <a:cxnSpLocks/>
            </p:cNvCxnSpPr>
            <p:nvPr/>
          </p:nvCxnSpPr>
          <p:spPr>
            <a:xfrm>
              <a:off x="2911190" y="3763137"/>
              <a:ext cx="90076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CCFBBFE-3A96-488E-8AA8-950B67B9702C}"/>
              </a:ext>
            </a:extLst>
          </p:cNvPr>
          <p:cNvGrpSpPr/>
          <p:nvPr/>
        </p:nvGrpSpPr>
        <p:grpSpPr>
          <a:xfrm>
            <a:off x="2911190" y="3577109"/>
            <a:ext cx="2793379" cy="723749"/>
            <a:chOff x="2911190" y="3709868"/>
            <a:chExt cx="2793379" cy="723749"/>
          </a:xfrm>
        </p:grpSpPr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DDEC7E70-EE2A-41C1-9806-C358C0784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663" y="4032865"/>
              <a:ext cx="1887906" cy="4007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miter lim="800000"/>
              <a:headEnd/>
              <a:tailEnd/>
            </a:ln>
            <a:effectLst/>
          </p:spPr>
          <p:txBody>
            <a:bodyPr wrap="square" lIns="92075" tIns="46038" rIns="92075" bIns="46038" anchor="ctr">
              <a:spAutoFit/>
            </a:bodyPr>
            <a:lstStyle/>
            <a:p>
              <a:pPr algn="ctr" defTabSz="739775">
                <a:defRPr/>
              </a:pPr>
              <a:r>
                <a:rPr lang="en-GB" sz="10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  <a:p>
              <a:pPr algn="ctr" defTabSz="739775">
                <a:defRPr/>
              </a:pPr>
              <a:r>
                <a:rPr lang="en-GB" sz="10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MongoRepository</a:t>
              </a:r>
              <a:endPara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27DC9EA-EEAA-4182-BB4B-E9FAA1869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1190" y="3709868"/>
              <a:ext cx="0" cy="5322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B975A9C-410F-4EB2-9D77-5A8331E9EC96}"/>
                </a:ext>
              </a:extLst>
            </p:cNvPr>
            <p:cNvCxnSpPr>
              <a:cxnSpLocks/>
            </p:cNvCxnSpPr>
            <p:nvPr/>
          </p:nvCxnSpPr>
          <p:spPr>
            <a:xfrm>
              <a:off x="2911190" y="4242108"/>
              <a:ext cx="90076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3A14529-D77D-4690-B85C-75DDC139960F}"/>
              </a:ext>
            </a:extLst>
          </p:cNvPr>
          <p:cNvGrpSpPr/>
          <p:nvPr/>
        </p:nvGrpSpPr>
        <p:grpSpPr>
          <a:xfrm>
            <a:off x="2911190" y="4051848"/>
            <a:ext cx="2793379" cy="720172"/>
            <a:chOff x="2911190" y="4188840"/>
            <a:chExt cx="2793379" cy="720172"/>
          </a:xfrm>
        </p:grpSpPr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C02B3D6B-117E-4A58-82BF-B1F592DB7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663" y="4508260"/>
              <a:ext cx="1887906" cy="4007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miter lim="800000"/>
              <a:headEnd/>
              <a:tailEnd/>
            </a:ln>
            <a:effectLst/>
          </p:spPr>
          <p:txBody>
            <a:bodyPr wrap="square" lIns="92075" tIns="46038" rIns="92075" bIns="46038" anchor="ctr">
              <a:spAutoFit/>
            </a:bodyPr>
            <a:lstStyle/>
            <a:p>
              <a:pPr algn="ctr" defTabSz="739775">
                <a:defRPr/>
              </a:pPr>
              <a:r>
                <a:rPr lang="en-GB" sz="10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  <a:p>
              <a:pPr algn="ctr" defTabSz="739775">
                <a:defRPr/>
              </a:pPr>
              <a:r>
                <a:rPr lang="en-GB" sz="100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CouchBaseRepository</a:t>
              </a:r>
              <a:endPara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BBEE22C-7EEA-4E3F-BBE8-63BCBF0D09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1190" y="4188840"/>
              <a:ext cx="0" cy="5322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73136CB-C101-432C-A034-FF7479A47F61}"/>
                </a:ext>
              </a:extLst>
            </p:cNvPr>
            <p:cNvCxnSpPr>
              <a:cxnSpLocks/>
            </p:cNvCxnSpPr>
            <p:nvPr/>
          </p:nvCxnSpPr>
          <p:spPr>
            <a:xfrm>
              <a:off x="2911190" y="4721080"/>
              <a:ext cx="90076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935258D-2F5D-4780-BC33-D090422CBC9D}"/>
              </a:ext>
            </a:extLst>
          </p:cNvPr>
          <p:cNvSpPr txBox="1"/>
          <p:nvPr/>
        </p:nvSpPr>
        <p:spPr>
          <a:xfrm>
            <a:off x="2718409" y="463185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83309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Domain-Specific Repositories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define your own domain-specific interfaces </a:t>
            </a:r>
          </a:p>
          <a:p>
            <a:pPr lvl="1"/>
            <a:r>
              <a:rPr lang="en-GB" dirty="0"/>
              <a:t>Extend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(or sub-interface)</a:t>
            </a:r>
          </a:p>
          <a:p>
            <a:pPr lvl="1"/>
            <a:r>
              <a:rPr lang="en-GB" dirty="0"/>
              <a:t>Specify the entity type and the PK type</a:t>
            </a:r>
          </a:p>
          <a:p>
            <a:endParaRPr lang="en-GB" dirty="0"/>
          </a:p>
          <a:p>
            <a:r>
              <a:rPr lang="en-GB" dirty="0"/>
              <a:t>You can define specific query methods for your entities</a:t>
            </a:r>
          </a:p>
          <a:p>
            <a:pPr lvl="1"/>
            <a:r>
              <a:rPr lang="en-GB" dirty="0"/>
              <a:t>Spring Data reflects on method names to create queries</a:t>
            </a:r>
          </a:p>
          <a:p>
            <a:pPr lvl="1"/>
            <a:r>
              <a:rPr lang="en-GB" dirty="0"/>
              <a:t>You can provide an explicit query string for complex queries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963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Lesson 7: Working with Spring Data Repositories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7.2	 Accessing a Relational Database by Using a Spring Data Repository</a:t>
            </a:r>
          </a:p>
        </p:txBody>
      </p:sp>
    </p:spTree>
    <p:extLst>
      <p:ext uri="{BB962C8B-B14F-4D97-AF65-F5344CB8AC3E}">
        <p14:creationId xmlns:p14="http://schemas.microsoft.com/office/powerpoint/2010/main" val="328536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look at an example of how to access a relational database by using a Spring Data repository</a:t>
            </a:r>
          </a:p>
          <a:p>
            <a:pPr lvl="1"/>
            <a:endParaRPr lang="en-GB" dirty="0"/>
          </a:p>
          <a:p>
            <a:r>
              <a:rPr lang="en-GB" dirty="0"/>
              <a:t>The demo is located here: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Project: 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demo-spring-data-repositories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Package: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demo.jpa.repo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06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7744</TotalTime>
  <Words>1973</Words>
  <Application>Microsoft Office PowerPoint</Application>
  <PresentationFormat>On-screen Show (16:9)</PresentationFormat>
  <Paragraphs>373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Courier New</vt:lpstr>
      <vt:lpstr>Lucida Console</vt:lpstr>
      <vt:lpstr>Standard_LiveLessons_2017</vt:lpstr>
      <vt:lpstr>PowerPoint Presentation</vt:lpstr>
      <vt:lpstr>Lesson 7: Working with Spring Data Repositories</vt:lpstr>
      <vt:lpstr>Overview of Spring Data Repositories</vt:lpstr>
      <vt:lpstr>Spring Data Repository Capabilities</vt:lpstr>
      <vt:lpstr>Paging and Sorting</vt:lpstr>
      <vt:lpstr>Technology-Specific Repositories</vt:lpstr>
      <vt:lpstr>Domain-Specific Repositories</vt:lpstr>
      <vt:lpstr>Lesson 7: Working with Spring Data Repositories</vt:lpstr>
      <vt:lpstr>Overview</vt:lpstr>
      <vt:lpstr>Key Points</vt:lpstr>
      <vt:lpstr>Defining a Repository</vt:lpstr>
      <vt:lpstr>Locating Spring Data Repositories</vt:lpstr>
      <vt:lpstr>Using a Spring Data Repository</vt:lpstr>
      <vt:lpstr>Using a Spring Data Repository</vt:lpstr>
      <vt:lpstr>Lesson 7: Working with Spring Data Repositories</vt:lpstr>
      <vt:lpstr>Overview of NoSQL Databases</vt:lpstr>
      <vt:lpstr>Overview of MongoDB</vt:lpstr>
      <vt:lpstr>MongoDB Documents</vt:lpstr>
      <vt:lpstr>Accessing Fields in a Document</vt:lpstr>
      <vt:lpstr>MongoDB Collections</vt:lpstr>
      <vt:lpstr>Creating a Collection</vt:lpstr>
      <vt:lpstr>Inserting Documents into a Collection</vt:lpstr>
      <vt:lpstr>Finding Documents in a Collection</vt:lpstr>
      <vt:lpstr>Lesson 7: Working with Spring Data Repositories</vt:lpstr>
      <vt:lpstr>Overview</vt:lpstr>
      <vt:lpstr>Using MongoDB in Spring Boot</vt:lpstr>
      <vt:lpstr>Spring Boot APIs for MongoDB</vt:lpstr>
      <vt:lpstr>Defining a MongoDB Entity Class</vt:lpstr>
      <vt:lpstr>Defining a Repository</vt:lpstr>
      <vt:lpstr>Seeding the Database</vt:lpstr>
      <vt:lpstr>Using the Repository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350</cp:revision>
  <dcterms:created xsi:type="dcterms:W3CDTF">2015-09-28T19:52:00Z</dcterms:created>
  <dcterms:modified xsi:type="dcterms:W3CDTF">2021-05-22T07:05:17Z</dcterms:modified>
</cp:coreProperties>
</file>