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710" r:id="rId3"/>
    <p:sldId id="739" r:id="rId4"/>
    <p:sldId id="532" r:id="rId5"/>
    <p:sldId id="629" r:id="rId6"/>
    <p:sldId id="757" r:id="rId7"/>
    <p:sldId id="756" r:id="rId8"/>
    <p:sldId id="726" r:id="rId9"/>
    <p:sldId id="533" r:id="rId10"/>
    <p:sldId id="740" r:id="rId11"/>
    <p:sldId id="732" r:id="rId12"/>
    <p:sldId id="758" r:id="rId13"/>
    <p:sldId id="741" r:id="rId14"/>
    <p:sldId id="759" r:id="rId15"/>
    <p:sldId id="774" r:id="rId16"/>
    <p:sldId id="688" r:id="rId17"/>
    <p:sldId id="742" r:id="rId18"/>
    <p:sldId id="743" r:id="rId19"/>
    <p:sldId id="775" r:id="rId20"/>
    <p:sldId id="744" r:id="rId21"/>
    <p:sldId id="760" r:id="rId22"/>
    <p:sldId id="761" r:id="rId23"/>
    <p:sldId id="776" r:id="rId24"/>
    <p:sldId id="777" r:id="rId25"/>
    <p:sldId id="778" r:id="rId26"/>
    <p:sldId id="780" r:id="rId27"/>
    <p:sldId id="779" r:id="rId28"/>
    <p:sldId id="781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1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BE66B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7" autoAdjust="0"/>
    <p:restoredTop sz="96327" autoAdjust="0"/>
  </p:normalViewPr>
  <p:slideViewPr>
    <p:cSldViewPr snapToGrid="0" snapToObjects="1">
      <p:cViewPr varScale="1">
        <p:scale>
          <a:sx n="148" d="100"/>
          <a:sy n="148" d="100"/>
        </p:scale>
        <p:origin x="132" y="186"/>
      </p:cViewPr>
      <p:guideLst>
        <p:guide orient="horz" pos="1620"/>
        <p:guide pos="41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4286"/>
    </p:cViewPr>
  </p:sorterViewPr>
  <p:notesViewPr>
    <p:cSldViewPr snapToGrid="0" snapToObjects="1">
      <p:cViewPr varScale="1">
        <p:scale>
          <a:sx n="93" d="100"/>
          <a:sy n="93" d="100"/>
        </p:scale>
        <p:origin x="3021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07F88C-4B7F-4D2A-84F3-0AE469C6B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1A197-6DB4-4AA2-B3C7-BE3D919AF4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26F0-383C-472B-927F-CFDFF038249B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5885C-521E-4582-B48B-B12D915B8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274E-8FA5-4FD0-BE20-00D0A9DE0A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AA3D-20D2-4F4C-9DCB-814BA9E8B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7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3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7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52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22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162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073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704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257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7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mple/productsV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ll.advancedrestclient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1CFE510-1B56-4504-A36A-B984C63C1BC2}"/>
              </a:ext>
            </a:extLst>
          </p:cNvPr>
          <p:cNvSpPr txBox="1">
            <a:spLocks/>
          </p:cNvSpPr>
          <p:nvPr/>
        </p:nvSpPr>
        <p:spPr>
          <a:xfrm>
            <a:off x="3638810" y="982981"/>
            <a:ext cx="5289902" cy="335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8.1	</a:t>
            </a:r>
            <a:r>
              <a:rPr lang="en-GB" sz="2000" dirty="0"/>
              <a:t> Getting Started with REST Services in Spring Boot</a:t>
            </a:r>
            <a:endParaRPr lang="en-GB" sz="2200" dirty="0"/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8.2	Defining a Simple REST Service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8.3	Defining a Full REST API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8.4	</a:t>
            </a:r>
            <a:r>
              <a:rPr lang="en-GB" sz="2000" dirty="0"/>
              <a:t>Implementing POST, PUT, and DELETE Endpoints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8.5	Defining a REST Client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8.6	Consuming REST Endpoints</a:t>
            </a:r>
          </a:p>
          <a:p>
            <a:pPr marL="55563" indent="0">
              <a:buNone/>
              <a:tabLst>
                <a:tab pos="627063" algn="l"/>
              </a:tabLst>
            </a:pPr>
            <a:endParaRPr lang="en-GB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F5A3DC-D484-4B3E-B7AB-072B90FC695B}"/>
              </a:ext>
            </a:extLst>
          </p:cNvPr>
          <p:cNvSpPr txBox="1">
            <a:spLocks/>
          </p:cNvSpPr>
          <p:nvPr/>
        </p:nvSpPr>
        <p:spPr>
          <a:xfrm>
            <a:off x="3638809" y="-96232"/>
            <a:ext cx="5289902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>
                <a:solidFill>
                  <a:schemeClr val="bg1"/>
                </a:solidFill>
              </a:rPr>
              <a:t>Lesson 8: Implementing and Consuming REST Services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simple REST controller</a:t>
            </a:r>
          </a:p>
          <a:p>
            <a:pPr lvl="1"/>
            <a:r>
              <a:rPr lang="en-GB" dirty="0"/>
              <a:t>The method returns product collection: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14046"/>
            <a:ext cx="4529700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@RequestMapping("/simple")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Map&lt;Long, 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value="/productsV1",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Collection&lt;Product&gt; getProductsV1()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4319320" y="4066129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Pinging the Simple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Spring Boot app, then browse to:</a:t>
            </a:r>
          </a:p>
          <a:p>
            <a:pPr lvl="1"/>
            <a:r>
              <a:rPr lang="en-GB" dirty="0">
                <a:hlinkClick r:id="rId3"/>
              </a:rPr>
              <a:t>http://localhost:8080/simple/productsV1</a:t>
            </a:r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4DEFC-6849-4D04-9E0B-44746353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82" y="1872881"/>
            <a:ext cx="4841991" cy="22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So far, we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Collection&lt;Product&gt;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populates the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But it doesn't set the HTTP headers or status code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 better approach is to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Gives control over entire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 can set HTTP headers and status code: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85921"/>
            <a:ext cx="4823270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value="/productsV2",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getProductsV2()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().body(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4785307" y="4734336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5997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Mapping Path 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parts of the path to variables</a:t>
            </a:r>
          </a:p>
          <a:p>
            <a:pPr lvl="1"/>
            <a:r>
              <a:rPr lang="en-GB" dirty="0"/>
              <a:t>In the path,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placeholder(s)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2" y="4189725"/>
            <a:ext cx="3807595" cy="29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9151"/>
            <a:ext cx="5569891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long id)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(p == null)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5397707" y="3669075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739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Mapping Request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HTTP request parameter(s) </a:t>
            </a:r>
          </a:p>
          <a:p>
            <a:pPr lvl="1"/>
            <a:r>
              <a:rPr lang="en-GB" dirty="0"/>
              <a:t>In the path, optionally provide parameter(s) after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@RequestParam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3" y="4189725"/>
            <a:ext cx="3810562" cy="294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http://localhost:8080/simple/products?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min=100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75026"/>
            <a:ext cx="6904182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value="/products",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getProductsMoreThan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@RequestParam(value="min", required=false,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="0.0") double 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Collection&lt;Product&gt; products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.stream()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.filter(p -&gt;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min)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.collect(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().body(products);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693802" y="3668440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5006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8: Implementing and Consuming REST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8.3	 Defining a Full REST API</a:t>
            </a:r>
          </a:p>
        </p:txBody>
      </p:sp>
    </p:spTree>
    <p:extLst>
      <p:ext uri="{BB962C8B-B14F-4D97-AF65-F5344CB8AC3E}">
        <p14:creationId xmlns:p14="http://schemas.microsoft.com/office/powerpoint/2010/main" val="282056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we've seen how to GET data from a REST service: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how to support the other HTTP verbs: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E18487C-FCD5-49E9-9E66-CAADC3E8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800"/>
            <a:ext cx="4710675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3EFBB62-7981-49AE-A655-E68B2DFE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33708"/>
            <a:ext cx="4710675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AD41304-1AB2-4D9E-B481-1D0F54C3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868496"/>
            <a:ext cx="4710675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E9103A-9A4E-4770-B2C8-A0E702B8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303284"/>
            <a:ext cx="4710675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@DeleteMapping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example REST controller for our example: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We've defined a repository bean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to manage data persistence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23316"/>
            <a:ext cx="4710676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@RequestMapping("/full")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Full CRUD API, see following slides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470B9-B3F8-4410-B672-34B90721A443}"/>
              </a:ext>
            </a:extLst>
          </p:cNvPr>
          <p:cNvSpPr txBox="1"/>
          <p:nvPr/>
        </p:nvSpPr>
        <p:spPr>
          <a:xfrm>
            <a:off x="4658167" y="2763317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Example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test the service using the Advanced Rest Client</a:t>
            </a:r>
          </a:p>
          <a:p>
            <a:pPr lvl="1"/>
            <a:r>
              <a:rPr lang="en-GB" dirty="0"/>
              <a:t>Install from </a:t>
            </a:r>
            <a:r>
              <a:rPr lang="en-GB" dirty="0">
                <a:hlinkClick r:id="rId3"/>
              </a:rPr>
              <a:t>https://install.advancedrestclient.com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Enables you to submit all kinds of requests to a URL:</a:t>
            </a:r>
          </a:p>
          <a:p>
            <a:pPr lvl="1"/>
            <a:r>
              <a:rPr lang="en-GB" dirty="0"/>
              <a:t>GET, PUT, POST, DELETE, etc.</a:t>
            </a:r>
          </a:p>
          <a:p>
            <a:pPr lvl="1"/>
            <a:endParaRPr lang="en-GB" dirty="0"/>
          </a:p>
          <a:p>
            <a:r>
              <a:rPr lang="en-GB" dirty="0"/>
              <a:t>Enables you to set HTTP request headers:</a:t>
            </a:r>
          </a:p>
          <a:p>
            <a:pPr lvl="1"/>
            <a:r>
              <a:rPr lang="en-GB" dirty="0"/>
              <a:t>E.g., Content-Type=application/json</a:t>
            </a:r>
          </a:p>
          <a:p>
            <a:pPr lvl="1"/>
            <a:r>
              <a:rPr lang="en-GB" dirty="0"/>
              <a:t>E.g., Accept=application/json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8: Implementing and Consuming REST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8.4	 Implementing POST, PUT, and DELETE Endpoints</a:t>
            </a:r>
          </a:p>
        </p:txBody>
      </p:sp>
    </p:spTree>
    <p:extLst>
      <p:ext uri="{BB962C8B-B14F-4D97-AF65-F5344CB8AC3E}">
        <p14:creationId xmlns:p14="http://schemas.microsoft.com/office/powerpoint/2010/main" val="384259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8: Implementing and Consuming REST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8.1	Getting Started with REST Services in Spring Boot	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POST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POST method typically inserts a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Client passes object in HTTP request body</a:t>
            </a:r>
          </a:p>
          <a:p>
            <a:pPr lvl="1"/>
            <a:r>
              <a:rPr lang="en-GB" dirty="0"/>
              <a:t>Service returns enriched object after insertion</a:t>
            </a:r>
          </a:p>
          <a:p>
            <a:pPr lvl="1"/>
            <a:r>
              <a:rPr lang="en-GB" dirty="0"/>
              <a:t>Service also returns status code 201 </a:t>
            </a:r>
            <a:br>
              <a:rPr lang="en-GB" dirty="0"/>
            </a:br>
            <a:r>
              <a:rPr lang="en-GB" dirty="0"/>
              <a:t>plus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dirty="0"/>
              <a:t> header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0416"/>
            <a:ext cx="6904182" cy="16626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value="/products",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consumes={"application/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(@RequestBody Product product)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repository.insert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("/full/products/"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ResponseEntity.created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).body(product);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89" y="2656831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PUT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PUT method typically updates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Client also passes an object in request body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9749"/>
            <a:ext cx="690418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@PutMapping(value="/products/{id}", consumes={"application/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@RequestBody Product product)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repository.update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471498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273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DELETE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DELETE method typically deletes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6047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@DeleteMapping("/products/{id}")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326895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4645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8: Implementing and Consuming REST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8.5	 Defining a REST Client</a:t>
            </a:r>
          </a:p>
        </p:txBody>
      </p:sp>
    </p:spTree>
    <p:extLst>
      <p:ext uri="{BB962C8B-B14F-4D97-AF65-F5344CB8AC3E}">
        <p14:creationId xmlns:p14="http://schemas.microsoft.com/office/powerpoint/2010/main" val="377108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enables you to implement client code to consume REST services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/>
              <a:t>Include the following POM dependency: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C731A4-583B-4EBB-BA74-458C648A0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127" y="2705835"/>
            <a:ext cx="514609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67664-FD8D-44E8-A97D-3465AA8A4B48}"/>
              </a:ext>
            </a:extLst>
          </p:cNvPr>
          <p:cNvSpPr txBox="1"/>
          <p:nvPr/>
        </p:nvSpPr>
        <p:spPr>
          <a:xfrm>
            <a:off x="5660635" y="3168142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0938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Methods in </a:t>
            </a:r>
            <a:r>
              <a:rPr lang="en-GB" dirty="0" err="1"/>
              <a:t>RestTemplate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some of the key methods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601524E-833C-4BBE-BA6B-FBBEB072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648" y="1376811"/>
            <a:ext cx="5418989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getForEntity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Class&lt;T&gt;, Object...)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CC29DE6-A4E8-4CE4-B39A-DD477132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648" y="1872110"/>
            <a:ext cx="5418989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postForEntity(String, Object, Class&lt;T&gt;, Object...)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F99E11D-141F-45D4-ABA9-FAADA5F8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648" y="2382996"/>
            <a:ext cx="5418989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put(String, Object, Object...)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5082E46-8F7B-4734-AB25-405A00D8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648" y="2909471"/>
            <a:ext cx="5418989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delete(String, Object...)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B1FAD59-D93F-42C5-A572-8DD8D7E8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648" y="3419336"/>
            <a:ext cx="5418989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exchange(String,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object, Class&lt;T&gt;)</a:t>
            </a:r>
          </a:p>
        </p:txBody>
      </p:sp>
    </p:spTree>
    <p:extLst>
      <p:ext uri="{BB962C8B-B14F-4D97-AF65-F5344CB8AC3E}">
        <p14:creationId xmlns:p14="http://schemas.microsoft.com/office/powerpoint/2010/main" val="41563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8: Implementing and Consuming REST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8.6	 Consuming REST Endpoints</a:t>
            </a:r>
          </a:p>
        </p:txBody>
      </p:sp>
    </p:spTree>
    <p:extLst>
      <p:ext uri="{BB962C8B-B14F-4D97-AF65-F5344CB8AC3E}">
        <p14:creationId xmlns:p14="http://schemas.microsoft.com/office/powerpoint/2010/main" val="1740820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2BEFF7-D4F3-456C-B335-D891BCB1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24036"/>
            <a:ext cx="7539420" cy="3547021"/>
          </a:xfrm>
        </p:spPr>
        <p:txBody>
          <a:bodyPr/>
          <a:lstStyle/>
          <a:p>
            <a:r>
              <a:rPr lang="en-GB" dirty="0"/>
              <a:t>Let's see an example of how to consume REST endpoints: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CE9215-D230-4EA6-9C29-680C9DB2CC5E}"/>
              </a:ext>
            </a:extLst>
          </p:cNvPr>
          <p:cNvGrpSpPr/>
          <p:nvPr/>
        </p:nvGrpSpPr>
        <p:grpSpPr>
          <a:xfrm>
            <a:off x="5239751" y="1413160"/>
            <a:ext cx="2776722" cy="1769162"/>
            <a:chOff x="5421434" y="1413160"/>
            <a:chExt cx="2776722" cy="17691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3729D2-C05E-4D2A-8FCA-035D2FAA5BA0}"/>
                </a:ext>
              </a:extLst>
            </p:cNvPr>
            <p:cNvSpPr/>
            <p:nvPr/>
          </p:nvSpPr>
          <p:spPr>
            <a:xfrm>
              <a:off x="5507176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DC82DD-EEB8-4AEA-BD8A-CBB1F7EE1B94}"/>
                </a:ext>
              </a:extLst>
            </p:cNvPr>
            <p:cNvSpPr/>
            <p:nvPr/>
          </p:nvSpPr>
          <p:spPr>
            <a:xfrm>
              <a:off x="5800860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4EF9A6-AA32-4E1D-ADB9-D6B6DB099701}"/>
                </a:ext>
              </a:extLst>
            </p:cNvPr>
            <p:cNvSpPr txBox="1"/>
            <p:nvPr/>
          </p:nvSpPr>
          <p:spPr>
            <a:xfrm>
              <a:off x="5856315" y="1733398"/>
              <a:ext cx="1688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service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/full/products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27BDC0-29DD-4A65-8ABB-A270F9690C66}"/>
                </a:ext>
              </a:extLst>
            </p:cNvPr>
            <p:cNvSpPr txBox="1"/>
            <p:nvPr/>
          </p:nvSpPr>
          <p:spPr>
            <a:xfrm>
              <a:off x="5421434" y="2597547"/>
              <a:ext cx="2776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demo-rest-services</a:t>
              </a:r>
            </a:p>
            <a:p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http://localhost:8080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CE5AC3-D2CF-4325-BD28-5283BEE358A2}"/>
              </a:ext>
            </a:extLst>
          </p:cNvPr>
          <p:cNvGrpSpPr/>
          <p:nvPr/>
        </p:nvGrpSpPr>
        <p:grpSpPr>
          <a:xfrm>
            <a:off x="1494039" y="1413160"/>
            <a:ext cx="2776722" cy="1769162"/>
            <a:chOff x="1494039" y="1413160"/>
            <a:chExt cx="2776722" cy="17691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4CDBEF-EC8F-4F68-AAC7-7D287D44F7AA}"/>
                </a:ext>
              </a:extLst>
            </p:cNvPr>
            <p:cNvSpPr/>
            <p:nvPr/>
          </p:nvSpPr>
          <p:spPr>
            <a:xfrm>
              <a:off x="1602295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0E1D7A-ED10-43DF-86C4-E122D2430450}"/>
                </a:ext>
              </a:extLst>
            </p:cNvPr>
            <p:cNvSpPr txBox="1"/>
            <p:nvPr/>
          </p:nvSpPr>
          <p:spPr>
            <a:xfrm>
              <a:off x="1494039" y="2597547"/>
              <a:ext cx="2776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demo-rest-clients</a:t>
              </a:r>
            </a:p>
            <a:p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http://localhost:8181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4FFE36D-64FE-4DDA-82D7-D64C9E58A847}"/>
                </a:ext>
              </a:extLst>
            </p:cNvPr>
            <p:cNvSpPr/>
            <p:nvPr/>
          </p:nvSpPr>
          <p:spPr>
            <a:xfrm>
              <a:off x="1911572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B7D994-DEC5-498C-874F-0F3C1EED5B82}"/>
                </a:ext>
              </a:extLst>
            </p:cNvPr>
            <p:cNvSpPr txBox="1"/>
            <p:nvPr/>
          </p:nvSpPr>
          <p:spPr>
            <a:xfrm>
              <a:off x="2060685" y="1733398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client</a:t>
              </a:r>
            </a:p>
            <a:p>
              <a:pPr algn="ctr"/>
              <a:r>
                <a:rPr lang="en-GB" sz="14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MyRestClient</a:t>
              </a:r>
              <a:endPara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EE69B0-911F-478A-9511-F24E0ED885E4}"/>
              </a:ext>
            </a:extLst>
          </p:cNvPr>
          <p:cNvGrpSpPr/>
          <p:nvPr/>
        </p:nvGrpSpPr>
        <p:grpSpPr>
          <a:xfrm>
            <a:off x="3677095" y="1570331"/>
            <a:ext cx="1942082" cy="320705"/>
            <a:chOff x="3677095" y="1570331"/>
            <a:chExt cx="1942082" cy="3207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32B067-AA5D-4744-A04F-3F896105084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1891036"/>
              <a:ext cx="194208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E22B36-9DEE-4DE6-9FB3-415D6E7B51EF}"/>
                </a:ext>
              </a:extLst>
            </p:cNvPr>
            <p:cNvSpPr txBox="1"/>
            <p:nvPr/>
          </p:nvSpPr>
          <p:spPr>
            <a:xfrm>
              <a:off x="4066005" y="1570331"/>
              <a:ext cx="1150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request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2E96EE-B525-48F3-9CF8-5C621F6551DC}"/>
              </a:ext>
            </a:extLst>
          </p:cNvPr>
          <p:cNvGrpSpPr/>
          <p:nvPr/>
        </p:nvGrpSpPr>
        <p:grpSpPr>
          <a:xfrm>
            <a:off x="3677095" y="2097229"/>
            <a:ext cx="1942082" cy="318901"/>
            <a:chOff x="3677095" y="2097229"/>
            <a:chExt cx="1942082" cy="3189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0E5A38-6EB8-4A93-90FA-C562E997DC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2097229"/>
              <a:ext cx="1942082" cy="0"/>
            </a:xfrm>
            <a:prstGeom prst="line">
              <a:avLst/>
            </a:prstGeom>
            <a:ln w="28575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1CA560-6AFE-48D5-8CB8-45872133C1B8}"/>
                </a:ext>
              </a:extLst>
            </p:cNvPr>
            <p:cNvSpPr txBox="1"/>
            <p:nvPr/>
          </p:nvSpPr>
          <p:spPr>
            <a:xfrm>
              <a:off x="3993269" y="2108353"/>
              <a:ext cx="1258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response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4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Key Classes in the REST Client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Calls REST service endpoints, by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passed to/from REST service</a:t>
            </a:r>
          </a:p>
          <a:p>
            <a:pPr lvl="1"/>
            <a:r>
              <a:rPr lang="en-GB" dirty="0"/>
              <a:t>Serialized/deserialized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4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Spring Boot Web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web app, add the </a:t>
            </a:r>
            <a:r>
              <a:rPr lang="en-GB" dirty="0">
                <a:solidFill>
                  <a:srgbClr val="FF0000"/>
                </a:solidFill>
              </a:rPr>
              <a:t>Spring Web</a:t>
            </a:r>
            <a:r>
              <a:rPr lang="en-GB" dirty="0"/>
              <a:t> dependency: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add the </a:t>
            </a:r>
            <a:r>
              <a:rPr lang="en-GB" dirty="0">
                <a:solidFill>
                  <a:srgbClr val="FF0000"/>
                </a:solidFill>
              </a:rPr>
              <a:t>Spring Reactive Web</a:t>
            </a:r>
            <a:r>
              <a:rPr lang="en-GB" dirty="0"/>
              <a:t> dependency</a:t>
            </a:r>
          </a:p>
          <a:p>
            <a:pPr lvl="1"/>
            <a:r>
              <a:rPr lang="en-GB" dirty="0"/>
              <a:t>Good if you have very high load </a:t>
            </a:r>
            <a:br>
              <a:rPr lang="en-GB" dirty="0"/>
            </a:br>
            <a:r>
              <a:rPr lang="en-GB" dirty="0"/>
              <a:t>or a continuous stream of data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0F4B14-3C06-4A5D-BCB5-DD1CCC95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252637"/>
            <a:ext cx="4535488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835F9-EB15-4A36-B02C-14D50570F85B}"/>
              </a:ext>
            </a:extLst>
          </p:cNvPr>
          <p:cNvSpPr txBox="1"/>
          <p:nvPr/>
        </p:nvSpPr>
        <p:spPr>
          <a:xfrm>
            <a:off x="5466184" y="1766314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6" y="3400613"/>
            <a:ext cx="4535488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5469608" y="390402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0D0A825-66D2-4ADF-9BDD-D87ED6AD33CB}"/>
              </a:ext>
            </a:extLst>
          </p:cNvPr>
          <p:cNvSpPr/>
          <p:nvPr/>
        </p:nvSpPr>
        <p:spPr>
          <a:xfrm>
            <a:off x="6362968" y="1252637"/>
            <a:ext cx="1559858" cy="504265"/>
          </a:xfrm>
          <a:prstGeom prst="wedgeEllipseCallout">
            <a:avLst>
              <a:gd name="adj1" fmla="val -91009"/>
              <a:gd name="adj2" fmla="val 318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We'll do this</a:t>
            </a:r>
          </a:p>
        </p:txBody>
      </p:sp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Role of REST Services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REST service is an endpoint in a web application</a:t>
            </a:r>
          </a:p>
          <a:p>
            <a:pPr lvl="1"/>
            <a:r>
              <a:rPr lang="en-GB" dirty="0"/>
              <a:t>Has methods that are mapped to URLs</a:t>
            </a:r>
          </a:p>
          <a:p>
            <a:pPr lvl="1"/>
            <a:r>
              <a:rPr lang="en-GB" dirty="0"/>
              <a:t>Easily accessible by clients over HTTP(S)</a:t>
            </a:r>
          </a:p>
          <a:p>
            <a:pPr lvl="1"/>
            <a:r>
              <a:rPr lang="en-GB" dirty="0"/>
              <a:t>Consume/return data, typically JSON (or XML) </a:t>
            </a:r>
          </a:p>
          <a:p>
            <a:pPr lvl="1"/>
            <a:endParaRPr lang="en-GB" dirty="0"/>
          </a:p>
          <a:p>
            <a:r>
              <a:rPr lang="en-GB" dirty="0"/>
              <a:t>The role of REST services in a full-stack application:</a:t>
            </a:r>
          </a:p>
          <a:p>
            <a:pPr lvl="1"/>
            <a:r>
              <a:rPr lang="en-GB" dirty="0"/>
              <a:t>Callable from UI, e.g., from a React web UI</a:t>
            </a:r>
          </a:p>
          <a:p>
            <a:pPr lvl="1"/>
            <a:r>
              <a:rPr lang="en-GB" dirty="0"/>
              <a:t>Provides a façade to back-end data/functionality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REST Services in Spring MVC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REST services work in Spring MVC: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729D2-C05E-4D2A-8FCA-035D2FAA5BA0}"/>
              </a:ext>
            </a:extLst>
          </p:cNvPr>
          <p:cNvSpPr/>
          <p:nvPr/>
        </p:nvSpPr>
        <p:spPr>
          <a:xfrm>
            <a:off x="2264690" y="1405421"/>
            <a:ext cx="5202501" cy="16733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DC82DD-EEB8-4AEA-BD8A-CBB1F7EE1B94}"/>
              </a:ext>
            </a:extLst>
          </p:cNvPr>
          <p:cNvSpPr/>
          <p:nvPr/>
        </p:nvSpPr>
        <p:spPr>
          <a:xfrm>
            <a:off x="4645946" y="1556700"/>
            <a:ext cx="790014" cy="918052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9560F-A91F-4BB2-AC27-1D978E2F7F08}"/>
              </a:ext>
            </a:extLst>
          </p:cNvPr>
          <p:cNvSpPr txBox="1"/>
          <p:nvPr/>
        </p:nvSpPr>
        <p:spPr>
          <a:xfrm>
            <a:off x="2256182" y="2514661"/>
            <a:ext cx="194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/>
              <a:t>bean created by Spring Boot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EF9A6-AA32-4E1D-ADB9-D6B6DB099701}"/>
              </a:ext>
            </a:extLst>
          </p:cNvPr>
          <p:cNvSpPr txBox="1"/>
          <p:nvPr/>
        </p:nvSpPr>
        <p:spPr>
          <a:xfrm>
            <a:off x="4309063" y="2514661"/>
            <a:ext cx="147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Controller bean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implemented by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700069-1721-4DCD-85FF-B3B7C4DE1DDC}"/>
              </a:ext>
            </a:extLst>
          </p:cNvPr>
          <p:cNvCxnSpPr>
            <a:cxnSpLocks/>
          </p:cNvCxnSpPr>
          <p:nvPr/>
        </p:nvCxnSpPr>
        <p:spPr>
          <a:xfrm>
            <a:off x="1020214" y="1839082"/>
            <a:ext cx="182606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F98C9F-E55D-4A13-BBFF-81A27B2031AF}"/>
              </a:ext>
            </a:extLst>
          </p:cNvPr>
          <p:cNvCxnSpPr>
            <a:cxnSpLocks/>
          </p:cNvCxnSpPr>
          <p:nvPr/>
        </p:nvCxnSpPr>
        <p:spPr>
          <a:xfrm>
            <a:off x="3636291" y="1839082"/>
            <a:ext cx="699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5555FD-5246-4F6C-8CA5-C2B9CADB5031}"/>
              </a:ext>
            </a:extLst>
          </p:cNvPr>
          <p:cNvCxnSpPr>
            <a:cxnSpLocks/>
          </p:cNvCxnSpPr>
          <p:nvPr/>
        </p:nvCxnSpPr>
        <p:spPr>
          <a:xfrm>
            <a:off x="3640769" y="2045275"/>
            <a:ext cx="699247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C9A5D6-ECFB-41B4-B3E9-825D91CF7B9B}"/>
              </a:ext>
            </a:extLst>
          </p:cNvPr>
          <p:cNvCxnSpPr>
            <a:cxnSpLocks/>
          </p:cNvCxnSpPr>
          <p:nvPr/>
        </p:nvCxnSpPr>
        <p:spPr>
          <a:xfrm>
            <a:off x="1020214" y="2045275"/>
            <a:ext cx="2139253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C0FAF-27BC-430E-8E18-4E4B8F38A223}"/>
              </a:ext>
            </a:extLst>
          </p:cNvPr>
          <p:cNvSpPr txBox="1"/>
          <p:nvPr/>
        </p:nvSpPr>
        <p:spPr>
          <a:xfrm>
            <a:off x="1020214" y="1518377"/>
            <a:ext cx="117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request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CF726-8BF2-448C-AC9A-519EF7B862D7}"/>
              </a:ext>
            </a:extLst>
          </p:cNvPr>
          <p:cNvSpPr txBox="1"/>
          <p:nvPr/>
        </p:nvSpPr>
        <p:spPr>
          <a:xfrm>
            <a:off x="1020214" y="2056399"/>
            <a:ext cx="128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response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99BB10-F287-42F7-8801-982D3C7CEC7A}"/>
              </a:ext>
            </a:extLst>
          </p:cNvPr>
          <p:cNvSpPr/>
          <p:nvPr/>
        </p:nvSpPr>
        <p:spPr>
          <a:xfrm>
            <a:off x="2846277" y="1556700"/>
            <a:ext cx="790014" cy="918052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C19DF-2C69-4767-BC8B-F43C939D7EFA}"/>
              </a:ext>
            </a:extLst>
          </p:cNvPr>
          <p:cNvSpPr txBox="1"/>
          <p:nvPr/>
        </p:nvSpPr>
        <p:spPr>
          <a:xfrm>
            <a:off x="6188985" y="2514661"/>
            <a:ext cx="11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>
                <a:latin typeface="+mj-lt"/>
                <a:cs typeface="Courier New" panose="02070309020205020404" pitchFamily="49" charset="0"/>
              </a:rPr>
              <a:t>Other </a:t>
            </a:r>
            <a:r>
              <a:rPr lang="en-GB" sz="1200" dirty="0">
                <a:latin typeface="+mj-lt"/>
                <a:cs typeface="Courier New" panose="02070309020205020404" pitchFamily="49" charset="0"/>
              </a:rPr>
              <a:t>beans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e.g. repositories</a:t>
            </a:r>
            <a:endParaRPr lang="en-GB" sz="1200" dirty="0"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5E097B-59A1-4F89-B1BD-8866F91FCCFC}"/>
              </a:ext>
            </a:extLst>
          </p:cNvPr>
          <p:cNvCxnSpPr>
            <a:cxnSpLocks/>
          </p:cNvCxnSpPr>
          <p:nvPr/>
        </p:nvCxnSpPr>
        <p:spPr>
          <a:xfrm>
            <a:off x="5128913" y="1843559"/>
            <a:ext cx="121834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FB4EF9-F049-47C9-86AC-13813CBEFB99}"/>
              </a:ext>
            </a:extLst>
          </p:cNvPr>
          <p:cNvCxnSpPr>
            <a:cxnSpLocks/>
          </p:cNvCxnSpPr>
          <p:nvPr/>
        </p:nvCxnSpPr>
        <p:spPr>
          <a:xfrm>
            <a:off x="5233133" y="2049752"/>
            <a:ext cx="1114128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4680E-70FF-4DAA-AC1A-45E4165FC106}"/>
              </a:ext>
            </a:extLst>
          </p:cNvPr>
          <p:cNvSpPr/>
          <p:nvPr/>
        </p:nvSpPr>
        <p:spPr>
          <a:xfrm>
            <a:off x="4335542" y="1755039"/>
            <a:ext cx="897591" cy="349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aMethod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5E5B7B-75A4-4D0D-B926-C2A4EEF69966}"/>
              </a:ext>
            </a:extLst>
          </p:cNvPr>
          <p:cNvSpPr/>
          <p:nvPr/>
        </p:nvSpPr>
        <p:spPr>
          <a:xfrm>
            <a:off x="6382909" y="1556700"/>
            <a:ext cx="820030" cy="918052"/>
          </a:xfrm>
          <a:prstGeom prst="roundRect">
            <a:avLst/>
          </a:prstGeom>
          <a:solidFill>
            <a:srgbClr val="BFE2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7BDC0-29DD-4A65-8ABB-A270F9690C66}"/>
              </a:ext>
            </a:extLst>
          </p:cNvPr>
          <p:cNvSpPr txBox="1"/>
          <p:nvPr/>
        </p:nvSpPr>
        <p:spPr>
          <a:xfrm>
            <a:off x="2179614" y="3221018"/>
            <a:ext cx="24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4BACC6"/>
                </a:solidFill>
                <a:latin typeface="+mj-lt"/>
                <a:cs typeface="Courier New" panose="02070309020205020404" pitchFamily="49" charset="0"/>
              </a:rPr>
              <a:t>Spring Boot application</a:t>
            </a:r>
            <a:endParaRPr lang="en-GB" b="1" dirty="0">
              <a:solidFill>
                <a:srgbClr val="4BACC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5" grpId="0"/>
      <p:bldP spid="14" grpId="0"/>
      <p:bldP spid="24" grpId="0"/>
      <p:bldP spid="25" grpId="0"/>
      <p:bldP spid="2" grpId="0" animBg="1"/>
      <p:bldP spid="30" grpId="0"/>
      <p:bldP spid="4" grpId="0" animBg="1"/>
      <p:bldP spid="29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Supporting JSON and XML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controller methods receive/return Java objects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creates a JSON serializer bean, to convert Java objects to/from JSON</a:t>
            </a:r>
          </a:p>
          <a:p>
            <a:pPr lvl="1"/>
            <a:endParaRPr lang="en-GB" dirty="0"/>
          </a:p>
          <a:p>
            <a:r>
              <a:rPr lang="en-GB" dirty="0"/>
              <a:t>If you also want to support XML serialization, </a:t>
            </a:r>
            <a:br>
              <a:rPr lang="en-GB" dirty="0"/>
            </a:br>
            <a:r>
              <a:rPr lang="en-GB" dirty="0"/>
              <a:t>you must add the following dependency:</a:t>
            </a:r>
          </a:p>
          <a:p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434863"/>
            <a:ext cx="4529699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jackson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-xml&lt;/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5476632" y="393911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6689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Model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the following POJO class in our REST services: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JSON/XML serializers will convert 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to/from JSON/XML </a:t>
            </a:r>
            <a:br>
              <a:rPr lang="en-GB" dirty="0"/>
            </a:br>
            <a:r>
              <a:rPr lang="en-GB" dirty="0"/>
              <a:t>automatically, as appropriate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F8CD429-03C6-47FC-8AAA-BAD3DFEE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7639"/>
            <a:ext cx="4529700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price;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etc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D9656-851A-4212-A230-532E5234EAAB}"/>
              </a:ext>
            </a:extLst>
          </p:cNvPr>
          <p:cNvSpPr txBox="1"/>
          <p:nvPr/>
        </p:nvSpPr>
        <p:spPr>
          <a:xfrm>
            <a:off x="5079327" y="220516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23226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8: Implementing and Consuming REST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8.2	 Defining a Simple REST Service</a:t>
            </a:r>
          </a:p>
        </p:txBody>
      </p:sp>
    </p:spTree>
    <p:extLst>
      <p:ext uri="{BB962C8B-B14F-4D97-AF65-F5344CB8AC3E}">
        <p14:creationId xmlns:p14="http://schemas.microsoft.com/office/powerpoint/2010/main" val="32853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a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Define a class and annotate with: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en-GB" dirty="0"/>
              <a:t> (or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base URL)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CORS support)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Define methods annotated with one of the following: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@DeleteMapping,@RequestMapping</a:t>
            </a:r>
            <a:endParaRPr lang="en-GB" dirty="0"/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For each method, also specify </a:t>
            </a:r>
            <a:br>
              <a:rPr lang="en-GB" dirty="0"/>
            </a:br>
            <a:r>
              <a:rPr lang="en-GB" dirty="0"/>
              <a:t>the path (URL) and data-types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9401</TotalTime>
  <Words>1762</Words>
  <Application>Microsoft Office PowerPoint</Application>
  <PresentationFormat>On-screen Show (16:9)</PresentationFormat>
  <Paragraphs>323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Standard_LiveLessons_2017</vt:lpstr>
      <vt:lpstr>PowerPoint Presentation</vt:lpstr>
      <vt:lpstr>Lesson 8: Implementing and Consuming REST Services</vt:lpstr>
      <vt:lpstr>Creating a Spring Boot Web Application</vt:lpstr>
      <vt:lpstr>The Role of REST Services</vt:lpstr>
      <vt:lpstr>REST Services in Spring MVC</vt:lpstr>
      <vt:lpstr>Supporting JSON and XML</vt:lpstr>
      <vt:lpstr>Defining a Model Class</vt:lpstr>
      <vt:lpstr>Lesson 8: Implementing and Consuming REST Services</vt:lpstr>
      <vt:lpstr>How to Define a REST Controller</vt:lpstr>
      <vt:lpstr>Example REST Controller</vt:lpstr>
      <vt:lpstr>Pinging the Simple REST Controller</vt:lpstr>
      <vt:lpstr>A Better Approach</vt:lpstr>
      <vt:lpstr>Mapping Path Variables</vt:lpstr>
      <vt:lpstr>Mapping Request Parameters</vt:lpstr>
      <vt:lpstr>Lesson 8: Implementing and Consuming REST Services</vt:lpstr>
      <vt:lpstr>Overview</vt:lpstr>
      <vt:lpstr>Example REST Controller</vt:lpstr>
      <vt:lpstr>Testing the Example REST Controller</vt:lpstr>
      <vt:lpstr>Lesson 8: Implementing and Consuming REST Services</vt:lpstr>
      <vt:lpstr>Implementing a POST Method</vt:lpstr>
      <vt:lpstr>Implementing a PUT Method</vt:lpstr>
      <vt:lpstr>Implementing a DELETE Method</vt:lpstr>
      <vt:lpstr>Lesson 8: Implementing and Consuming REST Services</vt:lpstr>
      <vt:lpstr>Overview</vt:lpstr>
      <vt:lpstr>Key Methods in RestTemplate</vt:lpstr>
      <vt:lpstr>Lesson 8: Implementing and Consuming REST Services</vt:lpstr>
      <vt:lpstr>Example</vt:lpstr>
      <vt:lpstr>Key Classes in the REST Client Application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368</cp:revision>
  <dcterms:created xsi:type="dcterms:W3CDTF">2015-09-28T19:52:00Z</dcterms:created>
  <dcterms:modified xsi:type="dcterms:W3CDTF">2021-06-02T20:44:20Z</dcterms:modified>
</cp:coreProperties>
</file>