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7" r:id="rId2"/>
    <p:sldId id="710" r:id="rId3"/>
    <p:sldId id="782" r:id="rId4"/>
    <p:sldId id="645" r:id="rId5"/>
    <p:sldId id="532" r:id="rId6"/>
    <p:sldId id="630" r:id="rId7"/>
    <p:sldId id="629" r:id="rId8"/>
    <p:sldId id="648" r:id="rId9"/>
    <p:sldId id="649" r:id="rId10"/>
    <p:sldId id="787" r:id="rId11"/>
    <p:sldId id="788" r:id="rId12"/>
    <p:sldId id="789" r:id="rId13"/>
    <p:sldId id="790" r:id="rId14"/>
    <p:sldId id="670" r:id="rId15"/>
    <p:sldId id="792" r:id="rId16"/>
    <p:sldId id="651" r:id="rId17"/>
    <p:sldId id="726" r:id="rId18"/>
    <p:sldId id="783" r:id="rId19"/>
    <p:sldId id="662" r:id="rId20"/>
    <p:sldId id="676" r:id="rId21"/>
    <p:sldId id="696" r:id="rId22"/>
    <p:sldId id="712" r:id="rId23"/>
    <p:sldId id="713" r:id="rId24"/>
    <p:sldId id="717" r:id="rId25"/>
    <p:sldId id="774" r:id="rId26"/>
    <p:sldId id="679" r:id="rId27"/>
    <p:sldId id="719" r:id="rId28"/>
    <p:sldId id="697" r:id="rId29"/>
    <p:sldId id="708" r:id="rId30"/>
    <p:sldId id="720" r:id="rId31"/>
    <p:sldId id="721" r:id="rId32"/>
    <p:sldId id="775" r:id="rId33"/>
    <p:sldId id="533" r:id="rId34"/>
    <p:sldId id="740" r:id="rId35"/>
    <p:sldId id="764" r:id="rId36"/>
    <p:sldId id="765" r:id="rId37"/>
    <p:sldId id="766" r:id="rId38"/>
    <p:sldId id="732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41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0A3"/>
    <a:srgbClr val="157FA1"/>
    <a:srgbClr val="F79646"/>
    <a:srgbClr val="4BACC6"/>
    <a:srgbClr val="FBE66B"/>
    <a:srgbClr val="CCEC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47" autoAdjust="0"/>
    <p:restoredTop sz="96327" autoAdjust="0"/>
  </p:normalViewPr>
  <p:slideViewPr>
    <p:cSldViewPr snapToGrid="0" snapToObjects="1">
      <p:cViewPr varScale="1">
        <p:scale>
          <a:sx n="164" d="100"/>
          <a:sy n="164" d="100"/>
        </p:scale>
        <p:origin x="192" y="176"/>
      </p:cViewPr>
      <p:guideLst>
        <p:guide orient="horz" pos="1620"/>
        <p:guide pos="41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-6387"/>
    </p:cViewPr>
  </p:sorterViewPr>
  <p:notesViewPr>
    <p:cSldViewPr snapToGrid="0" snapToObjects="1">
      <p:cViewPr varScale="1">
        <p:scale>
          <a:sx n="93" d="100"/>
          <a:sy n="93" d="100"/>
        </p:scale>
        <p:origin x="3021" y="4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07F88C-4B7F-4D2A-84F3-0AE469C6B4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81A197-6DB4-4AA2-B3C7-BE3D919AF4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F26F0-383C-472B-927F-CFDFF038249B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5885C-521E-4582-B48B-B12D915B80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C274E-8FA5-4FD0-BE20-00D0A9DE0A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0AA3D-20D2-4F4C-9DCB-814BA9E8B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874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098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632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1300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170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00773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5520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13191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4319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0098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800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50676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13319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7709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083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505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305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230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52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Getting Started </a:t>
            </a:r>
            <a:r>
              <a:rPr lang="en-GB"/>
              <a:t>with ReactJS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-react-app.dev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gatsbyjs.com/" TargetMode="External"/><Relationship Id="rId4" Type="http://schemas.openxmlformats.org/officeDocument/2006/relationships/hyperlink" Target="https://nextjs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1CFE510-1B56-4504-A36A-B984C63C1BC2}"/>
              </a:ext>
            </a:extLst>
          </p:cNvPr>
          <p:cNvSpPr txBox="1">
            <a:spLocks/>
          </p:cNvSpPr>
          <p:nvPr/>
        </p:nvSpPr>
        <p:spPr>
          <a:xfrm>
            <a:off x="3638810" y="982981"/>
            <a:ext cx="5289902" cy="3351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800" indent="-630936" algn="l" defTabSz="457200" rtl="0" eaLnBrk="1" latinLnBrk="0" hangingPunct="1">
              <a:spcBef>
                <a:spcPct val="20000"/>
              </a:spcBef>
              <a:buFont typeface="Arial"/>
              <a:buNone/>
              <a:tabLst>
                <a:tab pos="574675" algn="l"/>
              </a:tabLst>
              <a:defRPr sz="2800" b="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563" indent="0">
              <a:tabLst>
                <a:tab pos="627063" algn="l"/>
              </a:tabLst>
            </a:pPr>
            <a:r>
              <a:rPr lang="en-GB" sz="2200" dirty="0"/>
              <a:t>9.1	Creating a Simple React Web App</a:t>
            </a:r>
          </a:p>
          <a:p>
            <a:pPr marL="55563" indent="0">
              <a:buNone/>
              <a:tabLst>
                <a:tab pos="627063" algn="l"/>
              </a:tabLst>
            </a:pPr>
            <a:r>
              <a:rPr lang="en-GB" sz="2200" dirty="0"/>
              <a:t>9.2	Defining Components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/>
              <a:t>9.3	Creating an Industrial-Strength React Application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/>
              <a:t>9.4	Building and Running an Industrial-Strength React Application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/>
              <a:t>9.5 	A Closer Look at Components </a:t>
            </a:r>
          </a:p>
          <a:p>
            <a:pPr marL="55563" indent="0">
              <a:buNone/>
              <a:tabLst>
                <a:tab pos="627063" algn="l"/>
              </a:tabLst>
            </a:pPr>
            <a:endParaRPr lang="en-GB" sz="2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F5A3DC-D484-4B3E-B7AB-072B90FC695B}"/>
              </a:ext>
            </a:extLst>
          </p:cNvPr>
          <p:cNvSpPr txBox="1">
            <a:spLocks/>
          </p:cNvSpPr>
          <p:nvPr/>
        </p:nvSpPr>
        <p:spPr>
          <a:xfrm>
            <a:off x="3638809" y="-96232"/>
            <a:ext cx="5289902" cy="9318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000" dirty="0">
                <a:solidFill>
                  <a:schemeClr val="bg1"/>
                </a:solidFill>
              </a:rPr>
              <a:t>Lesson 9: Creating a React Front-End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the Application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Simply open the web page in a browser: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E0080-CA2F-4009-8F29-7F55E2AAD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266" y="1354795"/>
            <a:ext cx="5063582" cy="231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35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000" dirty="0"/>
              <a:t>Lesson 9: Creating a React Front-End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9.2	Defining Components</a:t>
            </a:r>
          </a:p>
        </p:txBody>
      </p:sp>
    </p:spTree>
    <p:extLst>
      <p:ext uri="{BB962C8B-B14F-4D97-AF65-F5344CB8AC3E}">
        <p14:creationId xmlns:p14="http://schemas.microsoft.com/office/powerpoint/2010/main" val="1619501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a React application, you typically partition the user interface into a bunch of </a:t>
            </a:r>
            <a:r>
              <a:rPr lang="en-GB" u="sng" dirty="0"/>
              <a:t>components</a:t>
            </a:r>
          </a:p>
          <a:p>
            <a:pPr lvl="1"/>
            <a:r>
              <a:rPr lang="en-GB" dirty="0"/>
              <a:t>Each component is responsible for one portion of the UI</a:t>
            </a:r>
          </a:p>
          <a:p>
            <a:pPr lvl="1"/>
            <a:endParaRPr lang="en-GB" dirty="0"/>
          </a:p>
          <a:p>
            <a:r>
              <a:rPr lang="en-GB" dirty="0"/>
              <a:t>Benefits of the component approach:</a:t>
            </a:r>
          </a:p>
          <a:p>
            <a:pPr lvl="1"/>
            <a:r>
              <a:rPr lang="en-GB" dirty="0"/>
              <a:t>Each component is small and focussed</a:t>
            </a:r>
          </a:p>
          <a:p>
            <a:pPr lvl="1"/>
            <a:r>
              <a:rPr lang="en-GB" dirty="0"/>
              <a:t>Easier to develop</a:t>
            </a:r>
          </a:p>
          <a:p>
            <a:pPr lvl="1"/>
            <a:r>
              <a:rPr lang="en-GB" dirty="0"/>
              <a:t>Potential reuse</a:t>
            </a:r>
          </a:p>
          <a:p>
            <a:pPr lvl="1"/>
            <a:r>
              <a:rPr lang="en-GB" dirty="0"/>
              <a:t>Easier to test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091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to Define Components in React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There are two ways to define a component in React…</a:t>
            </a:r>
          </a:p>
          <a:p>
            <a:endParaRPr lang="en-GB" dirty="0"/>
          </a:p>
          <a:p>
            <a:r>
              <a:rPr lang="en-GB" dirty="0"/>
              <a:t>Class-based components</a:t>
            </a:r>
          </a:p>
          <a:p>
            <a:pPr lvl="1"/>
            <a:r>
              <a:rPr lang="en-GB" dirty="0"/>
              <a:t>This is the original approach in React</a:t>
            </a:r>
          </a:p>
          <a:p>
            <a:pPr lvl="1"/>
            <a:endParaRPr lang="en-GB" dirty="0"/>
          </a:p>
          <a:p>
            <a:r>
              <a:rPr lang="en-GB" dirty="0"/>
              <a:t>Functional components</a:t>
            </a:r>
          </a:p>
          <a:p>
            <a:pPr lvl="1"/>
            <a:r>
              <a:rPr lang="en-GB" dirty="0"/>
              <a:t>This is the preferred approach going forward</a:t>
            </a:r>
          </a:p>
          <a:p>
            <a:pPr lvl="2"/>
            <a:endParaRPr lang="en-GB" dirty="0"/>
          </a:p>
          <a:p>
            <a:pPr marL="0" indent="0">
              <a:buNone/>
            </a:pPr>
            <a:r>
              <a:rPr lang="en-GB" dirty="0"/>
              <a:t>We'll take a look at both techniques…</a:t>
            </a:r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87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a Class-Based Component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how to define a class-based component: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Note:</a:t>
            </a:r>
          </a:p>
          <a:p>
            <a:pPr lvl="1"/>
            <a:r>
              <a:rPr lang="en-GB" dirty="0"/>
              <a:t>Define a class that inherits from</a:t>
            </a:r>
            <a:br>
              <a:rPr lang="en-GB" dirty="0"/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Override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render()</a:t>
            </a:r>
            <a:r>
              <a:rPr lang="en-GB" dirty="0"/>
              <a:t> and return a</a:t>
            </a:r>
            <a:br>
              <a:rPr lang="en-GB" dirty="0"/>
            </a:br>
            <a:r>
              <a:rPr lang="en-GB" dirty="0"/>
              <a:t>React element to render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D72686AA-B192-4766-9DDB-2A6509DD6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974" y="1220048"/>
            <a:ext cx="6548416" cy="1454727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class App extends 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render() {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return 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         'h1', 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      {'title': 'My message'},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        'Hello from App class-based component!'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2A2D8-5FC4-4F53-AC91-B6845D3CB8EF}"/>
              </a:ext>
            </a:extLst>
          </p:cNvPr>
          <p:cNvSpPr txBox="1"/>
          <p:nvPr/>
        </p:nvSpPr>
        <p:spPr>
          <a:xfrm>
            <a:off x="7185483" y="2426584"/>
            <a:ext cx="954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79466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a Functional Component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how to define a functional component: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Note:</a:t>
            </a:r>
          </a:p>
          <a:p>
            <a:pPr lvl="1"/>
            <a:r>
              <a:rPr lang="en-GB" dirty="0"/>
              <a:t>Define a function (starting with a capital)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Return a React element to render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D72686AA-B192-4766-9DDB-2A6509DD6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974" y="1233639"/>
            <a:ext cx="6548416" cy="1146950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App() {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'h1',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{'title': 'My message'},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'Hello from App functional component!'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2A2D8-5FC4-4F53-AC91-B6845D3CB8EF}"/>
              </a:ext>
            </a:extLst>
          </p:cNvPr>
          <p:cNvSpPr txBox="1"/>
          <p:nvPr/>
        </p:nvSpPr>
        <p:spPr>
          <a:xfrm>
            <a:off x="7185483" y="2134368"/>
            <a:ext cx="954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388918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Creating and Rendering a Component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This is how you create a component and render it: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Note the first parameter to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It's a component name (e.g.,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Not an HTML element (e.g.,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'h1'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6C7E1A7F-A6A5-4834-9F3F-A2986B35C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974" y="1227921"/>
            <a:ext cx="6548416" cy="531397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null, null)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('app-root'))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C8305-FBA0-4076-9B35-0B66D0423D93}"/>
              </a:ext>
            </a:extLst>
          </p:cNvPr>
          <p:cNvSpPr txBox="1"/>
          <p:nvPr/>
        </p:nvSpPr>
        <p:spPr>
          <a:xfrm>
            <a:off x="7197784" y="1513097"/>
            <a:ext cx="954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24391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000" dirty="0"/>
              <a:t>Lesson 9: Creating a React Front-End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9.3	 Creating an Industrial-Strength React Application</a:t>
            </a:r>
          </a:p>
        </p:txBody>
      </p:sp>
    </p:spTree>
    <p:extLst>
      <p:ext uri="{BB962C8B-B14F-4D97-AF65-F5344CB8AC3E}">
        <p14:creationId xmlns:p14="http://schemas.microsoft.com/office/powerpoint/2010/main" val="328536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JavaScript vs. TypeScript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is used extensively today</a:t>
            </a:r>
          </a:p>
          <a:p>
            <a:pPr lvl="1"/>
            <a:r>
              <a:rPr lang="en-GB" dirty="0"/>
              <a:t>But it's dynamically-typed</a:t>
            </a:r>
          </a:p>
          <a:p>
            <a:pPr lvl="1"/>
            <a:r>
              <a:rPr lang="en-GB" dirty="0"/>
              <a:t>No compile-time help, so you hit the bugs at runtime</a:t>
            </a:r>
          </a:p>
          <a:p>
            <a:pPr lvl="1"/>
            <a:endParaRPr lang="en-GB" dirty="0"/>
          </a:p>
          <a:p>
            <a:r>
              <a:rPr lang="en-GB" dirty="0"/>
              <a:t>Many developers use TypeScript instead</a:t>
            </a:r>
          </a:p>
          <a:p>
            <a:pPr lvl="1"/>
            <a:r>
              <a:rPr lang="en-GB" dirty="0"/>
              <a:t>You declare data types for variables</a:t>
            </a:r>
          </a:p>
          <a:p>
            <a:pPr lvl="1"/>
            <a:r>
              <a:rPr lang="en-GB" dirty="0"/>
              <a:t>The compiler checks for correct usage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65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TypeScript and React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several frameworks you can use to help you create React applications in TypeScript, including: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Create React App	- </a:t>
            </a:r>
            <a:r>
              <a:rPr lang="en-GB" dirty="0">
                <a:sym typeface="Wingdings" panose="05000000000000000000" pitchFamily="2" charset="2"/>
                <a:hlinkClick r:id="rId3"/>
              </a:rPr>
              <a:t>https://create-react-app.dev/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Next.js			- </a:t>
            </a:r>
            <a:r>
              <a:rPr lang="en-GB" dirty="0">
                <a:sym typeface="Wingdings" panose="05000000000000000000" pitchFamily="2" charset="2"/>
                <a:hlinkClick r:id="rId4"/>
              </a:rPr>
              <a:t>https://nextjs.org/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Gatsby			- </a:t>
            </a:r>
            <a:r>
              <a:rPr lang="en-GB" dirty="0">
                <a:sym typeface="Wingdings" panose="05000000000000000000" pitchFamily="2" charset="2"/>
                <a:hlinkClick r:id="rId5"/>
              </a:rPr>
              <a:t>https://www.gatsbyjs.com/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These tools simplify the dev/build lifecycle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Create a template application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Configure Babel/TypeScript </a:t>
            </a:r>
            <a:r>
              <a:rPr lang="en-GB" dirty="0" err="1">
                <a:sym typeface="Wingdings" panose="05000000000000000000" pitchFamily="2" charset="2"/>
              </a:rPr>
              <a:t>transpilers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sym typeface="Wingdings" panose="05000000000000000000" pitchFamily="2" charset="2"/>
              </a:rPr>
              <a:t>Configure Webpack for bundling your app</a:t>
            </a:r>
          </a:p>
        </p:txBody>
      </p:sp>
    </p:spTree>
    <p:extLst>
      <p:ext uri="{BB962C8B-B14F-4D97-AF65-F5344CB8AC3E}">
        <p14:creationId xmlns:p14="http://schemas.microsoft.com/office/powerpoint/2010/main" val="252096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000" dirty="0"/>
              <a:t>Lesson 9: Creating a React Front-End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9.1	Creating a Simple React Web App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Using the Create React App Toolset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how you can use Create React App to create a React application using TypeScript: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This command also downloads React libraries and dev tools into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GB" dirty="0"/>
              <a:t> folder</a:t>
            </a:r>
          </a:p>
          <a:p>
            <a:pPr lvl="1"/>
            <a:r>
              <a:rPr lang="en-GB" dirty="0"/>
              <a:t>As specified by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E7ADAC-F5BA-432C-AED8-FF9DD90DE9BA}"/>
              </a:ext>
            </a:extLst>
          </p:cNvPr>
          <p:cNvSpPr txBox="1"/>
          <p:nvPr/>
        </p:nvSpPr>
        <p:spPr>
          <a:xfrm>
            <a:off x="1560443" y="1574135"/>
            <a:ext cx="683315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npx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create-react-app demo-industrial-strength-app --template typescript</a:t>
            </a:r>
          </a:p>
        </p:txBody>
      </p:sp>
    </p:spTree>
    <p:extLst>
      <p:ext uri="{BB962C8B-B14F-4D97-AF65-F5344CB8AC3E}">
        <p14:creationId xmlns:p14="http://schemas.microsoft.com/office/powerpoint/2010/main" val="407700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Reviewing the Application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structure of the generated application: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F2BF02-96A5-49FF-BAF6-20DE7C9F1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257" y="1322114"/>
            <a:ext cx="1728701" cy="2256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F1C050-F944-4712-8B03-9ADE1242F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494" y="2571750"/>
            <a:ext cx="1107998" cy="163671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B58EED-44CD-4F56-BC6E-157F4D7407C3}"/>
              </a:ext>
            </a:extLst>
          </p:cNvPr>
          <p:cNvCxnSpPr>
            <a:cxnSpLocks/>
          </p:cNvCxnSpPr>
          <p:nvPr/>
        </p:nvCxnSpPr>
        <p:spPr bwMode="auto">
          <a:xfrm>
            <a:off x="2153967" y="2214027"/>
            <a:ext cx="2212955" cy="467782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0533BA8-C8D3-44CA-8D3D-BA3495EF839F}"/>
              </a:ext>
            </a:extLst>
          </p:cNvPr>
          <p:cNvSpPr/>
          <p:nvPr/>
        </p:nvSpPr>
        <p:spPr>
          <a:xfrm>
            <a:off x="4366922" y="2571749"/>
            <a:ext cx="1743080" cy="1583439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818EF3-63AA-457C-949F-807DE4A49FA1}"/>
              </a:ext>
            </a:extLst>
          </p:cNvPr>
          <p:cNvGrpSpPr/>
          <p:nvPr/>
        </p:nvGrpSpPr>
        <p:grpSpPr>
          <a:xfrm>
            <a:off x="2350525" y="1285975"/>
            <a:ext cx="5126751" cy="1164647"/>
            <a:chOff x="2350525" y="1285975"/>
            <a:chExt cx="5126751" cy="116464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2101CC2-6DF3-419E-803A-F55A737B8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39362" y="1383503"/>
              <a:ext cx="914903" cy="1057426"/>
            </a:xfrm>
            <a:prstGeom prst="rect">
              <a:avLst/>
            </a:prstGeom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83ABAEF-0013-4E6D-9373-A695E9BA5F5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50525" y="1483073"/>
              <a:ext cx="2030969" cy="50424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4FE97B-1778-43F2-9DCF-13134BBD388B}"/>
                </a:ext>
              </a:extLst>
            </p:cNvPr>
            <p:cNvSpPr/>
            <p:nvPr/>
          </p:nvSpPr>
          <p:spPr>
            <a:xfrm>
              <a:off x="4363691" y="1360886"/>
              <a:ext cx="1743080" cy="108973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625C81F-3579-456A-B4E0-A7D7F784A662}"/>
                </a:ext>
              </a:extLst>
            </p:cNvPr>
            <p:cNvSpPr txBox="1"/>
            <p:nvPr/>
          </p:nvSpPr>
          <p:spPr>
            <a:xfrm>
              <a:off x="6090614" y="1285975"/>
              <a:ext cx="13866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0070C0"/>
                  </a:solidFill>
                </a:rPr>
                <a:t>public folder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6F4D499-C456-4636-A9A8-A701EDB63E4E}"/>
              </a:ext>
            </a:extLst>
          </p:cNvPr>
          <p:cNvSpPr txBox="1"/>
          <p:nvPr/>
        </p:nvSpPr>
        <p:spPr>
          <a:xfrm>
            <a:off x="6090614" y="2515242"/>
            <a:ext cx="107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rgbClr val="0070C0"/>
                </a:solidFill>
              </a:rPr>
              <a:t>src</a:t>
            </a:r>
            <a:r>
              <a:rPr lang="en-GB" b="1" dirty="0">
                <a:solidFill>
                  <a:srgbClr val="0070C0"/>
                </a:solidFill>
              </a:rPr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9924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Home Page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The application home page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public/index.html</a:t>
            </a:r>
            <a:r>
              <a:rPr lang="en-GB" dirty="0"/>
              <a:t>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F2622543-1951-4962-A3DB-2A7AFBC30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974" y="1251289"/>
            <a:ext cx="6548416" cy="1608615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 lang="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&lt;title&gt;React App&lt;/title&gt;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id="root"&gt;&lt;/div&gt;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F9D6B-7AC6-4890-AB3E-076C862D37DA}"/>
              </a:ext>
            </a:extLst>
          </p:cNvPr>
          <p:cNvSpPr txBox="1"/>
          <p:nvPr/>
        </p:nvSpPr>
        <p:spPr>
          <a:xfrm>
            <a:off x="6374163" y="2572751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public/index.html</a:t>
            </a:r>
          </a:p>
        </p:txBody>
      </p:sp>
    </p:spTree>
    <p:extLst>
      <p:ext uri="{BB962C8B-B14F-4D97-AF65-F5344CB8AC3E}">
        <p14:creationId xmlns:p14="http://schemas.microsoft.com/office/powerpoint/2010/main" val="127388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 Code Entry Point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source code entry point is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index.tsx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Note:</a:t>
            </a: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975" y="1251289"/>
            <a:ext cx="6548416" cy="210105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React from 'react';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from 'react-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'./index.css';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App from './App';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React.StrictMode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&lt;App /&gt;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React.StrictMode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24179-781D-4E3E-91C3-4E2AA66FAA9D}"/>
              </a:ext>
            </a:extLst>
          </p:cNvPr>
          <p:cNvSpPr txBox="1"/>
          <p:nvPr/>
        </p:nvSpPr>
        <p:spPr>
          <a:xfrm>
            <a:off x="6759655" y="3081063"/>
            <a:ext cx="1393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index.tsx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C075BA8B-FF23-42E1-9DDA-D2818D94A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318" y="3853216"/>
            <a:ext cx="822150" cy="2543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&lt;App /&gt;</a:t>
            </a: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B5F74EFD-1C20-4D4E-87C4-B6290E6B5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319" y="4605985"/>
            <a:ext cx="3701611" cy="2543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(App, null, null)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77414D-800D-4845-A9DE-20297C92F5E6}"/>
              </a:ext>
            </a:extLst>
          </p:cNvPr>
          <p:cNvSpPr txBox="1"/>
          <p:nvPr/>
        </p:nvSpPr>
        <p:spPr>
          <a:xfrm>
            <a:off x="2858212" y="4196896"/>
            <a:ext cx="3196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is automatically converted into: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CC2043B8-FE77-4701-8946-7B1684DC98E8}"/>
              </a:ext>
            </a:extLst>
          </p:cNvPr>
          <p:cNvSpPr/>
          <p:nvPr/>
        </p:nvSpPr>
        <p:spPr>
          <a:xfrm>
            <a:off x="2554355" y="4196896"/>
            <a:ext cx="327992" cy="40908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47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App Functional Components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generated code,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 is a functional component:</a:t>
            </a:r>
            <a:endParaRPr lang="en-GB" dirty="0">
              <a:latin typeface="+mj-lt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975" y="1216041"/>
            <a:ext cx="6548417" cy="302438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React from 'react';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'./App.css';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App()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="App"&gt;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&lt;header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="App-header"&gt;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={logo}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="App-logo" alt="logo" /&gt;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 Plus other HTML content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&lt;/header&gt;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App;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24179-781D-4E3E-91C3-4E2AA66FAA9D}"/>
              </a:ext>
            </a:extLst>
          </p:cNvPr>
          <p:cNvSpPr txBox="1"/>
          <p:nvPr/>
        </p:nvSpPr>
        <p:spPr>
          <a:xfrm>
            <a:off x="6932010" y="396019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670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000" dirty="0"/>
              <a:t>Lesson 9: Creating a React Front-End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9.4	 Building and Running an Industrial-Strength React Application</a:t>
            </a:r>
          </a:p>
        </p:txBody>
      </p:sp>
    </p:spTree>
    <p:extLst>
      <p:ext uri="{BB962C8B-B14F-4D97-AF65-F5344CB8AC3E}">
        <p14:creationId xmlns:p14="http://schemas.microsoft.com/office/powerpoint/2010/main" val="2820563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Running the Application in Development Mode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In the app folder, run the app in dev mode as follows: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What this does:</a:t>
            </a:r>
          </a:p>
          <a:p>
            <a:pPr lvl="1"/>
            <a:r>
              <a:rPr lang="en-GB" dirty="0" err="1"/>
              <a:t>Transpiles</a:t>
            </a:r>
            <a:r>
              <a:rPr lang="en-GB" dirty="0"/>
              <a:t> TS code into ES5</a:t>
            </a:r>
          </a:p>
          <a:p>
            <a:pPr lvl="1"/>
            <a:r>
              <a:rPr lang="en-GB" dirty="0" err="1"/>
              <a:t>Transpiles</a:t>
            </a:r>
            <a:r>
              <a:rPr lang="en-GB" dirty="0"/>
              <a:t> JSX/TSX files into ES5</a:t>
            </a:r>
          </a:p>
          <a:p>
            <a:pPr lvl="1"/>
            <a:r>
              <a:rPr lang="en-GB" dirty="0"/>
              <a:t>Builds the application in memory</a:t>
            </a:r>
          </a:p>
          <a:p>
            <a:pPr lvl="1"/>
            <a:r>
              <a:rPr lang="en-GB" dirty="0"/>
              <a:t>Starts a dev server to host the app</a:t>
            </a:r>
          </a:p>
          <a:p>
            <a:pPr lvl="1"/>
            <a:r>
              <a:rPr lang="en-GB" dirty="0"/>
              <a:t>Dev server runs on port 3000 by default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F7846-832C-45C3-989C-3269F17BE6FA}"/>
              </a:ext>
            </a:extLst>
          </p:cNvPr>
          <p:cNvSpPr txBox="1"/>
          <p:nvPr/>
        </p:nvSpPr>
        <p:spPr>
          <a:xfrm>
            <a:off x="1554480" y="1289797"/>
            <a:ext cx="1932861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start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E051DE-8483-400E-A643-4267D64D64FC}"/>
              </a:ext>
            </a:extLst>
          </p:cNvPr>
          <p:cNvSpPr txBox="1"/>
          <p:nvPr/>
        </p:nvSpPr>
        <p:spPr>
          <a:xfrm>
            <a:off x="4339360" y="1289797"/>
            <a:ext cx="3370033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npx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react-scripts start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A5C20-1527-4938-A8E3-8DBBF63AD8C2}"/>
              </a:ext>
            </a:extLst>
          </p:cNvPr>
          <p:cNvSpPr txBox="1"/>
          <p:nvPr/>
        </p:nvSpPr>
        <p:spPr>
          <a:xfrm>
            <a:off x="3712529" y="124133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3734632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Running the Application in Development Mode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Ping the app at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http://localhost:3000/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FB5F82-A6D2-4342-864E-957300FB1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856" y="1275507"/>
            <a:ext cx="5561408" cy="295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520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Hot Reloading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  <a:cs typeface="Courier New" panose="02070309020205020404" pitchFamily="49" charset="0"/>
              </a:rPr>
              <a:t>Hot reloading is supported</a:t>
            </a:r>
            <a:endParaRPr lang="en-GB" dirty="0"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75A543-6B99-4DC4-B08B-59A8772A6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856" y="1278738"/>
            <a:ext cx="5561408" cy="295999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3F27CD7-4768-4BAB-8495-3CAB1A22677D}"/>
              </a:ext>
            </a:extLst>
          </p:cNvPr>
          <p:cNvGrpSpPr/>
          <p:nvPr/>
        </p:nvGrpSpPr>
        <p:grpSpPr>
          <a:xfrm>
            <a:off x="5053432" y="1128855"/>
            <a:ext cx="3352999" cy="2276720"/>
            <a:chOff x="5053432" y="1128855"/>
            <a:chExt cx="3352999" cy="227672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4ADDE5C-BD76-4AD3-91ED-668894AE50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3432" y="1943100"/>
              <a:ext cx="919985" cy="146247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hought Bubble: Cloud 3">
              <a:extLst>
                <a:ext uri="{FF2B5EF4-FFF2-40B4-BE49-F238E27FC236}">
                  <a16:creationId xmlns:a16="http://schemas.microsoft.com/office/drawing/2014/main" id="{751549BF-9982-41E1-AD59-E0A9D275F99E}"/>
                </a:ext>
              </a:extLst>
            </p:cNvPr>
            <p:cNvSpPr/>
            <p:nvPr/>
          </p:nvSpPr>
          <p:spPr>
            <a:xfrm>
              <a:off x="5277743" y="1128855"/>
              <a:ext cx="3128688" cy="1259593"/>
            </a:xfrm>
            <a:prstGeom prst="cloudCallout">
              <a:avLst>
                <a:gd name="adj1" fmla="val -13097"/>
                <a:gd name="adj2" fmla="val 5461"/>
              </a:avLst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61E6178-56C7-4539-ABE1-19E1455D2786}"/>
                </a:ext>
              </a:extLst>
            </p:cNvPr>
            <p:cNvSpPr txBox="1"/>
            <p:nvPr/>
          </p:nvSpPr>
          <p:spPr>
            <a:xfrm>
              <a:off x="5642229" y="1378115"/>
              <a:ext cx="26171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chemeClr val="bg1"/>
                  </a:solidFill>
                  <a:latin typeface="+mj-lt"/>
                  <a:cs typeface="Courier New" panose="02070309020205020404" pitchFamily="49" charset="0"/>
                </a:rPr>
                <a:t>If you edit any source files, the app will be rebuilt and refreshed automatically in the browser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4683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Building the Application for Production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app folder, build the app for prod mode as follows: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This creates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en-GB" dirty="0"/>
              <a:t> folder that contains a production build of your application: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build/static/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GB" dirty="0"/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build/static/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GB" dirty="0"/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build/static/media/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7362F-7ACD-44B5-B1E6-D5EDAD457227}"/>
              </a:ext>
            </a:extLst>
          </p:cNvPr>
          <p:cNvSpPr txBox="1"/>
          <p:nvPr/>
        </p:nvSpPr>
        <p:spPr>
          <a:xfrm>
            <a:off x="1554480" y="1289797"/>
            <a:ext cx="1932861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run build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EE86A6-8006-4945-B7A1-A4DE77B3042E}"/>
              </a:ext>
            </a:extLst>
          </p:cNvPr>
          <p:cNvSpPr txBox="1"/>
          <p:nvPr/>
        </p:nvSpPr>
        <p:spPr>
          <a:xfrm>
            <a:off x="4339360" y="1289797"/>
            <a:ext cx="3370033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npx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react-scripts build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0A772-ED10-42C0-9569-E11C526E2986}"/>
              </a:ext>
            </a:extLst>
          </p:cNvPr>
          <p:cNvSpPr txBox="1"/>
          <p:nvPr/>
        </p:nvSpPr>
        <p:spPr>
          <a:xfrm>
            <a:off x="3712529" y="124133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3559965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Recap our Technology Stack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20474D38-1CFA-429F-8BE7-D63D7F54AE86}"/>
              </a:ext>
            </a:extLst>
          </p:cNvPr>
          <p:cNvSpPr/>
          <p:nvPr/>
        </p:nvSpPr>
        <p:spPr>
          <a:xfrm>
            <a:off x="6635466" y="1843280"/>
            <a:ext cx="1202325" cy="886327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Database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4826501-57A9-4BCD-940C-FC3D928DA331}"/>
              </a:ext>
            </a:extLst>
          </p:cNvPr>
          <p:cNvSpPr/>
          <p:nvPr/>
        </p:nvSpPr>
        <p:spPr>
          <a:xfrm>
            <a:off x="4252411" y="1210498"/>
            <a:ext cx="1475365" cy="2151891"/>
          </a:xfrm>
          <a:prstGeom prst="roundRect">
            <a:avLst/>
          </a:prstGeom>
          <a:solidFill>
            <a:srgbClr val="157F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Web </a:t>
            </a:r>
          </a:p>
          <a:p>
            <a:pPr algn="ctr"/>
            <a:r>
              <a:rPr lang="en-GB" b="1" dirty="0"/>
              <a:t>server</a:t>
            </a:r>
          </a:p>
          <a:p>
            <a:pPr algn="ctr"/>
            <a:r>
              <a:rPr lang="en-GB" b="1" dirty="0"/>
              <a:t>application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9EF3B7B-B988-441E-9788-410A5E0D8584}"/>
              </a:ext>
            </a:extLst>
          </p:cNvPr>
          <p:cNvSpPr/>
          <p:nvPr/>
        </p:nvSpPr>
        <p:spPr>
          <a:xfrm>
            <a:off x="1362790" y="1210498"/>
            <a:ext cx="1475365" cy="2151891"/>
          </a:xfrm>
          <a:prstGeom prst="roundRect">
            <a:avLst/>
          </a:prstGeom>
          <a:solidFill>
            <a:srgbClr val="157F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Web </a:t>
            </a:r>
          </a:p>
          <a:p>
            <a:pPr algn="ctr"/>
            <a:r>
              <a:rPr lang="en-GB" b="1" dirty="0"/>
              <a:t>UI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836855-7AEC-4555-8FD2-23115828DC74}"/>
              </a:ext>
            </a:extLst>
          </p:cNvPr>
          <p:cNvCxnSpPr>
            <a:cxnSpLocks/>
          </p:cNvCxnSpPr>
          <p:nvPr/>
        </p:nvCxnSpPr>
        <p:spPr>
          <a:xfrm>
            <a:off x="2838155" y="2286443"/>
            <a:ext cx="1414256" cy="0"/>
          </a:xfrm>
          <a:prstGeom prst="straightConnector1">
            <a:avLst/>
          </a:prstGeom>
          <a:ln w="98425">
            <a:solidFill>
              <a:schemeClr val="accent6"/>
            </a:solidFill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2023F5-6D5C-4C29-BDA7-C74FCF465D40}"/>
              </a:ext>
            </a:extLst>
          </p:cNvPr>
          <p:cNvCxnSpPr>
            <a:cxnSpLocks/>
            <a:stCxn id="13" idx="3"/>
            <a:endCxn id="12" idx="2"/>
          </p:cNvCxnSpPr>
          <p:nvPr/>
        </p:nvCxnSpPr>
        <p:spPr>
          <a:xfrm>
            <a:off x="5727776" y="2286444"/>
            <a:ext cx="907690" cy="0"/>
          </a:xfrm>
          <a:prstGeom prst="straightConnector1">
            <a:avLst/>
          </a:prstGeom>
          <a:ln w="98425">
            <a:solidFill>
              <a:schemeClr val="accent6"/>
            </a:solidFill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E2C2167-78E1-4065-9E80-086D73CAB831}"/>
              </a:ext>
            </a:extLst>
          </p:cNvPr>
          <p:cNvSpPr txBox="1"/>
          <p:nvPr/>
        </p:nvSpPr>
        <p:spPr>
          <a:xfrm>
            <a:off x="3233790" y="2375110"/>
            <a:ext cx="645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F79646"/>
                </a:solidFill>
              </a:rPr>
              <a:t>REST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855085-2C20-47AD-B660-8258B277859B}"/>
              </a:ext>
            </a:extLst>
          </p:cNvPr>
          <p:cNvSpPr txBox="1"/>
          <p:nvPr/>
        </p:nvSpPr>
        <p:spPr>
          <a:xfrm>
            <a:off x="5905754" y="2375350"/>
            <a:ext cx="55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F79646"/>
                </a:solidFill>
              </a:rPr>
              <a:t>SQL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DA787A-ABC8-4569-87D6-AB30C959E779}"/>
              </a:ext>
            </a:extLst>
          </p:cNvPr>
          <p:cNvSpPr txBox="1"/>
          <p:nvPr/>
        </p:nvSpPr>
        <p:spPr>
          <a:xfrm>
            <a:off x="4341378" y="3409256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157FA1"/>
                </a:solidFill>
              </a:rPr>
              <a:t>Spring Boot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BE10B5-7010-4631-9664-DA572DFAA330}"/>
              </a:ext>
            </a:extLst>
          </p:cNvPr>
          <p:cNvSpPr txBox="1"/>
          <p:nvPr/>
        </p:nvSpPr>
        <p:spPr>
          <a:xfrm>
            <a:off x="1738188" y="3409256"/>
            <a:ext cx="716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157FA1"/>
                </a:solidFill>
              </a:rPr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345160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Serving the Production Application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You can now run the application on a production server</a:t>
            </a:r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E.g., install the Node "serve" server: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Then serve the production build of the app:</a:t>
            </a:r>
          </a:p>
          <a:p>
            <a:pPr eaLnBrk="1" hangingPunct="1"/>
            <a:endParaRPr lang="en-GB" dirty="0"/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-s</a:t>
            </a:r>
            <a:r>
              <a:rPr lang="en-GB" dirty="0"/>
              <a:t> option  -  Location of app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-l</a:t>
            </a:r>
            <a:r>
              <a:rPr lang="en-GB" dirty="0"/>
              <a:t> option  -  Port to listen 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9609A-E66F-4B07-884F-1E270CCC94B2}"/>
              </a:ext>
            </a:extLst>
          </p:cNvPr>
          <p:cNvSpPr txBox="1"/>
          <p:nvPr/>
        </p:nvSpPr>
        <p:spPr>
          <a:xfrm>
            <a:off x="1554480" y="2003870"/>
            <a:ext cx="4990437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install -g serve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B73B7-82AD-46A0-971C-32093744797E}"/>
              </a:ext>
            </a:extLst>
          </p:cNvPr>
          <p:cNvSpPr txBox="1"/>
          <p:nvPr/>
        </p:nvSpPr>
        <p:spPr>
          <a:xfrm>
            <a:off x="1554480" y="3206376"/>
            <a:ext cx="4990437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 -s build -l 8080</a:t>
            </a:r>
          </a:p>
        </p:txBody>
      </p:sp>
    </p:spTree>
    <p:extLst>
      <p:ext uri="{BB962C8B-B14F-4D97-AF65-F5344CB8AC3E}">
        <p14:creationId xmlns:p14="http://schemas.microsoft.com/office/powerpoint/2010/main" val="16676891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Pinging the Production Application 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Open a browser and navigate to the following URL: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0BB95-4502-4F95-8066-B073B2979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213" y="1634256"/>
            <a:ext cx="5277133" cy="263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5144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000" dirty="0"/>
              <a:t>Lesson 9: Creating a React Front-End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9.5	 A Closer Look at Components</a:t>
            </a:r>
          </a:p>
        </p:txBody>
      </p:sp>
    </p:spTree>
    <p:extLst>
      <p:ext uri="{BB962C8B-B14F-4D97-AF65-F5344CB8AC3E}">
        <p14:creationId xmlns:p14="http://schemas.microsoft.com/office/powerpoint/2010/main" val="3842594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Let's see a React app that has multiple components</a:t>
            </a:r>
          </a:p>
          <a:p>
            <a:pPr lvl="1"/>
            <a:r>
              <a:rPr lang="en-GB" dirty="0"/>
              <a:t>The root component,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&lt;App&gt;</a:t>
            </a:r>
          </a:p>
          <a:p>
            <a:pPr lvl="1"/>
            <a:r>
              <a:rPr lang="en-GB" dirty="0"/>
              <a:t>Plus other components to render UI panels</a:t>
            </a:r>
          </a:p>
          <a:p>
            <a:pPr lvl="1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0EC07A-EBFC-4F2B-BC7C-373BE4EB5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1" y="2034027"/>
            <a:ext cx="5362160" cy="282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and Instantiating a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Here’s a component that returns simple content: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We instantiate the component as follows:</a:t>
            </a:r>
          </a:p>
          <a:p>
            <a:pPr eaLnBrk="1" hangingPunct="1"/>
            <a:endParaRPr lang="en-GB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E13BE0CA-7BE0-4390-A145-27CB6CCBF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1224240"/>
            <a:ext cx="5034525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PanelA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panelA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Hello from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PanelA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component!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13224-1B9F-448A-9D83-EF2CBCB281C7}"/>
              </a:ext>
            </a:extLst>
          </p:cNvPr>
          <p:cNvSpPr txBox="1"/>
          <p:nvPr/>
        </p:nvSpPr>
        <p:spPr>
          <a:xfrm>
            <a:off x="5670530" y="2154914"/>
            <a:ext cx="954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PanelA.tsx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627415F-ABF9-4C11-A347-5496732FF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3104001"/>
            <a:ext cx="5034525" cy="132408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App()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React.Fragment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PanelA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… … … …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React.Fragment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9C8BF8-25FD-4E31-A553-B00F3731C45A}"/>
              </a:ext>
            </a:extLst>
          </p:cNvPr>
          <p:cNvSpPr txBox="1"/>
          <p:nvPr/>
        </p:nvSpPr>
        <p:spPr>
          <a:xfrm>
            <a:off x="5901361" y="4181861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C12C8DE-9D74-43BC-A1B2-93F0E2DAC81E}"/>
              </a:ext>
            </a:extLst>
          </p:cNvPr>
          <p:cNvSpPr/>
          <p:nvPr/>
        </p:nvSpPr>
        <p:spPr>
          <a:xfrm>
            <a:off x="767443" y="1322614"/>
            <a:ext cx="1310368" cy="2367643"/>
          </a:xfrm>
          <a:custGeom>
            <a:avLst/>
            <a:gdLst>
              <a:gd name="connsiteX0" fmla="*/ 1310368 w 1310368"/>
              <a:gd name="connsiteY0" fmla="*/ 2669722 h 2669722"/>
              <a:gd name="connsiteX1" fmla="*/ 0 w 1310368"/>
              <a:gd name="connsiteY1" fmla="*/ 2669722 h 2669722"/>
              <a:gd name="connsiteX2" fmla="*/ 0 w 1310368"/>
              <a:gd name="connsiteY2" fmla="*/ 0 h 2669722"/>
              <a:gd name="connsiteX3" fmla="*/ 804182 w 1310368"/>
              <a:gd name="connsiteY3" fmla="*/ 0 h 2669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0368" h="2669722">
                <a:moveTo>
                  <a:pt x="1310368" y="2669722"/>
                </a:moveTo>
                <a:lnTo>
                  <a:pt x="0" y="2669722"/>
                </a:lnTo>
                <a:lnTo>
                  <a:pt x="0" y="0"/>
                </a:lnTo>
                <a:lnTo>
                  <a:pt x="804182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78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a Property to a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A component can receive a "properties" object: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E13BE0CA-7BE0-4390-A145-27CB6CCBF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16690"/>
            <a:ext cx="5034525" cy="132408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PanelB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props: any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props.msg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panelB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Hello from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PanelB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 with message &lt;b&gt;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&lt;/b&gt;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13224-1B9F-448A-9D83-EF2CBCB281C7}"/>
              </a:ext>
            </a:extLst>
          </p:cNvPr>
          <p:cNvSpPr txBox="1"/>
          <p:nvPr/>
        </p:nvSpPr>
        <p:spPr>
          <a:xfrm>
            <a:off x="5658562" y="2289620"/>
            <a:ext cx="954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PanelB.tsx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627415F-ABF9-4C11-A347-5496732FF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756432"/>
            <a:ext cx="5034525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PanelB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="Hello!"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9C8BF8-25FD-4E31-A553-B00F3731C45A}"/>
              </a:ext>
            </a:extLst>
          </p:cNvPr>
          <p:cNvSpPr txBox="1"/>
          <p:nvPr/>
        </p:nvSpPr>
        <p:spPr>
          <a:xfrm>
            <a:off x="5901362" y="2764627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D49144-FE15-48C3-9707-2DFFCF630AF0}"/>
              </a:ext>
            </a:extLst>
          </p:cNvPr>
          <p:cNvCxnSpPr>
            <a:cxnSpLocks/>
          </p:cNvCxnSpPr>
          <p:nvPr/>
        </p:nvCxnSpPr>
        <p:spPr>
          <a:xfrm>
            <a:off x="5667697" y="1500800"/>
            <a:ext cx="0" cy="3831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0790C0C-52C6-44CB-9A92-A8B7AAD5C9A8}"/>
              </a:ext>
            </a:extLst>
          </p:cNvPr>
          <p:cNvSpPr/>
          <p:nvPr/>
        </p:nvSpPr>
        <p:spPr>
          <a:xfrm>
            <a:off x="5453208" y="1423605"/>
            <a:ext cx="2575834" cy="25717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Note: You must enclose TS code in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308322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Multiple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A component can receive multiple properties: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E13BE0CA-7BE0-4390-A145-27CB6CCBF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71253"/>
            <a:ext cx="5034525" cy="178574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props: any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props.fname</a:t>
            </a: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props.lname</a:t>
            </a: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Hello from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first name &lt;b&gt;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&lt;/b&gt;,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last name &lt;b&gt;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&lt;/b&gt;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13224-1B9F-448A-9D83-EF2CBCB281C7}"/>
              </a:ext>
            </a:extLst>
          </p:cNvPr>
          <p:cNvSpPr txBox="1"/>
          <p:nvPr/>
        </p:nvSpPr>
        <p:spPr>
          <a:xfrm>
            <a:off x="5670530" y="2805735"/>
            <a:ext cx="954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PanelC.tsx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C083EDD6-80EE-4EA8-8136-6A588C2C1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301013"/>
            <a:ext cx="5034525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="Kari"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="Nordmann"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098A7-DBD4-4EA6-AB11-13B4F90FE286}"/>
              </a:ext>
            </a:extLst>
          </p:cNvPr>
          <p:cNvSpPr txBox="1"/>
          <p:nvPr/>
        </p:nvSpPr>
        <p:spPr>
          <a:xfrm>
            <a:off x="5901362" y="3313901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50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Multiple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You can also use objects, if appropriate: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B8A60A1A-2F1E-4B4B-97BA-5109F8C15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47669"/>
            <a:ext cx="5034525" cy="132408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{/* Create an object containing some useful properties */}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person = 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'Kari',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'Nordmann'}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{/* Either pass in the object's properties one-by-one */}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person.fname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person.lname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{/* Or use the spread operator to achieve the same effect */}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{...person}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1EAE4-0960-43E0-A7E1-B05F6EF86DEB}"/>
              </a:ext>
            </a:extLst>
          </p:cNvPr>
          <p:cNvSpPr txBox="1"/>
          <p:nvPr/>
        </p:nvSpPr>
        <p:spPr>
          <a:xfrm>
            <a:off x="5972036" y="2361203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Working with Complex Data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FB2C57-DD17-45E2-9CC0-47BC95E6D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see a component that consumes complex data: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C8D69868-EDFA-4872-A901-F18C39545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68760"/>
            <a:ext cx="5034525" cy="209352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{name, salary, skills}: any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Hello from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employee &lt;b&gt;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{name}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&lt;/b&gt; earns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{salary}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&lt;/b&gt; and has skills: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&lt;ul&gt;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skills.map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((skill: string, i: number) =&gt;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&lt;li key={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}&gt;{skill}&lt;/li&gt;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)}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&lt;/ul&gt;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84B246-EC6C-4747-A932-02B4F30CB39F}"/>
              </a:ext>
            </a:extLst>
          </p:cNvPr>
          <p:cNvSpPr txBox="1"/>
          <p:nvPr/>
        </p:nvSpPr>
        <p:spPr>
          <a:xfrm>
            <a:off x="5670530" y="3118523"/>
            <a:ext cx="954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PanelD.tsx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5A86C2BA-E95B-4139-8699-8C5817DE8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566551"/>
            <a:ext cx="5034525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employee =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'Jane Doe',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salary: 20_000,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skills: ['Spring Boot', 'React', 'TypeScript']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PanelD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{...employee} /&gt;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89F45F-5284-4D00-A538-FDB5549AB5FD}"/>
              </a:ext>
            </a:extLst>
          </p:cNvPr>
          <p:cNvSpPr txBox="1"/>
          <p:nvPr/>
        </p:nvSpPr>
        <p:spPr>
          <a:xfrm>
            <a:off x="5901362" y="4336635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09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What is React?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 is a lightweight client-side library from Facebook</a:t>
            </a:r>
          </a:p>
          <a:p>
            <a:pPr lvl="1"/>
            <a:r>
              <a:rPr lang="en-GB" dirty="0"/>
              <a:t>Helps you develop complex user interfaces</a:t>
            </a:r>
          </a:p>
          <a:p>
            <a:pPr lvl="1"/>
            <a:endParaRPr lang="en-GB" dirty="0"/>
          </a:p>
          <a:p>
            <a:r>
              <a:rPr lang="en-GB" dirty="0"/>
              <a:t>React gives you a logical way to construct your UI</a:t>
            </a:r>
          </a:p>
          <a:p>
            <a:pPr lvl="1"/>
            <a:r>
              <a:rPr lang="en-GB" dirty="0"/>
              <a:t>You define components to render portions of the UI</a:t>
            </a:r>
          </a:p>
          <a:p>
            <a:pPr lvl="1"/>
            <a:endParaRPr lang="en-GB" dirty="0"/>
          </a:p>
          <a:p>
            <a:r>
              <a:rPr lang="en-GB" dirty="0"/>
              <a:t>React allows you to create apps for:</a:t>
            </a:r>
          </a:p>
          <a:p>
            <a:pPr lvl="1"/>
            <a:r>
              <a:rPr lang="en-GB" dirty="0"/>
              <a:t>Web browsers, via React.js</a:t>
            </a:r>
          </a:p>
          <a:p>
            <a:pPr lvl="1"/>
            <a:r>
              <a:rPr lang="en-GB" dirty="0"/>
              <a:t>Mobile devices, via React Native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86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Creating a Simple React Application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easiest way to create a React application:</a:t>
            </a:r>
          </a:p>
          <a:p>
            <a:pPr lvl="1"/>
            <a:r>
              <a:rPr lang="en-GB" dirty="0"/>
              <a:t>Import React libraries directly using scripts</a:t>
            </a:r>
          </a:p>
          <a:p>
            <a:pPr lvl="1"/>
            <a:r>
              <a:rPr lang="en-GB" dirty="0"/>
              <a:t>Write simple JavaScript code to render HTML content</a:t>
            </a:r>
          </a:p>
          <a:p>
            <a:pPr lvl="1"/>
            <a:endParaRPr lang="en-GB" dirty="0"/>
          </a:p>
          <a:p>
            <a:r>
              <a:rPr lang="en-GB" dirty="0"/>
              <a:t>Example:</a:t>
            </a:r>
          </a:p>
          <a:p>
            <a:pPr lvl="1"/>
            <a:r>
              <a:rPr lang="en-GB" dirty="0"/>
              <a:t>See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demo-simple-app</a:t>
            </a:r>
            <a:r>
              <a:rPr lang="en-GB" dirty="0"/>
              <a:t> folder</a:t>
            </a:r>
          </a:p>
          <a:p>
            <a:pPr lvl="1"/>
            <a:r>
              <a:rPr lang="en-GB" dirty="0">
                <a:latin typeface="+mj-lt"/>
              </a:rPr>
              <a:t>This is a minimalistic "Hello World" React app </a:t>
            </a:r>
            <a:r>
              <a:rPr lang="en-GB" dirty="0">
                <a:latin typeface="+mj-lt"/>
                <a:sym typeface="Wingdings" panose="05000000000000000000" pitchFamily="2" charset="2"/>
              </a:rPr>
              <a:t>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Importing React Libraries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use React in a web page, import two scripts: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>
              <a:tabLst>
                <a:tab pos="1974850" algn="l"/>
              </a:tabLs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react.development.js </a:t>
            </a:r>
          </a:p>
          <a:p>
            <a:pPr lvl="1">
              <a:tabLst>
                <a:tab pos="1974850" algn="l"/>
              </a:tabLst>
            </a:pPr>
            <a:r>
              <a:rPr lang="en-GB" dirty="0"/>
              <a:t>Creates views</a:t>
            </a:r>
          </a:p>
          <a:p>
            <a:pPr lvl="1">
              <a:tabLst>
                <a:tab pos="1974850" algn="l"/>
              </a:tabLst>
            </a:pPr>
            <a:endParaRPr lang="en-GB" dirty="0"/>
          </a:p>
          <a:p>
            <a:pPr>
              <a:tabLst>
                <a:tab pos="1974850" algn="l"/>
              </a:tabLs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react-dom.development.js </a:t>
            </a:r>
          </a:p>
          <a:p>
            <a:pPr lvl="1">
              <a:tabLst>
                <a:tab pos="1974850" algn="l"/>
              </a:tabLst>
            </a:pPr>
            <a:r>
              <a:rPr lang="en-GB" dirty="0"/>
              <a:t>Renders views in a web browser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38843D0A-EFC6-4ACA-A1AA-B2C4435E2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974" y="1243509"/>
            <a:ext cx="6548416" cy="531397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="https://unpkg.com/react@17/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/react.development.js"&gt;&lt;/script&gt;</a:t>
            </a:r>
          </a:p>
          <a:p>
            <a:pPr defTabSz="554831"/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="https://unpkg.com/react-dom@17/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/react-dom.development.js"&gt;&lt;/script&gt;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751187-6AD7-4D18-A3B9-B21127DEBD4C}"/>
              </a:ext>
            </a:extLst>
          </p:cNvPr>
          <p:cNvSpPr txBox="1"/>
          <p:nvPr/>
        </p:nvSpPr>
        <p:spPr>
          <a:xfrm>
            <a:off x="7308043" y="1852524"/>
            <a:ext cx="954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229743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an HTML Container Element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React web app has a single HTML container element: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Note:</a:t>
            </a:r>
          </a:p>
          <a:p>
            <a:pPr lvl="1"/>
            <a:r>
              <a:rPr lang="en-GB" dirty="0"/>
              <a:t>Give the element a suitable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lvl="1"/>
            <a:r>
              <a:rPr lang="en-GB" dirty="0"/>
              <a:t>You'll tell React to render your content</a:t>
            </a:r>
            <a:br>
              <a:rPr lang="en-GB" dirty="0"/>
            </a:br>
            <a:r>
              <a:rPr lang="en-GB" dirty="0"/>
              <a:t>inside this element - see later…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34B350F-64BE-4D8A-BA0C-A6B410B39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270" y="1228707"/>
            <a:ext cx="6548416" cy="223621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id="app-root"&gt;&lt;/div&gt;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2682B4-9D24-42DB-B3CA-278948B3E11C}"/>
              </a:ext>
            </a:extLst>
          </p:cNvPr>
          <p:cNvSpPr txBox="1"/>
          <p:nvPr/>
        </p:nvSpPr>
        <p:spPr>
          <a:xfrm>
            <a:off x="7267038" y="1549091"/>
            <a:ext cx="954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React Element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create a React element programmatically as follows: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arguments:</a:t>
            </a:r>
          </a:p>
          <a:p>
            <a:pPr lvl="1"/>
            <a:r>
              <a:rPr lang="en-GB" dirty="0"/>
              <a:t>The type of element to render</a:t>
            </a:r>
          </a:p>
          <a:p>
            <a:pPr lvl="1"/>
            <a:r>
              <a:rPr lang="en-GB" dirty="0"/>
              <a:t>The element's properties</a:t>
            </a:r>
          </a:p>
          <a:p>
            <a:pPr lvl="1"/>
            <a:r>
              <a:rPr lang="en-GB" dirty="0"/>
              <a:t>The element's children</a:t>
            </a:r>
          </a:p>
          <a:p>
            <a:pPr lvl="1"/>
            <a:endParaRPr lang="en-GB" dirty="0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3ED5AF31-C3B9-4180-B4C4-EA4C6A4C6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974" y="1220048"/>
            <a:ext cx="6548416" cy="1454727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defTabSz="554831"/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'h1', 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{'title': 'My message'},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'Hello React!'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defTabSz="554831"/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8F8702-6EC0-4E21-9659-8DF93EDEC698}"/>
              </a:ext>
            </a:extLst>
          </p:cNvPr>
          <p:cNvSpPr txBox="1"/>
          <p:nvPr/>
        </p:nvSpPr>
        <p:spPr>
          <a:xfrm>
            <a:off x="7185483" y="2426584"/>
            <a:ext cx="954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5775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Rendering a React Element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Render your React element in a target node on the web page: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arguments:</a:t>
            </a:r>
          </a:p>
          <a:p>
            <a:pPr lvl="1"/>
            <a:r>
              <a:rPr lang="en-GB" dirty="0"/>
              <a:t>Your React element to render</a:t>
            </a:r>
          </a:p>
          <a:p>
            <a:pPr lvl="1"/>
            <a:r>
              <a:rPr lang="en-GB" dirty="0"/>
              <a:t>Target node on web page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C254AB23-0F29-4898-89B2-6E4E478F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974" y="1205817"/>
            <a:ext cx="6548416" cy="1146950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defTabSz="554831"/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('app-root'))</a:t>
            </a:r>
          </a:p>
          <a:p>
            <a:pPr defTabSz="554831"/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2A6EF5-46A6-4772-A1C1-FE66661BE6E9}"/>
              </a:ext>
            </a:extLst>
          </p:cNvPr>
          <p:cNvSpPr txBox="1"/>
          <p:nvPr/>
        </p:nvSpPr>
        <p:spPr>
          <a:xfrm>
            <a:off x="7185483" y="2106546"/>
            <a:ext cx="954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242734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10909</TotalTime>
  <Words>2110</Words>
  <Application>Microsoft Macintosh PowerPoint</Application>
  <PresentationFormat>On-screen Show (16:9)</PresentationFormat>
  <Paragraphs>438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Courier New</vt:lpstr>
      <vt:lpstr>Standard_LiveLessons_2017</vt:lpstr>
      <vt:lpstr>PowerPoint Presentation</vt:lpstr>
      <vt:lpstr>Lesson 9: Creating a React Front-End</vt:lpstr>
      <vt:lpstr>Recap our Technology Stack</vt:lpstr>
      <vt:lpstr>What is React?</vt:lpstr>
      <vt:lpstr>Creating a Simple React Application</vt:lpstr>
      <vt:lpstr>Importing React Libraries</vt:lpstr>
      <vt:lpstr>Defining an HTML Container Element</vt:lpstr>
      <vt:lpstr>Creating a React Element</vt:lpstr>
      <vt:lpstr>Rendering a React Element</vt:lpstr>
      <vt:lpstr>Running the Application</vt:lpstr>
      <vt:lpstr>Lesson 9: Creating a React Front-End</vt:lpstr>
      <vt:lpstr>Overview</vt:lpstr>
      <vt:lpstr>How to Define Components in React</vt:lpstr>
      <vt:lpstr>Defining a Class-Based Component</vt:lpstr>
      <vt:lpstr>Defining a Functional Component</vt:lpstr>
      <vt:lpstr>Creating and Rendering a Component</vt:lpstr>
      <vt:lpstr>Lesson 9: Creating a React Front-End</vt:lpstr>
      <vt:lpstr>JavaScript vs. TypeScript</vt:lpstr>
      <vt:lpstr>TypeScript and React</vt:lpstr>
      <vt:lpstr>Using the Create React App Toolset</vt:lpstr>
      <vt:lpstr>Reviewing the Application</vt:lpstr>
      <vt:lpstr>Application Home Page</vt:lpstr>
      <vt:lpstr>Source Code Entry Point</vt:lpstr>
      <vt:lpstr>The App Functional Components </vt:lpstr>
      <vt:lpstr>Lesson 9: Creating a React Front-End</vt:lpstr>
      <vt:lpstr>Running the Application in Development Mode</vt:lpstr>
      <vt:lpstr>Running the Application in Development Mode</vt:lpstr>
      <vt:lpstr>Hot Reloading</vt:lpstr>
      <vt:lpstr>Building the Application for Production</vt:lpstr>
      <vt:lpstr>Serving the Production Application</vt:lpstr>
      <vt:lpstr>Pinging the Production Application </vt:lpstr>
      <vt:lpstr>Lesson 9: Creating a React Front-End</vt:lpstr>
      <vt:lpstr>Overview</vt:lpstr>
      <vt:lpstr>Defining and Instantiating a Component</vt:lpstr>
      <vt:lpstr>Passing a Property to a Component</vt:lpstr>
      <vt:lpstr>Passing Multiple Properties</vt:lpstr>
      <vt:lpstr>Passing Multiple Properties</vt:lpstr>
      <vt:lpstr>Working with Complex Data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Eleanor Bru</cp:lastModifiedBy>
  <cp:revision>398</cp:revision>
  <dcterms:created xsi:type="dcterms:W3CDTF">2015-09-28T19:52:00Z</dcterms:created>
  <dcterms:modified xsi:type="dcterms:W3CDTF">2021-04-14T16:20:51Z</dcterms:modified>
</cp:coreProperties>
</file>