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710" r:id="rId3"/>
    <p:sldId id="793" r:id="rId4"/>
    <p:sldId id="794" r:id="rId5"/>
    <p:sldId id="795" r:id="rId6"/>
    <p:sldId id="796" r:id="rId7"/>
    <p:sldId id="799" r:id="rId8"/>
    <p:sldId id="726" r:id="rId9"/>
    <p:sldId id="797" r:id="rId10"/>
    <p:sldId id="713" r:id="rId11"/>
    <p:sldId id="798" r:id="rId12"/>
    <p:sldId id="800" r:id="rId13"/>
    <p:sldId id="801" r:id="rId14"/>
    <p:sldId id="774" r:id="rId15"/>
    <p:sldId id="679" r:id="rId16"/>
    <p:sldId id="719" r:id="rId17"/>
    <p:sldId id="697" r:id="rId18"/>
    <p:sldId id="802" r:id="rId19"/>
    <p:sldId id="803" r:id="rId20"/>
    <p:sldId id="804" r:id="rId21"/>
    <p:sldId id="805" r:id="rId22"/>
    <p:sldId id="806" r:id="rId23"/>
    <p:sldId id="740" r:id="rId24"/>
    <p:sldId id="764" r:id="rId25"/>
    <p:sldId id="766" r:id="rId26"/>
    <p:sldId id="807" r:id="rId27"/>
    <p:sldId id="808" r:id="rId28"/>
    <p:sldId id="809" r:id="rId29"/>
    <p:sldId id="810" r:id="rId30"/>
    <p:sldId id="811" r:id="rId31"/>
    <p:sldId id="815" r:id="rId32"/>
    <p:sldId id="814" r:id="rId33"/>
    <p:sldId id="767" r:id="rId34"/>
    <p:sldId id="816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2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4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5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57EA1"/>
    <a:srgbClr val="8BB6C3"/>
    <a:srgbClr val="1580A3"/>
    <a:srgbClr val="157FA1"/>
    <a:srgbClr val="F79646"/>
    <a:srgbClr val="4BACC6"/>
    <a:srgbClr val="FBE66B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6327" autoAdjust="0"/>
  </p:normalViewPr>
  <p:slideViewPr>
    <p:cSldViewPr snapToGrid="0" snapToObjects="1">
      <p:cViewPr varScale="1">
        <p:scale>
          <a:sx n="156" d="100"/>
          <a:sy n="156" d="100"/>
        </p:scale>
        <p:origin x="150" y="528"/>
      </p:cViewPr>
      <p:guideLst>
        <p:guide orient="horz" pos="1212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698"/>
    </p:cViewPr>
  </p:sorterViewPr>
  <p:notesViewPr>
    <p:cSldViewPr snapToGrid="0" snapToObjects="1">
      <p:cViewPr varScale="1">
        <p:scale>
          <a:sx n="93" d="100"/>
          <a:sy n="93" d="100"/>
        </p:scale>
        <p:origin x="3021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07F88C-4B7F-4D2A-84F3-0AE469C6B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A197-6DB4-4AA2-B3C7-BE3D919AF4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26F0-383C-472B-927F-CFDFF038249B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5885C-521E-4582-B48B-B12D915B8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274E-8FA5-4FD0-BE20-00D0A9DE0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AA3D-20D2-4F4C-9DCB-814BA9E8B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7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91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77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566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31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00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830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6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803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169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212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3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6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92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327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3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5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9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21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4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3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7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stina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stinations/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1CFE510-1B56-4504-A36A-B984C63C1BC2}"/>
              </a:ext>
            </a:extLst>
          </p:cNvPr>
          <p:cNvSpPr txBox="1">
            <a:spLocks/>
          </p:cNvSpPr>
          <p:nvPr/>
        </p:nvSpPr>
        <p:spPr>
          <a:xfrm>
            <a:off x="3638810" y="982981"/>
            <a:ext cx="5289902" cy="335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tabLst>
                <a:tab pos="627063" algn="l"/>
              </a:tabLst>
            </a:pPr>
            <a:r>
              <a:rPr lang="en-GB" sz="2200" dirty="0"/>
              <a:t>10.1	Implementing a Data Model in a Server Application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10.2	 Implementing a REST API in a Server Application 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10.3	Getting Started with a React REST Client Application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10.4	Calling a REST Service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10.5	Using the async and await Keywords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5A3DC-D484-4B3E-B7AB-072B90FC695B}"/>
              </a:ext>
            </a:extLst>
          </p:cNvPr>
          <p:cNvSpPr txBox="1">
            <a:spLocks/>
          </p:cNvSpPr>
          <p:nvPr/>
        </p:nvSpPr>
        <p:spPr>
          <a:xfrm>
            <a:off x="3638809" y="-96232"/>
            <a:ext cx="5289902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solidFill>
                  <a:schemeClr val="bg1"/>
                </a:solidFill>
              </a:rPr>
              <a:t>Lesson 10: Consuming a REST API from React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defined a REST controller class as follows: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Note:</a:t>
            </a:r>
          </a:p>
          <a:p>
            <a:pPr lvl="1"/>
            <a:r>
              <a:rPr lang="en-GB" dirty="0">
                <a:latin typeface="+mj-lt"/>
              </a:rPr>
              <a:t>The REST controller </a:t>
            </a:r>
            <a:r>
              <a:rPr lang="en-GB" dirty="0" err="1">
                <a:latin typeface="+mj-lt"/>
              </a:rPr>
              <a:t>autowires</a:t>
            </a:r>
            <a:r>
              <a:rPr lang="en-GB" dirty="0">
                <a:latin typeface="+mj-lt"/>
              </a:rPr>
              <a:t> a repository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to access destination data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63062C4-EFBB-4A21-AA11-2855B1BD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20598"/>
            <a:ext cx="5364163" cy="17625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@RequestMapping("/destinations")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REST endpoint methods …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3986130" y="2706102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all Destinations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REST endpoint to get all destinations: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test this endpoint, ping this URL: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http://localhost:8080/destinations</a:t>
            </a:r>
            <a:r>
              <a:rPr lang="en-GB" dirty="0">
                <a:latin typeface="+mj-lt"/>
              </a:rPr>
              <a:t> 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63062C4-EFBB-4A21-AA11-2855B1BD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50805"/>
            <a:ext cx="5364163" cy="83917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@GetMapping(produces={"application/json","application/xml"})</a:t>
            </a:r>
          </a:p>
          <a:p>
            <a:pPr defTabSz="554831"/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&lt;Destination&gt;&gt;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4158258" y="2176566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7818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Particular Destination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REST endpoint to get a destination by ID: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test this endpoint, ping a URL such as: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http://localhost:8080/destinations/1</a:t>
            </a:r>
            <a:r>
              <a:rPr lang="en-GB" dirty="0">
                <a:latin typeface="+mj-lt"/>
              </a:rPr>
              <a:t>  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63062C4-EFBB-4A21-AA11-2855B1BD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58366"/>
            <a:ext cx="5364163" cy="20866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no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value="/{id}",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554831"/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&lt;Destination&gt;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554831"/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Optional&lt;Destination&gt; d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d.isEmpty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3986130" y="3081941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4848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Review for a Destination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REST endpoint to add a review for a destination: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514350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test this endpoint, use a tool such as ARC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63062C4-EFBB-4A21-AA11-2855B1BD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1842"/>
            <a:ext cx="5364163" cy="31626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no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addReviewForDestination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consumes={"application/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addReviewFor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@PathVariable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@RequestBody Review review)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Optional&lt;Destination&gt; d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d.isEmpty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Destination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destination.getReviews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(destination);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3986130" y="4111052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11347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10: Consuming a REST API from React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10.3	Getting Started with a React REST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2056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going to see how a React client application can call a REST service implemented in Spring Boot: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DC6FF-6D74-40EA-836C-9B9911B9C8A1}"/>
              </a:ext>
            </a:extLst>
          </p:cNvPr>
          <p:cNvGrpSpPr/>
          <p:nvPr/>
        </p:nvGrpSpPr>
        <p:grpSpPr>
          <a:xfrm>
            <a:off x="1540768" y="1729692"/>
            <a:ext cx="6475001" cy="2151891"/>
            <a:chOff x="1540768" y="1729692"/>
            <a:chExt cx="6475001" cy="2151891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AC5D3EAB-BF5E-49F1-A517-B57028F9BB70}"/>
                </a:ext>
              </a:extLst>
            </p:cNvPr>
            <p:cNvSpPr/>
            <p:nvPr/>
          </p:nvSpPr>
          <p:spPr>
            <a:xfrm>
              <a:off x="6813444" y="2362474"/>
              <a:ext cx="1202325" cy="88632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Database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3001B2-8BCE-42E9-928B-A3D870539557}"/>
                </a:ext>
              </a:extLst>
            </p:cNvPr>
            <p:cNvSpPr/>
            <p:nvPr/>
          </p:nvSpPr>
          <p:spPr>
            <a:xfrm>
              <a:off x="4430389" y="1729692"/>
              <a:ext cx="1475365" cy="2151891"/>
            </a:xfrm>
            <a:prstGeom prst="roundRect">
              <a:avLst/>
            </a:prstGeom>
            <a:solidFill>
              <a:srgbClr val="8BB6C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Spring Boot</a:t>
              </a:r>
              <a:br>
                <a:rPr lang="en-GB" b="1" dirty="0"/>
              </a:br>
              <a:r>
                <a:rPr lang="en-GB" b="1" dirty="0"/>
                <a:t>server app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8159F5-DE8C-4965-B6D3-3D2134BF6DD7}"/>
                </a:ext>
              </a:extLst>
            </p:cNvPr>
            <p:cNvSpPr/>
            <p:nvPr/>
          </p:nvSpPr>
          <p:spPr>
            <a:xfrm>
              <a:off x="1540768" y="1729692"/>
              <a:ext cx="1475365" cy="2151891"/>
            </a:xfrm>
            <a:prstGeom prst="roundRect">
              <a:avLst/>
            </a:prstGeom>
            <a:solidFill>
              <a:srgbClr val="157FA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React </a:t>
              </a:r>
            </a:p>
            <a:p>
              <a:pPr algn="ctr"/>
              <a:r>
                <a:rPr lang="en-GB" b="1" dirty="0"/>
                <a:t>client app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5B46D2-3F7C-47B2-9FCF-5EFF0AABDD47}"/>
                </a:ext>
              </a:extLst>
            </p:cNvPr>
            <p:cNvCxnSpPr>
              <a:cxnSpLocks/>
            </p:cNvCxnSpPr>
            <p:nvPr/>
          </p:nvCxnSpPr>
          <p:spPr>
            <a:xfrm>
              <a:off x="3016133" y="2805637"/>
              <a:ext cx="1414256" cy="0"/>
            </a:xfrm>
            <a:prstGeom prst="straightConnector1">
              <a:avLst/>
            </a:prstGeom>
            <a:ln w="98425">
              <a:solidFill>
                <a:schemeClr val="accent6"/>
              </a:solidFill>
              <a:headEnd type="triangle" w="med" len="sm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8D86A2-51E0-4501-B256-95D1CD6CAF8C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>
              <a:off x="5905754" y="2805638"/>
              <a:ext cx="907690" cy="0"/>
            </a:xfrm>
            <a:prstGeom prst="straightConnector1">
              <a:avLst/>
            </a:prstGeom>
            <a:ln w="98425">
              <a:solidFill>
                <a:schemeClr val="accent6"/>
              </a:solidFill>
              <a:headEnd type="triangle" w="med" len="sm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AD28EE-28A1-4B7E-9BE5-DF0DFE0B2FE5}"/>
                </a:ext>
              </a:extLst>
            </p:cNvPr>
            <p:cNvSpPr txBox="1"/>
            <p:nvPr/>
          </p:nvSpPr>
          <p:spPr>
            <a:xfrm>
              <a:off x="3411768" y="2894304"/>
              <a:ext cx="645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79646"/>
                  </a:solidFill>
                </a:rPr>
                <a:t>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139E77-080F-4FA5-A601-88BF5B828541}"/>
                </a:ext>
              </a:extLst>
            </p:cNvPr>
            <p:cNvSpPr txBox="1"/>
            <p:nvPr/>
          </p:nvSpPr>
          <p:spPr>
            <a:xfrm>
              <a:off x="6083732" y="2894544"/>
              <a:ext cx="550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79646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Spring Boot server application first: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IntelliJ, 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demo-full-stack-app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Run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class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server web application starts on port 8080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dirty="0"/>
              <a:t>Now run the React client application: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Open a Command Prompt window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demo-react-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Run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Run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client web application starts on port 3000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CF8A6-6787-43DD-991B-A97DB63E8CB6}"/>
              </a:ext>
            </a:extLst>
          </p:cNvPr>
          <p:cNvSpPr txBox="1"/>
          <p:nvPr/>
        </p:nvSpPr>
        <p:spPr>
          <a:xfrm>
            <a:off x="2456481" y="3479369"/>
            <a:ext cx="15110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DF9A-6F20-42A6-985B-BDF1FFA61171}"/>
              </a:ext>
            </a:extLst>
          </p:cNvPr>
          <p:cNvSpPr txBox="1"/>
          <p:nvPr/>
        </p:nvSpPr>
        <p:spPr>
          <a:xfrm>
            <a:off x="2456481" y="3863151"/>
            <a:ext cx="15110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40365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Using the React Client Application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The React client application has a very simple user interface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Each button sends a REST request to the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8C1525-80F3-4952-89F8-3E0FD71F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7" y="1646828"/>
            <a:ext cx="5709078" cy="23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Getting all Destinations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Click the first button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Gets all destinations: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49C84-E41E-49CE-AEA8-0B063393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7" y="1646828"/>
            <a:ext cx="5709078" cy="2361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076C9-1840-4A7A-9489-C9719650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08" y="3278368"/>
            <a:ext cx="6144045" cy="130724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0BA91E3-4A5E-4AD4-B57D-8508031DD199}"/>
              </a:ext>
            </a:extLst>
          </p:cNvPr>
          <p:cNvSpPr/>
          <p:nvPr/>
        </p:nvSpPr>
        <p:spPr>
          <a:xfrm rot="5400000">
            <a:off x="1876180" y="2849803"/>
            <a:ext cx="473780" cy="317434"/>
          </a:xfrm>
          <a:prstGeom prst="rightArrow">
            <a:avLst/>
          </a:prstGeom>
          <a:solidFill>
            <a:srgbClr val="157E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4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Getting one Destination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Click the second button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Gets one destination: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49C84-E41E-49CE-AEA8-0B063393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7" y="1646828"/>
            <a:ext cx="5709078" cy="236184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0BA91E3-4A5E-4AD4-B57D-8508031DD199}"/>
              </a:ext>
            </a:extLst>
          </p:cNvPr>
          <p:cNvSpPr/>
          <p:nvPr/>
        </p:nvSpPr>
        <p:spPr>
          <a:xfrm rot="5400000">
            <a:off x="3676553" y="2849803"/>
            <a:ext cx="473780" cy="317434"/>
          </a:xfrm>
          <a:prstGeom prst="rightArrow">
            <a:avLst/>
          </a:prstGeom>
          <a:solidFill>
            <a:srgbClr val="157E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35E81-B781-4A67-93D0-A5853781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3" y="3278458"/>
            <a:ext cx="6105228" cy="10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8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10: Consuming a REST API from React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10.1	Implementing a Data Model in a Server Application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a Review for a Destination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Click the third button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Adds a review for a destination: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49C84-E41E-49CE-AEA8-0B063393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7" y="1646828"/>
            <a:ext cx="5709078" cy="236184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0BA91E3-4A5E-4AD4-B57D-8508031DD199}"/>
              </a:ext>
            </a:extLst>
          </p:cNvPr>
          <p:cNvSpPr/>
          <p:nvPr/>
        </p:nvSpPr>
        <p:spPr>
          <a:xfrm rot="5400000">
            <a:off x="5419770" y="2849803"/>
            <a:ext cx="473780" cy="317434"/>
          </a:xfrm>
          <a:prstGeom prst="rightArrow">
            <a:avLst/>
          </a:prstGeom>
          <a:solidFill>
            <a:srgbClr val="157E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13B6B-340B-4B27-BE59-09D5FA199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76" y="3271224"/>
            <a:ext cx="5414887" cy="13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15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10: Consuming a REST API from React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10.4	Calling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74911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going to see how to call a REST service from JavaScript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Here's a reminder of how to run the server application: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 IntelliJ, 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demo-full-stack-app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Run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GB" dirty="0">
                <a:cs typeface="Courier New" panose="02070309020205020404" pitchFamily="49" charset="0"/>
              </a:rPr>
              <a:t> class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Here's a reminder of how to run the React client application: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Open a Command Prompt window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demo-react-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Run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Run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62823-4655-49D5-A495-0921F16E988E}"/>
              </a:ext>
            </a:extLst>
          </p:cNvPr>
          <p:cNvSpPr txBox="1"/>
          <p:nvPr/>
        </p:nvSpPr>
        <p:spPr>
          <a:xfrm>
            <a:off x="2456481" y="3901707"/>
            <a:ext cx="15110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E5F31-E0EF-422B-BB69-361EA82F74E8}"/>
              </a:ext>
            </a:extLst>
          </p:cNvPr>
          <p:cNvSpPr txBox="1"/>
          <p:nvPr/>
        </p:nvSpPr>
        <p:spPr>
          <a:xfrm>
            <a:off x="2456481" y="4285489"/>
            <a:ext cx="15110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592359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Organizing Client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a React application, it's a good idea to put all the REST code in a dedicated class (or loose functions)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1951354"/>
            <a:ext cx="4684363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"http://localhost:8080"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Define methods here, to invoke REST endpoints…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5095747" y="287311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Call REST Endpoints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easiest way to call a REST endpoint is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Takes a REST URL, and calls the REST endpoint asynchronously</a:t>
            </a:r>
          </a:p>
          <a:p>
            <a:pPr lvl="1"/>
            <a:r>
              <a:rPr lang="en-GB" dirty="0"/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immediately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on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object, to register</a:t>
            </a:r>
            <a:br>
              <a:rPr lang="en-GB" dirty="0"/>
            </a:br>
            <a:r>
              <a:rPr lang="en-GB" dirty="0"/>
              <a:t>a call-back function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will invoke the call-back function</a:t>
            </a:r>
            <a:br>
              <a:rPr lang="en-GB" dirty="0"/>
            </a:br>
            <a:r>
              <a:rPr lang="en-GB" dirty="0"/>
              <a:t>when the REST response eventually arrives back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E9F6386-186B-4420-AF43-6ED9A7E2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1963563"/>
            <a:ext cx="5350791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fetch(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4F2B04A-6D96-41AC-8918-2C14E97E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4088339"/>
            <a:ext cx="5350791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Process response … …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832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52288" cy="560552"/>
          </a:xfrm>
        </p:spPr>
        <p:txBody>
          <a:bodyPr/>
          <a:lstStyle/>
          <a:p>
            <a:r>
              <a:rPr lang="en-GB" dirty="0"/>
              <a:t>Calling the REST Endpoint to Get all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how we call the REST endpoint to get all destinations: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Note the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GB" dirty="0"/>
              <a:t>Extracts JSON string from the HTTP response body</a:t>
            </a:r>
          </a:p>
          <a:p>
            <a:pPr lvl="1"/>
            <a:r>
              <a:rPr lang="en-GB" dirty="0"/>
              <a:t>Parses the JSON string into a JavaScript object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BCED3C-A903-4381-9649-E2BF96E1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572"/>
            <a:ext cx="535700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getDestinations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: Promise&lt;any&gt;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}/destinations`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promise1 = fetch(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promise2 = promise1.then(response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promise2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0345-90C2-43EC-A967-073C73D08C57}"/>
              </a:ext>
            </a:extLst>
          </p:cNvPr>
          <p:cNvSpPr txBox="1"/>
          <p:nvPr/>
        </p:nvSpPr>
        <p:spPr>
          <a:xfrm>
            <a:off x="5762175" y="2610310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how we display the response in our React UI code: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1F193A-50F1-49F9-9674-96493D9F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637"/>
            <a:ext cx="535700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demo1()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RestClient.getDestinations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=&gt;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console.log(`All destinations: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(data)}`))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1D67A-7CD3-46D5-95E3-1BEDF576BE22}"/>
              </a:ext>
            </a:extLst>
          </p:cNvPr>
          <p:cNvSpPr txBox="1"/>
          <p:nvPr/>
        </p:nvSpPr>
        <p:spPr>
          <a:xfrm>
            <a:off x="6223839" y="184083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10: Consuming a REST API from React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10.5	Using the async and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2909975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going to see how to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keywords to simplify how to work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objects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Here's a reminder of how to run our server application: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 IntelliJ, 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demo-full-stack-app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Run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GB" dirty="0">
                <a:cs typeface="Courier New" panose="02070309020205020404" pitchFamily="49" charset="0"/>
              </a:rPr>
              <a:t> class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Here's a reminder of how to run our React client application: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Open a Command Prompt window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demo-react-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Run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Run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62823-4655-49D5-A495-0921F16E988E}"/>
              </a:ext>
            </a:extLst>
          </p:cNvPr>
          <p:cNvSpPr txBox="1"/>
          <p:nvPr/>
        </p:nvSpPr>
        <p:spPr>
          <a:xfrm>
            <a:off x="2456481" y="4034439"/>
            <a:ext cx="15110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E5F31-E0EF-422B-BB69-361EA82F74E8}"/>
              </a:ext>
            </a:extLst>
          </p:cNvPr>
          <p:cNvSpPr txBox="1"/>
          <p:nvPr/>
        </p:nvSpPr>
        <p:spPr>
          <a:xfrm>
            <a:off x="2456481" y="4423137"/>
            <a:ext cx="15110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514168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Reminder About Using Promise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8" y="814771"/>
            <a:ext cx="7844221" cy="3547021"/>
          </a:xfrm>
        </p:spPr>
        <p:txBody>
          <a:bodyPr/>
          <a:lstStyle/>
          <a:p>
            <a:pPr eaLnBrk="1" hangingPunct="1"/>
            <a:r>
              <a:rPr lang="en-GB" dirty="0"/>
              <a:t>When you invoke a REST service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r>
              <a:rPr lang="en-GB" dirty="0"/>
              <a:t>, it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 immediately</a:t>
            </a:r>
          </a:p>
          <a:p>
            <a:pPr lvl="1"/>
            <a:r>
              <a:rPr lang="en-GB" dirty="0"/>
              <a:t>You can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on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to register a call-back 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will invoke the call-back when the response is ready</a:t>
            </a:r>
            <a:br>
              <a:rPr lang="en-GB" dirty="0"/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BE178FE-346C-4DB9-AA6D-E0E0787C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2299800"/>
            <a:ext cx="5350791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fetch(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Process response … …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703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implemented a Spring Boot app with a relational data model and a REST API</a:t>
            </a:r>
          </a:p>
          <a:p>
            <a:pPr lvl="1"/>
            <a:r>
              <a:rPr lang="en-GB" dirty="0"/>
              <a:t>In IntelliJ, see project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demo-full-stack-app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review the data model initially: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database schema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Entity classes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Repository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Then we'll review the REST API afterwards</a:t>
            </a:r>
          </a:p>
        </p:txBody>
      </p:sp>
    </p:spTree>
    <p:extLst>
      <p:ext uri="{BB962C8B-B14F-4D97-AF65-F5344CB8AC3E}">
        <p14:creationId xmlns:p14="http://schemas.microsoft.com/office/powerpoint/2010/main" val="3481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Series of Asynchronous Functions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If you call a series of asynchronous functions:</a:t>
            </a:r>
          </a:p>
          <a:p>
            <a:pPr lvl="1"/>
            <a:r>
              <a:rPr lang="en-GB" dirty="0"/>
              <a:t>Each function will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  <a:p>
            <a:pPr lvl="1"/>
            <a:endParaRPr lang="en-GB" dirty="0"/>
          </a:p>
          <a:p>
            <a:r>
              <a:rPr lang="en-GB" dirty="0"/>
              <a:t>You can end up with a series of cascading 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call-backs, which can get messy: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927F293-9687-44A2-896A-47902E61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2697087"/>
            <a:ext cx="5128941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promise1 = someAsyncFunc1()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promise2 = promise1.then(result1 =&gt;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someAsyncFunc2()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promise3 = promise2.then(result2 =&gt;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someAsyncFunc3()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Etc.</a:t>
            </a:r>
          </a:p>
        </p:txBody>
      </p:sp>
    </p:spTree>
    <p:extLst>
      <p:ext uri="{BB962C8B-B14F-4D97-AF65-F5344CB8AC3E}">
        <p14:creationId xmlns:p14="http://schemas.microsoft.com/office/powerpoint/2010/main" val="25392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await Keyword to Simplify Promises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can simplify how you work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objects</a:t>
            </a:r>
          </a:p>
          <a:p>
            <a:pPr lvl="1"/>
            <a:r>
              <a:rPr lang="en-GB" dirty="0"/>
              <a:t>Just put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before a function that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All subsequent code is implicitly reorganised</a:t>
            </a:r>
            <a:br>
              <a:rPr lang="en-GB" dirty="0"/>
            </a:br>
            <a:r>
              <a:rPr lang="en-GB" dirty="0"/>
              <a:t>into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call-back function for you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F63CDF9-CAC4-49B3-AD0E-F8D71192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3426157"/>
            <a:ext cx="5128941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promise1 = someAsyncFunc1()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promise2 = promise1.then(result1 =&gt;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someAsyncFunc2()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promise3 = promise2.then(result2 =&gt;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someAsyncFunc3()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21BB01E-F094-44E0-BEF6-83DD254EF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1592000"/>
            <a:ext cx="5128941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result1 =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someAsyncFunc1()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result2 =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someAsyncFunc2()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result3 =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someAsyncFunc3()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1AD3D5-6488-4976-A996-27A1F6B1895C}"/>
              </a:ext>
            </a:extLst>
          </p:cNvPr>
          <p:cNvSpPr/>
          <p:nvPr/>
        </p:nvSpPr>
        <p:spPr>
          <a:xfrm>
            <a:off x="801329" y="1838632"/>
            <a:ext cx="639097" cy="2227007"/>
          </a:xfrm>
          <a:custGeom>
            <a:avLst/>
            <a:gdLst>
              <a:gd name="connsiteX0" fmla="*/ 555523 w 639097"/>
              <a:gd name="connsiteY0" fmla="*/ 2227007 h 2227007"/>
              <a:gd name="connsiteX1" fmla="*/ 0 w 639097"/>
              <a:gd name="connsiteY1" fmla="*/ 2227007 h 2227007"/>
              <a:gd name="connsiteX2" fmla="*/ 0 w 639097"/>
              <a:gd name="connsiteY2" fmla="*/ 0 h 2227007"/>
              <a:gd name="connsiteX3" fmla="*/ 639097 w 639097"/>
              <a:gd name="connsiteY3" fmla="*/ 0 h 2227007"/>
              <a:gd name="connsiteX0" fmla="*/ 639097 w 639097"/>
              <a:gd name="connsiteY0" fmla="*/ 2227007 h 2227007"/>
              <a:gd name="connsiteX1" fmla="*/ 0 w 639097"/>
              <a:gd name="connsiteY1" fmla="*/ 2227007 h 2227007"/>
              <a:gd name="connsiteX2" fmla="*/ 0 w 639097"/>
              <a:gd name="connsiteY2" fmla="*/ 0 h 2227007"/>
              <a:gd name="connsiteX3" fmla="*/ 639097 w 639097"/>
              <a:gd name="connsiteY3" fmla="*/ 0 h 222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097" h="2227007">
                <a:moveTo>
                  <a:pt x="639097" y="2227007"/>
                </a:moveTo>
                <a:lnTo>
                  <a:pt x="0" y="2227007"/>
                </a:lnTo>
                <a:lnTo>
                  <a:pt x="0" y="0"/>
                </a:lnTo>
                <a:lnTo>
                  <a:pt x="639097" y="0"/>
                </a:ln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DADC9-7DFE-48C9-A14C-29CBB148293D}"/>
              </a:ext>
            </a:extLst>
          </p:cNvPr>
          <p:cNvSpPr txBox="1"/>
          <p:nvPr/>
        </p:nvSpPr>
        <p:spPr>
          <a:xfrm>
            <a:off x="311094" y="3367548"/>
            <a:ext cx="9562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5637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async and await in Practice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If you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 within a function:</a:t>
            </a:r>
          </a:p>
          <a:p>
            <a:pPr lvl="1"/>
            <a:r>
              <a:rPr lang="en-GB" dirty="0"/>
              <a:t>You must decorate your function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otherwise you'll get a compiler error when you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79362B0-C662-44AA-BDA0-7E0D5B0B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24" y="1936779"/>
            <a:ext cx="5128941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myFunctionThatUsesAwaitKeyword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result1 =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someAsyncFunc1()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744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10144"/>
            <a:ext cx="7548179" cy="560552"/>
          </a:xfrm>
        </p:spPr>
        <p:txBody>
          <a:bodyPr/>
          <a:lstStyle/>
          <a:p>
            <a:r>
              <a:rPr lang="en-GB" dirty="0"/>
              <a:t>Using async and await to Get One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call the REST endpoint to get one destination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 subscribes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(implicit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 allows us to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call the above function from our UI:</a:t>
            </a:r>
          </a:p>
          <a:p>
            <a:pPr eaLnBrk="1" hangingPunct="1"/>
            <a:endParaRPr lang="en-GB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BCED3C-A903-4381-9649-E2BF96E1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49082"/>
            <a:ext cx="513515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getDestination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(id: number) :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Promise&lt;any&gt;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}/destinations/${id}`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response = await fetch(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0345-90C2-43EC-A967-073C73D08C57}"/>
              </a:ext>
            </a:extLst>
          </p:cNvPr>
          <p:cNvSpPr txBox="1"/>
          <p:nvPr/>
        </p:nvSpPr>
        <p:spPr>
          <a:xfrm>
            <a:off x="5540325" y="256527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1F193A-50F1-49F9-9674-96493D9F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575650"/>
            <a:ext cx="513515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demo2()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RestClient.getDestination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console.log(`Destination 1: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(data)}`)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1D67A-7CD3-46D5-95E3-1BEDF576BE22}"/>
              </a:ext>
            </a:extLst>
          </p:cNvPr>
          <p:cNvSpPr txBox="1"/>
          <p:nvPr/>
        </p:nvSpPr>
        <p:spPr>
          <a:xfrm>
            <a:off x="6001989" y="403707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10144"/>
            <a:ext cx="7548179" cy="560552"/>
          </a:xfrm>
        </p:spPr>
        <p:txBody>
          <a:bodyPr/>
          <a:lstStyle/>
          <a:p>
            <a:r>
              <a:rPr lang="en-GB" dirty="0"/>
              <a:t>Adding a Review for a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call the REST endpoint to add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dirty="0"/>
              <a:t>) a review: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can call the above function from our UI:</a:t>
            </a:r>
          </a:p>
          <a:p>
            <a:endParaRPr lang="en-GB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BCED3C-A903-4381-9649-E2BF96E1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1609"/>
            <a:ext cx="6433010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(id: number, review: any) : Promise&lt;any&gt;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}/destinations/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addReviewForDestination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/${id}`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fetch(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method: 'PUT',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headers: { 'Content-Type': 'application/json'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body: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0345-90C2-43EC-A967-073C73D08C57}"/>
              </a:ext>
            </a:extLst>
          </p:cNvPr>
          <p:cNvSpPr txBox="1"/>
          <p:nvPr/>
        </p:nvSpPr>
        <p:spPr>
          <a:xfrm>
            <a:off x="6838183" y="2781134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1F193A-50F1-49F9-9674-96493D9F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842833"/>
            <a:ext cx="532196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async function demo3()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aReview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{rating: 5, comment: 'FANTASTIC', by: 'Andy'}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addResponse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RestClient.addReview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aReview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addResponse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1D67A-7CD3-46D5-95E3-1BEDF576BE22}"/>
              </a:ext>
            </a:extLst>
          </p:cNvPr>
          <p:cNvSpPr txBox="1"/>
          <p:nvPr/>
        </p:nvSpPr>
        <p:spPr>
          <a:xfrm>
            <a:off x="6188801" y="445902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Reviewing the Database Schema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database schema has 2 tables: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 there are many reviews per destination</a:t>
            </a:r>
          </a:p>
          <a:p>
            <a:pPr lvl="1"/>
            <a:r>
              <a:rPr lang="en-GB" dirty="0"/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DESTINATION_ID</a:t>
            </a:r>
            <a:r>
              <a:rPr lang="en-GB" dirty="0"/>
              <a:t> foreign key </a:t>
            </a:r>
          </a:p>
          <a:p>
            <a:pPr lvl="1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45E93-94C3-49D8-A50C-5AA9FE457031}"/>
              </a:ext>
            </a:extLst>
          </p:cNvPr>
          <p:cNvGrpSpPr/>
          <p:nvPr/>
        </p:nvGrpSpPr>
        <p:grpSpPr>
          <a:xfrm>
            <a:off x="1085872" y="1550852"/>
            <a:ext cx="7098277" cy="1336007"/>
            <a:chOff x="1085872" y="1550852"/>
            <a:chExt cx="7098277" cy="13360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ADCA0C-367B-45E6-9B66-0A40A2AC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234" y="1920184"/>
              <a:ext cx="3368843" cy="9666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3ECCB7-D873-4F00-A86E-50582C69F37F}"/>
                </a:ext>
              </a:extLst>
            </p:cNvPr>
            <p:cNvSpPr txBox="1"/>
            <p:nvPr/>
          </p:nvSpPr>
          <p:spPr>
            <a:xfrm>
              <a:off x="1085872" y="155085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1580A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Destinations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0D890B-5D98-4874-BE74-8AAD8C813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1248" y="1920184"/>
              <a:ext cx="2812901" cy="92933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492BB2-DB80-4E2E-AD8D-9D331E8BEF97}"/>
                </a:ext>
              </a:extLst>
            </p:cNvPr>
            <p:cNvSpPr txBox="1"/>
            <p:nvPr/>
          </p:nvSpPr>
          <p:spPr>
            <a:xfrm>
              <a:off x="5275194" y="1556851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1580A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Reviews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75E310D-F73F-494B-ABA1-DF1DD4405AA5}"/>
              </a:ext>
            </a:extLst>
          </p:cNvPr>
          <p:cNvSpPr/>
          <p:nvPr/>
        </p:nvSpPr>
        <p:spPr>
          <a:xfrm>
            <a:off x="1195299" y="2133987"/>
            <a:ext cx="3342778" cy="172454"/>
          </a:xfrm>
          <a:prstGeom prst="rect">
            <a:avLst/>
          </a:prstGeom>
          <a:solidFill>
            <a:srgbClr val="157FA1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AFF5F-FD43-431F-AF38-F8ACF9F4C209}"/>
              </a:ext>
            </a:extLst>
          </p:cNvPr>
          <p:cNvSpPr/>
          <p:nvPr/>
        </p:nvSpPr>
        <p:spPr>
          <a:xfrm>
            <a:off x="5603936" y="2128622"/>
            <a:ext cx="910938" cy="531599"/>
          </a:xfrm>
          <a:prstGeom prst="rect">
            <a:avLst/>
          </a:prstGeom>
          <a:solidFill>
            <a:srgbClr val="157FA1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82A7A1-7AD5-477E-8B58-50C8BA7C2FCF}"/>
              </a:ext>
            </a:extLst>
          </p:cNvPr>
          <p:cNvGrpSpPr/>
          <p:nvPr/>
        </p:nvGrpSpPr>
        <p:grpSpPr>
          <a:xfrm>
            <a:off x="4533553" y="2135102"/>
            <a:ext cx="1070384" cy="436523"/>
            <a:chOff x="4533553" y="2135102"/>
            <a:chExt cx="1070384" cy="43652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8FD4D6-0CA7-4E83-9BA2-48F5AA0DAD5E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 flipV="1">
              <a:off x="4534669" y="2214555"/>
              <a:ext cx="1069268" cy="357070"/>
            </a:xfrm>
            <a:prstGeom prst="straightConnector1">
              <a:avLst/>
            </a:prstGeom>
            <a:ln>
              <a:solidFill>
                <a:srgbClr val="8BB6C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8E1648-AAAD-476E-A6AC-762ED0F852E2}"/>
                </a:ext>
              </a:extLst>
            </p:cNvPr>
            <p:cNvCxnSpPr>
              <a:cxnSpLocks/>
              <a:stCxn id="20" idx="1"/>
              <a:endCxn id="25" idx="3"/>
            </p:cNvCxnSpPr>
            <p:nvPr/>
          </p:nvCxnSpPr>
          <p:spPr>
            <a:xfrm flipH="1" flipV="1">
              <a:off x="4669019" y="2239140"/>
              <a:ext cx="934917" cy="155282"/>
            </a:xfrm>
            <a:prstGeom prst="straightConnector1">
              <a:avLst/>
            </a:prstGeom>
            <a:ln>
              <a:solidFill>
                <a:srgbClr val="8BB6C3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65EB800-F3DA-4A06-8469-2D613E619BE6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 flipV="1">
              <a:off x="4538077" y="2220214"/>
              <a:ext cx="1065860" cy="18350"/>
            </a:xfrm>
            <a:prstGeom prst="straightConnector1">
              <a:avLst/>
            </a:prstGeom>
            <a:ln>
              <a:solidFill>
                <a:srgbClr val="8BB6C3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FC9D7E6-5225-46A1-913F-9FECCDC371DC}"/>
                </a:ext>
              </a:extLst>
            </p:cNvPr>
            <p:cNvSpPr/>
            <p:nvPr/>
          </p:nvSpPr>
          <p:spPr>
            <a:xfrm rot="16822197">
              <a:off x="4510098" y="2158557"/>
              <a:ext cx="183492" cy="136581"/>
            </a:xfrm>
            <a:prstGeom prst="triangle">
              <a:avLst/>
            </a:prstGeom>
            <a:solidFill>
              <a:srgbClr val="8BB6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091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1:Many Entity Relationships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One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destination has </a:t>
            </a:r>
            <a:r>
              <a:rPr lang="en-GB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many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reviews: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F0F850E2-FCCF-4BC1-B0B6-8C5C8B4C9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59322"/>
            <a:ext cx="5111749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@Table(name="DESTINATIONS")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Destination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@OneToMany(cascade=CascadeType.ALL, fetch=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@JoinColumn(name="DESTINATION_ID")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59151-E5A2-4D69-B21D-F989525362E5}"/>
              </a:ext>
            </a:extLst>
          </p:cNvPr>
          <p:cNvSpPr txBox="1"/>
          <p:nvPr/>
        </p:nvSpPr>
        <p:spPr>
          <a:xfrm>
            <a:off x="4909708" y="231360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Destination.java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6528F11-0694-4F9A-ABEF-B5753D8B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2803221"/>
            <a:ext cx="5111748" cy="83917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@Table(name="REVIEWS")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Review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AC073-49D5-47E4-86EE-9404EFA64B87}"/>
              </a:ext>
            </a:extLst>
          </p:cNvPr>
          <p:cNvSpPr txBox="1"/>
          <p:nvPr/>
        </p:nvSpPr>
        <p:spPr>
          <a:xfrm>
            <a:off x="5294429" y="3386484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Review.java</a:t>
            </a:r>
          </a:p>
        </p:txBody>
      </p:sp>
    </p:spTree>
    <p:extLst>
      <p:ext uri="{BB962C8B-B14F-4D97-AF65-F5344CB8AC3E}">
        <p14:creationId xmlns:p14="http://schemas.microsoft.com/office/powerpoint/2010/main" val="36096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CRUD Repository Interface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defined a CRUD repository interface to simplify persistence of destination entities: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Any changes we make to a destination entity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>
                <a:latin typeface="+mj-lt"/>
                <a:cs typeface="Courier New" panose="02070309020205020404" pitchFamily="49" charset="0"/>
              </a:rPr>
              <a:t>will automatically cascade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to review entities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Due to the "cascade" option: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71236"/>
            <a:ext cx="7462836" cy="2236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&lt;Destination, Long&gt; 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6498364" y="1874864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DestinationRepository.java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BCC9852A-9E6B-4083-84BA-63319A26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500441"/>
            <a:ext cx="5111751" cy="11469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@Entity @Table(name="DESTINATIONS")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Destination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cascade=CascadeType.ALL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fetch=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@JoinColumn(name="DESTINATION_ID")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C3EAE-9846-4AC0-972A-EF44AC2763A2}"/>
              </a:ext>
            </a:extLst>
          </p:cNvPr>
          <p:cNvSpPr txBox="1"/>
          <p:nvPr/>
        </p:nvSpPr>
        <p:spPr>
          <a:xfrm>
            <a:off x="4915354" y="4397602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Destination.java</a:t>
            </a:r>
          </a:p>
        </p:txBody>
      </p:sp>
    </p:spTree>
    <p:extLst>
      <p:ext uri="{BB962C8B-B14F-4D97-AF65-F5344CB8AC3E}">
        <p14:creationId xmlns:p14="http://schemas.microsoft.com/office/powerpoint/2010/main" val="41604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Seeding the Database with Sample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seed the database with sample data, as follows:</a:t>
            </a:r>
            <a:endParaRPr lang="en-GB" dirty="0">
              <a:latin typeface="+mj-lt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BCC9852A-9E6B-4083-84BA-63319A26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6741"/>
            <a:ext cx="5111751" cy="222416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 into DESTINATIONS … ");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 into REVIEWS … ");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C3EAE-9846-4AC0-972A-EF44AC2763A2}"/>
              </a:ext>
            </a:extLst>
          </p:cNvPr>
          <p:cNvSpPr txBox="1"/>
          <p:nvPr/>
        </p:nvSpPr>
        <p:spPr>
          <a:xfrm>
            <a:off x="5300074" y="3224688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408966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000" dirty="0"/>
              <a:t>Lesson 10: Consuming a REST API from React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10.2	Implementing a REST API in a Server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53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implemented a Spring Boot app with a relational data model and a REST API</a:t>
            </a:r>
          </a:p>
          <a:p>
            <a:pPr lvl="1"/>
            <a:r>
              <a:rPr lang="en-GB" dirty="0"/>
              <a:t>In IntelliJ, see project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demo-full-stack-app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reviewed the data model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in the previous sub-lesson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Now we'll review the REST API…</a:t>
            </a:r>
          </a:p>
        </p:txBody>
      </p:sp>
    </p:spTree>
    <p:extLst>
      <p:ext uri="{BB962C8B-B14F-4D97-AF65-F5344CB8AC3E}">
        <p14:creationId xmlns:p14="http://schemas.microsoft.com/office/powerpoint/2010/main" val="37437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12441</TotalTime>
  <Words>2111</Words>
  <Application>Microsoft Office PowerPoint</Application>
  <PresentationFormat>On-screen Show (16:9)</PresentationFormat>
  <Paragraphs>422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Standard_LiveLessons_2017</vt:lpstr>
      <vt:lpstr>PowerPoint Presentation</vt:lpstr>
      <vt:lpstr>Lesson 10: Consuming a REST API from React</vt:lpstr>
      <vt:lpstr>Overview</vt:lpstr>
      <vt:lpstr>Reviewing the Database Schema</vt:lpstr>
      <vt:lpstr>Defining 1:Many Entity Relationships</vt:lpstr>
      <vt:lpstr>Defining a CRUD Repository Interface</vt:lpstr>
      <vt:lpstr>Seeding the Database with Sample Data</vt:lpstr>
      <vt:lpstr>Lesson 10: Consuming a REST API from React</vt:lpstr>
      <vt:lpstr>Overview</vt:lpstr>
      <vt:lpstr>Defining a REST Controller</vt:lpstr>
      <vt:lpstr>Getting all Destinations</vt:lpstr>
      <vt:lpstr>Getting a Particular Destination</vt:lpstr>
      <vt:lpstr>Adding a Review for a Destination</vt:lpstr>
      <vt:lpstr>Lesson 10: Consuming a REST API from React</vt:lpstr>
      <vt:lpstr>Overview</vt:lpstr>
      <vt:lpstr>Running the Applications</vt:lpstr>
      <vt:lpstr>Using the React Client Application</vt:lpstr>
      <vt:lpstr>Getting all Destinations</vt:lpstr>
      <vt:lpstr>Getting one Destination</vt:lpstr>
      <vt:lpstr>Adding a Review for a Destination</vt:lpstr>
      <vt:lpstr>Lesson 10: Consuming a REST API from React</vt:lpstr>
      <vt:lpstr>Overview</vt:lpstr>
      <vt:lpstr>Organizing Client Code</vt:lpstr>
      <vt:lpstr>How to Call REST Endpoints via fetch()</vt:lpstr>
      <vt:lpstr>Calling the REST Endpoint to Get all Destinations</vt:lpstr>
      <vt:lpstr>Displaying the Response</vt:lpstr>
      <vt:lpstr>Lesson 10: Consuming a REST API from React</vt:lpstr>
      <vt:lpstr>Overview</vt:lpstr>
      <vt:lpstr>A Reminder About Using Promise Objects</vt:lpstr>
      <vt:lpstr>Calling a Series of Asynchronous Functions</vt:lpstr>
      <vt:lpstr>Using the await Keyword to Simplify Promises</vt:lpstr>
      <vt:lpstr>Using async and await in Practice</vt:lpstr>
      <vt:lpstr>Using async and await to Get One Destination</vt:lpstr>
      <vt:lpstr>Adding a Review for a Destination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449</cp:revision>
  <dcterms:created xsi:type="dcterms:W3CDTF">2015-09-28T19:52:00Z</dcterms:created>
  <dcterms:modified xsi:type="dcterms:W3CDTF">2021-06-08T06:19:42Z</dcterms:modified>
</cp:coreProperties>
</file>