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710" r:id="rId3"/>
    <p:sldId id="532" r:id="rId4"/>
    <p:sldId id="629" r:id="rId5"/>
    <p:sldId id="712" r:id="rId6"/>
    <p:sldId id="713" r:id="rId7"/>
    <p:sldId id="717" r:id="rId8"/>
    <p:sldId id="763" r:id="rId9"/>
    <p:sldId id="533" r:id="rId10"/>
    <p:sldId id="740" r:id="rId11"/>
    <p:sldId id="764" r:id="rId12"/>
    <p:sldId id="766" r:id="rId13"/>
    <p:sldId id="767" r:id="rId14"/>
    <p:sldId id="768" r:id="rId15"/>
    <p:sldId id="711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1"/>
    <a:srgbClr val="1580A2"/>
    <a:srgbClr val="FF0000"/>
    <a:srgbClr val="FFFF00"/>
    <a:srgbClr val="0182B5"/>
    <a:srgbClr val="BFE2EB"/>
    <a:srgbClr val="F69240"/>
    <a:srgbClr val="4BACC6"/>
    <a:srgbClr val="157FA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10" autoAdjust="0"/>
    <p:restoredTop sz="96725" autoAdjust="0"/>
  </p:normalViewPr>
  <p:slideViewPr>
    <p:cSldViewPr snapToGrid="0" snapToObjects="1">
      <p:cViewPr varScale="1">
        <p:scale>
          <a:sx n="138" d="100"/>
          <a:sy n="138" d="100"/>
        </p:scale>
        <p:origin x="201" y="9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945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8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0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23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21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88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077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52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319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467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Consuming a REST API from React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Sample REST API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Invoking the REST API from React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Organizing your Client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It's good practice to put all your REST client code in a dedicated class (or loose functions)</a:t>
            </a:r>
          </a:p>
          <a:p>
            <a:pPr lvl="1"/>
            <a:r>
              <a:rPr lang="en-GB" dirty="0"/>
              <a:t>See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RestClient.tsx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627415F-ABF9-4C11-A347-5496732F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51354"/>
            <a:ext cx="6904182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"http://localhost:8080"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Define methods here, to encapsulate calls to REST endpoints...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C8BF8-25FD-4E31-A553-B00F3731C45A}"/>
              </a:ext>
            </a:extLst>
          </p:cNvPr>
          <p:cNvSpPr txBox="1"/>
          <p:nvPr/>
        </p:nvSpPr>
        <p:spPr>
          <a:xfrm>
            <a:off x="7232410" y="2873116"/>
            <a:ext cx="1261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8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Call REST Endpoints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fetch()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easiest way to call a REST endpoint is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fetch()</a:t>
            </a:r>
          </a:p>
          <a:p>
            <a:pPr lvl="1"/>
            <a:r>
              <a:rPr lang="en-GB" dirty="0"/>
              <a:t>Standard JavaScript function</a:t>
            </a:r>
          </a:p>
          <a:p>
            <a:pPr lvl="1"/>
            <a:r>
              <a:rPr lang="en-GB" dirty="0"/>
              <a:t>Takes a URL parameter, plus optional other info</a:t>
            </a:r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fetch()</a:t>
            </a:r>
            <a:r>
              <a:rPr lang="en-GB" dirty="0"/>
              <a:t> invokes the REST endpoint asynchronously</a:t>
            </a:r>
          </a:p>
          <a:p>
            <a:pPr lvl="1"/>
            <a:r>
              <a:rPr lang="en-GB" dirty="0"/>
              <a:t>Returns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immediately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will eventually hold the response</a:t>
            </a:r>
          </a:p>
          <a:p>
            <a:pPr lvl="1"/>
            <a:r>
              <a:rPr lang="en-GB" dirty="0"/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r>
              <a:rPr lang="en-GB" dirty="0"/>
              <a:t> to access the response, when it's ready</a:t>
            </a:r>
          </a:p>
          <a:p>
            <a:pPr eaLnBrk="1" hangingPunct="1"/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322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All Destinations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Let's call the REST endpoint to get all destinations: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 can utilize the above function in our UI code:</a:t>
            </a:r>
          </a:p>
          <a:p>
            <a:pPr eaLnBrk="1" hangingPunct="1"/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4BCED3C-A903-4381-9649-E2BF96E18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27572"/>
            <a:ext cx="6904182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getDestinations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: Promise&lt;any&gt;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`${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RestClient.baseUrl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}/destinations`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promise1 = fetch(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// Call REST endpoint (asynchronously).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promise2 = promise1.then(response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response.json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// Extract JSON from response body (asynchronously).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promise2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20345-90C2-43EC-A967-073C73D08C57}"/>
              </a:ext>
            </a:extLst>
          </p:cNvPr>
          <p:cNvSpPr txBox="1"/>
          <p:nvPr/>
        </p:nvSpPr>
        <p:spPr>
          <a:xfrm>
            <a:off x="7232410" y="2610310"/>
            <a:ext cx="1261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1F193A-50F1-49F9-9674-96493D9F2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448829"/>
            <a:ext cx="6904182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demo1()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promise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RestClient.getDestinations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promise.then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=&gt; console.log(`All destinations: 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(data)}`))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1D67A-7CD3-46D5-95E3-1BEDF576BE22}"/>
              </a:ext>
            </a:extLst>
          </p:cNvPr>
          <p:cNvSpPr txBox="1"/>
          <p:nvPr/>
        </p:nvSpPr>
        <p:spPr>
          <a:xfrm>
            <a:off x="7771019" y="3920082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One Destination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Let's call the REST endpoint to get one destination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dirty="0"/>
              <a:t> keyword subscribes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(implicit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dirty="0"/>
              <a:t> keyword allows us to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</a:p>
          <a:p>
            <a:pPr lvl="1"/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 can utilize the above function in our UI code:</a:t>
            </a:r>
          </a:p>
          <a:p>
            <a:pPr eaLnBrk="1" hangingPunct="1"/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4BCED3C-A903-4381-9649-E2BF96E18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49082"/>
            <a:ext cx="6904182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getDestination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(id: number) : Promise&lt;any&gt;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`${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RestClient.baseUrl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}/destinations/${id}`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response = await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window.fetch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response.json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20345-90C2-43EC-A967-073C73D08C57}"/>
              </a:ext>
            </a:extLst>
          </p:cNvPr>
          <p:cNvSpPr txBox="1"/>
          <p:nvPr/>
        </p:nvSpPr>
        <p:spPr>
          <a:xfrm>
            <a:off x="7232410" y="2565278"/>
            <a:ext cx="1261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1F193A-50F1-49F9-9674-96493D9F2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448829"/>
            <a:ext cx="6904182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demo2()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promise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RestClient.getDestination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promise.then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=&gt; console.log(`Destination 1: 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(data)}`))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1D67A-7CD3-46D5-95E3-1BEDF576BE22}"/>
              </a:ext>
            </a:extLst>
          </p:cNvPr>
          <p:cNvSpPr txBox="1"/>
          <p:nvPr/>
        </p:nvSpPr>
        <p:spPr>
          <a:xfrm>
            <a:off x="7771019" y="3920082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Review for a Destination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Let's call the REST endpoint to add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dirty="0"/>
              <a:t>) a review</a:t>
            </a:r>
          </a:p>
          <a:p>
            <a:pPr lvl="1"/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can utilize the above function in our UI code:</a:t>
            </a:r>
          </a:p>
          <a:p>
            <a:pPr eaLnBrk="1" hangingPunct="1"/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4BCED3C-A903-4381-9649-E2BF96E18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17255"/>
            <a:ext cx="6904182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addReview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(id: number, review: any) : Promise&lt;any&gt;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`${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RestClient.baseUrl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}/destinations/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addReviewForDestination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/${id}`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window.fetch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{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method: 'PUT',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headers: { 'Content-Type': 'application/json' },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body: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(review)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20345-90C2-43EC-A967-073C73D08C57}"/>
              </a:ext>
            </a:extLst>
          </p:cNvPr>
          <p:cNvSpPr txBox="1"/>
          <p:nvPr/>
        </p:nvSpPr>
        <p:spPr>
          <a:xfrm>
            <a:off x="7232410" y="2752037"/>
            <a:ext cx="1261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1F193A-50F1-49F9-9674-96493D9F2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558935"/>
            <a:ext cx="6904182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async function demo3()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aReview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>
                <a:latin typeface="Courier New" panose="02070309020205020404" pitchFamily="49" charset="0"/>
                <a:cs typeface="Courier New" panose="02070309020205020404" pitchFamily="49" charset="0"/>
              </a:rPr>
              <a:t>= {rating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5, comment: ' FANTASTIC', by: 'Andy'}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addResponse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RestClient.addReview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aReview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addResponse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1D67A-7CD3-46D5-95E3-1BEDF576BE22}"/>
              </a:ext>
            </a:extLst>
          </p:cNvPr>
          <p:cNvSpPr txBox="1"/>
          <p:nvPr/>
        </p:nvSpPr>
        <p:spPr>
          <a:xfrm>
            <a:off x="7771019" y="4178595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82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Sample REST API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Invoking the REST API from React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1. </a:t>
            </a:r>
            <a:r>
              <a:rPr lang="en-GB" sz="3000" dirty="0">
                <a:solidFill>
                  <a:schemeClr val="bg1"/>
                </a:solidFill>
              </a:rPr>
              <a:t>Sample REST API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Reviewing the database schema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1:many entity relationships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repositories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REST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3FCD75-4436-4BF2-83E5-AC31C1137C9B}"/>
              </a:ext>
            </a:extLst>
          </p:cNvPr>
          <p:cNvSpPr txBox="1"/>
          <p:nvPr/>
        </p:nvSpPr>
        <p:spPr>
          <a:xfrm>
            <a:off x="1543665" y="4523874"/>
            <a:ext cx="7600335" cy="509110"/>
          </a:xfrm>
          <a:prstGeom prst="rect">
            <a:avLst/>
          </a:prstGeom>
          <a:solidFill>
            <a:srgbClr val="0182B5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Spring module: </a:t>
            </a:r>
            <a:r>
              <a:rPr lang="en-GB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demo-full-stack-app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We've implemented a Spring Boot app with a REST API</a:t>
            </a:r>
          </a:p>
          <a:p>
            <a:pPr lvl="1"/>
            <a:r>
              <a:rPr lang="en-GB" dirty="0"/>
              <a:t>In IntelliJ, see module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demo-full-stack-app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We'll review: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database schema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Entities and repositories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REST API that provides a callable façade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database schema has 2 tables: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Reviewing the Database Schema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B1391-87F4-4010-A1EA-C3EC52CE6596}"/>
              </a:ext>
            </a:extLst>
          </p:cNvPr>
          <p:cNvSpPr/>
          <p:nvPr/>
        </p:nvSpPr>
        <p:spPr>
          <a:xfrm>
            <a:off x="1598177" y="1256896"/>
            <a:ext cx="5923370" cy="299315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0D890B-5D98-4874-BE74-8AAD8C813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030" y="3257426"/>
            <a:ext cx="2812901" cy="929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ADCA0C-367B-45E6-9B66-0A40A2ACF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338" y="1711746"/>
            <a:ext cx="3368843" cy="9666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75E310D-F73F-494B-ABA1-DF1DD4405AA5}"/>
              </a:ext>
            </a:extLst>
          </p:cNvPr>
          <p:cNvSpPr/>
          <p:nvPr/>
        </p:nvSpPr>
        <p:spPr>
          <a:xfrm>
            <a:off x="1855403" y="1925549"/>
            <a:ext cx="3342778" cy="172454"/>
          </a:xfrm>
          <a:prstGeom prst="rect">
            <a:avLst/>
          </a:prstGeom>
          <a:solidFill>
            <a:srgbClr val="157FA1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8AFF5F-FD43-431F-AF38-F8ACF9F4C209}"/>
              </a:ext>
            </a:extLst>
          </p:cNvPr>
          <p:cNvSpPr/>
          <p:nvPr/>
        </p:nvSpPr>
        <p:spPr>
          <a:xfrm>
            <a:off x="2074718" y="3465864"/>
            <a:ext cx="910938" cy="531599"/>
          </a:xfrm>
          <a:prstGeom prst="rect">
            <a:avLst/>
          </a:prstGeom>
          <a:solidFill>
            <a:srgbClr val="157FA1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3ECCB7-D873-4F00-A86E-50582C69F37F}"/>
              </a:ext>
            </a:extLst>
          </p:cNvPr>
          <p:cNvSpPr txBox="1"/>
          <p:nvPr/>
        </p:nvSpPr>
        <p:spPr>
          <a:xfrm>
            <a:off x="1745976" y="134241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1580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492BB2-DB80-4E2E-AD8D-9D331E8BEF97}"/>
              </a:ext>
            </a:extLst>
          </p:cNvPr>
          <p:cNvSpPr txBox="1"/>
          <p:nvPr/>
        </p:nvSpPr>
        <p:spPr>
          <a:xfrm>
            <a:off x="1745976" y="291049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1580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3D0173-EEAE-4659-BAAA-10BB7E3A7948}"/>
              </a:ext>
            </a:extLst>
          </p:cNvPr>
          <p:cNvSpPr txBox="1"/>
          <p:nvPr/>
        </p:nvSpPr>
        <p:spPr>
          <a:xfrm>
            <a:off x="4242955" y="3657188"/>
            <a:ext cx="327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GB" sz="1200" dirty="0">
                <a:solidFill>
                  <a:srgbClr val="157FA1"/>
                </a:solidFill>
                <a:latin typeface="+mj-lt"/>
                <a:cs typeface="Courier New" panose="02070309020205020404" pitchFamily="49" charset="0"/>
              </a:rPr>
              <a:t>There are many reviews per destination,</a:t>
            </a:r>
          </a:p>
          <a:p>
            <a:pPr lvl="1" algn="r"/>
            <a:r>
              <a:rPr lang="en-GB" sz="1200" dirty="0">
                <a:solidFill>
                  <a:srgbClr val="157FA1"/>
                </a:solidFill>
                <a:latin typeface="+mj-lt"/>
                <a:cs typeface="Courier New" panose="02070309020205020404" pitchFamily="49" charset="0"/>
              </a:rPr>
              <a:t>via the </a:t>
            </a:r>
            <a:r>
              <a:rPr lang="en-GB" sz="1200" b="1" dirty="0">
                <a:solidFill>
                  <a:srgbClr val="157F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DESTINATION_ID</a:t>
            </a:r>
            <a:r>
              <a:rPr lang="en-GB" sz="1200" dirty="0">
                <a:solidFill>
                  <a:srgbClr val="157FA1"/>
                </a:solidFill>
                <a:latin typeface="+mj-lt"/>
                <a:cs typeface="Courier New" panose="02070309020205020404" pitchFamily="49" charset="0"/>
              </a:rPr>
              <a:t> foreign key 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One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destination has </a:t>
            </a:r>
            <a:r>
              <a:rPr lang="en-GB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many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reviews: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Many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reviews relate to </a:t>
            </a:r>
            <a:r>
              <a:rPr lang="en-GB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one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destination: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1:Many Entity Relationships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F0F850E2-FCCF-4BC1-B0B6-8C5C8B4C9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203459"/>
            <a:ext cx="7298021" cy="114695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@Entity @Table(name="DESTINATIONS")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Destination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@OneToMany(mappedBy="destination", cascade=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CascadeType.ALL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fetch=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@JsonManagedReference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List&lt;Review&gt; reviews;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59151-E5A2-4D69-B21D-F989525362E5}"/>
              </a:ext>
            </a:extLst>
          </p:cNvPr>
          <p:cNvSpPr txBox="1"/>
          <p:nvPr/>
        </p:nvSpPr>
        <p:spPr>
          <a:xfrm>
            <a:off x="7267806" y="2106693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Destination.java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66528F11-0694-4F9A-ABEF-B5753D8B8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080889"/>
            <a:ext cx="7298021" cy="130083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@Entity @Table(name="REVIEWS")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Review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fr-FR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@ManyToOne</a:t>
            </a:r>
          </a:p>
          <a:p>
            <a:pPr defTabSz="554831"/>
            <a:r>
              <a:rPr lang="fr-FR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@JoinColumn(name="DESTINATION_ID")</a:t>
            </a:r>
          </a:p>
          <a:p>
            <a:pPr defTabSz="554831"/>
            <a:r>
              <a:rPr lang="fr-FR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@JsonBackReference</a:t>
            </a:r>
          </a:p>
          <a:p>
            <a:pPr defTabSz="554831"/>
            <a:r>
              <a:rPr lang="fr-FR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Destination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5AC073-49D5-47E4-86EE-9404EFA64B87}"/>
              </a:ext>
            </a:extLst>
          </p:cNvPr>
          <p:cNvSpPr txBox="1"/>
          <p:nvPr/>
        </p:nvSpPr>
        <p:spPr>
          <a:xfrm>
            <a:off x="7652527" y="4132410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Review.java</a:t>
            </a:r>
          </a:p>
        </p:txBody>
      </p:sp>
    </p:spTree>
    <p:extLst>
      <p:ext uri="{BB962C8B-B14F-4D97-AF65-F5344CB8AC3E}">
        <p14:creationId xmlns:p14="http://schemas.microsoft.com/office/powerpoint/2010/main" val="127388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We've defined CRUD repository interfaces to simplify persistence of destination and review entities: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CRUD Repository Interfaces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586681"/>
            <a:ext cx="7298021" cy="53139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DestinationRepository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&lt;Destination, Long&gt; {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6498364" y="1874864"/>
            <a:ext cx="2185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DestinationRepository.java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E57F796-6FB6-4FEC-9E8A-B25996653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2376390"/>
            <a:ext cx="7298021" cy="53139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&lt;Review, Long&gt; {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AED74-AAEB-4285-ADFB-920EB5DCEE66}"/>
              </a:ext>
            </a:extLst>
          </p:cNvPr>
          <p:cNvSpPr txBox="1"/>
          <p:nvPr/>
        </p:nvSpPr>
        <p:spPr>
          <a:xfrm>
            <a:off x="6883086" y="2664573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93847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We've defined a REST API for destinations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DestinationController.java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these endpoints: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destinations/1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this endpoint: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destinations/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addReviewForDestination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/1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REST API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567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43938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2. </a:t>
            </a:r>
            <a:r>
              <a:rPr lang="en-GB" sz="3000" dirty="0">
                <a:solidFill>
                  <a:schemeClr val="bg1"/>
                </a:solidFill>
              </a:rPr>
              <a:t>Calling the REST API from React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Organizing your client code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How to call REST endpoints via</a:t>
            </a:r>
            <a:r>
              <a:rPr lang="en-GB" sz="2200" dirty="0">
                <a:latin typeface="+mj-lt"/>
              </a:rPr>
              <a:t>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fetch()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>
                <a:latin typeface="+mj-lt"/>
              </a:rPr>
              <a:t>Getting all destinations</a:t>
            </a:r>
            <a:endParaRPr lang="en-GB" sz="2200" dirty="0">
              <a:latin typeface="+mj-lt"/>
              <a:cs typeface="Courier New" panose="02070309020205020404" pitchFamily="49" charset="0"/>
            </a:endParaRP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Getting one destination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Adding a review for a destination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2F60D-63C5-477E-A4E6-2364685E0D25}"/>
              </a:ext>
            </a:extLst>
          </p:cNvPr>
          <p:cNvSpPr txBox="1"/>
          <p:nvPr/>
        </p:nvSpPr>
        <p:spPr>
          <a:xfrm>
            <a:off x="0" y="3583642"/>
            <a:ext cx="9143999" cy="923964"/>
          </a:xfrm>
          <a:prstGeom prst="rect">
            <a:avLst/>
          </a:prstGeom>
          <a:solidFill>
            <a:srgbClr val="0182B5"/>
          </a:solidFill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React demo: </a:t>
            </a:r>
            <a:r>
              <a:rPr lang="en-GB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demo-react-app3</a:t>
            </a: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install: </a:t>
            </a:r>
            <a:r>
              <a:rPr lang="en-GB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 </a:t>
            </a:r>
          </a:p>
          <a:p>
            <a:pPr>
              <a:spcBef>
                <a:spcPts val="600"/>
              </a:spcBef>
            </a:pP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run:     </a:t>
            </a:r>
            <a:r>
              <a:rPr lang="en-GB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89441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We're going to see a React app that calls the REST API</a:t>
            </a:r>
          </a:p>
          <a:p>
            <a:pPr lvl="1"/>
            <a:r>
              <a:rPr lang="en-GB" dirty="0"/>
              <a:t>Run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demo-react-app3</a:t>
            </a:r>
          </a:p>
          <a:p>
            <a:pPr lvl="1"/>
            <a:r>
              <a:rPr lang="en-GB" dirty="0"/>
              <a:t>Each button pings one of the REST endpoints</a:t>
            </a:r>
          </a:p>
          <a:p>
            <a:pPr lvl="1"/>
            <a:r>
              <a:rPr lang="en-GB" dirty="0"/>
              <a:t>Results are displayed in the Console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2017A0-AB83-4F6E-B055-B90E60BC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081" y="2337152"/>
            <a:ext cx="5888182" cy="19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10832</TotalTime>
  <Words>941</Words>
  <Application>Microsoft Office PowerPoint</Application>
  <PresentationFormat>On-screen Show (16:9)</PresentationFormat>
  <Paragraphs>194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Standard_LiveLessons_2017</vt:lpstr>
      <vt:lpstr>Consuming a REST API from React</vt:lpstr>
      <vt:lpstr>1. Sample REST API</vt:lpstr>
      <vt:lpstr>Overview</vt:lpstr>
      <vt:lpstr>Reviewing the Database Schema</vt:lpstr>
      <vt:lpstr>Defining 1:Many Entity Relationships</vt:lpstr>
      <vt:lpstr>Defining CRUD Repository Interfaces</vt:lpstr>
      <vt:lpstr>Defining a REST API</vt:lpstr>
      <vt:lpstr>2. Calling the REST API from React</vt:lpstr>
      <vt:lpstr>Overview</vt:lpstr>
      <vt:lpstr>Organizing your Client Code</vt:lpstr>
      <vt:lpstr>How to Call REST Endpoints via fetch()</vt:lpstr>
      <vt:lpstr>Getting All Destinations</vt:lpstr>
      <vt:lpstr>Getting One Destination</vt:lpstr>
      <vt:lpstr>Adding a Review for a Destination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241</cp:revision>
  <dcterms:created xsi:type="dcterms:W3CDTF">2015-09-28T19:52:00Z</dcterms:created>
  <dcterms:modified xsi:type="dcterms:W3CDTF">2021-03-25T12:23:44Z</dcterms:modified>
</cp:coreProperties>
</file>