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7" r:id="rId2"/>
    <p:sldId id="710" r:id="rId3"/>
    <p:sldId id="532" r:id="rId4"/>
    <p:sldId id="739" r:id="rId5"/>
    <p:sldId id="629" r:id="rId6"/>
    <p:sldId id="738" r:id="rId7"/>
    <p:sldId id="533" r:id="rId8"/>
    <p:sldId id="740" r:id="rId9"/>
    <p:sldId id="732" r:id="rId10"/>
    <p:sldId id="741" r:id="rId11"/>
    <p:sldId id="717" r:id="rId12"/>
    <p:sldId id="755" r:id="rId13"/>
    <p:sldId id="688" r:id="rId14"/>
    <p:sldId id="742" r:id="rId15"/>
    <p:sldId id="756" r:id="rId16"/>
    <p:sldId id="758" r:id="rId17"/>
    <p:sldId id="759" r:id="rId18"/>
    <p:sldId id="760" r:id="rId19"/>
    <p:sldId id="757" r:id="rId20"/>
    <p:sldId id="743" r:id="rId21"/>
    <p:sldId id="744" r:id="rId22"/>
    <p:sldId id="745" r:id="rId23"/>
    <p:sldId id="746" r:id="rId24"/>
    <p:sldId id="747" r:id="rId25"/>
    <p:sldId id="748" r:id="rId26"/>
    <p:sldId id="749" r:id="rId27"/>
    <p:sldId id="750" r:id="rId28"/>
    <p:sldId id="751" r:id="rId29"/>
    <p:sldId id="752" r:id="rId30"/>
    <p:sldId id="753" r:id="rId31"/>
    <p:sldId id="754" r:id="rId32"/>
    <p:sldId id="711" r:id="rId3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ACC6"/>
    <a:srgbClr val="157FA4"/>
    <a:srgbClr val="CCECFF"/>
    <a:srgbClr val="FBE66B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609" autoAdjust="0"/>
    <p:restoredTop sz="96725" autoAdjust="0"/>
  </p:normalViewPr>
  <p:slideViewPr>
    <p:cSldViewPr snapToGrid="0" snapToObjects="1">
      <p:cViewPr varScale="1">
        <p:scale>
          <a:sx n="138" d="100"/>
          <a:sy n="138" d="100"/>
        </p:scale>
        <p:origin x="300" y="93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-2352"/>
    </p:cViewPr>
  </p:sorterViewPr>
  <p:notesViewPr>
    <p:cSldViewPr snapToGrid="0" snapToObjects="1">
      <p:cViewPr varScale="1">
        <p:scale>
          <a:sx n="84" d="100"/>
          <a:sy n="84" d="100"/>
        </p:scale>
        <p:origin x="263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64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3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7238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51130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16537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75578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18604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91821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550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29858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70739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44283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15243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57880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3656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64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010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917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62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235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433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80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101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08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52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11269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4595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h2-console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8" y="184354"/>
            <a:ext cx="5505192" cy="931873"/>
          </a:xfrm>
        </p:spPr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Integrating with Data Sources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Essential concepts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Getting started with JPA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Defining an entity class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Managing entities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Using Spring Data repositories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endParaRPr lang="en-GB" sz="2200" dirty="0"/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endParaRPr lang="en-GB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796924-1335-4248-9061-885FB8DF6820}"/>
              </a:ext>
            </a:extLst>
          </p:cNvPr>
          <p:cNvSpPr txBox="1"/>
          <p:nvPr/>
        </p:nvSpPr>
        <p:spPr>
          <a:xfrm>
            <a:off x="1543665" y="4523874"/>
            <a:ext cx="7600335" cy="509110"/>
          </a:xfrm>
          <a:prstGeom prst="rect">
            <a:avLst/>
          </a:prstGeom>
          <a:solidFill>
            <a:srgbClr val="0182B5"/>
          </a:solidFill>
        </p:spPr>
        <p:txBody>
          <a:bodyPr wrap="square" tIns="90000" rtlCol="0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Demo module: </a:t>
            </a:r>
            <a:r>
              <a:rPr lang="en-GB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demo-spring-data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Courtesy of the JPA dependency, Spring Boot creates several beans automatically in your application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83196" y="11269"/>
            <a:ext cx="7548179" cy="560552"/>
          </a:xfrm>
        </p:spPr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Spring Boot Autoconfiguration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10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8B962306-964B-48A5-9826-998E6A8105BA}"/>
              </a:ext>
            </a:extLst>
          </p:cNvPr>
          <p:cNvSpPr/>
          <p:nvPr/>
        </p:nvSpPr>
        <p:spPr>
          <a:xfrm>
            <a:off x="7613338" y="2464468"/>
            <a:ext cx="1002632" cy="886327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H2 </a:t>
            </a:r>
            <a:r>
              <a:rPr lang="en-GB" dirty="0" err="1"/>
              <a:t>db</a:t>
            </a:r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957E2AB-C9EE-4E9F-A543-7F1C9E3BDC6C}"/>
              </a:ext>
            </a:extLst>
          </p:cNvPr>
          <p:cNvCxnSpPr>
            <a:cxnSpLocks/>
          </p:cNvCxnSpPr>
          <p:nvPr/>
        </p:nvCxnSpPr>
        <p:spPr>
          <a:xfrm>
            <a:off x="6850372" y="2905320"/>
            <a:ext cx="757989" cy="0"/>
          </a:xfrm>
          <a:prstGeom prst="straightConnector1">
            <a:avLst/>
          </a:prstGeom>
          <a:ln w="57150">
            <a:solidFill>
              <a:srgbClr val="4BACC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87497F4-2B1D-42C0-AC6A-BD3A1C311C30}"/>
              </a:ext>
            </a:extLst>
          </p:cNvPr>
          <p:cNvSpPr/>
          <p:nvPr/>
        </p:nvSpPr>
        <p:spPr>
          <a:xfrm>
            <a:off x="4777744" y="2598302"/>
            <a:ext cx="2466411" cy="663745"/>
          </a:xfrm>
          <a:prstGeom prst="roundRect">
            <a:avLst/>
          </a:prstGeom>
          <a:solidFill>
            <a:srgbClr val="4BACC6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br>
              <a:rPr lang="en-GB" dirty="0"/>
            </a:br>
            <a:r>
              <a:rPr lang="en-GB" sz="1400" b="1" dirty="0">
                <a:solidFill>
                  <a:srgbClr val="FFC000"/>
                </a:solidFill>
              </a:rPr>
              <a:t>Gets connections to database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AF113D9-0EF5-4908-BCC7-F56CA4951022}"/>
              </a:ext>
            </a:extLst>
          </p:cNvPr>
          <p:cNvCxnSpPr>
            <a:cxnSpLocks/>
          </p:cNvCxnSpPr>
          <p:nvPr/>
        </p:nvCxnSpPr>
        <p:spPr>
          <a:xfrm>
            <a:off x="4019755" y="2920235"/>
            <a:ext cx="757989" cy="0"/>
          </a:xfrm>
          <a:prstGeom prst="straightConnector1">
            <a:avLst/>
          </a:prstGeom>
          <a:ln w="57150">
            <a:solidFill>
              <a:srgbClr val="4BACC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DEA140F-D5AC-4CF6-A6CE-B772AE5B4487}"/>
              </a:ext>
            </a:extLst>
          </p:cNvPr>
          <p:cNvSpPr/>
          <p:nvPr/>
        </p:nvSpPr>
        <p:spPr>
          <a:xfrm>
            <a:off x="954744" y="2587658"/>
            <a:ext cx="3452518" cy="663745"/>
          </a:xfrm>
          <a:prstGeom prst="roundRect">
            <a:avLst/>
          </a:prstGeom>
          <a:solidFill>
            <a:srgbClr val="4BACC6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EntityManagerFactory</a:t>
            </a:r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GB" sz="1400" b="1" dirty="0">
                <a:solidFill>
                  <a:srgbClr val="FFC000"/>
                </a:solidFill>
              </a:rPr>
              <a:t>Creates </a:t>
            </a:r>
            <a:r>
              <a:rPr lang="en-GB" sz="1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endParaRPr lang="en-GB" sz="1400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BBC69A2-D1E3-45EE-95DB-C57386CE7725}"/>
              </a:ext>
            </a:extLst>
          </p:cNvPr>
          <p:cNvCxnSpPr>
            <a:cxnSpLocks/>
          </p:cNvCxnSpPr>
          <p:nvPr/>
        </p:nvCxnSpPr>
        <p:spPr>
          <a:xfrm>
            <a:off x="4016393" y="2075519"/>
            <a:ext cx="757989" cy="545105"/>
          </a:xfrm>
          <a:prstGeom prst="straightConnector1">
            <a:avLst/>
          </a:prstGeom>
          <a:ln w="57150">
            <a:solidFill>
              <a:srgbClr val="4BACC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6B7EC9A-B5BD-4C00-99A8-CDA8A8A7086D}"/>
              </a:ext>
            </a:extLst>
          </p:cNvPr>
          <p:cNvCxnSpPr>
            <a:cxnSpLocks/>
          </p:cNvCxnSpPr>
          <p:nvPr/>
        </p:nvCxnSpPr>
        <p:spPr>
          <a:xfrm flipV="1">
            <a:off x="4021655" y="3232889"/>
            <a:ext cx="757989" cy="545105"/>
          </a:xfrm>
          <a:prstGeom prst="straightConnector1">
            <a:avLst/>
          </a:prstGeom>
          <a:ln w="57150">
            <a:solidFill>
              <a:srgbClr val="4BACC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7DDFA9F-91A2-4091-8F79-17F4D78BBDD0}"/>
              </a:ext>
            </a:extLst>
          </p:cNvPr>
          <p:cNvSpPr/>
          <p:nvPr/>
        </p:nvSpPr>
        <p:spPr>
          <a:xfrm>
            <a:off x="954744" y="1587773"/>
            <a:ext cx="3452518" cy="663745"/>
          </a:xfrm>
          <a:prstGeom prst="roundRect">
            <a:avLst/>
          </a:prstGeom>
          <a:solidFill>
            <a:srgbClr val="4BACC6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JdbcTemplate</a:t>
            </a:r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GB" sz="1400" b="1" dirty="0">
                <a:solidFill>
                  <a:srgbClr val="FFC000"/>
                </a:solidFill>
              </a:rPr>
              <a:t>Handy wrapper API for JDBC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E52AB7-3253-4DAB-A973-2F0C2AB6EBD8}"/>
              </a:ext>
            </a:extLst>
          </p:cNvPr>
          <p:cNvCxnSpPr>
            <a:cxnSpLocks/>
          </p:cNvCxnSpPr>
          <p:nvPr/>
        </p:nvCxnSpPr>
        <p:spPr>
          <a:xfrm rot="16200000">
            <a:off x="2289578" y="3641041"/>
            <a:ext cx="757989" cy="0"/>
          </a:xfrm>
          <a:prstGeom prst="straightConnector1">
            <a:avLst/>
          </a:prstGeom>
          <a:ln w="57150">
            <a:solidFill>
              <a:srgbClr val="4BACC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C4CC6E6-C010-4110-A2FF-2AC14379EEAF}"/>
              </a:ext>
            </a:extLst>
          </p:cNvPr>
          <p:cNvSpPr/>
          <p:nvPr/>
        </p:nvSpPr>
        <p:spPr>
          <a:xfrm>
            <a:off x="954744" y="3594753"/>
            <a:ext cx="3452518" cy="663745"/>
          </a:xfrm>
          <a:prstGeom prst="roundRect">
            <a:avLst/>
          </a:prstGeom>
          <a:solidFill>
            <a:srgbClr val="4BACC6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PlatformTransactionManager</a:t>
            </a:r>
          </a:p>
          <a:p>
            <a:pPr algn="ctr"/>
            <a:r>
              <a:rPr lang="en-GB" sz="1400" b="1" dirty="0">
                <a:solidFill>
                  <a:srgbClr val="FFC000"/>
                </a:solidFill>
              </a:rPr>
              <a:t>Starts/ends transactions</a:t>
            </a:r>
          </a:p>
        </p:txBody>
      </p:sp>
    </p:spTree>
    <p:extLst>
      <p:ext uri="{BB962C8B-B14F-4D97-AF65-F5344CB8AC3E}">
        <p14:creationId xmlns:p14="http://schemas.microsoft.com/office/powerpoint/2010/main" val="3973963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Customizing Persistence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Boot automatically sets persistence properties to connect to the in-memory H2 database: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You can customize persistence properties if you need to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CAF32379-FB5D-455D-B344-388CDF64FE79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11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94A24F9-F57B-4D88-803C-DF2DBEF91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555256"/>
            <a:ext cx="6897457" cy="708528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spring.datasource.url=jdbc:h2:mem:example</a:t>
            </a:r>
          </a:p>
          <a:p>
            <a:pPr defTabSz="739775">
              <a:defRPr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spring.datasource.username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spring.datasource.password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pPr defTabSz="739775">
              <a:defRPr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spring.jpa.database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-platform=org.hibernate.dialect.H2Dialect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56ED6AC-889D-4565-90F4-38BD1C56E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3183472"/>
            <a:ext cx="6897457" cy="708528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spring.jpa.hibernate.ddl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-auto=create-drop</a:t>
            </a:r>
          </a:p>
          <a:p>
            <a:pPr defTabSz="739775">
              <a:defRPr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spring.jpa.properties.hibernate.show_sql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</a:p>
          <a:p>
            <a:pPr defTabSz="739775">
              <a:defRPr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spring.jpa.properties.hibernate.use_sql_comments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</a:p>
          <a:p>
            <a:pPr defTabSz="739775">
              <a:defRPr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spring.jpa.properties.hibernate.format_sql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84AC35-5A96-4CD5-B6E7-16AC69FFC77D}"/>
              </a:ext>
            </a:extLst>
          </p:cNvPr>
          <p:cNvSpPr txBox="1"/>
          <p:nvPr/>
        </p:nvSpPr>
        <p:spPr>
          <a:xfrm>
            <a:off x="6616858" y="3644429"/>
            <a:ext cx="18774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151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 dirty="0">
                <a:solidFill>
                  <a:schemeClr val="bg1"/>
                </a:solidFill>
              </a:rPr>
              <a:t>3. </a:t>
            </a:r>
            <a:r>
              <a:rPr lang="en-GB" sz="3000" dirty="0">
                <a:solidFill>
                  <a:schemeClr val="bg1"/>
                </a:solidFill>
              </a:rPr>
              <a:t>Defining an Entity Class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How to define an entity class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Locating entity classes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Seeding the database with data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Viewing the database data</a:t>
            </a:r>
          </a:p>
        </p:txBody>
      </p:sp>
    </p:spTree>
    <p:extLst>
      <p:ext uri="{BB962C8B-B14F-4D97-AF65-F5344CB8AC3E}">
        <p14:creationId xmlns:p14="http://schemas.microsoft.com/office/powerpoint/2010/main" val="2715832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can define an entity class as follows: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Define an Entity Class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D6FDFE4-2BB5-4A0B-B3B0-5CBEBF5C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31609"/>
            <a:ext cx="6904182" cy="286296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javax.persistence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@Table(name="EMPLOYEES")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Employee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@Id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@GeneratedValue(strategy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GenerationType.IDENTITY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long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-1;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name;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region;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@Column(name="salary")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double dosh;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Plus constructors, getters/setters, equals(),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(), and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29A9-4649-4A08-94B3-849A6577619B}"/>
              </a:ext>
            </a:extLst>
          </p:cNvPr>
          <p:cNvSpPr txBox="1"/>
          <p:nvPr/>
        </p:nvSpPr>
        <p:spPr>
          <a:xfrm>
            <a:off x="7346337" y="3871886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Employee.java</a:t>
            </a:r>
          </a:p>
        </p:txBody>
      </p:sp>
    </p:spTree>
    <p:extLst>
      <p:ext uri="{BB962C8B-B14F-4D97-AF65-F5344CB8AC3E}">
        <p14:creationId xmlns:p14="http://schemas.microsoft.com/office/powerpoint/2010/main" val="1587890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Spring Boot app scans for entity classes when it starts</a:t>
            </a:r>
          </a:p>
          <a:p>
            <a:pPr lvl="1"/>
            <a:r>
              <a:rPr lang="en-GB" dirty="0"/>
              <a:t>It looks in the main app class package, plus sub-packages</a:t>
            </a:r>
          </a:p>
          <a:p>
            <a:pPr lvl="1"/>
            <a:endParaRPr lang="en-GB" dirty="0"/>
          </a:p>
          <a:p>
            <a:r>
              <a:rPr lang="en-GB" dirty="0"/>
              <a:t>You can tell it to look elsewhere, if you like</a:t>
            </a:r>
          </a:p>
          <a:p>
            <a:pPr lvl="1"/>
            <a:r>
              <a:rPr lang="en-GB" dirty="0"/>
              <a:t>Via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@EntityScan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Locating Entity Classes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8C17CE31-C3DF-4C87-B0EA-972BA3EC1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2729569"/>
            <a:ext cx="6904182" cy="86241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@SpringBootApplication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@EntityScan( {"myentitypackage1", "myentitypackage2"} 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Application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5636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convenience during development/testing, you can seed the database with some sample data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Seeding the Database with Data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D6FDFE4-2BB5-4A0B-B3B0-5CBEBF5C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581459"/>
            <a:ext cx="6904182" cy="255518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org.springframework.jdbc.core.JdbcTemplate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SeedDb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@Autowired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JdbcTemplate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jdbcTemplate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@PostConstruct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jdbcTemplate.update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("insert into EMPLOYEES(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name,salary,region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values(?,?,?)", 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new Object[]{"James", 21000, "London"});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29A9-4649-4A08-94B3-849A6577619B}"/>
              </a:ext>
            </a:extLst>
          </p:cNvPr>
          <p:cNvSpPr txBox="1"/>
          <p:nvPr/>
        </p:nvSpPr>
        <p:spPr>
          <a:xfrm>
            <a:off x="7500225" y="3890204"/>
            <a:ext cx="10310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SeedDb.java</a:t>
            </a:r>
          </a:p>
        </p:txBody>
      </p:sp>
    </p:spTree>
    <p:extLst>
      <p:ext uri="{BB962C8B-B14F-4D97-AF65-F5344CB8AC3E}">
        <p14:creationId xmlns:p14="http://schemas.microsoft.com/office/powerpoint/2010/main" val="3341568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Most databases have a console UI, to let you view data</a:t>
            </a:r>
          </a:p>
          <a:p>
            <a:pPr lvl="1"/>
            <a:r>
              <a:rPr lang="en-GB" dirty="0"/>
              <a:t>To enable the H2 console UI, add these app properties: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The H2 console UI is a web endpoint, so you must also add the Spring Boot web dependency to your pom: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Viewing the Database Data (1 of 3)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18D8119-0FC9-4DCC-917E-DEAC7E31F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602689"/>
            <a:ext cx="6897457" cy="400752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spring.h2.console.enabled=true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spring.h2.console.path=/h2-console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EDD716-140F-443E-86F7-E1D72492D8F4}"/>
              </a:ext>
            </a:extLst>
          </p:cNvPr>
          <p:cNvSpPr txBox="1"/>
          <p:nvPr/>
        </p:nvSpPr>
        <p:spPr>
          <a:xfrm>
            <a:off x="6616858" y="1759751"/>
            <a:ext cx="18774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8B03CC85-E995-43C1-B29C-E0ED00D81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2" y="3063569"/>
            <a:ext cx="6897457" cy="708528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&gt;spring-boot-starter-web&lt;/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A08608-9A3E-438A-B957-FD517102FDBA}"/>
              </a:ext>
            </a:extLst>
          </p:cNvPr>
          <p:cNvSpPr txBox="1"/>
          <p:nvPr/>
        </p:nvSpPr>
        <p:spPr>
          <a:xfrm>
            <a:off x="7771018" y="3525876"/>
            <a:ext cx="7232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446068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When you run your app, you'll see a message that indicates the connection URL for the database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You can use this URL to connect to the database in the H2 console UI - see next slide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Viewing the Database Data (2 of 3)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0071D7-829C-4835-821A-7AE5D98ED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030" y="1628612"/>
            <a:ext cx="7106770" cy="713543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C3B6DF6-9CEE-4460-8D52-D00E8663A310}"/>
              </a:ext>
            </a:extLst>
          </p:cNvPr>
          <p:cNvSpPr/>
          <p:nvPr/>
        </p:nvSpPr>
        <p:spPr>
          <a:xfrm>
            <a:off x="5906621" y="1724585"/>
            <a:ext cx="2669536" cy="24204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09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open the H2 console UI, browse to:</a:t>
            </a:r>
          </a:p>
          <a:p>
            <a:pPr lvl="1"/>
            <a:r>
              <a:rPr lang="en-GB" dirty="0">
                <a:hlinkClick r:id="rId3"/>
              </a:rPr>
              <a:t>http://localhost:8080/h2-console</a:t>
            </a:r>
            <a:r>
              <a:rPr lang="en-GB" dirty="0"/>
              <a:t> </a:t>
            </a:r>
          </a:p>
          <a:p>
            <a:pPr lvl="1"/>
            <a:endParaRPr lang="en-GB" dirty="0"/>
          </a:p>
          <a:p>
            <a:r>
              <a:rPr lang="en-GB" dirty="0"/>
              <a:t>To connect to the database, enter these details:</a:t>
            </a:r>
          </a:p>
          <a:p>
            <a:pPr lvl="1">
              <a:tabLst>
                <a:tab pos="1974850" algn="l"/>
              </a:tabLst>
            </a:pPr>
            <a:r>
              <a:rPr lang="en-GB" dirty="0"/>
              <a:t>JDBC URL	- as per previous slide</a:t>
            </a:r>
          </a:p>
          <a:p>
            <a:pPr lvl="1">
              <a:tabLst>
                <a:tab pos="1974850" algn="l"/>
              </a:tabLst>
            </a:pPr>
            <a:r>
              <a:rPr lang="en-GB" dirty="0"/>
              <a:t>User name	-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tabLst>
                <a:tab pos="1974850" algn="l"/>
              </a:tabLst>
            </a:pPr>
            <a:r>
              <a:rPr lang="en-GB" dirty="0"/>
              <a:t>Password	- leave blank</a:t>
            </a:r>
          </a:p>
          <a:p>
            <a:pPr lvl="1"/>
            <a:endParaRPr lang="en-GB" dirty="0"/>
          </a:p>
          <a:p>
            <a:r>
              <a:rPr lang="en-GB" dirty="0"/>
              <a:t>You can then view tables etc. in the database - cool!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Viewing the Database Data (3 of 3)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0043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 dirty="0">
                <a:solidFill>
                  <a:schemeClr val="bg1"/>
                </a:solidFill>
              </a:rPr>
              <a:t>4. </a:t>
            </a:r>
            <a:r>
              <a:rPr lang="en-GB" sz="3000" dirty="0">
                <a:solidFill>
                  <a:schemeClr val="bg1"/>
                </a:solidFill>
              </a:rPr>
              <a:t>Managing Entities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Defining a repository class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Performing a simple query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Finding an entity by primary key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Getting a list of entities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Performing data modification operations</a:t>
            </a:r>
          </a:p>
        </p:txBody>
      </p:sp>
    </p:spTree>
    <p:extLst>
      <p:ext uri="{BB962C8B-B14F-4D97-AF65-F5344CB8AC3E}">
        <p14:creationId xmlns:p14="http://schemas.microsoft.com/office/powerpoint/2010/main" val="4195087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 dirty="0">
                <a:solidFill>
                  <a:schemeClr val="bg1"/>
                </a:solidFill>
              </a:rPr>
              <a:t>1. </a:t>
            </a:r>
            <a:r>
              <a:rPr lang="en-GB" sz="3000" dirty="0">
                <a:solidFill>
                  <a:schemeClr val="bg1"/>
                </a:solidFill>
              </a:rPr>
              <a:t>Essential Concepts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Spring vertical data access APIs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Spring Data project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Configuring Maven dependencies</a:t>
            </a: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the demo, we put our JPA code in a repository class</a:t>
            </a:r>
          </a:p>
          <a:p>
            <a:pPr lvl="1"/>
            <a:r>
              <a:rPr lang="en-GB" dirty="0"/>
              <a:t>We use an injected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r>
              <a:rPr lang="en-GB" dirty="0"/>
              <a:t> to do the work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 Repository Class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20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D6FDFE4-2BB5-4A0B-B3B0-5CBEBF5C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609606"/>
            <a:ext cx="6904182" cy="209352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javax.persistence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@Repository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EmployeeRepository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@PersistenceContext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protected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Methods to create, read, update, and delete database records.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See following slides for details…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29A9-4649-4A08-94B3-849A6577619B}"/>
              </a:ext>
            </a:extLst>
          </p:cNvPr>
          <p:cNvSpPr txBox="1"/>
          <p:nvPr/>
        </p:nvSpPr>
        <p:spPr>
          <a:xfrm>
            <a:off x="6539913" y="3456908"/>
            <a:ext cx="1954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EmployeeRepository.java</a:t>
            </a:r>
          </a:p>
        </p:txBody>
      </p:sp>
    </p:spTree>
    <p:extLst>
      <p:ext uri="{BB962C8B-B14F-4D97-AF65-F5344CB8AC3E}">
        <p14:creationId xmlns:p14="http://schemas.microsoft.com/office/powerpoint/2010/main" val="3054741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Define a query string</a:t>
            </a:r>
          </a:p>
          <a:p>
            <a:pPr lvl="1"/>
            <a:r>
              <a:rPr lang="en-GB" dirty="0"/>
              <a:t>Using JPQL (or SQL)</a:t>
            </a:r>
          </a:p>
          <a:p>
            <a:pPr lvl="1"/>
            <a:endParaRPr lang="en-GB" sz="1500" dirty="0"/>
          </a:p>
          <a:p>
            <a:r>
              <a:rPr lang="en-GB" dirty="0"/>
              <a:t>Create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TypedQuery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GB" dirty="0"/>
              <a:t> object</a:t>
            </a:r>
          </a:p>
          <a:p>
            <a:pPr lvl="1"/>
            <a:r>
              <a:rPr lang="en-GB" dirty="0"/>
              <a:t>Via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createQuery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on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sz="1500" dirty="0"/>
          </a:p>
          <a:p>
            <a:r>
              <a:rPr lang="en-GB" dirty="0"/>
              <a:t>Execute the query, and get a single result back</a:t>
            </a:r>
          </a:p>
          <a:p>
            <a:pPr lvl="1"/>
            <a:r>
              <a:rPr lang="en-GB" dirty="0"/>
              <a:t>Via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getSingleResult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on the query object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Performing a Simple Query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21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D6FDFE4-2BB5-4A0B-B3B0-5CBEBF5C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3660634"/>
            <a:ext cx="6904182" cy="86241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long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getEmployeeCount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jpql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"select count(e) from Employee e";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TypedQuery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&lt;Long&gt; query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entityManager.createQuery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jpql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Long.class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query.getSingleResult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29A9-4649-4A08-94B3-849A6577619B}"/>
              </a:ext>
            </a:extLst>
          </p:cNvPr>
          <p:cNvSpPr txBox="1"/>
          <p:nvPr/>
        </p:nvSpPr>
        <p:spPr>
          <a:xfrm>
            <a:off x="6539913" y="4283550"/>
            <a:ext cx="1954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EmployeeRepository.java</a:t>
            </a:r>
          </a:p>
        </p:txBody>
      </p:sp>
    </p:spTree>
    <p:extLst>
      <p:ext uri="{BB962C8B-B14F-4D97-AF65-F5344CB8AC3E}">
        <p14:creationId xmlns:p14="http://schemas.microsoft.com/office/powerpoint/2010/main" val="1750255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find an entity by primary key:</a:t>
            </a:r>
          </a:p>
          <a:p>
            <a:pPr lvl="1"/>
            <a:r>
              <a:rPr lang="en-GB" dirty="0"/>
              <a:t>Call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find()</a:t>
            </a:r>
            <a:r>
              <a:rPr lang="en-GB" dirty="0"/>
              <a:t> on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Returns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GB" dirty="0"/>
              <a:t> if entity not found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an Entity by Primary Key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22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D6FDFE4-2BB5-4A0B-B3B0-5CBEBF5C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962190"/>
            <a:ext cx="6904182" cy="55464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Employee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getEmployee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(long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entityManager.find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Employee.class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29A9-4649-4A08-94B3-849A6577619B}"/>
              </a:ext>
            </a:extLst>
          </p:cNvPr>
          <p:cNvSpPr txBox="1"/>
          <p:nvPr/>
        </p:nvSpPr>
        <p:spPr>
          <a:xfrm>
            <a:off x="6539913" y="2270609"/>
            <a:ext cx="1954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EmployeeRepository.java</a:t>
            </a:r>
          </a:p>
        </p:txBody>
      </p:sp>
    </p:spTree>
    <p:extLst>
      <p:ext uri="{BB962C8B-B14F-4D97-AF65-F5344CB8AC3E}">
        <p14:creationId xmlns:p14="http://schemas.microsoft.com/office/powerpoint/2010/main" val="1821743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get a list of entities:</a:t>
            </a:r>
          </a:p>
          <a:p>
            <a:pPr lvl="1"/>
            <a:r>
              <a:rPr lang="en-GB" dirty="0"/>
              <a:t>Call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getResultList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on a query object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a List of Entities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D6FDFE4-2BB5-4A0B-B3B0-5CBEBF5C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590394"/>
            <a:ext cx="6904182" cy="86241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List&lt;Employee&gt;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getEmployees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jpql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"select e from Employee e";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TypedQuery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&lt;Employee&gt; query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entityManager.createQuery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jpql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Employee.class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query.getResultList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29A9-4649-4A08-94B3-849A6577619B}"/>
              </a:ext>
            </a:extLst>
          </p:cNvPr>
          <p:cNvSpPr txBox="1"/>
          <p:nvPr/>
        </p:nvSpPr>
        <p:spPr>
          <a:xfrm>
            <a:off x="6539913" y="2204646"/>
            <a:ext cx="1954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EmployeeRepository.java</a:t>
            </a:r>
          </a:p>
        </p:txBody>
      </p:sp>
    </p:spTree>
    <p:extLst>
      <p:ext uri="{BB962C8B-B14F-4D97-AF65-F5344CB8AC3E}">
        <p14:creationId xmlns:p14="http://schemas.microsoft.com/office/powerpoint/2010/main" val="2828335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how you insert, update, and delete entities using JPA - also note the need for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Performing Data Modification Operations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D6FDFE4-2BB5-4A0B-B3B0-5CBEBF5C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558307"/>
            <a:ext cx="6904182" cy="286296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insertEmployee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(Employee e)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entityManager.persist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updateEmployee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(Employee e)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Employee entity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Employee.class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e.getEmployeeId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entity.setName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e.getName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entity.setDosh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e.getDosh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entity.setRegion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e.getRegion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deleteEmployee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(long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Employee e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Employee.class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entityManager.remove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29A9-4649-4A08-94B3-849A6577619B}"/>
              </a:ext>
            </a:extLst>
          </p:cNvPr>
          <p:cNvSpPr txBox="1"/>
          <p:nvPr/>
        </p:nvSpPr>
        <p:spPr>
          <a:xfrm>
            <a:off x="6539913" y="4175050"/>
            <a:ext cx="1954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EmployeeRepository.java</a:t>
            </a:r>
          </a:p>
        </p:txBody>
      </p:sp>
    </p:spTree>
    <p:extLst>
      <p:ext uri="{BB962C8B-B14F-4D97-AF65-F5344CB8AC3E}">
        <p14:creationId xmlns:p14="http://schemas.microsoft.com/office/powerpoint/2010/main" val="11531524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 dirty="0">
                <a:solidFill>
                  <a:schemeClr val="bg1"/>
                </a:solidFill>
              </a:rPr>
              <a:t>5. </a:t>
            </a:r>
            <a:r>
              <a:rPr lang="en-GB" sz="3000" dirty="0">
                <a:solidFill>
                  <a:schemeClr val="bg1"/>
                </a:solidFill>
              </a:rPr>
              <a:t>Using Spring Data Repositories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Spring Data repository capabilities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Domain-specific repositories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Locating Spring Data repositories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Using Spring Data repositories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6C3EC6-C919-48A3-94EE-0B9FBED128D1}"/>
              </a:ext>
            </a:extLst>
          </p:cNvPr>
          <p:cNvSpPr txBox="1"/>
          <p:nvPr/>
        </p:nvSpPr>
        <p:spPr>
          <a:xfrm>
            <a:off x="4061014" y="4583324"/>
            <a:ext cx="4575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Demo package: </a:t>
            </a: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demo.springdata.repos</a:t>
            </a:r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529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Spring Data is a data-access abstraction mechanism</a:t>
            </a:r>
          </a:p>
          <a:p>
            <a:pPr lvl="1"/>
            <a:r>
              <a:rPr lang="en-GB" dirty="0"/>
              <a:t>Makes it very easy to access a wide range of data stores</a:t>
            </a:r>
          </a:p>
          <a:p>
            <a:pPr lvl="1"/>
            <a:r>
              <a:rPr lang="en-GB" dirty="0"/>
              <a:t>Using a familiar "repository" pattern</a:t>
            </a:r>
          </a:p>
          <a:p>
            <a:pPr lvl="1"/>
            <a:endParaRPr lang="en-GB" dirty="0"/>
          </a:p>
          <a:p>
            <a:pPr eaLnBrk="1" hangingPunct="1"/>
            <a:r>
              <a:rPr lang="en-GB" dirty="0"/>
              <a:t>It provides template repositories for…</a:t>
            </a:r>
          </a:p>
          <a:p>
            <a:pPr lvl="1"/>
            <a:r>
              <a:rPr lang="en-GB" dirty="0"/>
              <a:t>JPA</a:t>
            </a:r>
          </a:p>
          <a:p>
            <a:pPr lvl="1"/>
            <a:r>
              <a:rPr lang="en-GB" dirty="0"/>
              <a:t>MongoDB, Cassandra, Neo4J, DynamoDB, etc.</a:t>
            </a:r>
          </a:p>
          <a:p>
            <a:pPr lvl="1"/>
            <a:r>
              <a:rPr lang="en-GB" dirty="0"/>
              <a:t>Etc.</a:t>
            </a:r>
          </a:p>
          <a:p>
            <a:pPr eaLnBrk="1" hangingPunct="1"/>
            <a:endParaRPr lang="en-GB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CAF32379-FB5D-455D-B344-388CDF64FE79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98978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Data Repository 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Spring Data defines agnostic data-access repository interfaces, e.g.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CrudRepository</a:t>
            </a:r>
            <a:endParaRPr lang="en-GB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CAF32379-FB5D-455D-B344-388CDF64FE79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AC2C6664-9F46-4A5E-9D56-D53C247DC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21" y="1562475"/>
            <a:ext cx="3739941" cy="2982632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431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Domain-Specific Repositories (1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You can define your own domain-specific interfaces </a:t>
            </a:r>
          </a:p>
          <a:p>
            <a:pPr lvl="1"/>
            <a:r>
              <a:rPr lang="en-GB" dirty="0"/>
              <a:t>Extend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CrudRepository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Specify the entity type and the PK type</a:t>
            </a:r>
          </a:p>
          <a:p>
            <a:pPr lvl="1"/>
            <a:endParaRPr lang="en-GB" dirty="0"/>
          </a:p>
          <a:p>
            <a:pPr eaLnBrk="1" hangingPunct="1"/>
            <a:r>
              <a:rPr lang="en-GB" dirty="0"/>
              <a:t>You can define specific query methods for your entities</a:t>
            </a:r>
          </a:p>
          <a:p>
            <a:pPr lvl="1"/>
            <a:r>
              <a:rPr lang="en-GB" dirty="0"/>
              <a:t>Spring Data reflects on method names to create queries</a:t>
            </a:r>
          </a:p>
          <a:p>
            <a:pPr lvl="1"/>
            <a:r>
              <a:rPr lang="en-GB" dirty="0"/>
              <a:t>You can provide explicit JPQL syntax for complex queries</a:t>
            </a:r>
          </a:p>
          <a:p>
            <a:pPr eaLnBrk="1" hangingPunct="1"/>
            <a:endParaRPr lang="en-GB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CAF32379-FB5D-455D-B344-388CDF64FE79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891F58-2430-4C04-BCBC-7D2380ACD1E8}"/>
              </a:ext>
            </a:extLst>
          </p:cNvPr>
          <p:cNvSpPr txBox="1"/>
          <p:nvPr/>
        </p:nvSpPr>
        <p:spPr>
          <a:xfrm>
            <a:off x="1159087" y="3867609"/>
            <a:ext cx="6838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157FA4"/>
                </a:solidFill>
              </a:rPr>
              <a:t>For details about Spring Data repositories, see:</a:t>
            </a:r>
          </a:p>
          <a:p>
            <a:r>
              <a:rPr lang="en-GB" sz="1400" dirty="0">
                <a:solidFill>
                  <a:srgbClr val="157FA4"/>
                </a:solidFill>
              </a:rPr>
              <a:t>https://docs.spring.io/spring-data/data-commons/docs/2.4.x/reference/html/#repositories</a:t>
            </a:r>
          </a:p>
        </p:txBody>
      </p:sp>
    </p:spTree>
    <p:extLst>
      <p:ext uri="{BB962C8B-B14F-4D97-AF65-F5344CB8AC3E}">
        <p14:creationId xmlns:p14="http://schemas.microsoft.com/office/powerpoint/2010/main" val="35610215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Domain-Specific Repositories (2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Here's an example of a domain-specific repository</a:t>
            </a:r>
          </a:p>
          <a:p>
            <a:pPr lvl="1"/>
            <a:r>
              <a:rPr lang="en-GB" dirty="0"/>
              <a:t>Entity type is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Employee,</a:t>
            </a:r>
            <a:r>
              <a:rPr lang="en-GB" dirty="0"/>
              <a:t> PK type is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</a:p>
          <a:p>
            <a:pPr lvl="1"/>
            <a:r>
              <a:rPr lang="en-GB" dirty="0"/>
              <a:t>Also we've defined some additional queries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CAF32379-FB5D-455D-B344-388CDF64FE79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BDB03405-CD16-4C14-8DAE-14B92AEB5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982239"/>
            <a:ext cx="6904182" cy="163185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EmployeeRepository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CrudRepository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&lt;Employee, Long&gt;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List&lt;Employee&gt;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findEmployeesByRegion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region);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@Query("select emp from Employee emp where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emp.dosh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&gt;= ?1 and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emp.dosh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&lt;= ?2")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List&lt;Employee&gt;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findEmployeesInSalaryRange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from, double to);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Page&lt;Employee&gt;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findEmployeesByDoshGreaterThan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salary, Pageable pageable);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C1C8F7-9230-4A82-ADBC-823D415A144C}"/>
              </a:ext>
            </a:extLst>
          </p:cNvPr>
          <p:cNvSpPr txBox="1"/>
          <p:nvPr/>
        </p:nvSpPr>
        <p:spPr>
          <a:xfrm>
            <a:off x="6539913" y="3368225"/>
            <a:ext cx="1954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EmployeeRepository.java</a:t>
            </a:r>
          </a:p>
        </p:txBody>
      </p:sp>
    </p:spTree>
    <p:extLst>
      <p:ext uri="{BB962C8B-B14F-4D97-AF65-F5344CB8AC3E}">
        <p14:creationId xmlns:p14="http://schemas.microsoft.com/office/powerpoint/2010/main" val="506758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Spring Vertical Data Access APIs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Spring provides vertical APIs for data access</a:t>
            </a:r>
          </a:p>
          <a:p>
            <a:pPr lvl="1"/>
            <a:r>
              <a:rPr lang="en-GB" dirty="0"/>
              <a:t>Many technologies, including JDBC, JPA, Hibernate, etc.</a:t>
            </a:r>
          </a:p>
          <a:p>
            <a:pPr lvl="1"/>
            <a:endParaRPr lang="en-GB" dirty="0"/>
          </a:p>
          <a:p>
            <a:r>
              <a:rPr lang="en-GB" dirty="0"/>
              <a:t>Declarative transaction management</a:t>
            </a:r>
          </a:p>
          <a:p>
            <a:pPr lvl="1"/>
            <a:r>
              <a:rPr lang="en-GB" dirty="0"/>
              <a:t>Transactional boundaries declared via configuration</a:t>
            </a:r>
          </a:p>
          <a:p>
            <a:pPr lvl="1"/>
            <a:r>
              <a:rPr lang="en-GB" dirty="0"/>
              <a:t>Enforced by a Spring transaction manager</a:t>
            </a:r>
          </a:p>
          <a:p>
            <a:pPr lvl="1"/>
            <a:endParaRPr lang="en-GB" dirty="0"/>
          </a:p>
          <a:p>
            <a:r>
              <a:rPr lang="en-GB" dirty="0"/>
              <a:t>Automatic connection management</a:t>
            </a:r>
          </a:p>
          <a:p>
            <a:pPr lvl="1"/>
            <a:r>
              <a:rPr lang="en-GB" dirty="0"/>
              <a:t>Acquires/releases connections automatically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grpSp>
        <p:nvGrpSpPr>
          <p:cNvPr id="5" name="Group 7">
            <a:extLst>
              <a:ext uri="{FF2B5EF4-FFF2-40B4-BE49-F238E27FC236}">
                <a16:creationId xmlns:a16="http://schemas.microsoft.com/office/drawing/2014/main" id="{67B42FA3-8766-498B-8B73-2BEF0A073B1F}"/>
              </a:ext>
            </a:extLst>
          </p:cNvPr>
          <p:cNvGrpSpPr>
            <a:grpSpLocks/>
          </p:cNvGrpSpPr>
          <p:nvPr/>
        </p:nvGrpSpPr>
        <p:grpSpPr bwMode="auto">
          <a:xfrm>
            <a:off x="6826677" y="3160060"/>
            <a:ext cx="1809126" cy="1276540"/>
            <a:chOff x="3710" y="1998"/>
            <a:chExt cx="1868" cy="1318"/>
          </a:xfrm>
          <a:solidFill>
            <a:srgbClr val="4BACC6"/>
          </a:solidFill>
        </p:grpSpPr>
        <p:sp>
          <p:nvSpPr>
            <p:cNvPr id="6" name="AutoShape 4">
              <a:extLst>
                <a:ext uri="{FF2B5EF4-FFF2-40B4-BE49-F238E27FC236}">
                  <a16:creationId xmlns:a16="http://schemas.microsoft.com/office/drawing/2014/main" id="{21EF75DB-DEAF-4809-9A58-0213AA1F6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2" y="1998"/>
              <a:ext cx="1062" cy="1040"/>
            </a:xfrm>
            <a:prstGeom prst="can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7" name="AutoShape 5">
              <a:extLst>
                <a:ext uri="{FF2B5EF4-FFF2-40B4-BE49-F238E27FC236}">
                  <a16:creationId xmlns:a16="http://schemas.microsoft.com/office/drawing/2014/main" id="{3D723B72-9594-4DA1-843A-9FD1AD20D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5" y="2628"/>
              <a:ext cx="703" cy="688"/>
            </a:xfrm>
            <a:prstGeom prst="can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4C8E193D-EA85-41C1-B7FD-9E75418AC6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0" y="2428"/>
              <a:ext cx="703" cy="688"/>
            </a:xfrm>
            <a:prstGeom prst="can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608796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Locating Spring Data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Spring Boot app scans for Spring Data JPA repository interfaces when it starts</a:t>
            </a:r>
          </a:p>
          <a:p>
            <a:pPr lvl="1"/>
            <a:r>
              <a:rPr lang="en-GB" dirty="0"/>
              <a:t>It looks in the main app class package, plus </a:t>
            </a:r>
            <a:r>
              <a:rPr lang="en-GB" dirty="0" err="1"/>
              <a:t>subpackages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You can tell it to look elsewhere, if you like</a:t>
            </a:r>
          </a:p>
          <a:p>
            <a:pPr lvl="1"/>
            <a:r>
              <a:rPr lang="en-GB" dirty="0"/>
              <a:t>Via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@EnableJpaRepositories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CAF32379-FB5D-455D-B344-388CDF64FE79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30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1CEE018A-B43C-44EF-BC05-25763B090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2704727"/>
            <a:ext cx="6904182" cy="132408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org.springframework.data.jpa.repository.config.EnableJpaRepositories;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@SpringBootApplication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@EnableJpaRepositories({"repopackage1", "repopackage2"})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Application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06434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Spring Data Repositories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CAF32379-FB5D-455D-B344-388CDF64FE79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31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1CEE018A-B43C-44EF-BC05-25763B090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724703"/>
            <a:ext cx="6904182" cy="409407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EmployeeService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@Autowired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private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EmployeeRepository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repository;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void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doDemo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Insert an employee.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Employee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newEmp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Employee(-1, "Simon Peter", 10000, "Israel");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repository.save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newEmp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("There are now %d employees\n",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repository.count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Get all employees.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displayEmployees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("All employees after insert: ",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repository.findAll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Get employees by salary range.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List&lt;Employee&gt; emps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repository.findEmployeesInSalaryRange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(20000, 50000);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displayEmployees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("Employees earning 20k to 50k: ", emps);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Get a page of employees.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Pageable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pageable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PageRequest.of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(1, 3,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Direction.DESC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"dosh");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Page&lt;Employee&gt; page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repository.findEmployeesByDoshGreaterThan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(50000, pageable);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displayEmployees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("Page 1 of employees more than 50k: ",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page.getContent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A5ADFF-9526-4B34-BED7-BA217C4AE040}"/>
              </a:ext>
            </a:extLst>
          </p:cNvPr>
          <p:cNvSpPr txBox="1"/>
          <p:nvPr/>
        </p:nvSpPr>
        <p:spPr>
          <a:xfrm>
            <a:off x="6770746" y="4573101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EmployeeService.java</a:t>
            </a:r>
          </a:p>
        </p:txBody>
      </p:sp>
    </p:spTree>
    <p:extLst>
      <p:ext uri="{BB962C8B-B14F-4D97-AF65-F5344CB8AC3E}">
        <p14:creationId xmlns:p14="http://schemas.microsoft.com/office/powerpoint/2010/main" val="3344201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Essential concepts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Getting started with JPA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Defining an entity class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Managing entities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Using Spring Data repositories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200" dirty="0"/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Spring Data Project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recent times, the Spring Data project has emerged </a:t>
            </a:r>
          </a:p>
          <a:p>
            <a:pPr lvl="1"/>
            <a:r>
              <a:rPr lang="en-GB" dirty="0"/>
              <a:t>Supports a wider range of data access technologies, including REST, RDBMS, NoSQL, elastic search, etc.</a:t>
            </a:r>
          </a:p>
          <a:p>
            <a:pPr lvl="1"/>
            <a:r>
              <a:rPr lang="en-GB" dirty="0"/>
              <a:t>Powerful repository and object-mapping abstractions</a:t>
            </a:r>
          </a:p>
          <a:p>
            <a:pPr lvl="1"/>
            <a:r>
              <a:rPr lang="en-GB" dirty="0"/>
              <a:t>Dynamic query creation from repository method names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6927914-99FF-46B7-B492-A4CB4727F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947" y="2719960"/>
            <a:ext cx="5037469" cy="2105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9489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 the appropriate Maven dependency for the type of data source you wish to access</a:t>
            </a:r>
          </a:p>
          <a:p>
            <a:pPr lvl="1"/>
            <a:endParaRPr lang="en-GB" dirty="0"/>
          </a:p>
          <a:p>
            <a:r>
              <a:rPr lang="en-GB" dirty="0"/>
              <a:t>We'll use an H2 in-memory database in our demos</a:t>
            </a:r>
          </a:p>
          <a:p>
            <a:pPr lvl="1"/>
            <a:r>
              <a:rPr lang="en-GB" dirty="0"/>
              <a:t>Database is created/dropped when app starts/ends</a:t>
            </a:r>
          </a:p>
          <a:p>
            <a:pPr lvl="1"/>
            <a:endParaRPr lang="en-GB" sz="1800" dirty="0"/>
          </a:p>
          <a:p>
            <a:pPr lvl="1"/>
            <a:endParaRPr lang="en-GB" sz="1500" dirty="0"/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Spring Boot does a lot of auto-configuration, based on the data sources it sees in your pom file (see later)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83196" y="11269"/>
            <a:ext cx="7548179" cy="560552"/>
          </a:xfrm>
        </p:spPr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Configuring Maven Dependencies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0841C7B-0E94-496A-B7D3-980DF74E8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2696334"/>
            <a:ext cx="6897457" cy="862417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&gt;com.h2database&lt;/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&gt;h2&lt;/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&lt;scope&gt;runtime&lt;/scope&gt;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1FE238-9B31-433C-8332-E93A1DFCA68D}"/>
              </a:ext>
            </a:extLst>
          </p:cNvPr>
          <p:cNvSpPr txBox="1"/>
          <p:nvPr/>
        </p:nvSpPr>
        <p:spPr>
          <a:xfrm>
            <a:off x="7771019" y="3307219"/>
            <a:ext cx="7232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2372607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 dirty="0">
                <a:solidFill>
                  <a:schemeClr val="bg1"/>
                </a:solidFill>
              </a:rPr>
              <a:t>2. </a:t>
            </a:r>
            <a:r>
              <a:rPr lang="en-GB" sz="3000" dirty="0">
                <a:solidFill>
                  <a:schemeClr val="bg1"/>
                </a:solidFill>
              </a:rPr>
              <a:t>Getting Started with JPA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 of JPA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Important JPA concepts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JPA dependency in Spring Boot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Spring Boot autoconfiguration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Customizing persistence properties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6C3EC6-C919-48A3-94EE-0B9FBED128D1}"/>
              </a:ext>
            </a:extLst>
          </p:cNvPr>
          <p:cNvSpPr txBox="1"/>
          <p:nvPr/>
        </p:nvSpPr>
        <p:spPr>
          <a:xfrm>
            <a:off x="4061014" y="4583324"/>
            <a:ext cx="4300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Demo package: </a:t>
            </a: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demo.springdata.jpa</a:t>
            </a:r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71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of JPA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JPA = Java Persistence API</a:t>
            </a:r>
          </a:p>
          <a:p>
            <a:pPr lvl="1"/>
            <a:r>
              <a:rPr lang="en-GB" dirty="0"/>
              <a:t>A standard ORM (object/relational mapping) API</a:t>
            </a:r>
          </a:p>
          <a:p>
            <a:pPr lvl="1"/>
            <a:endParaRPr lang="en-GB" dirty="0"/>
          </a:p>
          <a:p>
            <a:r>
              <a:rPr lang="en-GB" dirty="0"/>
              <a:t>JPA is a specification</a:t>
            </a:r>
          </a:p>
          <a:p>
            <a:pPr lvl="1"/>
            <a:r>
              <a:rPr lang="en-GB" dirty="0"/>
              <a:t>Implemented by the Hibernate library </a:t>
            </a:r>
          </a:p>
          <a:p>
            <a:pPr lvl="1"/>
            <a:r>
              <a:rPr lang="en-GB" dirty="0"/>
              <a:t>Also implemented by Java Enterprise Edition</a:t>
            </a:r>
          </a:p>
          <a:p>
            <a:pPr lvl="1"/>
            <a:endParaRPr lang="en-GB" dirty="0"/>
          </a:p>
          <a:p>
            <a:r>
              <a:rPr lang="en-GB" dirty="0"/>
              <a:t>To use JPA in Spring:</a:t>
            </a:r>
          </a:p>
          <a:p>
            <a:pPr lvl="1"/>
            <a:r>
              <a:rPr lang="en-GB" dirty="0"/>
              <a:t>Add the Hibernate library to your </a:t>
            </a:r>
            <a:r>
              <a:rPr lang="en-GB" dirty="0" err="1"/>
              <a:t>classpath</a:t>
            </a:r>
            <a:r>
              <a:rPr lang="en-GB" dirty="0"/>
              <a:t> (see later)</a:t>
            </a:r>
          </a:p>
          <a:p>
            <a:pPr lvl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CAF32379-FB5D-455D-B344-388CDF64FE79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700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Important JPA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Entity class - maps a class to a </a:t>
            </a:r>
            <a:r>
              <a:rPr lang="en-GB" dirty="0" err="1"/>
              <a:t>db</a:t>
            </a:r>
            <a:r>
              <a:rPr lang="en-GB" dirty="0"/>
              <a:t> table</a:t>
            </a:r>
          </a:p>
          <a:p>
            <a:pPr lvl="1"/>
            <a:r>
              <a:rPr lang="en-GB" dirty="0"/>
              <a:t>Entity objects correspond to rows in the </a:t>
            </a:r>
            <a:r>
              <a:rPr lang="en-GB" dirty="0" err="1"/>
              <a:t>db</a:t>
            </a:r>
            <a:r>
              <a:rPr lang="en-GB" dirty="0"/>
              <a:t> table</a:t>
            </a:r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/>
              <a:t>Entity manager - enables you to fetch entities from </a:t>
            </a:r>
            <a:r>
              <a:rPr lang="en-GB" dirty="0" err="1"/>
              <a:t>db</a:t>
            </a:r>
            <a:endParaRPr lang="en-GB" dirty="0"/>
          </a:p>
          <a:p>
            <a:pPr lvl="1"/>
            <a:r>
              <a:rPr lang="en-GB" dirty="0"/>
              <a:t>Also automatically flushes modified entities to the </a:t>
            </a:r>
            <a:r>
              <a:rPr lang="en-GB" dirty="0" err="1"/>
              <a:t>db</a:t>
            </a:r>
            <a:endParaRPr lang="en-GB" dirty="0"/>
          </a:p>
          <a:p>
            <a:pPr lvl="1"/>
            <a:endParaRPr lang="en-GB" dirty="0"/>
          </a:p>
          <a:p>
            <a:pPr eaLnBrk="1" hangingPunct="1"/>
            <a:r>
              <a:rPr lang="en-GB" dirty="0"/>
              <a:t>Entity manager factory - creates an entity manager</a:t>
            </a:r>
          </a:p>
          <a:p>
            <a:pPr lvl="1"/>
            <a:r>
              <a:rPr lang="en-GB" dirty="0"/>
              <a:t>Configures the entity manager so it can connect to a </a:t>
            </a:r>
            <a:r>
              <a:rPr lang="en-GB" dirty="0" err="1"/>
              <a:t>db</a:t>
            </a:r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CAF32379-FB5D-455D-B344-388CDF64FE79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9783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use JPA in a Spring Boot app, you need to add the following dependency to your pom file: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83196" y="11269"/>
            <a:ext cx="7548179" cy="560552"/>
          </a:xfrm>
        </p:spPr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JPA Dependency in Spring Boot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B73B1D90-09DE-4FFC-911E-493DF2BE4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582152"/>
            <a:ext cx="6897457" cy="708528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&gt;spring-boot-starter-data-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jpa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CF39FA-BF48-4A39-BEB3-AC80407B3A10}"/>
              </a:ext>
            </a:extLst>
          </p:cNvPr>
          <p:cNvSpPr txBox="1"/>
          <p:nvPr/>
        </p:nvSpPr>
        <p:spPr>
          <a:xfrm>
            <a:off x="7771019" y="2035879"/>
            <a:ext cx="7232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3054094794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6099</TotalTime>
  <Words>2153</Words>
  <Application>Microsoft Office PowerPoint</Application>
  <PresentationFormat>On-screen Show (16:9)</PresentationFormat>
  <Paragraphs>401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Courier New</vt:lpstr>
      <vt:lpstr>Standard_LiveLessons_2017</vt:lpstr>
      <vt:lpstr>Integrating with Data Sources</vt:lpstr>
      <vt:lpstr>1. Essential Concepts</vt:lpstr>
      <vt:lpstr>Spring Vertical Data Access APIs</vt:lpstr>
      <vt:lpstr>Spring Data Project</vt:lpstr>
      <vt:lpstr>Configuring Maven Dependencies</vt:lpstr>
      <vt:lpstr>2. Getting Started with JPA</vt:lpstr>
      <vt:lpstr>Overview of JPA</vt:lpstr>
      <vt:lpstr>Important JPA Concepts</vt:lpstr>
      <vt:lpstr>JPA Dependency in Spring Boot</vt:lpstr>
      <vt:lpstr>Spring Boot Autoconfiguration</vt:lpstr>
      <vt:lpstr>Customizing Persistence Properties</vt:lpstr>
      <vt:lpstr>3. Defining an Entity Class</vt:lpstr>
      <vt:lpstr>How to Define an Entity Class</vt:lpstr>
      <vt:lpstr>Locating Entity Classes</vt:lpstr>
      <vt:lpstr>Seeding the Database with Data</vt:lpstr>
      <vt:lpstr>Viewing the Database Data (1 of 3)</vt:lpstr>
      <vt:lpstr>Viewing the Database Data (2 of 3)</vt:lpstr>
      <vt:lpstr>Viewing the Database Data (3 of 3)</vt:lpstr>
      <vt:lpstr>4. Managing Entities</vt:lpstr>
      <vt:lpstr>Defining a Repository Class</vt:lpstr>
      <vt:lpstr>Performing a Simple Query</vt:lpstr>
      <vt:lpstr>Finding an Entity by Primary Key</vt:lpstr>
      <vt:lpstr>Getting a List of Entities</vt:lpstr>
      <vt:lpstr>Performing Data Modification Operations</vt:lpstr>
      <vt:lpstr>5. Using Spring Data Repositories</vt:lpstr>
      <vt:lpstr>Overview</vt:lpstr>
      <vt:lpstr>Spring Data Repository Capabilities</vt:lpstr>
      <vt:lpstr>Domain-Specific Repositories (1 of 2)</vt:lpstr>
      <vt:lpstr>Domain-Specific Repositories (2 of 2)</vt:lpstr>
      <vt:lpstr>Locating Spring Data Repositories</vt:lpstr>
      <vt:lpstr>Using Spring Data Repositories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179</cp:revision>
  <dcterms:created xsi:type="dcterms:W3CDTF">2015-09-28T19:52:00Z</dcterms:created>
  <dcterms:modified xsi:type="dcterms:W3CDTF">2021-03-17T10:14:41Z</dcterms:modified>
</cp:coreProperties>
</file>