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730" r:id="rId2"/>
    <p:sldId id="257" r:id="rId3"/>
    <p:sldId id="532" r:id="rId4"/>
    <p:sldId id="629" r:id="rId5"/>
    <p:sldId id="662" r:id="rId6"/>
    <p:sldId id="533" r:id="rId7"/>
    <p:sldId id="683" r:id="rId8"/>
    <p:sldId id="646" r:id="rId9"/>
    <p:sldId id="731" r:id="rId10"/>
    <p:sldId id="688" r:id="rId11"/>
    <p:sldId id="676" r:id="rId12"/>
    <p:sldId id="695" r:id="rId13"/>
    <p:sldId id="696" r:id="rId14"/>
    <p:sldId id="732" r:id="rId15"/>
    <p:sldId id="679" r:id="rId16"/>
    <p:sldId id="697" r:id="rId17"/>
    <p:sldId id="698" r:id="rId18"/>
    <p:sldId id="708" r:id="rId19"/>
    <p:sldId id="733" r:id="rId20"/>
    <p:sldId id="664" r:id="rId21"/>
    <p:sldId id="681" r:id="rId22"/>
    <p:sldId id="665" r:id="rId23"/>
    <p:sldId id="682" r:id="rId24"/>
    <p:sldId id="73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7" autoAdjust="0"/>
    <p:restoredTop sz="96725" autoAdjust="0"/>
  </p:normalViewPr>
  <p:slideViewPr>
    <p:cSldViewPr snapToGrid="0" snapToObjects="1">
      <p:cViewPr varScale="1">
        <p:scale>
          <a:sx n="116" d="100"/>
          <a:sy n="116" d="100"/>
        </p:scale>
        <p:origin x="69" y="18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64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0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4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0280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8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9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9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code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Getting Started with ECMAScript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96171"/>
            <a:ext cx="6233685" cy="1589680"/>
          </a:xfrm>
        </p:spPr>
        <p:txBody>
          <a:bodyPr>
            <a:normAutofit lnSpcReduction="10000"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ECMAScript versions and tools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Variables, scope, and strings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Function enhancements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Arrow functions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13147" cy="3742941"/>
          </a:xfrm>
        </p:spPr>
        <p:txBody>
          <a:bodyPr/>
          <a:lstStyle/>
          <a:p>
            <a:r>
              <a:rPr lang="en-GB" dirty="0"/>
              <a:t>ES5 doesn't support block-scoped variables properly</a:t>
            </a:r>
          </a:p>
          <a:p>
            <a:pPr lvl="1"/>
            <a:r>
              <a:rPr lang="en-GB" dirty="0"/>
              <a:t>Local variables are hoisted </a:t>
            </a:r>
            <a:br>
              <a:rPr lang="en-GB" dirty="0"/>
            </a:br>
            <a:r>
              <a:rPr lang="en-GB" dirty="0"/>
              <a:t>to the top of the function</a:t>
            </a:r>
          </a:p>
          <a:p>
            <a:pPr lvl="1"/>
            <a:r>
              <a:rPr lang="en-GB" dirty="0"/>
              <a:t>So they are accessible </a:t>
            </a:r>
            <a:br>
              <a:rPr lang="en-GB" dirty="0"/>
            </a:br>
            <a:r>
              <a:rPr lang="en-GB" dirty="0"/>
              <a:t>in the whole function!</a:t>
            </a:r>
          </a:p>
          <a:p>
            <a:pPr lvl="1"/>
            <a:endParaRPr lang="en-GB" dirty="0"/>
          </a:p>
          <a:p>
            <a:r>
              <a:rPr lang="en-GB" dirty="0"/>
              <a:t>ES6++ supports block-scoped variables properly</a:t>
            </a:r>
          </a:p>
          <a:p>
            <a:pPr lvl="1"/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dirty="0"/>
              <a:t> keyword</a:t>
            </a:r>
            <a:br>
              <a:rPr lang="en-GB" dirty="0"/>
            </a:br>
            <a:r>
              <a:rPr lang="en-GB" dirty="0"/>
              <a:t>rather than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039115" y="3532387"/>
            <a:ext cx="3010809" cy="9315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(true) {</a:t>
            </a:r>
          </a:p>
          <a:p>
            <a:pPr defTabSz="55483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= "Hi"</a:t>
            </a:r>
          </a:p>
          <a:p>
            <a:pPr defTabSz="55483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console.log(s)  // Error!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039115" y="1405492"/>
            <a:ext cx="3010809" cy="9315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(true) {</a:t>
            </a:r>
          </a:p>
          <a:p>
            <a:pPr defTabSz="55483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s = "Hi"</a:t>
            </a:r>
          </a:p>
          <a:p>
            <a:pPr defTabSz="55483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console.log(s)  // Hi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97B612-10F6-4782-A7E2-E3CF5A5F3CC9}"/>
              </a:ext>
            </a:extLst>
          </p:cNvPr>
          <p:cNvSpPr/>
          <p:nvPr/>
        </p:nvSpPr>
        <p:spPr>
          <a:xfrm>
            <a:off x="7115654" y="3449460"/>
            <a:ext cx="1040269" cy="45975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>
                <a:solidFill>
                  <a:srgbClr val="FF0000"/>
                </a:solidFill>
              </a:rPr>
              <a:t>ES6++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465F16-4A47-4118-8B9A-0E815C99CA13}"/>
              </a:ext>
            </a:extLst>
          </p:cNvPr>
          <p:cNvSpPr/>
          <p:nvPr/>
        </p:nvSpPr>
        <p:spPr>
          <a:xfrm>
            <a:off x="7115654" y="1324258"/>
            <a:ext cx="1040269" cy="45975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>
                <a:solidFill>
                  <a:srgbClr val="FF0000"/>
                </a:solidFill>
              </a:rPr>
              <a:t>ES5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ES6++ supports constants, i.e. immutable variables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const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keyword </a:t>
            </a:r>
            <a:b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and supply a value </a:t>
            </a:r>
            <a:b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declaration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you use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const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b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 object reference: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ref is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const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 the properties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338772" y="2702773"/>
            <a:ext cx="3465735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{prop: 1}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{prop: 2} // Error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obj.prop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3    // OK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0651962C-BA10-400B-9821-F03CF8DF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772" y="1363671"/>
            <a:ext cx="3465735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PI = 99.5  // Error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Interpolation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61865" cy="3742941"/>
          </a:xfrm>
        </p:spPr>
        <p:txBody>
          <a:bodyPr/>
          <a:lstStyle/>
          <a:p>
            <a:r>
              <a:rPr lang="en-GB" dirty="0"/>
              <a:t>ES6++ supports string interpolation via template literals</a:t>
            </a:r>
          </a:p>
          <a:p>
            <a:pPr lvl="1"/>
            <a:r>
              <a:rPr lang="en-GB" dirty="0"/>
              <a:t>Enclose the string in `back-ticks`</a:t>
            </a:r>
          </a:p>
          <a:p>
            <a:pPr lvl="1"/>
            <a:r>
              <a:rPr lang="en-GB" dirty="0"/>
              <a:t>Embed expressions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${xxx} 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7B5AFC0-26CC-4EAB-9949-B65C2458A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74" y="2064395"/>
            <a:ext cx="6367483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'John'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21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html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`&lt;b&gt;${n}&lt;/b&gt; will be ${a+1} soon`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console.log(html)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Multi-Line Strings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ES6++ supports multi-line strings</a:t>
            </a:r>
          </a:p>
          <a:p>
            <a:pPr lvl="1"/>
            <a:r>
              <a:rPr lang="en-GB" dirty="0"/>
              <a:t>Enclose the string in back-ticks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0A576AB2-037A-4A0D-A919-0402BFAC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74" y="1704670"/>
            <a:ext cx="6367483" cy="26858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p = { name: 'Jane', age: 21 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personHtml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&lt;dl&gt;			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&lt;dt&gt;Person info&lt;/dt&gt;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&lt;dd&gt;Name: ${p.name}&lt;/dd&gt;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&lt;dd&gt;Age next birthday: ${p.age+1}&lt;/dd&gt;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&lt;/dl&gt;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defTabSz="554831"/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personHtml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Function Enhancements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Default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Spread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6709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Default Parameters (1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3848" cy="3742941"/>
          </a:xfrm>
        </p:spPr>
        <p:txBody>
          <a:bodyPr/>
          <a:lstStyle/>
          <a:p>
            <a:pPr eaLnBrk="1" hangingPunct="1"/>
            <a:r>
              <a:rPr lang="en-GB" dirty="0"/>
              <a:t>You can specify default values for parameters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Client code can omit default parameters, and can also skip parameters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9E16F24-63ED-49B0-8B95-B556816FE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74" y="1346558"/>
            <a:ext cx="6367483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(base,bonus1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,bonus2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base + bonus1 + bonus2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D24C74E-6394-4363-AAF3-6535C3EE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74" y="3289189"/>
            <a:ext cx="6367483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(100))               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(100,20))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(100,undefined,30)) 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Default Parameters (2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60619" cy="3742941"/>
          </a:xfrm>
        </p:spPr>
        <p:txBody>
          <a:bodyPr/>
          <a:lstStyle/>
          <a:p>
            <a:pPr eaLnBrk="1" hangingPunct="1"/>
            <a:r>
              <a:rPr lang="en-GB" dirty="0"/>
              <a:t>A default parameter value can use an earlier parameter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A default parameter value can use a global variable</a:t>
            </a:r>
          </a:p>
          <a:p>
            <a:pPr eaLnBrk="1" hangingPunct="1"/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4A755B0-11ED-4359-B7D3-5537FFCA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74" y="1348147"/>
            <a:ext cx="6367483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calcRectArea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(width, height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=width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width * height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62D3CC6-BEF8-46EA-B1E2-B0EB45AD1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74" y="2963433"/>
            <a:ext cx="6367483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defHeight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calcRectArea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(width, height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defHeight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width * height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Rest Parameters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05755" cy="3742941"/>
          </a:xfrm>
        </p:spPr>
        <p:txBody>
          <a:bodyPr/>
          <a:lstStyle/>
          <a:p>
            <a:pPr eaLnBrk="1" hangingPunct="1"/>
            <a:r>
              <a:rPr lang="en-GB" dirty="0"/>
              <a:t>You can define variadic functions via </a:t>
            </a:r>
            <a:r>
              <a:rPr lang="en-GB" i="1" dirty="0"/>
              <a:t>rest</a:t>
            </a:r>
            <a:r>
              <a:rPr lang="en-GB" dirty="0"/>
              <a:t> parameters</a:t>
            </a:r>
          </a:p>
          <a:p>
            <a:pPr lvl="1" eaLnBrk="1" hangingPunct="1"/>
            <a:r>
              <a:rPr lang="en-GB" dirty="0"/>
              <a:t>Precede final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parameter in the function definition </a:t>
            </a:r>
            <a:r>
              <a:rPr lang="en-GB" dirty="0"/>
              <a:t>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 eaLnBrk="1" hangingPunct="1"/>
            <a:r>
              <a:rPr lang="en-GB" dirty="0"/>
              <a:t>The parameter values will be accumulated into an array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C4C70-3D74-4BA6-A2F0-A9FF9CF9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103480"/>
            <a:ext cx="6367483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list(heading,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...items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let str = `&lt;h3&gt;${heading}&lt;/h3&gt;`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for (let item of items)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str += `${item}&lt;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&gt;`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str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console.log(list('Ducks',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'Huey','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Duey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88339B4-D28F-46FB-8E3F-9DB572926F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6376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Spread Parameters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50892" cy="3742941"/>
          </a:xfrm>
        </p:spPr>
        <p:txBody>
          <a:bodyPr/>
          <a:lstStyle/>
          <a:p>
            <a:pPr eaLnBrk="1" hangingPunct="1"/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dirty="0"/>
              <a:t> to expand an array into its values</a:t>
            </a:r>
          </a:p>
          <a:p>
            <a:pPr lvl="1" eaLnBrk="1" hangingPunct="1"/>
            <a:r>
              <a:rPr lang="en-GB" dirty="0"/>
              <a:t>In this context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dirty="0"/>
              <a:t> is called the </a:t>
            </a:r>
            <a:r>
              <a:rPr lang="en-GB" i="1" dirty="0"/>
              <a:t>spread operator</a:t>
            </a:r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55D17E4-66EC-4992-9470-DEBE021D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74" y="1701430"/>
            <a:ext cx="6367483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[100, 200, 300]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4:  Arrow 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arrow functions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Multi-line arrow functions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Arrow functions and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522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ECMAScript Versions and Tools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Browser support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Installing Babel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Transpiling</a:t>
            </a:r>
            <a:r>
              <a:rPr lang="en-GB" sz="2200" dirty="0"/>
              <a:t> ES6++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ES6++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Online JavaScript playground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Arrow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7965521" cy="3742941"/>
          </a:xfrm>
        </p:spPr>
        <p:txBody>
          <a:bodyPr/>
          <a:lstStyle/>
          <a:p>
            <a:r>
              <a:rPr lang="en-GB" dirty="0"/>
              <a:t>ES6++ supports arrow functions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encloses params - 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if 1 param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separates params from body</a:t>
            </a:r>
          </a:p>
          <a:p>
            <a:pPr lvl="1"/>
            <a:r>
              <a:rPr lang="en-GB" dirty="0"/>
              <a:t>The function body is implicitly the return 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call an arrow function just like a regular function</a:t>
            </a:r>
          </a:p>
          <a:p>
            <a:pPr lvl="1"/>
            <a:endParaRPr lang="en-GB" dirty="0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333911" y="3559651"/>
            <a:ext cx="6844483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John','Smith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2D96BC0-03BB-4290-AB6A-11DB1185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12" y="2424213"/>
            <a:ext cx="6844484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fn,ln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`${ln}, ${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}`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442E5F2-2D09-4E60-AEF2-AD06F5978D2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43787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Multi-Line Arrow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arrow function over multiple lines</a:t>
            </a:r>
          </a:p>
          <a:p>
            <a:pPr lvl="1"/>
            <a:r>
              <a:rPr lang="en-GB" dirty="0"/>
              <a:t>Enclose function body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/>
              <a:t> braces</a:t>
            </a:r>
          </a:p>
          <a:p>
            <a:pPr lvl="1"/>
            <a:r>
              <a:rPr lang="en-GB" dirty="0"/>
              <a:t>Use an explicit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/>
              <a:t> statement to return a value</a:t>
            </a:r>
            <a:br>
              <a:rPr lang="en-GB" dirty="0"/>
            </a:br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76F172AA-5772-4894-8DE1-88BC270F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022" y="2063195"/>
            <a:ext cx="6628681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fn,ln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`${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ln.toUpperCase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()}, ${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}`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389FC0D-CE26-4327-AF1C-20AD44B37B3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480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 Functions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/>
              <a:t>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7596104" cy="3742941"/>
          </a:xfrm>
        </p:spPr>
        <p:txBody>
          <a:bodyPr/>
          <a:lstStyle/>
          <a:p>
            <a:r>
              <a:rPr lang="en-GB" dirty="0"/>
              <a:t>In ES5, nested functions have problems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example copies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name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param to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this.name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But when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setInterval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calls the anonymous function,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this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points to the global </a:t>
            </a:r>
            <a:r>
              <a:rPr lang="en-GB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window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object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628ABD4-D041-420B-B468-D07660E4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24" y="2397326"/>
            <a:ext cx="6723526" cy="1901003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Person(name) {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this.name = name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console.log('Hello ' +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}, 1000)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p1 = new Person('Janet')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B86D599-70BD-4ED9-A2BC-9995A1B8AD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2069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 Functions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/>
              <a:t>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r>
              <a:rPr lang="en-GB" dirty="0"/>
              <a:t>Arrow functions overcome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/>
              <a:t> problem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Arrow functions store this in a variable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_this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you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 an arrow function, it uses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_this</a:t>
            </a:r>
            <a:endParaRPr lang="en-GB" dirty="0">
              <a:latin typeface="+mj-lt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0D7A14F1-57D7-4A39-B3A6-C071B879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51" y="2093689"/>
            <a:ext cx="7014669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Person(name) {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this.name = name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console.log('Hello ' + this.name)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1000)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p1 = new Person('John')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1628AC4-1782-4C3F-B66C-2BA05E869B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A652465-1B28-45DC-AC13-F44066037BEC}"/>
              </a:ext>
            </a:extLst>
          </p:cNvPr>
          <p:cNvSpPr txBox="1">
            <a:spLocks/>
          </p:cNvSpPr>
          <p:nvPr/>
        </p:nvSpPr>
        <p:spPr bwMode="auto">
          <a:xfrm>
            <a:off x="8583668" y="4638346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7910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96171"/>
            <a:ext cx="6233685" cy="1589680"/>
          </a:xfrm>
        </p:spPr>
        <p:txBody>
          <a:bodyPr>
            <a:normAutofit lnSpcReduction="10000"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ECMAScript versions and tools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Variables, scope, and strings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 enhancements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Arrow functions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11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the Scene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49723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Most JavaScript applications have traditionally been written using "classic" JavaScript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ECMAScript 5 (ES5)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ECMAScript standard has evolved a lot since then</a:t>
            </a:r>
          </a:p>
          <a:p>
            <a:pPr lvl="1"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ES2015, aka ES6   - major changes, e.g. lambdas etc.</a:t>
            </a:r>
          </a:p>
          <a:p>
            <a:pPr lvl="1"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ES2016, aka ES7   - async/await etc.</a:t>
            </a:r>
          </a:p>
          <a:p>
            <a:pPr lvl="1"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ES2017, aka ES8   - more async/await features etc.</a:t>
            </a:r>
          </a:p>
          <a:p>
            <a:pPr lvl="1"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ES2018, aka ES9   - variadic functions etc.</a:t>
            </a:r>
          </a:p>
          <a:p>
            <a:pPr lvl="1"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ES2019, aka ES10 - array changes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 Support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browser support the new features in ES6++</a:t>
            </a:r>
          </a:p>
          <a:p>
            <a:pPr lvl="1"/>
            <a:r>
              <a:rPr lang="en-GB" dirty="0"/>
              <a:t>For max portability, you should "</a:t>
            </a:r>
            <a:r>
              <a:rPr lang="en-GB" dirty="0" err="1"/>
              <a:t>transpile</a:t>
            </a:r>
            <a:r>
              <a:rPr lang="en-GB" dirty="0"/>
              <a:t>" into ES5</a:t>
            </a:r>
          </a:p>
          <a:p>
            <a:pPr lvl="1"/>
            <a:r>
              <a:rPr lang="en-GB" dirty="0"/>
              <a:t>Use a </a:t>
            </a:r>
            <a:r>
              <a:rPr lang="en-GB" dirty="0" err="1"/>
              <a:t>transpiler</a:t>
            </a:r>
            <a:r>
              <a:rPr lang="en-GB" dirty="0"/>
              <a:t> such as Babel or </a:t>
            </a:r>
            <a:r>
              <a:rPr lang="en-GB" dirty="0" err="1"/>
              <a:t>Traceur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use Babel</a:t>
            </a:r>
          </a:p>
          <a:p>
            <a:pPr lvl="1"/>
            <a:r>
              <a:rPr lang="en-GB" dirty="0"/>
              <a:t>You can install Babel and related dependencies using Node Package Manager (</a:t>
            </a:r>
            <a:r>
              <a:rPr lang="en-GB" dirty="0" err="1"/>
              <a:t>npm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You can then use Babel to </a:t>
            </a:r>
            <a:r>
              <a:rPr lang="en-GB" dirty="0" err="1"/>
              <a:t>transpile</a:t>
            </a:r>
            <a:r>
              <a:rPr lang="en-GB" dirty="0"/>
              <a:t> ES6++ to ES5</a:t>
            </a:r>
          </a:p>
          <a:p>
            <a:pPr lvl="1"/>
            <a:r>
              <a:rPr lang="en-GB" dirty="0"/>
              <a:t>See the following slides for details…</a:t>
            </a:r>
          </a:p>
          <a:p>
            <a:pPr lvl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Installing Babel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15560" cy="3742941"/>
          </a:xfrm>
        </p:spPr>
        <p:txBody>
          <a:bodyPr/>
          <a:lstStyle/>
          <a:p>
            <a:r>
              <a:rPr lang="en-GB" dirty="0"/>
              <a:t>Take a look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C:\JsDeepDive</a:t>
            </a:r>
            <a:r>
              <a:rPr lang="en-GB" dirty="0"/>
              <a:t> folder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specifies Babel (and related libraries)</a:t>
            </a:r>
          </a:p>
          <a:p>
            <a:pPr lvl="1"/>
            <a:endParaRPr lang="en-GB" dirty="0"/>
          </a:p>
          <a:p>
            <a:r>
              <a:rPr lang="en-GB" dirty="0"/>
              <a:t>You can run </a:t>
            </a:r>
            <a:r>
              <a:rPr lang="en-GB" dirty="0" err="1"/>
              <a:t>npm</a:t>
            </a:r>
            <a:r>
              <a:rPr lang="en-GB" dirty="0"/>
              <a:t> to install these libraries as follows</a:t>
            </a:r>
          </a:p>
          <a:p>
            <a:pPr lvl="1"/>
            <a:r>
              <a:rPr lang="en-GB" dirty="0"/>
              <a:t>Downloads libraries into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dirty="0"/>
              <a:t> folder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327023" y="2838192"/>
            <a:ext cx="7014497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npm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Transpiling</a:t>
            </a:r>
            <a:r>
              <a:rPr lang="en-GB" dirty="0"/>
              <a:t> ES6++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Babel to </a:t>
            </a:r>
            <a:r>
              <a:rPr lang="en-GB" dirty="0" err="1"/>
              <a:t>transpile</a:t>
            </a:r>
            <a:r>
              <a:rPr lang="en-GB" dirty="0"/>
              <a:t> code to ES5 syntax, using the Node Package Manager executor (npx)</a:t>
            </a:r>
          </a:p>
          <a:p>
            <a:pPr lvl="1"/>
            <a:r>
              <a:rPr lang="en-GB" dirty="0"/>
              <a:t>This example </a:t>
            </a:r>
            <a:r>
              <a:rPr lang="en-GB" dirty="0" err="1"/>
              <a:t>transpiles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scratch.js</a:t>
            </a:r>
            <a:r>
              <a:rPr lang="en-GB" dirty="0"/>
              <a:t> into ES5 syntax, and writes the ES5 syntax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scratchES5.js</a:t>
            </a: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247581" y="2365115"/>
            <a:ext cx="6622921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npx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babel scratch.js -o scratchES5.js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247581" y="3344747"/>
            <a:ext cx="2739941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'Hi'</a:t>
            </a:r>
          </a:p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console.log(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101210" y="3344747"/>
            <a:ext cx="2726707" cy="8545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"use strict";</a:t>
            </a:r>
          </a:p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'Hi';</a:t>
            </a:r>
          </a:p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console.log(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6909" y="3017921"/>
            <a:ext cx="10057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scratch.js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0216" y="3018057"/>
            <a:ext cx="1319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scratchES5.js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770653" y="3427423"/>
            <a:ext cx="1319464" cy="590961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Transpile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51F51B-FDDC-45EA-A869-FD5444AC8F91}"/>
              </a:ext>
            </a:extLst>
          </p:cNvPr>
          <p:cNvSpPr/>
          <p:nvPr/>
        </p:nvSpPr>
        <p:spPr>
          <a:xfrm>
            <a:off x="3131916" y="3017259"/>
            <a:ext cx="1040269" cy="45975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>
                <a:solidFill>
                  <a:srgbClr val="FF0000"/>
                </a:solidFill>
              </a:rPr>
              <a:t>ES6++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7C6DD9-4BE9-4D38-BD1B-184331F03588}"/>
              </a:ext>
            </a:extLst>
          </p:cNvPr>
          <p:cNvSpPr/>
          <p:nvPr/>
        </p:nvSpPr>
        <p:spPr>
          <a:xfrm>
            <a:off x="6928312" y="3006153"/>
            <a:ext cx="1040269" cy="45975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>
                <a:solidFill>
                  <a:srgbClr val="FF0000"/>
                </a:solidFill>
              </a:rPr>
              <a:t>ES5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ES6++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18049" cy="3742941"/>
          </a:xfrm>
        </p:spPr>
        <p:txBody>
          <a:bodyPr/>
          <a:lstStyle/>
          <a:p>
            <a:r>
              <a:rPr lang="en-GB" dirty="0"/>
              <a:t>You can use Babel to run ES6++ code </a:t>
            </a:r>
          </a:p>
          <a:p>
            <a:pPr lvl="1"/>
            <a:r>
              <a:rPr lang="en-GB" dirty="0"/>
              <a:t>First it </a:t>
            </a:r>
            <a:r>
              <a:rPr lang="en-GB" dirty="0" err="1"/>
              <a:t>transpiles</a:t>
            </a:r>
            <a:r>
              <a:rPr lang="en-GB" dirty="0"/>
              <a:t> to ES5 code, then it runs the 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3B4EB7A-41E3-4E07-8B85-A3D7784C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81" y="1756991"/>
            <a:ext cx="6622921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npx babel-node scratch.js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4582EC-EDD8-4225-87CA-B5B40C71976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CFBF0-B26D-8821-7BB3-9F2F1107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81" y="2273268"/>
            <a:ext cx="6622921" cy="19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JavaScript Playground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1" y="924309"/>
            <a:ext cx="8053304" cy="3742941"/>
          </a:xfrm>
        </p:spPr>
        <p:txBody>
          <a:bodyPr/>
          <a:lstStyle/>
          <a:p>
            <a:r>
              <a:rPr lang="en-GB" dirty="0"/>
              <a:t>There's a handy JavaScript Playground available online</a:t>
            </a:r>
          </a:p>
          <a:p>
            <a:pPr lvl="1"/>
            <a:r>
              <a:rPr lang="en-GB" dirty="0">
                <a:hlinkClick r:id="rId3"/>
              </a:rPr>
              <a:t>https://playcode.io</a:t>
            </a:r>
            <a:r>
              <a:rPr lang="en-GB" dirty="0"/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5C47FAD-22BF-4AA7-B8FF-F5A3F816C5C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358EF-5CBA-4713-B70C-0DED4784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76" y="1771970"/>
            <a:ext cx="5005781" cy="31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7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Variables, Scope, and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Variable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Constants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String interpolation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Multi-line strings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6327099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508</TotalTime>
  <Words>1338</Words>
  <Application>Microsoft Office PowerPoint</Application>
  <PresentationFormat>On-screen Show (16:9)</PresentationFormat>
  <Paragraphs>251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Tahoma</vt:lpstr>
      <vt:lpstr>Standard_LiveLessons_2017</vt:lpstr>
      <vt:lpstr>Getting Started with ECMAScript</vt:lpstr>
      <vt:lpstr>Section 1:  ECMAScript Versions and Tools</vt:lpstr>
      <vt:lpstr>Setting the Scene</vt:lpstr>
      <vt:lpstr>Browser Support</vt:lpstr>
      <vt:lpstr>Installing Babel</vt:lpstr>
      <vt:lpstr>Transpiling ES6++ Code</vt:lpstr>
      <vt:lpstr>Running ES6++ Code</vt:lpstr>
      <vt:lpstr>Online JavaScript Playground</vt:lpstr>
      <vt:lpstr>Section 2:  Variables, Scope, and Strings</vt:lpstr>
      <vt:lpstr>Variable Scope</vt:lpstr>
      <vt:lpstr>Constants</vt:lpstr>
      <vt:lpstr>String Interpolation</vt:lpstr>
      <vt:lpstr>Multi-Line Strings</vt:lpstr>
      <vt:lpstr>Section 3:  Function Enhancements</vt:lpstr>
      <vt:lpstr>Default Parameters (1 of 2)</vt:lpstr>
      <vt:lpstr>Default Parameters (2 of 2)</vt:lpstr>
      <vt:lpstr>Rest Parameters</vt:lpstr>
      <vt:lpstr>Spread Parameters</vt:lpstr>
      <vt:lpstr>Section 4:  Arrow Functions</vt:lpstr>
      <vt:lpstr>Introduction to Arrow Functions</vt:lpstr>
      <vt:lpstr>Multi-Line Arrow Functions</vt:lpstr>
      <vt:lpstr>Arrow Functions and this (1 of 2)</vt:lpstr>
      <vt:lpstr>Arrow Functions and this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65</cp:revision>
  <dcterms:created xsi:type="dcterms:W3CDTF">2015-09-28T19:52:00Z</dcterms:created>
  <dcterms:modified xsi:type="dcterms:W3CDTF">2022-07-10T14:52:20Z</dcterms:modified>
</cp:coreProperties>
</file>