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730" r:id="rId2"/>
    <p:sldId id="257" r:id="rId3"/>
    <p:sldId id="734" r:id="rId4"/>
    <p:sldId id="743" r:id="rId5"/>
    <p:sldId id="715" r:id="rId6"/>
    <p:sldId id="735" r:id="rId7"/>
    <p:sldId id="736" r:id="rId8"/>
    <p:sldId id="737" r:id="rId9"/>
    <p:sldId id="744" r:id="rId10"/>
    <p:sldId id="697" r:id="rId11"/>
    <p:sldId id="716" r:id="rId12"/>
    <p:sldId id="739" r:id="rId13"/>
    <p:sldId id="740" r:id="rId14"/>
    <p:sldId id="741" r:id="rId15"/>
    <p:sldId id="748" r:id="rId16"/>
    <p:sldId id="721" r:id="rId17"/>
    <p:sldId id="745" r:id="rId18"/>
    <p:sldId id="722" r:id="rId19"/>
    <p:sldId id="723" r:id="rId20"/>
    <p:sldId id="746" r:id="rId21"/>
    <p:sldId id="726" r:id="rId22"/>
    <p:sldId id="725" r:id="rId23"/>
    <p:sldId id="74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6" autoAdjust="0"/>
    <p:restoredTop sz="94699"/>
  </p:normalViewPr>
  <p:slideViewPr>
    <p:cSldViewPr snapToGrid="0" snapToObjects="1">
      <p:cViewPr varScale="1">
        <p:scale>
          <a:sx n="117" d="100"/>
          <a:sy n="117" d="100"/>
        </p:scale>
        <p:origin x="208" y="5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987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857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513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104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47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456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Array Enhancements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3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6833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229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33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855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Array Enhancements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1265"/>
            <a:ext cx="6233685" cy="1589680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Core enhancements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Typed arrays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Finding an Element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9328" cy="3742941"/>
          </a:xfrm>
        </p:spPr>
        <p:txBody>
          <a:bodyPr/>
          <a:lstStyle/>
          <a:p>
            <a:pPr eaLnBrk="1" hangingPunct="1"/>
            <a:r>
              <a:rPr lang="en-GB" dirty="0"/>
              <a:t>In ES6++,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GB" dirty="0"/>
              <a:t> method</a:t>
            </a:r>
          </a:p>
          <a:p>
            <a:pPr lvl="1" eaLnBrk="1" hangingPunct="1"/>
            <a:r>
              <a:rPr lang="en-GB" dirty="0"/>
              <a:t>Executes call-back on each </a:t>
            </a:r>
            <a:r>
              <a:rPr lang="en-GB" dirty="0" err="1"/>
              <a:t>elem</a:t>
            </a:r>
            <a:r>
              <a:rPr lang="en-GB" dirty="0"/>
              <a:t> until it finds an item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477838">
              <a:tabLst>
                <a:tab pos="2601913" algn="l"/>
              </a:tabLst>
            </a:pPr>
            <a:r>
              <a:rPr lang="en-GB" dirty="0"/>
              <a:t>Call-back </a:t>
            </a:r>
            <a:r>
              <a:rPr lang="en-GB" dirty="0" err="1"/>
              <a:t>args</a:t>
            </a:r>
            <a:r>
              <a:rPr lang="en-GB" dirty="0"/>
              <a:t>:     	Elem, index (optional), array (optional)</a:t>
            </a:r>
          </a:p>
          <a:p>
            <a:pPr lvl="1" defTabSz="477838">
              <a:tabLst>
                <a:tab pos="2601913" algn="l"/>
              </a:tabLst>
            </a:pPr>
            <a:r>
              <a:rPr lang="en-GB" dirty="0"/>
              <a:t>Call-back return: 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319609" y="2416551"/>
            <a:ext cx="7021913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array = ['today', 'is', 'the', 'day']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item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array.find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(e,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a) =&gt;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console.log(`${e} ${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${a}`)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e.startsWith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console.log(item)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76B0BAC-E283-46DC-AFFD-72C596913557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6835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Finding an Element Index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78613" cy="3742941"/>
          </a:xfrm>
        </p:spPr>
        <p:txBody>
          <a:bodyPr/>
          <a:lstStyle/>
          <a:p>
            <a:pPr eaLnBrk="1" hangingPunct="1"/>
            <a:r>
              <a:rPr lang="en-GB" dirty="0"/>
              <a:t>In ES6++,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has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findIndex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method</a:t>
            </a:r>
          </a:p>
          <a:p>
            <a:pPr lvl="1"/>
            <a:r>
              <a:rPr lang="en-GB" dirty="0"/>
              <a:t>Executes call-back on each </a:t>
            </a:r>
            <a:r>
              <a:rPr lang="en-GB" dirty="0" err="1"/>
              <a:t>elem</a:t>
            </a:r>
            <a:r>
              <a:rPr lang="en-GB" dirty="0"/>
              <a:t> until it finds an item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2870200" algn="l"/>
              </a:tabLst>
            </a:pPr>
            <a:r>
              <a:rPr lang="en-GB" dirty="0"/>
              <a:t>Call-back </a:t>
            </a:r>
            <a:r>
              <a:rPr lang="en-GB" dirty="0" err="1"/>
              <a:t>args</a:t>
            </a:r>
            <a:r>
              <a:rPr lang="en-GB" dirty="0"/>
              <a:t>:	Elem, index (optional), array (optional)</a:t>
            </a:r>
          </a:p>
          <a:p>
            <a:pPr lvl="1">
              <a:tabLst>
                <a:tab pos="2870200" algn="l"/>
              </a:tabLst>
            </a:pPr>
            <a:r>
              <a:rPr lang="en-GB" dirty="0"/>
              <a:t>Call-back return: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78E8C75E-E29B-4BC7-8947-319EF5142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10" y="2434693"/>
            <a:ext cx="7021912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array = [10, 20, 30, 42, 50]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index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array.findIndex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(e,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a) =&gt;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console.log(`${e} ${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${a}`)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 === 42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console.log(index)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BD7F874-3ACB-4E49-8A2B-E8D571122C1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8119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Copying Elements within an Array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50013" cy="3742941"/>
          </a:xfrm>
        </p:spPr>
        <p:txBody>
          <a:bodyPr/>
          <a:lstStyle/>
          <a:p>
            <a:pPr eaLnBrk="1" hangingPunct="1"/>
            <a:r>
              <a:rPr lang="en-GB" dirty="0"/>
              <a:t>In ES6++,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has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copyWithin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method</a:t>
            </a:r>
          </a:p>
          <a:p>
            <a:pPr lvl="1" eaLnBrk="1" hangingPunct="1"/>
            <a:r>
              <a:rPr lang="en-GB" dirty="0"/>
              <a:t>Copies elements within an array</a:t>
            </a:r>
          </a:p>
          <a:p>
            <a:pPr lvl="1"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specify a target index, plus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start,end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indexes</a:t>
            </a:r>
          </a:p>
          <a:p>
            <a:pPr lvl="1" eaLnBrk="1" hangingPunct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eaLnBrk="1" hangingPunct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3DE114E-1F01-4160-9166-3056DFFE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10" y="2080627"/>
            <a:ext cx="7021912" cy="11161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array = [10, 20, 30, 40, 50]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array.copyWithin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(1, 0, 3)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console.log(array)       // [10,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10,20,30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,50]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C52034-33FA-462E-8640-A8B73DC1923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46517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Filling Elements in an Array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ES6++,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fill()</a:t>
            </a:r>
            <a:r>
              <a:rPr lang="en-GB" dirty="0"/>
              <a:t> instance method</a:t>
            </a:r>
          </a:p>
          <a:p>
            <a:pPr lvl="1" eaLnBrk="1" hangingPunct="1"/>
            <a:r>
              <a:rPr lang="en-GB" dirty="0"/>
              <a:t>Fills elements in an array</a:t>
            </a:r>
          </a:p>
          <a:p>
            <a:pPr lvl="1"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specify a fill value, plus optional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start,end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F398164A-09D3-4DF3-9533-A4973E6F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10" y="2065148"/>
            <a:ext cx="7021912" cy="137778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array = [10, 20, 30, 40, 50]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array.fill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(42)         // [42, 42, 42, 42, 42]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array.fill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(55, 1)      // [42, 55, 55, 55, 55]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array.fill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(99, 2, 4)   // [42, 55, 99, 99, 55]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CB36D27-0E6E-4A49-BD56-E0654842BC9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2645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Holes in Arrays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ES6++, you can create an array with holes</a:t>
            </a:r>
          </a:p>
          <a:p>
            <a:pPr lvl="1"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hole is an index that has no associated element</a:t>
            </a:r>
          </a:p>
          <a:p>
            <a:pPr lvl="1"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ES6++ treats a hole as if it were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A24B518-3241-4CF4-8B54-10C63C670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10" y="2063047"/>
            <a:ext cx="7021912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array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[10, , , 20]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 of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array.keys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console.log(k)   // 0,1,2,3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v of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array.values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console.log(v)   // 10,undefined,undefined,20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57C0D37-BB70-4F7D-BD0E-7E3D20FA1EC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17447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Typed Arrays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Using a typed array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Typed arrays available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How data is stored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Creating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Alternative view on data</a:t>
            </a:r>
          </a:p>
        </p:txBody>
      </p:sp>
    </p:spTree>
    <p:extLst>
      <p:ext uri="{BB962C8B-B14F-4D97-AF65-F5344CB8AC3E}">
        <p14:creationId xmlns:p14="http://schemas.microsoft.com/office/powerpoint/2010/main" val="339713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 of Typed Arrays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ES6++ defines typed arrays, for holding binary data</a:t>
            </a:r>
          </a:p>
          <a:p>
            <a:pPr lvl="1" eaLnBrk="1" hangingPunct="1"/>
            <a:r>
              <a:rPr lang="en-GB" dirty="0"/>
              <a:t>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Int32Array</a:t>
            </a:r>
            <a:r>
              <a:rPr lang="en-GB" dirty="0"/>
              <a:t> holds an array of 32-bit </a:t>
            </a:r>
            <a:r>
              <a:rPr lang="en-GB" dirty="0" err="1"/>
              <a:t>ints</a:t>
            </a:r>
            <a:endParaRPr lang="en-GB" dirty="0"/>
          </a:p>
          <a:p>
            <a:pPr lvl="1" eaLnBrk="1" hangingPunct="1"/>
            <a:endParaRPr lang="en-GB" dirty="0"/>
          </a:p>
          <a:p>
            <a:r>
              <a:rPr lang="en-GB" dirty="0"/>
              <a:t>You can create a typed array from a normal array</a:t>
            </a:r>
          </a:p>
          <a:p>
            <a:pPr lvl="1" eaLnBrk="1" hangingPunct="1"/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11E77A9E-FBCD-4099-87B5-9A9C61082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10" y="2487709"/>
            <a:ext cx="7021912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Int32Array([10, 20, 30])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Int32Array.BYTES_PER_ELEMENT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// 4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668325-629E-4CD4-A0C4-5CE59C69C41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0306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Using a Typed Array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Typed arrays are very similar to normal arrays</a:t>
            </a:r>
          </a:p>
          <a:p>
            <a:pPr lvl="1" eaLnBrk="1" hangingPunct="1"/>
            <a:r>
              <a:rPr lang="en-GB" dirty="0"/>
              <a:t>They have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GB" dirty="0"/>
              <a:t> property</a:t>
            </a:r>
          </a:p>
          <a:p>
            <a:pPr lvl="1" eaLnBrk="1" hangingPunct="1"/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/>
              <a:t> to access an element</a:t>
            </a:r>
          </a:p>
          <a:p>
            <a:pPr lvl="1" eaLnBrk="1" hangingPunct="1"/>
            <a:r>
              <a:rPr lang="en-GB" dirty="0"/>
              <a:t>You can iterate over the elements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55ED818-1260-4482-96CE-B8CA33A2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10" y="2424726"/>
            <a:ext cx="7021912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Int32Array([10, 20, 30])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// 3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 // 10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(let n of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console.log(n)          // 10 20 30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A738852-9BC2-46D1-80E8-73AA695AEC0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01332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What Typed Arrays are Available?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following typed arrays are available:</a:t>
            </a:r>
          </a:p>
          <a:p>
            <a:pPr lvl="1">
              <a:tabLst>
                <a:tab pos="1483519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Int8Array    </a:t>
            </a:r>
            <a:r>
              <a:rPr lang="en-GB" dirty="0"/>
              <a:t>8-bit signed int	</a:t>
            </a:r>
          </a:p>
          <a:p>
            <a:pPr lvl="1">
              <a:tabLst>
                <a:tab pos="1483519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Int16Array   </a:t>
            </a:r>
            <a:r>
              <a:rPr lang="en-GB" dirty="0"/>
              <a:t>16-bit signed int</a:t>
            </a:r>
          </a:p>
          <a:p>
            <a:pPr lvl="1">
              <a:tabLst>
                <a:tab pos="1483519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Int32Array   </a:t>
            </a:r>
            <a:r>
              <a:rPr lang="en-GB" dirty="0"/>
              <a:t>32-bit signed int</a:t>
            </a:r>
          </a:p>
          <a:p>
            <a:pPr lvl="1">
              <a:tabLst>
                <a:tab pos="1483519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Uint8Array   </a:t>
            </a:r>
            <a:r>
              <a:rPr lang="en-GB" dirty="0"/>
              <a:t>8-bit unsigned int</a:t>
            </a:r>
          </a:p>
          <a:p>
            <a:pPr lvl="1">
              <a:tabLst>
                <a:tab pos="1483519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Uint16Array  </a:t>
            </a:r>
            <a:r>
              <a:rPr lang="en-GB" dirty="0"/>
              <a:t>16-bit unsigned int</a:t>
            </a:r>
          </a:p>
          <a:p>
            <a:pPr lvl="1">
              <a:tabLst>
                <a:tab pos="1483519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Uint32Array  </a:t>
            </a:r>
            <a:r>
              <a:rPr lang="en-GB" dirty="0"/>
              <a:t>32-bit unsigned int</a:t>
            </a:r>
          </a:p>
          <a:p>
            <a:pPr lvl="1">
              <a:tabLst>
                <a:tab pos="1483519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Float32Array </a:t>
            </a:r>
            <a:r>
              <a:rPr lang="en-GB" dirty="0"/>
              <a:t>32-bit fraction</a:t>
            </a:r>
          </a:p>
          <a:p>
            <a:pPr lvl="1">
              <a:tabLst>
                <a:tab pos="1483519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Float64Array </a:t>
            </a:r>
            <a:r>
              <a:rPr lang="en-GB" dirty="0"/>
              <a:t>64-bit fraction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1874259-F9F3-4130-B83B-D1B42F1FCD08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7142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How Data is Stored (1 of 2)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 typed array doesn't store the data inside itself</a:t>
            </a:r>
          </a:p>
          <a:p>
            <a:pPr lvl="1" eaLnBrk="1" hangingPunct="1"/>
            <a:r>
              <a:rPr lang="en-GB" dirty="0"/>
              <a:t>It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GB" dirty="0"/>
              <a:t> property, points to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lang="en-GB" dirty="0"/>
              <a:t> stores the raw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B772FBA-1B06-4B0D-AC0F-4B00C658487F}"/>
              </a:ext>
            </a:extLst>
          </p:cNvPr>
          <p:cNvSpPr/>
          <p:nvPr/>
        </p:nvSpPr>
        <p:spPr>
          <a:xfrm>
            <a:off x="1686431" y="2611329"/>
            <a:ext cx="1543485" cy="836428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1D77B4-A37D-454C-891C-8A5F4841B53E}"/>
              </a:ext>
            </a:extLst>
          </p:cNvPr>
          <p:cNvSpPr/>
          <p:nvPr/>
        </p:nvSpPr>
        <p:spPr>
          <a:xfrm>
            <a:off x="4172190" y="2611329"/>
            <a:ext cx="1543485" cy="836428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B84EBA-5BCD-422F-A2D1-7EB8A9DF8636}"/>
              </a:ext>
            </a:extLst>
          </p:cNvPr>
          <p:cNvSpPr/>
          <p:nvPr/>
        </p:nvSpPr>
        <p:spPr>
          <a:xfrm>
            <a:off x="6484763" y="2944483"/>
            <a:ext cx="170121" cy="170121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B71F7-F593-4F65-91C5-CE9A3D5337C0}"/>
              </a:ext>
            </a:extLst>
          </p:cNvPr>
          <p:cNvSpPr/>
          <p:nvPr/>
        </p:nvSpPr>
        <p:spPr>
          <a:xfrm>
            <a:off x="6654884" y="2944483"/>
            <a:ext cx="170121" cy="170121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3370C9-6329-405A-98A0-5FC69AC473C7}"/>
              </a:ext>
            </a:extLst>
          </p:cNvPr>
          <p:cNvSpPr/>
          <p:nvPr/>
        </p:nvSpPr>
        <p:spPr>
          <a:xfrm>
            <a:off x="6817916" y="2944483"/>
            <a:ext cx="170121" cy="170121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D741E4-2E6D-4174-B57A-4F6CC4CBF24E}"/>
              </a:ext>
            </a:extLst>
          </p:cNvPr>
          <p:cNvSpPr/>
          <p:nvPr/>
        </p:nvSpPr>
        <p:spPr>
          <a:xfrm>
            <a:off x="6988037" y="2944483"/>
            <a:ext cx="170121" cy="170121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DA55F-B71A-4125-98CA-1298459EC06E}"/>
              </a:ext>
            </a:extLst>
          </p:cNvPr>
          <p:cNvSpPr/>
          <p:nvPr/>
        </p:nvSpPr>
        <p:spPr>
          <a:xfrm>
            <a:off x="7158158" y="2944483"/>
            <a:ext cx="170121" cy="170121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4023E1-6CF9-4163-B313-B7A8D7BA20C5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2888771" y="3020867"/>
            <a:ext cx="1273878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575521-5B5D-44D6-99E7-DEE071267FA9}"/>
              </a:ext>
            </a:extLst>
          </p:cNvPr>
          <p:cNvCxnSpPr/>
          <p:nvPr/>
        </p:nvCxnSpPr>
        <p:spPr>
          <a:xfrm>
            <a:off x="5715675" y="3029543"/>
            <a:ext cx="776176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3261B8-5A38-4D51-9EDE-747E96C2B6EA}"/>
              </a:ext>
            </a:extLst>
          </p:cNvPr>
          <p:cNvSpPr txBox="1"/>
          <p:nvPr/>
        </p:nvSpPr>
        <p:spPr>
          <a:xfrm>
            <a:off x="1535537" y="3450932"/>
            <a:ext cx="172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Typed array</a:t>
            </a:r>
          </a:p>
          <a:p>
            <a:pPr algn="ctr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7F8574-F2CB-49F9-99C7-857202C35D47}"/>
              </a:ext>
            </a:extLst>
          </p:cNvPr>
          <p:cNvSpPr txBox="1"/>
          <p:nvPr/>
        </p:nvSpPr>
        <p:spPr>
          <a:xfrm>
            <a:off x="4129595" y="3450932"/>
            <a:ext cx="173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latin typeface="+mj-lt"/>
                <a:cs typeface="Courier New" panose="02070309020205020404" pitchFamily="49" charset="0"/>
              </a:rPr>
              <a:t>object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3DCF6-01E4-4476-98F9-546BD39C75F3}"/>
              </a:ext>
            </a:extLst>
          </p:cNvPr>
          <p:cNvSpPr txBox="1"/>
          <p:nvPr/>
        </p:nvSpPr>
        <p:spPr>
          <a:xfrm>
            <a:off x="6263717" y="3097250"/>
            <a:ext cx="130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Raw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B70308-8EB6-48E5-92AE-FA4A3B6513E0}"/>
              </a:ext>
            </a:extLst>
          </p:cNvPr>
          <p:cNvSpPr txBox="1"/>
          <p:nvPr/>
        </p:nvSpPr>
        <p:spPr>
          <a:xfrm>
            <a:off x="1212618" y="2860266"/>
            <a:ext cx="1738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endParaRPr lang="en-GB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34497DD0-0E41-4FF7-8522-BC5D90CA6CC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F3F3C8-06EC-848B-765B-F61245854EB3}"/>
              </a:ext>
            </a:extLst>
          </p:cNvPr>
          <p:cNvSpPr/>
          <p:nvPr/>
        </p:nvSpPr>
        <p:spPr>
          <a:xfrm>
            <a:off x="2888771" y="2944483"/>
            <a:ext cx="152767" cy="152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226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Core Enhancements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Creating an array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Iterating over an array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Finding an element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Finding an element index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Copying elements within an array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Filling elements in an array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Holes in arrays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imes New Roman" pitchFamily="18" charset="0"/>
              </a:rPr>
              <a:t>How Data is Stored (2 of 2)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This example shows how to use a typed array, access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and access the raw data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5DD20F17-10ED-487D-B720-60D9B8CB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10" y="1679851"/>
            <a:ext cx="7021912" cy="242422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Int32Array([10,200,30,40,50])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Get reference to underlying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buf1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nums.buffer</a:t>
            </a:r>
            <a:endParaRPr lang="en-GB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console.log(buf1.byteLength)    // 20 bytes.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new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from bytes 5 to 14. 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buf2 = buf1.slice(5,15)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console.log(buf2.byteLength)   // 10 bytes.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1260CBD-8D51-4F0B-B517-A8143576A2BB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734787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Creating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lang="en-GB" dirty="0">
                <a:cs typeface="Times New Roman" pitchFamily="18" charset="0"/>
              </a:rPr>
              <a:t> Directly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94728" cy="3742941"/>
          </a:xfrm>
        </p:spPr>
        <p:txBody>
          <a:bodyPr/>
          <a:lstStyle/>
          <a:p>
            <a:pPr eaLnBrk="1" hangingPunct="1"/>
            <a:r>
              <a:rPr lang="en-GB" dirty="0"/>
              <a:t>It's possible to create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lang="en-GB" dirty="0"/>
              <a:t> directly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Many JS APIs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lang="en-GB" dirty="0"/>
              <a:t> to hold binary data</a:t>
            </a:r>
          </a:p>
          <a:p>
            <a:pPr lvl="1" eaLnBrk="1" hangingPunct="1"/>
            <a:r>
              <a:rPr lang="en-GB" dirty="0"/>
              <a:t>File API</a:t>
            </a:r>
          </a:p>
          <a:p>
            <a:pPr lvl="1" eaLnBrk="1" hangingPunct="1"/>
            <a:r>
              <a:rPr lang="en-GB" dirty="0"/>
              <a:t>Canvas API for processing images</a:t>
            </a:r>
          </a:p>
          <a:p>
            <a:pPr lvl="1" eaLnBrk="1" hangingPunct="1"/>
            <a:r>
              <a:rPr lang="en-GB" dirty="0"/>
              <a:t>Ajax calls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Web sockets</a:t>
            </a:r>
          </a:p>
          <a:p>
            <a:pPr lvl="1" eaLnBrk="1" hangingPunct="1"/>
            <a:r>
              <a:rPr lang="en-GB" dirty="0"/>
              <a:t>WebGL for low-level pixel handling in graphics processing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319610" y="1363441"/>
            <a:ext cx="7021912" cy="33134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(128)  // 128 bytes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5428496-9D26-4135-B589-0E59786E0327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36169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Alternative View on Data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get an alternative view on the raw data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 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DataView</a:t>
            </a:r>
            <a:r>
              <a:rPr lang="en-GB" dirty="0"/>
              <a:t> that points 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DataView</a:t>
            </a:r>
            <a:r>
              <a:rPr lang="en-GB" dirty="0"/>
              <a:t> can reinterpret data as a particular type</a:t>
            </a:r>
          </a:p>
          <a:p>
            <a:pPr lvl="1" eaLnBrk="1" hangingPunct="1"/>
            <a:r>
              <a:rPr lang="en-GB" dirty="0"/>
              <a:t> E.g.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getInt8/setInt8</a:t>
            </a:r>
            <a:r>
              <a:rPr lang="en-GB" dirty="0"/>
              <a:t> reinterpret data as 8-bit </a:t>
            </a:r>
            <a:r>
              <a:rPr lang="en-GB" dirty="0" err="1"/>
              <a:t>ints</a:t>
            </a:r>
            <a:endParaRPr lang="en-GB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ABA039C-139E-46DF-A660-360E83B2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086" y="2449164"/>
            <a:ext cx="6984435" cy="163939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(128)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dataView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DataView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Treat data as 8-bit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set/get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[5]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dataView.setInt8(5, 100) 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console.log(dataView.getInt8(5))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919E4C2-127F-4C29-8FF5-B8E29053FBF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2330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1265"/>
            <a:ext cx="6233685" cy="158968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Core enhancements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Typed arrays</a:t>
            </a:r>
          </a:p>
        </p:txBody>
      </p:sp>
    </p:spTree>
    <p:extLst>
      <p:ext uri="{BB962C8B-B14F-4D97-AF65-F5344CB8AC3E}">
        <p14:creationId xmlns:p14="http://schemas.microsoft.com/office/powerpoint/2010/main" val="114809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Creating an Array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Array.from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to create an array from an array-like object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property and indexed elements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319609" y="2041697"/>
            <a:ext cx="7021912" cy="11161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{length:3, 0:'Jo', 1:'Mo', 2: 'Zoe'}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array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Array.from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console.log(array)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92303E7-26F5-44CE-BE40-C9C3E849A2E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5102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Creating an Array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Array.from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89929" cy="3742941"/>
          </a:xfrm>
        </p:spPr>
        <p:txBody>
          <a:bodyPr/>
          <a:lstStyle/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create an array from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returned from a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can take an optional second argument, </a:t>
            </a:r>
            <a:br>
              <a:rPr lang="en-GB" dirty="0"/>
            </a:br>
            <a:r>
              <a:rPr lang="en-GB" dirty="0"/>
              <a:t>to map items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F0510DB-EDA0-42C8-8B56-1E947A2E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1687033"/>
            <a:ext cx="6995321" cy="11161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spans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('span')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texts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Array.from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(spans, s=&gt;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s.textContent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console.log(texts)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663841A-1353-4F07-A22B-4F4B99CB0A4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5570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imes New Roman" pitchFamily="18" charset="0"/>
              </a:rPr>
              <a:t>Creating an Array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Array.of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945956" cy="3742941"/>
          </a:xfrm>
        </p:spPr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creates an array from a series of values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319608" y="1347761"/>
            <a:ext cx="7021913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 = [10,20,30]           // 3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b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Array.of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(10,20,30)  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Equivalent</a:t>
            </a:r>
            <a:endParaRPr lang="en-GB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c = new Array(10,20,30)  // Equivalent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2153C7A-018F-4C47-A16E-02CA521891FB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8275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Iterating over an Array in ES5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ES5 provides several ways to iterate over an array: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319610" y="1371629"/>
            <a:ext cx="7021912" cy="294744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array = [10, 20, 30]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(var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console.log(array[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(var j in array)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console.log(array[j])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array.forEach(function(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B37DE47-B3A6-458D-8BB0-E984CAFD371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5805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Iterating over an Array in ES6++ (1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764528" cy="3742941"/>
          </a:xfrm>
        </p:spPr>
        <p:txBody>
          <a:bodyPr/>
          <a:lstStyle/>
          <a:p>
            <a:r>
              <a:rPr lang="en-GB" dirty="0"/>
              <a:t>In ES6++ 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for-of</a:t>
            </a:r>
            <a:r>
              <a:rPr lang="en-GB" dirty="0">
                <a:cs typeface="Courier New" panose="02070309020205020404" pitchFamily="49" charset="0"/>
              </a:rPr>
              <a:t> to iterate over </a:t>
            </a:r>
            <a:r>
              <a:rPr lang="en-GB" dirty="0"/>
              <a:t>elements</a:t>
            </a:r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In ES6++ you can use an arrow function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1CCA4925-FD4F-4677-92E5-2C560DC9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09" y="2951040"/>
            <a:ext cx="7021912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array = [10, 20, 30]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array.forEach(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A712FD61-8E10-466E-87DD-09DF897AA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09" y="1339813"/>
            <a:ext cx="7021912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array = [10, 20, 30]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array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F081E76-65C6-47CA-9D49-19E5F0D1BCC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8454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Iterating over an Array in ES6++ (2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ES6++,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has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entries()</a:t>
            </a:r>
            <a:r>
              <a:rPr lang="en-GB" dirty="0"/>
              <a:t> method</a:t>
            </a:r>
          </a:p>
          <a:p>
            <a:pPr lvl="1" eaLnBrk="1" hangingPunct="1"/>
            <a:r>
              <a:rPr lang="en-GB" dirty="0"/>
              <a:t>Iterates through array and gives index/element pairs</a:t>
            </a:r>
          </a:p>
          <a:p>
            <a:pPr lvl="1" eaLnBrk="1" hangingPunct="1"/>
            <a:r>
              <a:rPr lang="en-GB" dirty="0"/>
              <a:t>You can use this in conjunction with </a:t>
            </a:r>
            <a:r>
              <a:rPr lang="en-GB" dirty="0" err="1"/>
              <a:t>destructuring</a:t>
            </a:r>
            <a:endParaRPr lang="en-GB" dirty="0"/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BFD04A1B-6C64-46D3-A99D-23A82594D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09" y="2074366"/>
            <a:ext cx="7021912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array = [10, 20, 30]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[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e] of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array.entries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console.log(`At index ${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is value ${e}`)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3350B9C-DEB9-4A07-9498-A4C589BFB56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39844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Iterating over an Array in ES6++ (3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also has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keys()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r>
              <a:rPr lang="en-GB" dirty="0"/>
              <a:t> methods</a:t>
            </a:r>
          </a:p>
          <a:p>
            <a:pPr lvl="1" eaLnBrk="1" hangingPunct="1"/>
            <a:r>
              <a:rPr lang="en-GB" dirty="0"/>
              <a:t>Return the keys and values, respectively </a:t>
            </a: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319610" y="1712132"/>
            <a:ext cx="7021912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array = [10, 20, 30]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key of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array.keys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// 0, 1, 2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console.log(key)             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value of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array.values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// 10, 20, 30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console.log(value)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CF7BC61-1E40-42AF-8E1F-4E26580CD2E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4448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628</TotalTime>
  <Words>1542</Words>
  <Application>Microsoft Office PowerPoint</Application>
  <PresentationFormat>On-screen Show (16:9)</PresentationFormat>
  <Paragraphs>255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Lucida Console</vt:lpstr>
      <vt:lpstr>Open Sans</vt:lpstr>
      <vt:lpstr>Standard_LiveLessons_2017</vt:lpstr>
      <vt:lpstr>Array Enhancements</vt:lpstr>
      <vt:lpstr>Section 1:  Core Enhancements</vt:lpstr>
      <vt:lpstr>Creating an Array via Array.from</vt:lpstr>
      <vt:lpstr>Creating an Array via Array.from</vt:lpstr>
      <vt:lpstr>Creating an Array via Array.of</vt:lpstr>
      <vt:lpstr>Iterating over an Array in ES5</vt:lpstr>
      <vt:lpstr>Iterating over an Array in ES6++ (1 of 3)</vt:lpstr>
      <vt:lpstr>Iterating over an Array in ES6++ (2 of 3)</vt:lpstr>
      <vt:lpstr>Iterating over an Array in ES6++ (3 of 3)</vt:lpstr>
      <vt:lpstr>Finding an Element</vt:lpstr>
      <vt:lpstr>Finding an Element Index</vt:lpstr>
      <vt:lpstr>Copying Elements within an Array</vt:lpstr>
      <vt:lpstr>Filling Elements in an Array</vt:lpstr>
      <vt:lpstr>Holes in Arrays</vt:lpstr>
      <vt:lpstr>Section 2:  Typed Arrays</vt:lpstr>
      <vt:lpstr>Overview of Typed Arrays</vt:lpstr>
      <vt:lpstr>Using a Typed Array</vt:lpstr>
      <vt:lpstr>What Typed Arrays are Available?</vt:lpstr>
      <vt:lpstr>How Data is Stored (1 of 2)</vt:lpstr>
      <vt:lpstr>How Data is Stored (2 of 2)</vt:lpstr>
      <vt:lpstr>Creating an ArrayBuffer Directly</vt:lpstr>
      <vt:lpstr>Alternative View on Data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81</cp:revision>
  <dcterms:created xsi:type="dcterms:W3CDTF">2015-09-28T19:52:00Z</dcterms:created>
  <dcterms:modified xsi:type="dcterms:W3CDTF">2022-07-12T16:44:55Z</dcterms:modified>
</cp:coreProperties>
</file>