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768" r:id="rId2"/>
    <p:sldId id="257" r:id="rId3"/>
    <p:sldId id="699" r:id="rId4"/>
    <p:sldId id="700" r:id="rId5"/>
    <p:sldId id="709" r:id="rId6"/>
    <p:sldId id="757" r:id="rId7"/>
    <p:sldId id="759" r:id="rId8"/>
    <p:sldId id="758" r:id="rId9"/>
    <p:sldId id="738" r:id="rId10"/>
    <p:sldId id="760" r:id="rId11"/>
    <p:sldId id="769" r:id="rId12"/>
    <p:sldId id="740" r:id="rId13"/>
    <p:sldId id="741" r:id="rId14"/>
    <p:sldId id="761" r:id="rId15"/>
    <p:sldId id="770" r:id="rId16"/>
    <p:sldId id="762" r:id="rId17"/>
    <p:sldId id="744" r:id="rId18"/>
    <p:sldId id="748" r:id="rId19"/>
    <p:sldId id="763" r:id="rId20"/>
    <p:sldId id="746" r:id="rId21"/>
    <p:sldId id="771" r:id="rId22"/>
    <p:sldId id="764" r:id="rId23"/>
    <p:sldId id="765" r:id="rId24"/>
    <p:sldId id="766" r:id="rId25"/>
    <p:sldId id="772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4" autoAdjust="0"/>
    <p:restoredTop sz="96454" autoAdjust="0"/>
  </p:normalViewPr>
  <p:slideViewPr>
    <p:cSldViewPr snapToGrid="0" snapToObjects="1">
      <p:cViewPr varScale="1">
        <p:scale>
          <a:sx n="118" d="100"/>
          <a:sy n="118" d="100"/>
        </p:scale>
        <p:origin x="67" y="21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987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6T15:54:31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11256 0 0,'0'0'1176'0'0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Collections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350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Collections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Collections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Collections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Collections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216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Collections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Collections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Collections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020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Collections</a:t>
            </a:r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Collections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69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Collections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526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Collections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2987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62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Collections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Collections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Collections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Collections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Collections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802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Collections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Collections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416277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80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229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322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05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82989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49" r:id="rId7"/>
    <p:sldLayoutId id="2147483650" r:id="rId8"/>
    <p:sldLayoutId id="2147483652" r:id="rId9"/>
    <p:sldLayoutId id="2147483654" r:id="rId10"/>
    <p:sldLayoutId id="2147483656" r:id="rId11"/>
    <p:sldLayoutId id="2147483657" r:id="rId12"/>
    <p:sldLayoutId id="2147483655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Collections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303926"/>
            <a:ext cx="6233685" cy="1589680"/>
          </a:xfrm>
        </p:spPr>
        <p:txBody>
          <a:bodyPr>
            <a:normAutofit lnSpcReduction="10000"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WeakMap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WeakSet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Conversion to an Array (2 of 2)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500" y="924309"/>
            <a:ext cx="7675655" cy="3742941"/>
          </a:xfrm>
        </p:spPr>
        <p:txBody>
          <a:bodyPr/>
          <a:lstStyle/>
          <a:p>
            <a:r>
              <a:rPr lang="en-GB" dirty="0"/>
              <a:t>A common reason for converting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GB" dirty="0"/>
              <a:t> into an array: 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So you can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filter()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functions 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Array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has these functions, but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Map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doesn't)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314000" y="2059678"/>
            <a:ext cx="6966112" cy="242422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array = [...emps]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resultArray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array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filter(([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k,v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=&gt;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v.startsWith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('B'))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   (([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k,v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=&gt; [k, '***' + v + '***'])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resultMap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Map(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resultArray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(let entry of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resultMap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console.log(entry)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9EA3173-9AC5-49C4-94F3-2DF84C881EC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D3F2C9D-13C9-465B-B17C-3A34F44F1168}"/>
                  </a:ext>
                </a:extLst>
              </p14:cNvPr>
              <p14:cNvContentPartPr/>
              <p14:nvPr/>
            </p14:nvContentPartPr>
            <p14:xfrm>
              <a:off x="3057162" y="4441555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D3F2C9D-13C9-465B-B17C-3A34F44F11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8162" y="443255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767449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 of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WeakMap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Creating and using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WeakMap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Usage scenario: caching</a:t>
            </a:r>
          </a:p>
        </p:txBody>
      </p:sp>
    </p:spTree>
    <p:extLst>
      <p:ext uri="{BB962C8B-B14F-4D97-AF65-F5344CB8AC3E}">
        <p14:creationId xmlns:p14="http://schemas.microsoft.com/office/powerpoint/2010/main" val="122705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Overview of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WeakMap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WeakMap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holds key-value pairs, just like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 eaLnBrk="1" hangingPunct="1"/>
            <a:r>
              <a:rPr lang="en-GB" dirty="0">
                <a:cs typeface="Times New Roman" pitchFamily="18" charset="0"/>
              </a:rPr>
              <a:t>But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WeakMap</a:t>
            </a:r>
            <a:r>
              <a:rPr lang="en-GB" dirty="0">
                <a:cs typeface="Times New Roman" pitchFamily="18" charset="0"/>
              </a:rPr>
              <a:t> doesn't prevent garbage collection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Additional differences between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WeakMap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GB" dirty="0"/>
              <a:t>:</a:t>
            </a:r>
          </a:p>
          <a:p>
            <a:pPr lvl="1" eaLnBrk="1" hangingPunct="1"/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WeakMap</a:t>
            </a:r>
            <a:r>
              <a:rPr lang="en-GB" dirty="0"/>
              <a:t> keys must be objects</a:t>
            </a:r>
          </a:p>
          <a:p>
            <a:pPr lvl="1" eaLnBrk="1" hangingPunct="1"/>
            <a:r>
              <a:rPr lang="en-GB" dirty="0">
                <a:latin typeface="+mj-lt"/>
              </a:rPr>
              <a:t>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can't iterate over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WeakMap</a:t>
            </a:r>
            <a:r>
              <a:rPr lang="en-GB" dirty="0"/>
              <a:t> - only get/set entries</a:t>
            </a:r>
          </a:p>
          <a:p>
            <a:pPr lvl="1" eaLnBrk="1" hangingPunct="1"/>
            <a:r>
              <a:rPr lang="en-GB" dirty="0"/>
              <a:t> You can't clear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WeakMap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  <a:cs typeface="Times New Roman" pitchFamily="18" charset="0"/>
            </a:endParaRPr>
          </a:p>
          <a:p>
            <a:pPr lvl="1" eaLnBrk="1" hangingPunct="1"/>
            <a:endParaRPr lang="en-GB" dirty="0">
              <a:latin typeface="+mj-lt"/>
              <a:cs typeface="Times New Roman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97B0814-6ADD-4989-8410-78CF465775E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811512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and Using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WeakMap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BC84F86C-0FB2-4338-BAD9-AD943C117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000" y="960715"/>
            <a:ext cx="6966112" cy="320905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WeakMap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k1 = {}, k2 = {}, k3 = {}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wm.set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(k1, 42)</a:t>
            </a: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wm.set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(k2, {name: 'John', age: 21})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wm.get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(k1))   // 42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wm.get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(k3))   // undefined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wm.delete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(k1)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wm.has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(k1))   // false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wm.has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(k2))   // true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1DBD053-34CC-46A2-8A85-7319083A29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924283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Usage Scenario: Caching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WeakMap</a:t>
            </a:r>
            <a:r>
              <a:rPr lang="en-GB" dirty="0"/>
              <a:t> to cache "expensive" values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C9A96FA9-5465-4EA6-A393-B46B50BFB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000" y="1336446"/>
            <a:ext cx="6966112" cy="320905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const cache = new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WeakMap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getExpensiveValue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(key){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cache.has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(key)) {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cache.get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(key)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else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expensiveOpToCreateValueFor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(key)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cache.set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(key,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1EC40D9-B423-41CE-A874-87375685D027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70791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r>
              <a:rPr lang="en-GB" dirty="0"/>
              <a:t>Creating and using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r>
              <a:rPr lang="en-GB" dirty="0"/>
              <a:t>Iteration</a:t>
            </a:r>
          </a:p>
          <a:p>
            <a:r>
              <a:rPr lang="en-GB" dirty="0"/>
              <a:t>Additional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491108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dirty="0"/>
              <a:t> is a collection that guarantees no duplicates</a:t>
            </a:r>
          </a:p>
          <a:p>
            <a:pPr lvl="1"/>
            <a:r>
              <a:rPr lang="en-GB" dirty="0"/>
              <a:t>If you add the same object multiple times…</a:t>
            </a:r>
          </a:p>
          <a:p>
            <a:pPr lvl="1"/>
            <a:r>
              <a:rPr lang="en-GB" dirty="0"/>
              <a:t>It will only be held once in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D50D3C0-88F2-416D-89FE-5CEF8E3075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780854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Creating and Using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885A8120-A5A4-482E-8C46-5C4F0B3F7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000" y="955854"/>
            <a:ext cx="6966112" cy="347066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lotto = new Set()</a:t>
            </a: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lotto.add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.add(3)   // Duplicate, not added again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.add(19)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.add(2)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lotto.delete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(19)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lotto.has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(3))    // true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lotto.has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(19))   // false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lotto.size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   // 2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lotto.clear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lotto.size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   // 0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9EFD7D6-5CE2-4F25-8AEA-7E058167A9F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75783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Iteration (1 of 2)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iterate over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dirty="0"/>
              <a:t> as follows: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3A50FD22-67AA-4410-B831-ECFAE0D44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200" y="1310690"/>
            <a:ext cx="6940912" cy="190100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number of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lotto.values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console.log(number)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number of lotto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console.log(number)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lotto.forEach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(v =&gt; console.log(v))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5DC8A31-FA87-4F63-845E-42DE5804E58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007157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 (2 of 2)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Note about some additional methods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dirty="0">
                <a:latin typeface="+mj-lt"/>
              </a:rPr>
              <a:t>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keys()   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- returns the values!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entries() </a:t>
            </a:r>
            <a:r>
              <a:rPr lang="en-GB" dirty="0">
                <a:latin typeface="+mj-lt"/>
              </a:rPr>
              <a:t>- </a:t>
            </a:r>
            <a:r>
              <a:rPr lang="en-GB" dirty="0"/>
              <a:t>returns [</a:t>
            </a:r>
            <a:r>
              <a:rPr lang="en-GB" dirty="0" err="1"/>
              <a:t>value,value</a:t>
            </a:r>
            <a:r>
              <a:rPr lang="en-GB" dirty="0"/>
              <a:t>] arrays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+mj-lt"/>
            </a:endParaRPr>
          </a:p>
          <a:p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3A50FD22-67AA-4410-B831-ECFAE0D44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000" y="2071979"/>
            <a:ext cx="6966112" cy="137778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k of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lotto.keys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console.log(k)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[v1,v2] of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lotto.entries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console.log(v1, v2)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2A38E2F-B9CB-44D8-8310-3FDF39CE714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38210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>
                <a:cs typeface="Times New Roman" pitchFamily="18" charset="0"/>
              </a:rPr>
              <a:t>Overview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GB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Creating and using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Alternative creation techniques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Getting keys, values, entries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Iteration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Conversion to an array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dirty="0"/>
              <a:t> Operations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create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dirty="0"/>
              <a:t> from an array of values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convert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dirty="0"/>
              <a:t> to an array 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So you can perform array-like operations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314000" y="1343915"/>
            <a:ext cx="6966112" cy="33134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lotto = new Set([3, 12, 19, 1, 2, 7])</a:t>
            </a: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1314000" y="2860845"/>
            <a:ext cx="6966112" cy="163939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[...lotto]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resultArr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 =&gt; v % 2 === 0)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.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map(v =&gt; v * v)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Set(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resultArr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(let entry of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console.log(entry)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55A04AA-455F-4742-85F4-A66500402A6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470004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4: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 of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WeakSet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Creating and using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WeakSet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Usage scenario: weak </a:t>
            </a:r>
            <a:r>
              <a:rPr lang="en-GB" dirty="0" err="1"/>
              <a:t>catalog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467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Overview of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WeakSet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WeakSet</a:t>
            </a:r>
            <a:r>
              <a:rPr lang="en-GB" dirty="0"/>
              <a:t> holds weak unique references to values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/>
          </a:p>
          <a:p>
            <a:r>
              <a:rPr lang="en-GB" dirty="0"/>
              <a:t>Characteristics of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WeakSet</a:t>
            </a:r>
            <a:r>
              <a:rPr lang="en-GB" dirty="0"/>
              <a:t> (similar-</a:t>
            </a:r>
            <a:r>
              <a:rPr lang="en-GB" dirty="0" err="1"/>
              <a:t>ish</a:t>
            </a:r>
            <a:r>
              <a:rPr lang="en-GB" dirty="0"/>
              <a:t> 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WeakMap</a:t>
            </a:r>
            <a:r>
              <a:rPr lang="en-GB" dirty="0"/>
              <a:t>):</a:t>
            </a:r>
          </a:p>
          <a:p>
            <a:pPr lvl="1"/>
            <a:r>
              <a:rPr lang="en-GB" dirty="0"/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WeakSet</a:t>
            </a:r>
            <a:r>
              <a:rPr lang="en-GB" dirty="0"/>
              <a:t> items must be objects</a:t>
            </a:r>
          </a:p>
          <a:p>
            <a:pPr lvl="1"/>
            <a:r>
              <a:rPr lang="en-GB" dirty="0"/>
              <a:t> You can only add items, test for presence, and delete</a:t>
            </a:r>
          </a:p>
          <a:p>
            <a:pPr lvl="1"/>
            <a:r>
              <a:rPr lang="en-GB" dirty="0"/>
              <a:t> You can't iterate, get an item, or clear items</a:t>
            </a:r>
          </a:p>
          <a:p>
            <a:pPr lvl="1"/>
            <a:endParaRPr lang="en-GB" dirty="0">
              <a:latin typeface="Lucida Console" panose="020B0609040504020204" pitchFamily="49" charset="0"/>
              <a:cs typeface="Times New Roman" pitchFamily="18" charset="0"/>
            </a:endParaRPr>
          </a:p>
          <a:p>
            <a:pPr lvl="1"/>
            <a:endParaRPr lang="en-GB" dirty="0">
              <a:cs typeface="Times New Roman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353B087-A6CB-464E-840A-4EB4A10D1E7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239611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Creating and Using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WeakSet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885A8120-A5A4-482E-8C46-5C4F0B3F7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000" y="973902"/>
            <a:ext cx="6966112" cy="242422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WeakSet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obj1 = {}, obj2 = {}</a:t>
            </a: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ws.add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(obj1)</a:t>
            </a: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ws.add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(obj2)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ws.delete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(obj1)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ws.has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(obj1))   // false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ws.has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(obj2))   // true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4FB3F56-252C-48F2-ACC0-C4912279C5CF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530116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Usage Scenario: Weak </a:t>
            </a:r>
            <a:r>
              <a:rPr lang="en-GB" dirty="0" err="1"/>
              <a:t>Catalog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500" y="924309"/>
            <a:ext cx="7815099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can use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WeakSet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to hold a weak object </a:t>
            </a:r>
            <a:r>
              <a:rPr lang="en-GB" dirty="0" err="1">
                <a:ea typeface="Open Sans" panose="020B0606030504020204" pitchFamily="34" charset="0"/>
                <a:cs typeface="Open Sans" panose="020B0606030504020204" pitchFamily="34" charset="0"/>
              </a:rPr>
              <a:t>catalog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C9A96FA9-5465-4EA6-A393-B46B50BFB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000" y="1336600"/>
            <a:ext cx="6966112" cy="242422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WeakSet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addToCatalog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catalog.add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isObjectInCatalog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catalog.has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6161D3C-19D0-4C54-8C9F-A6440F0A1B5A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40983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303926"/>
            <a:ext cx="6233685" cy="1589680"/>
          </a:xfrm>
        </p:spPr>
        <p:txBody>
          <a:bodyPr>
            <a:normAutofit lnSpcReduction="10000"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WeakMap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WeakSet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61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Overview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ES6++ introduces 4 new collection classes: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 eaLnBrk="1" hangingPunct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WeakMap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 eaLnBrk="1" hangingPunct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WeakSet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endParaRPr lang="en-GB" dirty="0">
              <a:cs typeface="Times New Roman" pitchFamily="18" charset="0"/>
            </a:endParaRPr>
          </a:p>
          <a:p>
            <a:pPr eaLnBrk="1" hangingPunct="1"/>
            <a:r>
              <a:rPr lang="en-GB" dirty="0">
                <a:cs typeface="Times New Roman" pitchFamily="18" charset="0"/>
              </a:rPr>
              <a:t>We'll examine each collections class in this chapter</a:t>
            </a:r>
          </a:p>
          <a:p>
            <a:pPr lvl="1"/>
            <a:r>
              <a:rPr lang="en-GB" dirty="0">
                <a:cs typeface="Times New Roman" pitchFamily="18" charset="0"/>
              </a:rPr>
              <a:t>We'll start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Stores key-value pairs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057C1DA-F68C-4558-9D0C-6D37A6B3EC8C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677012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and Using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43D3A93E-C6B0-4D89-9EB8-11A7E2568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800" y="886305"/>
            <a:ext cx="6951600" cy="373227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emps = new Map()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emps.set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('001', 'Matthew')</a:t>
            </a: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emps.set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('002', 'Mark')</a:t>
            </a: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emps.set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('001', 'Matt')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emps.get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('001'))   // Matt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emps.get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('123'))   // undefined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emps.delete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('001')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emps.has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('001'))   // false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emps.has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('002'))   // true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emps.clear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emps.size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// 0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838F5DA-E28B-44EA-A4B7-7C97BB0B0FC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21045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Creation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500" y="924309"/>
            <a:ext cx="8002299" cy="3742941"/>
          </a:xfrm>
        </p:spPr>
        <p:txBody>
          <a:bodyPr/>
          <a:lstStyle/>
          <a:p>
            <a:r>
              <a:rPr lang="en-GB" dirty="0"/>
              <a:t>You can populate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GB" dirty="0"/>
              <a:t> via chained calls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create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GB" dirty="0"/>
              <a:t> from an array of [key, value] pairs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314000" y="3202431"/>
            <a:ext cx="6966112" cy="137778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emps = new Map([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['001', 'Huey'],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['002', '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Luey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'],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['007', 'Bond']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328288" y="1339601"/>
            <a:ext cx="6966112" cy="111617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emps = new Map().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set('001', 'Huey').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set('002', '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Luey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').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set('003', '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Duey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A472A3C-8D83-4744-9F88-1A29CCC8C76D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33318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Keys and Values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get all the keys: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To get all the values: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1314000" y="2880400"/>
            <a:ext cx="6951824" cy="59295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v of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emps.values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2177DE3C-C971-4829-95FB-708EAAA38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288" y="1352840"/>
            <a:ext cx="6951824" cy="59295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k of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emps.keys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23F0FD7-0154-4860-8119-D453D6000D48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63988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Key/Value Entries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get all the entries as [key, value] arrays: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1314000" y="1369930"/>
            <a:ext cx="6966112" cy="294744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// Get each entry as a [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key,value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 array.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entry of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emps.entries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console.log(`${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entry[0]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 value: ${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entry[1]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}`)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// Iterate over a Map directly.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entry of emps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console.log(`${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entry[0]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 value: ${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entry[1]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}`)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// Use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destructuring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[k, v] of emps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console.log(`${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 value: ${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}`)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5C1FCB8-481A-4ADC-8D8A-5293EA593948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03370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500" y="924309"/>
            <a:ext cx="7501900" cy="3742941"/>
          </a:xfrm>
        </p:spPr>
        <p:txBody>
          <a:bodyPr/>
          <a:lstStyle/>
          <a:p>
            <a:r>
              <a:rPr lang="en-GB" dirty="0"/>
              <a:t>You can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to iterate over the key-value pairs in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5133F045-EAEE-4CF6-BDB1-F8A3863AB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000" y="1695280"/>
            <a:ext cx="6966112" cy="85456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emps.forEach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k,v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console.log(`Key ${k}, value ${v}`)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04C860A-F90F-43EE-B476-8EAE855F273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592539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Conversion to an Array (1 of 2)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GB" dirty="0"/>
              <a:t>pread operator to convert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GB" dirty="0"/>
              <a:t> into an array of [</a:t>
            </a:r>
            <a:r>
              <a:rPr lang="en-GB" dirty="0" err="1"/>
              <a:t>key,value</a:t>
            </a:r>
            <a:r>
              <a:rPr lang="en-GB" dirty="0"/>
              <a:t>] pairs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314000" y="1679266"/>
            <a:ext cx="6966112" cy="111617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array = [...emps]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of array)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console.log(`Key ${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[0]}, value ${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[1]}`)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D3E0EA3-7998-4F51-93C3-E662F0D710FF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12139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1229</TotalTime>
  <Words>1434</Words>
  <Application>Microsoft Office PowerPoint</Application>
  <PresentationFormat>On-screen Show (16:9)</PresentationFormat>
  <Paragraphs>275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Lucida Console</vt:lpstr>
      <vt:lpstr>Open Sans</vt:lpstr>
      <vt:lpstr>Standard_LiveLessons_2017</vt:lpstr>
      <vt:lpstr>Collections</vt:lpstr>
      <vt:lpstr>Section 1:  Map</vt:lpstr>
      <vt:lpstr>Overview of Map</vt:lpstr>
      <vt:lpstr>Creating and Using a Map</vt:lpstr>
      <vt:lpstr>Alternative Creation Techniques</vt:lpstr>
      <vt:lpstr>Getting Keys and Values</vt:lpstr>
      <vt:lpstr>Getting Key/Value Entries</vt:lpstr>
      <vt:lpstr>Iteration</vt:lpstr>
      <vt:lpstr>Conversion to an Array (1 of 2) </vt:lpstr>
      <vt:lpstr>Conversion to an Array (2 of 2) </vt:lpstr>
      <vt:lpstr>Section 2:  WeakMap</vt:lpstr>
      <vt:lpstr>Overview of WeakMap</vt:lpstr>
      <vt:lpstr>Creating and Using a WeakMap</vt:lpstr>
      <vt:lpstr>Usage Scenario: Caching</vt:lpstr>
      <vt:lpstr>Section 3:  Set</vt:lpstr>
      <vt:lpstr>Overview of Set</vt:lpstr>
      <vt:lpstr>Creating and Using a Set</vt:lpstr>
      <vt:lpstr>Iteration (1 of 2)</vt:lpstr>
      <vt:lpstr>Iteration (2 of 2)</vt:lpstr>
      <vt:lpstr>Additional Set Operations</vt:lpstr>
      <vt:lpstr>Section 4:  WeakSet</vt:lpstr>
      <vt:lpstr>Overview of WeakSet</vt:lpstr>
      <vt:lpstr>Creating and Using a WeakSet</vt:lpstr>
      <vt:lpstr>Usage Scenario: Weak Catalog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113</cp:revision>
  <dcterms:created xsi:type="dcterms:W3CDTF">2015-09-28T19:52:00Z</dcterms:created>
  <dcterms:modified xsi:type="dcterms:W3CDTF">2022-07-14T16:31:13Z</dcterms:modified>
</cp:coreProperties>
</file>