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793" r:id="rId2"/>
    <p:sldId id="257" r:id="rId3"/>
    <p:sldId id="762" r:id="rId4"/>
    <p:sldId id="771" r:id="rId5"/>
    <p:sldId id="787" r:id="rId6"/>
    <p:sldId id="764" r:id="rId7"/>
    <p:sldId id="788" r:id="rId8"/>
    <p:sldId id="794" r:id="rId9"/>
    <p:sldId id="765" r:id="rId10"/>
    <p:sldId id="772" r:id="rId11"/>
    <p:sldId id="789" r:id="rId12"/>
    <p:sldId id="790" r:id="rId13"/>
    <p:sldId id="784" r:id="rId14"/>
    <p:sldId id="795" r:id="rId15"/>
    <p:sldId id="796" r:id="rId16"/>
    <p:sldId id="699" r:id="rId17"/>
    <p:sldId id="767" r:id="rId18"/>
    <p:sldId id="700" r:id="rId19"/>
    <p:sldId id="773" r:id="rId20"/>
    <p:sldId id="774" r:id="rId21"/>
    <p:sldId id="775" r:id="rId22"/>
    <p:sldId id="769" r:id="rId23"/>
    <p:sldId id="770" r:id="rId24"/>
    <p:sldId id="709" r:id="rId25"/>
    <p:sldId id="768" r:id="rId26"/>
    <p:sldId id="797" r:id="rId27"/>
    <p:sldId id="740" r:id="rId28"/>
    <p:sldId id="741" r:id="rId29"/>
    <p:sldId id="776" r:id="rId30"/>
    <p:sldId id="755" r:id="rId31"/>
    <p:sldId id="777" r:id="rId32"/>
    <p:sldId id="779" r:id="rId33"/>
    <p:sldId id="780" r:id="rId34"/>
    <p:sldId id="781" r:id="rId35"/>
    <p:sldId id="75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2" autoAdjust="0"/>
    <p:restoredTop sz="94699"/>
  </p:normalViewPr>
  <p:slideViewPr>
    <p:cSldViewPr snapToGrid="0" snapToObjects="1">
      <p:cViewPr varScale="1">
        <p:scale>
          <a:sx n="121" d="100"/>
          <a:sy n="121" d="100"/>
        </p:scale>
        <p:origin x="93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66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31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6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28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0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640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551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86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936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716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05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50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22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82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53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6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2821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69764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8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9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4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Generators and </a:t>
            </a:r>
            <a:r>
              <a:rPr lang="en-GB" sz="2800" dirty="0" err="1">
                <a:solidFill>
                  <a:srgbClr val="005B70"/>
                </a:solidFill>
              </a:rPr>
              <a:t>Iterables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3925"/>
            <a:ext cx="6233685" cy="2760075"/>
          </a:xfrm>
        </p:spPr>
        <p:txBody>
          <a:bodyPr>
            <a:normAutofit lnSpcReduction="10000"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generators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Generator techniques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5563" indent="0">
              <a:tabLst>
                <a:tab pos="446088" algn="l"/>
              </a:tabLst>
            </a:pPr>
            <a:r>
              <a:rPr lang="en-GB" sz="2200" b="1" dirty="0"/>
              <a:t>Annexes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Standard </a:t>
            </a:r>
            <a:r>
              <a:rPr lang="en-GB" sz="2200" dirty="0" err="1"/>
              <a:t>iterables</a:t>
            </a: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 </a:t>
            </a:r>
            <a:r>
              <a:rPr lang="en-GB" sz="2200" dirty="0" err="1"/>
              <a:t>iterables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vs.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a generator function hits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statement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 yields to the client and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("we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ain't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done yet")</a:t>
            </a:r>
          </a:p>
          <a:p>
            <a:pPr lvl="1"/>
            <a:endParaRPr lang="en-GB" dirty="0"/>
          </a:p>
          <a:p>
            <a:r>
              <a:rPr lang="en-GB" dirty="0"/>
              <a:t>A generator can also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/>
              <a:t> statement</a:t>
            </a:r>
          </a:p>
          <a:p>
            <a:pPr lvl="1"/>
            <a:r>
              <a:rPr lang="en-GB" dirty="0"/>
              <a:t>Terminates function and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("that's all folks")</a:t>
            </a:r>
          </a:p>
          <a:p>
            <a:pPr lvl="1"/>
            <a:endParaRPr lang="en-GB" dirty="0"/>
          </a:p>
          <a:p>
            <a:r>
              <a:rPr lang="en-GB" dirty="0"/>
              <a:t>See example on next slide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C4F69F0-DC8E-49E8-93F0-A208556BED6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9209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2B60B6-20BE-04EC-414E-7032052A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/>
              <a:t> statement in this generator function: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F51C853-B857-4D2B-A295-E3447F2A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17770"/>
            <a:ext cx="6996386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#1")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"Huey"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#2")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#3")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"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Generator Function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3C812A1-7F41-4DE3-8CEF-DCC60EBE8EE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3551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98F11B-4275-858A-3DA4-5C17E35B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client code: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F51C853-B857-4D2B-A295-E3447F2A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31780"/>
            <a:ext cx="6996386" cy="26858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res2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res3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console.log(res3)</a:t>
            </a:r>
          </a:p>
        </p:txBody>
      </p:sp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Client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FAE25-9E2B-4B2B-9622-DFB728A0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59" y="2433945"/>
            <a:ext cx="2679854" cy="1903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DCEA29-190B-47A1-901C-BA09D4667672}"/>
              </a:ext>
            </a:extLst>
          </p:cNvPr>
          <p:cNvSpPr/>
          <p:nvPr/>
        </p:nvSpPr>
        <p:spPr>
          <a:xfrm>
            <a:off x="6907542" y="4046483"/>
            <a:ext cx="957702" cy="25520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F48F028-B845-4A8B-88EE-7DA67F9FB70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6873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Additional Ways to Define a Generator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a generator function as:</a:t>
            </a:r>
          </a:p>
          <a:p>
            <a:pPr lvl="1"/>
            <a:r>
              <a:rPr lang="en-GB" dirty="0"/>
              <a:t>A function expression, or a method in an object/class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06786" y="1714944"/>
            <a:ext cx="6996386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genFunc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() { … … … 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someGeneratorMethod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… …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someGeneratorMethod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… …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F1CA1A-6F27-4CA9-9DD2-5375FB0CC24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9407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3925"/>
            <a:ext cx="6233685" cy="2462281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generators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Generator techniques</a:t>
            </a:r>
          </a:p>
        </p:txBody>
      </p:sp>
    </p:spTree>
    <p:extLst>
      <p:ext uri="{BB962C8B-B14F-4D97-AF65-F5344CB8AC3E}">
        <p14:creationId xmlns:p14="http://schemas.microsoft.com/office/powerpoint/2010/main" val="156322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Annex:  Standard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Iterable</a:t>
            </a:r>
            <a:r>
              <a:rPr lang="en-GB" dirty="0"/>
              <a:t> data structures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Iteration examples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How iteration works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09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cs typeface="Times New Roman" pitchFamily="18" charset="0"/>
              </a:rPr>
              <a:t>Iterable</a:t>
            </a:r>
            <a:r>
              <a:rPr lang="en-GB" dirty="0">
                <a:cs typeface="Times New Roman" pitchFamily="18" charset="0"/>
              </a:rPr>
              <a:t> Data Structures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ES6++ supports the concept of </a:t>
            </a:r>
            <a:r>
              <a:rPr lang="en-GB" dirty="0" err="1">
                <a:cs typeface="Times New Roman" pitchFamily="18" charset="0"/>
              </a:rPr>
              <a:t>iterable</a:t>
            </a:r>
            <a:r>
              <a:rPr lang="en-GB" dirty="0">
                <a:cs typeface="Times New Roman" pitchFamily="18" charset="0"/>
              </a:rPr>
              <a:t> data structures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Data structures whose elements can be iterated over</a:t>
            </a:r>
          </a:p>
          <a:p>
            <a:pPr lvl="1" eaLnBrk="1" hangingPunct="1"/>
            <a:endParaRPr lang="en-GB" dirty="0">
              <a:cs typeface="Times New Roman" pitchFamily="18" charset="0"/>
            </a:endParaRPr>
          </a:p>
          <a:p>
            <a:pPr eaLnBrk="1" hangingPunct="1"/>
            <a:r>
              <a:rPr lang="en-GB" dirty="0">
                <a:cs typeface="Times New Roman" pitchFamily="18" charset="0"/>
              </a:rPr>
              <a:t>By definition, an </a:t>
            </a:r>
            <a:r>
              <a:rPr lang="en-GB" dirty="0" err="1">
                <a:cs typeface="Times New Roman" pitchFamily="18" charset="0"/>
              </a:rPr>
              <a:t>iterable</a:t>
            </a:r>
            <a:r>
              <a:rPr lang="en-GB" dirty="0">
                <a:cs typeface="Times New Roman" pitchFamily="18" charset="0"/>
              </a:rPr>
              <a:t> data structure has: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A method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method returns an iterator object (see later)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D3135F3-9F56-42E2-9EEC-63E559B0D2B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7701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cs typeface="Times New Roman" pitchFamily="18" charset="0"/>
              </a:rPr>
              <a:t>Iterable</a:t>
            </a:r>
            <a:r>
              <a:rPr lang="en-GB" dirty="0">
                <a:cs typeface="Times New Roman" pitchFamily="18" charset="0"/>
              </a:rPr>
              <a:t> Data Structures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The following data structures are </a:t>
            </a:r>
            <a:r>
              <a:rPr lang="en-GB" dirty="0" err="1">
                <a:cs typeface="Times New Roman" pitchFamily="18" charset="0"/>
              </a:rPr>
              <a:t>iterable</a:t>
            </a:r>
            <a:r>
              <a:rPr lang="en-GB" dirty="0">
                <a:cs typeface="Times New Roman" pitchFamily="18" charset="0"/>
              </a:rPr>
              <a:t> in ES6++: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Arrays and typed arrays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Strings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Maps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Sets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DOM data structures.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Promises (see later)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own custom types (exciting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,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later)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7FF057-2445-47C9-9FE2-D56296B0A0B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7001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Examples (1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iteration in lots of places in ES6++</a:t>
            </a:r>
          </a:p>
          <a:p>
            <a:pPr lvl="1"/>
            <a:r>
              <a:rPr lang="en-GB" dirty="0"/>
              <a:t>We'll see some examples on the next few slides</a:t>
            </a:r>
          </a:p>
          <a:p>
            <a:pPr lvl="1"/>
            <a:r>
              <a:rPr lang="en-GB" dirty="0"/>
              <a:t>Then we'll explain what's happening under the covers</a:t>
            </a:r>
          </a:p>
          <a:p>
            <a:endParaRPr lang="en-GB" dirty="0"/>
          </a:p>
          <a:p>
            <a:r>
              <a:rPr lang="en-GB" dirty="0"/>
              <a:t>Here's how to use iteration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/>
              <a:t> loop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666F9C40-C558-4169-98CD-AB14B1F1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883035"/>
            <a:ext cx="6996386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numbers = [3, 12, 19, 1, 2, 7]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of numbers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94094E2-66D9-41B7-9354-B2FD30D601E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1045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Examples (2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iteration scenario is when you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from an array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constructor has to iterate over the array, </a:t>
            </a:r>
            <a:br>
              <a:rPr lang="en-GB" dirty="0"/>
            </a:br>
            <a:r>
              <a:rPr lang="en-GB" dirty="0"/>
              <a:t>to populate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666F9C40-C558-4169-98CD-AB14B1F1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357723"/>
            <a:ext cx="6996386" cy="86995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emps 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Map([['1','Jo'], ['2','Mo']])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Set([3, 12, 19, 1, 2, 7])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4DDA93C-EF99-4428-A24B-BADF467B2A3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0493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  <a:r>
              <a:rPr lang="en-US"/>
              <a:t>:  Introduction </a:t>
            </a:r>
            <a:r>
              <a:rPr lang="en-US" dirty="0"/>
              <a:t>to Generators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 generator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a generator function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Iteration Examples (3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Another iteration scenario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Iterates over incoming items, to populate the array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666F9C40-C558-4169-98CD-AB14B1F1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709620"/>
            <a:ext cx="6996387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new Set([3, 12, 19, 1, 2, 7])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(lotto)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13B7169-F3EF-4F63-9C16-3F509466424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7762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Iteration Examples (4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Another iteration scenario is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the spread operator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GB" dirty="0"/>
              <a:t>Iterates over items, to separate them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666F9C40-C558-4169-98CD-AB14B1F1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713123"/>
            <a:ext cx="6996387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new Set([3, 12, 19, 1, 2, 7])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[item0, item1]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[...lotto]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647724-FC62-4C70-BFA2-4E852EC376E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328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Iteration Works (1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use of iteration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/>
              <a:t> loop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what happens under the covers:</a:t>
            </a:r>
          </a:p>
          <a:p>
            <a:pPr lvl="1"/>
            <a:r>
              <a:rPr lang="en-GB" dirty="0"/>
              <a:t>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returns an iterator</a:t>
            </a:r>
          </a:p>
          <a:p>
            <a:pPr lvl="1"/>
            <a:r>
              <a:rPr lang="en-GB" dirty="0"/>
              <a:t>The iterator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GB" dirty="0"/>
              <a:t> method, to go to next item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GB" dirty="0"/>
              <a:t> returns an object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/>
              <a:t> props</a:t>
            </a:r>
          </a:p>
          <a:p>
            <a:pPr lvl="1"/>
            <a:r>
              <a:rPr lang="en-GB" dirty="0"/>
              <a:t>See next slide…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04F33E5-117B-494F-9F7D-6E7DC740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21211"/>
            <a:ext cx="6996386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numbers = [3, 12, 19, 1, 2, 7]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of numbers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0A0FED-EF87-4A88-8905-C433F36AF36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2651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How Iteration Works (2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/>
              <a:t> iteration works under the covers: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04F33E5-117B-494F-9F7D-6E7DC740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17513"/>
            <a:ext cx="6996386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numbers = [3, 12, 19, 1, 2, 7]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of numbers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3BBDF534-D5BE-4C4B-A4B6-2E68FE76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477386"/>
            <a:ext cx="6996386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i.done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i.value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D7998D-AB48-4273-8531-FCC6100CA566}"/>
              </a:ext>
            </a:extLst>
          </p:cNvPr>
          <p:cNvSpPr/>
          <p:nvPr/>
        </p:nvSpPr>
        <p:spPr>
          <a:xfrm>
            <a:off x="1354864" y="1623155"/>
            <a:ext cx="5124892" cy="51745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FE7534-A2AF-4B1A-A5CB-5FC623F21F94}"/>
              </a:ext>
            </a:extLst>
          </p:cNvPr>
          <p:cNvSpPr/>
          <p:nvPr/>
        </p:nvSpPr>
        <p:spPr>
          <a:xfrm>
            <a:off x="1386761" y="2140609"/>
            <a:ext cx="396949" cy="414663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AFED4D2-492E-4D3A-8D63-4E799F8F42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9277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C3E61AD4-B3A4-E170-EA32-1288B630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17513"/>
            <a:ext cx="6996386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emps = new Map([['1','Jo'], ['2','Mo']])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p of emps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p[1]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</p:txBody>
      </p:sp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How Iteration Works (3 of 4)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 iteration works under the covers: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E25A31F-3D76-4CE4-9723-2356D9D8631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25812-0C4A-4066-90E1-495D74511D74}"/>
              </a:ext>
            </a:extLst>
          </p:cNvPr>
          <p:cNvSpPr/>
          <p:nvPr/>
        </p:nvSpPr>
        <p:spPr>
          <a:xfrm>
            <a:off x="1354864" y="1623155"/>
            <a:ext cx="5124892" cy="51745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92F64E4-4391-50B8-80EC-02CA4849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477386"/>
            <a:ext cx="6996386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emps[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i.done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console.log(`${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i.value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i.value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296F433-6A18-3B96-07A6-7600D6829D7F}"/>
              </a:ext>
            </a:extLst>
          </p:cNvPr>
          <p:cNvSpPr/>
          <p:nvPr/>
        </p:nvSpPr>
        <p:spPr>
          <a:xfrm>
            <a:off x="1386761" y="2140609"/>
            <a:ext cx="396949" cy="414663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318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How Iteration Works (4 of 4)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iteration works under the covers: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D91B05E-032C-4DEC-86E3-2D4044ED0A7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68C016EE-7992-BE96-B48D-DA21A319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17513"/>
            <a:ext cx="6996386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new Set([3, 12, 19, 1, 2, 7])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 of lotto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B4A312E-6433-5ABC-300B-87A99F75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477386"/>
            <a:ext cx="6996386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lotto[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i.done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i.value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318BC-6BE7-25EB-1BD2-30EAE081DED1}"/>
              </a:ext>
            </a:extLst>
          </p:cNvPr>
          <p:cNvSpPr/>
          <p:nvPr/>
        </p:nvSpPr>
        <p:spPr>
          <a:xfrm>
            <a:off x="1354864" y="1623155"/>
            <a:ext cx="5124892" cy="51745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570C653-030E-F189-FDB8-199615599AF9}"/>
              </a:ext>
            </a:extLst>
          </p:cNvPr>
          <p:cNvSpPr/>
          <p:nvPr/>
        </p:nvSpPr>
        <p:spPr>
          <a:xfrm>
            <a:off x="1386761" y="2140609"/>
            <a:ext cx="396949" cy="414663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466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Annex:  Custom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Understanding </a:t>
            </a:r>
            <a:r>
              <a:rPr lang="en-GB" dirty="0" err="1"/>
              <a:t>iterables</a:t>
            </a:r>
            <a:endParaRPr lang="en-GB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Implementing an </a:t>
            </a:r>
            <a:r>
              <a:rPr lang="en-GB" dirty="0" err="1"/>
              <a:t>iterable</a:t>
            </a:r>
            <a:r>
              <a:rPr lang="en-GB" dirty="0"/>
              <a:t> object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an </a:t>
            </a:r>
            <a:r>
              <a:rPr lang="en-GB" dirty="0" err="1"/>
              <a:t>iterable</a:t>
            </a:r>
            <a:r>
              <a:rPr lang="en-GB" dirty="0"/>
              <a:t> object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Iterable</a:t>
            </a:r>
            <a:r>
              <a:rPr lang="en-GB" dirty="0"/>
              <a:t>/iterator as one object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Phased iteration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94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section, we discussed some standard ES6++ </a:t>
            </a:r>
            <a:r>
              <a:rPr lang="en-GB" dirty="0" err="1"/>
              <a:t>iterable</a:t>
            </a:r>
            <a:r>
              <a:rPr lang="en-GB" dirty="0"/>
              <a:t> data structures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, etc.</a:t>
            </a:r>
          </a:p>
          <a:p>
            <a:pPr lvl="1"/>
            <a:endParaRPr lang="en-GB" dirty="0"/>
          </a:p>
          <a:p>
            <a:r>
              <a:rPr lang="en-GB" dirty="0"/>
              <a:t>You can also define your own custom </a:t>
            </a:r>
            <a:r>
              <a:rPr lang="en-GB" dirty="0" err="1"/>
              <a:t>iterable</a:t>
            </a:r>
            <a:r>
              <a:rPr lang="en-GB" dirty="0"/>
              <a:t> objects</a:t>
            </a:r>
          </a:p>
          <a:p>
            <a:pPr lvl="1"/>
            <a:r>
              <a:rPr lang="en-GB" dirty="0"/>
              <a:t>We'll see how to do this in this section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59937E-B134-44C2-891A-AC597BF9442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1151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</a:t>
            </a:r>
            <a:r>
              <a:rPr lang="en-GB" dirty="0" err="1"/>
              <a:t>Iterables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i="1" dirty="0" err="1"/>
              <a:t>iterable</a:t>
            </a:r>
            <a:r>
              <a:rPr lang="en-GB" dirty="0"/>
              <a:t> object has: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dirty="0"/>
              <a:t> method, returns an iterator</a:t>
            </a:r>
          </a:p>
          <a:p>
            <a:pPr lvl="1"/>
            <a:endParaRPr lang="en-GB" dirty="0"/>
          </a:p>
          <a:p>
            <a:r>
              <a:rPr lang="en-GB" dirty="0"/>
              <a:t>An </a:t>
            </a:r>
            <a:r>
              <a:rPr lang="en-GB" i="1" dirty="0"/>
              <a:t>iterator</a:t>
            </a:r>
            <a:r>
              <a:rPr lang="en-GB" dirty="0"/>
              <a:t> object has: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dirty="0"/>
              <a:t> method, returns an iterator result object</a:t>
            </a:r>
          </a:p>
          <a:p>
            <a:endParaRPr lang="en-GB" dirty="0"/>
          </a:p>
          <a:p>
            <a:r>
              <a:rPr lang="en-GB" dirty="0"/>
              <a:t>An </a:t>
            </a:r>
            <a:r>
              <a:rPr lang="en-GB" i="1" dirty="0"/>
              <a:t>iterator result </a:t>
            </a:r>
            <a:r>
              <a:rPr lang="en-GB" dirty="0"/>
              <a:t>object:</a:t>
            </a:r>
          </a:p>
          <a:p>
            <a:pPr lvl="1"/>
            <a:r>
              <a:rPr lang="en-GB" dirty="0"/>
              <a:t>Has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dirty="0"/>
              <a:t> and/or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/>
              <a:t> properties</a:t>
            </a:r>
          </a:p>
          <a:p>
            <a:pPr lvl="1"/>
            <a:r>
              <a:rPr lang="en-GB" dirty="0"/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dirty="0"/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, it causes iteration to stop</a:t>
            </a:r>
          </a:p>
          <a:p>
            <a:pPr lvl="1"/>
            <a:r>
              <a:rPr lang="en-GB" dirty="0"/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dirty="0"/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/>
              <a:t> is result of current iteration</a:t>
            </a:r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2AE2122-5300-46C0-B6B0-6378785958C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24283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</a:t>
            </a:r>
            <a:r>
              <a:rPr lang="en-GB" dirty="0" err="1"/>
              <a:t>Iterable</a:t>
            </a:r>
            <a:r>
              <a:rPr lang="en-GB" dirty="0"/>
              <a:t> Object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4E94F4B0-45E0-4CFC-AECD-12EB0908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870275"/>
            <a:ext cx="6996386" cy="37322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]()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= 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iterator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next()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(++n &lt;= 5)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done:false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*n}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done:true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value:undefined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iterator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1A9F4EC-86A8-4AE3-B462-44572A96CABB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7079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Generator Function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generator is a function decorated with </a:t>
            </a:r>
            <a:r>
              <a:rPr lang="en-GB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Yields successive values back to the client one at a time, via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yield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keyword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77EAB54-4B61-4AFD-99C7-35B290DCF17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C9F0BAB-537C-409A-91CD-CC35F065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026952"/>
            <a:ext cx="6996386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myGeneratorFunction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Some work, then yield a value to client.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yield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Some more work, then yield next value.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yield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anotherValue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Etc.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25643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</a:t>
            </a:r>
            <a:r>
              <a:rPr lang="en-GB" dirty="0" err="1"/>
              <a:t>Iterable</a:t>
            </a:r>
            <a:r>
              <a:rPr lang="en-GB" dirty="0"/>
              <a:t>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use an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 in all iteration scenarios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06C2B76-E162-4E55-8C8C-FE9F6983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61213"/>
            <a:ext cx="6943835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 of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console.log(n)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AA3ED85-7633-4239-8BB7-256DCBF4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113819"/>
            <a:ext cx="6943835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lotto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Set(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console.log(lotto)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F55A5CD4-8775-442C-8952-F7CB6C12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857405"/>
            <a:ext cx="6943835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console.log(array)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17F112D-DC52-4D6B-A320-AE625477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3620937"/>
            <a:ext cx="6943835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[item0, item1] =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console.log(item0, item1)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21817E8-CB58-4D3D-8D6E-A75597A967F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550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</a:t>
            </a:r>
            <a:r>
              <a:rPr lang="en-GB" dirty="0"/>
              <a:t>/Iterator as One Object (1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another look at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dirty="0"/>
              <a:t> method </a:t>
            </a:r>
          </a:p>
          <a:p>
            <a:pPr lvl="1"/>
            <a:r>
              <a:rPr lang="en-GB" dirty="0"/>
              <a:t>It returns an iterator object as a separate object here</a:t>
            </a:r>
          </a:p>
          <a:p>
            <a:pPr lvl="1"/>
            <a:r>
              <a:rPr lang="en-GB" dirty="0"/>
              <a:t>The iterator can be any object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dirty="0"/>
              <a:t> method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8ADE63A-8A6D-449F-A278-01178D58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2078073"/>
            <a:ext cx="6996386" cy="216261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]()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iterator = {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next() { … }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iterator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524F3FF-3E00-44DD-8AE4-D769FF05CEC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6260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</a:t>
            </a:r>
            <a:r>
              <a:rPr lang="en-GB" dirty="0"/>
              <a:t>/Iterator as One Object (2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conventional to define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dirty="0"/>
              <a:t> method on the </a:t>
            </a:r>
            <a:r>
              <a:rPr lang="en-GB" dirty="0" err="1"/>
              <a:t>iterable</a:t>
            </a:r>
            <a:r>
              <a:rPr lang="en-GB" dirty="0"/>
              <a:t> object itself</a:t>
            </a:r>
          </a:p>
          <a:p>
            <a:pPr lvl="1"/>
            <a:r>
              <a:rPr lang="en-GB" dirty="0"/>
              <a:t>Rather than on a separate object</a:t>
            </a:r>
          </a:p>
          <a:p>
            <a:pPr lvl="1"/>
            <a:endParaRPr lang="en-GB" dirty="0"/>
          </a:p>
          <a:p>
            <a:r>
              <a:rPr lang="en-GB" dirty="0"/>
              <a:t>This means the </a:t>
            </a:r>
            <a:r>
              <a:rPr lang="en-GB" dirty="0" err="1"/>
              <a:t>iterable</a:t>
            </a:r>
            <a:r>
              <a:rPr lang="en-GB" dirty="0"/>
              <a:t> object is also an iterator object</a:t>
            </a:r>
          </a:p>
          <a:p>
            <a:pPr lvl="1"/>
            <a:r>
              <a:rPr lang="en-GB" dirty="0"/>
              <a:t>So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dirty="0"/>
              <a:t> method just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See next slide for an example of how to do this</a:t>
            </a:r>
          </a:p>
          <a:p>
            <a:pPr lvl="1"/>
            <a:r>
              <a:rPr lang="en-GB" dirty="0"/>
              <a:t>Then we'll discuss "why"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45E8393-9226-41E8-BF96-11CDD9BD9C9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2766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</a:t>
            </a:r>
            <a:r>
              <a:rPr lang="en-GB" dirty="0"/>
              <a:t>/Iterator as One Object (3 of 3)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4C1DB59-E9AA-4C72-B760-B6000363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036520"/>
            <a:ext cx="6996386" cy="34706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squareIterable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n: 0,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]() {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next()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(++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done:false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value:this.n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done:true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value:undefined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C06B0FE-4741-483E-8E47-2A4EEE6B711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284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Phased Iteration (1 of 2)</a:t>
            </a:r>
            <a:endParaRPr lang="en-GB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implement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/iterator as a single object: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use it to perform phased iteration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Iterate part of collection, then iterate the rest later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the example on the next slide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BF9F9AC-BE1D-480E-9744-9A7AA52FCD8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5128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Phased Iteration (2 of 2)</a:t>
            </a:r>
            <a:endParaRPr lang="en-GB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85A9F125-313E-4DA3-B874-40C0DBF7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923346"/>
            <a:ext cx="6996386" cy="37322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array = ['A1','A2',' ','B1','B2','B3'] 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(), returns an iterator.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The iterator is also an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so use it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in a for-of loop to get items up to ' '.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i.trim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().length == 0)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Iterate over the rest of the items.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327170A-163B-48D1-85CE-4BC4789DDB8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6673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Function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code calls the generator function as follows: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function returns a </a:t>
            </a:r>
            <a:r>
              <a:rPr lang="en-GB" i="1" dirty="0"/>
              <a:t>generator object</a:t>
            </a:r>
            <a:r>
              <a:rPr lang="en-GB" dirty="0"/>
              <a:t> immediately</a:t>
            </a:r>
          </a:p>
          <a:p>
            <a:pPr lvl="1"/>
            <a:r>
              <a:rPr lang="en-GB" dirty="0"/>
              <a:t>It hasn't actually executed any code in the function yet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81A2BE14-A95F-4807-883D-536111CB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27543"/>
            <a:ext cx="6996386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myGeneratorFunction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190EF8B-8FC2-43C8-A182-434F116C7DC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397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Function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34818"/>
            <a:ext cx="7697640" cy="3742941"/>
          </a:xfrm>
        </p:spPr>
        <p:txBody>
          <a:bodyPr/>
          <a:lstStyle/>
          <a:p>
            <a:r>
              <a:rPr lang="en-GB" dirty="0">
                <a:cs typeface="Times New Roman" pitchFamily="18" charset="0"/>
              </a:rPr>
              <a:t>Client 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GB" dirty="0">
                <a:cs typeface="Times New Roman" pitchFamily="18" charset="0"/>
              </a:rPr>
              <a:t> on the generator object:</a:t>
            </a:r>
          </a:p>
          <a:p>
            <a:endParaRPr lang="en-GB" sz="2000" dirty="0">
              <a:cs typeface="Times New Roman" pitchFamily="18" charset="0"/>
            </a:endParaRPr>
          </a:p>
          <a:p>
            <a:endParaRPr lang="en-GB" sz="2000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This causes the generator to start executing</a:t>
            </a:r>
          </a:p>
          <a:p>
            <a:pPr lvl="1"/>
            <a:r>
              <a:rPr lang="en-GB" dirty="0">
                <a:cs typeface="Times New Roman" pitchFamily="18" charset="0"/>
              </a:rPr>
              <a:t>Function executes all statements up to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endParaRPr lang="en-GB" dirty="0">
              <a:cs typeface="Times New Roman" pitchFamily="18" charset="0"/>
            </a:endParaRPr>
          </a:p>
          <a:p>
            <a:pPr lvl="1"/>
            <a:r>
              <a:rPr lang="en-GB" dirty="0">
                <a:cs typeface="Times New Roman" pitchFamily="18" charset="0"/>
              </a:rPr>
              <a:t>The function yields control (and a value?) back to client</a:t>
            </a:r>
          </a:p>
          <a:p>
            <a:pPr lvl="1"/>
            <a:endParaRPr lang="en-GB" dirty="0"/>
          </a:p>
          <a:p>
            <a:r>
              <a:rPr lang="en-GB" dirty="0"/>
              <a:t>Client receives object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/>
              <a:t> properties</a:t>
            </a:r>
          </a:p>
          <a:p>
            <a:pPr lvl="1"/>
            <a:endParaRPr lang="en-GB" dirty="0">
              <a:cs typeface="Times New Roman" pitchFamily="18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81A2BE14-A95F-4807-883D-536111CB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27588"/>
            <a:ext cx="6996386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CD5E6A5-89E9-4E5A-B672-432020C3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3960915"/>
            <a:ext cx="6996386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console.log(res1.done, res1.value)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B4066B8-F293-43D5-9613-2435B97034C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1767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13687-D200-C105-F771-C30AD6F5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generator function: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F51C853-B857-4D2B-A295-E3447F2A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56303"/>
            <a:ext cx="6996386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#1")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"Huey"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#2")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#3")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Generator Function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36ED763-6B5D-4A15-8250-DAEEE1904B2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8325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E0EC-BA0E-8AFD-31E9-A1A2F021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consider this client code: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F51C853-B857-4D2B-A295-E3447F2A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31780"/>
            <a:ext cx="6996386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console.log("Before call to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console.log("After call to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res2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res3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console.log(res3)</a:t>
            </a:r>
          </a:p>
        </p:txBody>
      </p:sp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Client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B16AA-87FD-475B-B135-A4A46CE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71" y="2333612"/>
            <a:ext cx="2708165" cy="2577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C1FFD11-8027-4797-B7A9-D5FA961C9A1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5824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Generator Techniques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a generator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vs.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Additional ways to define a generator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11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use a generator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loop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call to the function returns a generator object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Each iteration 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on the generator object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function executes up to next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statement, and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loop assigns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property to the loop variable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loop stops when the function falls off the end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1991D20-2B19-4762-94D3-EC0A2322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86" y="1316814"/>
            <a:ext cx="6996386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res of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3298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1640</TotalTime>
  <Words>2278</Words>
  <Application>Microsoft Office PowerPoint</Application>
  <PresentationFormat>On-screen Show (16:9)</PresentationFormat>
  <Paragraphs>401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Lucida Console</vt:lpstr>
      <vt:lpstr>Open Sans</vt:lpstr>
      <vt:lpstr>Standard_LiveLessons_2017</vt:lpstr>
      <vt:lpstr>Generators and Iterables</vt:lpstr>
      <vt:lpstr>Section 1:  Introduction to Generators</vt:lpstr>
      <vt:lpstr>Defining a Generator Function</vt:lpstr>
      <vt:lpstr>Using a Generator Function (1 of 2)</vt:lpstr>
      <vt:lpstr>Using a Generator Function (2 of 2)</vt:lpstr>
      <vt:lpstr>Example Generator Function</vt:lpstr>
      <vt:lpstr>Example Client Code</vt:lpstr>
      <vt:lpstr>Section 2:  Generator Techniques</vt:lpstr>
      <vt:lpstr>Using a Generator with for-of</vt:lpstr>
      <vt:lpstr>Using yield vs. return</vt:lpstr>
      <vt:lpstr>Example Generator Function</vt:lpstr>
      <vt:lpstr>Example Client Code</vt:lpstr>
      <vt:lpstr>Additional Ways to Define a Generator</vt:lpstr>
      <vt:lpstr>Summary</vt:lpstr>
      <vt:lpstr>Annex:  Standard Iterables</vt:lpstr>
      <vt:lpstr>Iterable Data Structures (1 of 2)</vt:lpstr>
      <vt:lpstr>Iterable Data Structures (2 of 2)</vt:lpstr>
      <vt:lpstr>Iteration Examples (1 of 4)</vt:lpstr>
      <vt:lpstr>Iteration Examples (2 of 4)</vt:lpstr>
      <vt:lpstr>Iteration Examples (3 of 4)</vt:lpstr>
      <vt:lpstr>Iteration Examples (4 of 4)</vt:lpstr>
      <vt:lpstr>How Iteration Works (1 of 4)</vt:lpstr>
      <vt:lpstr>How Iteration Works (2 of 4)</vt:lpstr>
      <vt:lpstr>How Iteration Works (3 of 4)</vt:lpstr>
      <vt:lpstr>How Iteration Works (4 of 4)</vt:lpstr>
      <vt:lpstr>Annex:  Custom Iterables</vt:lpstr>
      <vt:lpstr>Overview</vt:lpstr>
      <vt:lpstr>Understanding Iterables</vt:lpstr>
      <vt:lpstr>Implementing an Iterable Object</vt:lpstr>
      <vt:lpstr>Using an Iterable Object</vt:lpstr>
      <vt:lpstr>Iterable/Iterator as One Object (1 of 3)</vt:lpstr>
      <vt:lpstr>Iterable/Iterator as One Object (2 of 3)</vt:lpstr>
      <vt:lpstr>Iterable/Iterator as One Object (3 of 3)</vt:lpstr>
      <vt:lpstr>Phased Iteration (1 of 2)</vt:lpstr>
      <vt:lpstr>Phased Iteration (2 of 2)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132</cp:revision>
  <dcterms:created xsi:type="dcterms:W3CDTF">2015-09-28T19:52:00Z</dcterms:created>
  <dcterms:modified xsi:type="dcterms:W3CDTF">2022-07-16T16:46:08Z</dcterms:modified>
</cp:coreProperties>
</file>