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7" r:id="rId3"/>
    <p:sldId id="262" r:id="rId4"/>
    <p:sldId id="274" r:id="rId5"/>
    <p:sldId id="290" r:id="rId6"/>
    <p:sldId id="263" r:id="rId7"/>
    <p:sldId id="291" r:id="rId8"/>
    <p:sldId id="292" r:id="rId9"/>
    <p:sldId id="293" r:id="rId10"/>
    <p:sldId id="279" r:id="rId11"/>
    <p:sldId id="267" r:id="rId12"/>
    <p:sldId id="295" r:id="rId13"/>
    <p:sldId id="294" r:id="rId14"/>
    <p:sldId id="268" r:id="rId15"/>
    <p:sldId id="289" r:id="rId16"/>
    <p:sldId id="282" r:id="rId17"/>
    <p:sldId id="283" r:id="rId18"/>
    <p:sldId id="286" r:id="rId19"/>
    <p:sldId id="28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9" autoAdjust="0"/>
    <p:restoredTop sz="86434" autoAdjust="0"/>
  </p:normalViewPr>
  <p:slideViewPr>
    <p:cSldViewPr snapToGrid="0" snapToObjects="1">
      <p:cViewPr varScale="1">
        <p:scale>
          <a:sx n="79" d="100"/>
          <a:sy n="79" d="100"/>
        </p:scale>
        <p:origin x="1379" y="32"/>
      </p:cViewPr>
      <p:guideLst>
        <p:guide orient="horz" pos="994"/>
        <p:guide pos="32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88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2139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Getting Started with Kotlin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59040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Getting Started with Kotlin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4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7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4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7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7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8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572631" cy="4935538"/>
          </a:xfrm>
        </p:spPr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939AE-5A8D-41C1-837F-D2A66432A76A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CB6ABB-EAC2-460E-9476-5CC604A0339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D31CEB-D950-44B8-AD62-253AB33C26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2032B8-A39C-4461-8D92-E3A106F6219A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tBrains/kotlin/releases/tag/v1.9.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tor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Getting Started with Kotlin</a:t>
            </a:r>
          </a:p>
        </p:txBody>
      </p:sp>
    </p:spTree>
    <p:extLst>
      <p:ext uri="{BB962C8B-B14F-4D97-AF65-F5344CB8AC3E}">
        <p14:creationId xmlns:p14="http://schemas.microsoft.com/office/powerpoint/2010/main" val="278198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327393"/>
          </a:xfrm>
        </p:spPr>
        <p:txBody>
          <a:bodyPr>
            <a:normAutofit/>
          </a:bodyPr>
          <a:lstStyle/>
          <a:p>
            <a:r>
              <a:rPr lang="en-GB" dirty="0"/>
              <a:t>Using the Kotlin playground</a:t>
            </a:r>
          </a:p>
          <a:p>
            <a:r>
              <a:rPr lang="en-GB" dirty="0"/>
              <a:t>Installing the Kotlin compiler </a:t>
            </a:r>
          </a:p>
          <a:p>
            <a:r>
              <a:rPr lang="en-GB" dirty="0"/>
              <a:t>Using the Kotlin compiler</a:t>
            </a:r>
          </a:p>
          <a:p>
            <a:r>
              <a:rPr lang="en-GB" dirty="0"/>
              <a:t>Kotlin IDE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Kotlin Tools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606709"/>
          </a:xfrm>
        </p:spPr>
        <p:txBody>
          <a:bodyPr>
            <a:normAutofit/>
          </a:bodyPr>
          <a:lstStyle/>
          <a:p>
            <a:r>
              <a:rPr lang="en-GB" dirty="0"/>
              <a:t>There's a handy online Kotlin playground, where you can type-in and run Kotlin code</a:t>
            </a:r>
          </a:p>
          <a:p>
            <a:pPr lvl="1"/>
            <a:r>
              <a:rPr lang="en-GB" dirty="0">
                <a:hlinkClick r:id="rId3"/>
              </a:rPr>
              <a:t>https://play.kotlinlang.org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Kotlin Playground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8A0A4-6787-4909-9353-67C6F4BD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19" y="2474160"/>
            <a:ext cx="7657973" cy="4089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9D5AA3-C179-4B05-BDB9-5095A58FA0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43133" y="4482400"/>
            <a:ext cx="1200164" cy="67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2F766F-28C2-45AB-AD8F-C6A484E62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994047" y="3685849"/>
            <a:ext cx="1161900" cy="7646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67AB89-EAB1-46DD-9D5E-90942CF5D8E0}"/>
              </a:ext>
            </a:extLst>
          </p:cNvPr>
          <p:cNvSpPr txBox="1"/>
          <p:nvPr/>
        </p:nvSpPr>
        <p:spPr>
          <a:xfrm>
            <a:off x="3207892" y="4300606"/>
            <a:ext cx="18223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Open Sans" panose="020B0606030504020204" pitchFamily="34" charset="0"/>
              </a:rPr>
              <a:t>Type code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EA2BD-C3C4-4833-A3C7-4504B19C7A4B}"/>
              </a:ext>
            </a:extLst>
          </p:cNvPr>
          <p:cNvSpPr txBox="1"/>
          <p:nvPr/>
        </p:nvSpPr>
        <p:spPr>
          <a:xfrm>
            <a:off x="5201782" y="4304460"/>
            <a:ext cx="18223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Open Sans" panose="020B0606030504020204" pitchFamily="34" charset="0"/>
              </a:rPr>
              <a:t>Then click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90513-25BC-4DAE-A5F1-095A70660D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2550" y="5003344"/>
            <a:ext cx="144116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DB403-8739-47FD-8DAA-48F326B6D6DE}"/>
              </a:ext>
            </a:extLst>
          </p:cNvPr>
          <p:cNvSpPr txBox="1"/>
          <p:nvPr/>
        </p:nvSpPr>
        <p:spPr>
          <a:xfrm>
            <a:off x="3194888" y="4817697"/>
            <a:ext cx="38292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Open Sans" panose="020B0606030504020204" pitchFamily="34" charset="0"/>
              </a:rPr>
              <a:t>Console output is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191898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606709"/>
          </a:xfrm>
        </p:spPr>
        <p:txBody>
          <a:bodyPr>
            <a:normAutofit/>
          </a:bodyPr>
          <a:lstStyle/>
          <a:p>
            <a:r>
              <a:rPr lang="en-GB" dirty="0"/>
              <a:t>You can install the Kotlin compiler locally</a:t>
            </a:r>
          </a:p>
          <a:p>
            <a:pPr lvl="1"/>
            <a:r>
              <a:rPr lang="en-GB" dirty="0"/>
              <a:t>So you can compile Kotlin code at the command line</a:t>
            </a:r>
          </a:p>
          <a:p>
            <a:pPr lvl="1"/>
            <a:endParaRPr lang="en-GB" dirty="0"/>
          </a:p>
          <a:p>
            <a:r>
              <a:rPr lang="en-GB" dirty="0"/>
              <a:t>First you must install the JDK</a:t>
            </a:r>
          </a:p>
          <a:p>
            <a:pPr lvl="1"/>
            <a:r>
              <a:rPr lang="en-GB" dirty="0"/>
              <a:t>JDK 8+ is preferred</a:t>
            </a:r>
          </a:p>
          <a:p>
            <a:pPr lvl="1"/>
            <a:endParaRPr lang="en-GB" dirty="0"/>
          </a:p>
          <a:p>
            <a:r>
              <a:rPr lang="en-GB" dirty="0"/>
              <a:t>Then install the Kotlin compiler - we're using Kotlin 1.9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3"/>
              </a:rPr>
              <a:t>https://github.com/JetBrains/kotlin/releases/tag/v1.9.20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solidFill>
                  <a:srgbClr val="333399"/>
                </a:solidFill>
              </a:rPr>
              <a:t>Download appropriate compiler, e.g. kotlin-compiler-1.9.20.zip</a:t>
            </a:r>
          </a:p>
          <a:p>
            <a:pPr lvl="1"/>
            <a:r>
              <a:rPr lang="en-GB" dirty="0">
                <a:solidFill>
                  <a:srgbClr val="333399"/>
                </a:solidFill>
              </a:rPr>
              <a:t>Unzip, and add the </a:t>
            </a:r>
            <a:r>
              <a:rPr lang="en-GB" dirty="0">
                <a:solidFill>
                  <a:srgbClr val="333399"/>
                </a:solidFill>
                <a:latin typeface="Courier New" panose="02070309020205020404" pitchFamily="49" charset="0"/>
              </a:rPr>
              <a:t>bin</a:t>
            </a:r>
            <a:r>
              <a:rPr lang="en-GB" dirty="0">
                <a:solidFill>
                  <a:srgbClr val="333399"/>
                </a:solidFill>
              </a:rPr>
              <a:t> folder to your path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Kotlin Compiler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6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606709"/>
          </a:xfrm>
        </p:spPr>
        <p:txBody>
          <a:bodyPr>
            <a:normAutofit/>
          </a:bodyPr>
          <a:lstStyle/>
          <a:p>
            <a:r>
              <a:rPr lang="en-GB" dirty="0"/>
              <a:t>Here's a simple Kotlin program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Use the Kotlin compiler, to compile into Java bytecodes</a:t>
            </a:r>
          </a:p>
          <a:p>
            <a:pPr lvl="1"/>
            <a:r>
              <a:rPr lang="en-GB" dirty="0"/>
              <a:t>Creates a file named </a:t>
            </a:r>
            <a:r>
              <a:rPr lang="en-GB" dirty="0" err="1">
                <a:latin typeface="Courier New" panose="02070309020205020404" pitchFamily="49" charset="0"/>
              </a:rPr>
              <a:t>HelloWorldKt.class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Run the compiled Java bytecodes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</a:rPr>
              <a:t>kotlin</a:t>
            </a:r>
            <a:r>
              <a:rPr lang="en-GB" dirty="0"/>
              <a:t> 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Kotlin Compiler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55AC9B6-08BB-44F4-B612-A4692200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2" y="1690026"/>
            <a:ext cx="7796823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defTabSz="739775">
              <a:defRPr>
                <a:solidFill>
                  <a:schemeClr val="tx1"/>
                </a:solidFill>
                <a:latin typeface="Arial" charset="0"/>
              </a:defRPr>
            </a:lvl1pPr>
            <a:lvl2pPr marL="571500" defTabSz="739775">
              <a:defRPr>
                <a:solidFill>
                  <a:schemeClr val="tx1"/>
                </a:solidFill>
                <a:latin typeface="Arial" charset="0"/>
              </a:defRPr>
            </a:lvl2pPr>
            <a:lvl3pPr marL="1143000" defTabSz="739775">
              <a:defRPr>
                <a:solidFill>
                  <a:schemeClr val="tx1"/>
                </a:solidFill>
                <a:latin typeface="Arial" charset="0"/>
              </a:defRPr>
            </a:lvl3pPr>
            <a:lvl4pPr marL="1714500" defTabSz="739775">
              <a:defRPr>
                <a:solidFill>
                  <a:schemeClr val="tx1"/>
                </a:solidFill>
                <a:latin typeface="Arial" charset="0"/>
              </a:defRPr>
            </a:lvl4pPr>
            <a:lvl5pPr marL="2286000" defTabSz="739775">
              <a:defRPr>
                <a:solidFill>
                  <a:schemeClr val="tx1"/>
                </a:solidFill>
                <a:latin typeface="Arial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sz="1200" dirty="0">
                <a:latin typeface="Courier New" panose="02070309020205020404" pitchFamily="49" charset="0"/>
              </a:rPr>
              <a:t>fun main() {</a:t>
            </a:r>
          </a:p>
          <a:p>
            <a:r>
              <a:rPr lang="it-IT" altLang="en-US" sz="1200" dirty="0">
                <a:latin typeface="Courier New" panose="02070309020205020404" pitchFamily="49" charset="0"/>
              </a:rPr>
              <a:t>    println("Hei verden fra Kotlin!")</a:t>
            </a:r>
          </a:p>
          <a:p>
            <a:r>
              <a:rPr lang="it-IT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3FA01-6145-4791-8199-0A932D2FE5D0}"/>
              </a:ext>
            </a:extLst>
          </p:cNvPr>
          <p:cNvSpPr txBox="1"/>
          <p:nvPr/>
        </p:nvSpPr>
        <p:spPr>
          <a:xfrm>
            <a:off x="7175995" y="206000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HelloWorld.kt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6CE9-C752-4321-A16E-4B99933A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1" y="3622359"/>
            <a:ext cx="779682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>
            <a:lvl1pPr defTabSz="739775">
              <a:defRPr>
                <a:solidFill>
                  <a:schemeClr val="tx1"/>
                </a:solidFill>
                <a:latin typeface="Arial" charset="0"/>
              </a:defRPr>
            </a:lvl1pPr>
            <a:lvl2pPr marL="571500" defTabSz="739775">
              <a:defRPr>
                <a:solidFill>
                  <a:schemeClr val="tx1"/>
                </a:solidFill>
                <a:latin typeface="Arial" charset="0"/>
              </a:defRPr>
            </a:lvl2pPr>
            <a:lvl3pPr marL="1143000" defTabSz="739775">
              <a:defRPr>
                <a:solidFill>
                  <a:schemeClr val="tx1"/>
                </a:solidFill>
                <a:latin typeface="Arial" charset="0"/>
              </a:defRPr>
            </a:lvl3pPr>
            <a:lvl4pPr marL="1714500" defTabSz="739775">
              <a:defRPr>
                <a:solidFill>
                  <a:schemeClr val="tx1"/>
                </a:solidFill>
                <a:latin typeface="Arial" charset="0"/>
              </a:defRPr>
            </a:lvl4pPr>
            <a:lvl5pPr marL="2286000" defTabSz="739775">
              <a:defRPr>
                <a:solidFill>
                  <a:schemeClr val="tx1"/>
                </a:solidFill>
                <a:latin typeface="Arial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kotlinc HelloWorld.kt</a:t>
            </a:r>
            <a:endParaRPr lang="en-GB" alt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DB49B-283F-4487-88AA-3B0D7252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2" y="5230992"/>
            <a:ext cx="779682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lIns="92075" tIns="46038" rIns="92075" bIns="46038" anchor="ctr">
            <a:spAutoFit/>
          </a:bodyPr>
          <a:lstStyle>
            <a:lvl1pPr defTabSz="739775">
              <a:defRPr>
                <a:solidFill>
                  <a:schemeClr val="tx1"/>
                </a:solidFill>
                <a:latin typeface="Arial" charset="0"/>
              </a:defRPr>
            </a:lvl1pPr>
            <a:lvl2pPr marL="571500" defTabSz="739775">
              <a:defRPr>
                <a:solidFill>
                  <a:schemeClr val="tx1"/>
                </a:solidFill>
                <a:latin typeface="Arial" charset="0"/>
              </a:defRPr>
            </a:lvl2pPr>
            <a:lvl3pPr marL="1143000" defTabSz="739775">
              <a:defRPr>
                <a:solidFill>
                  <a:schemeClr val="tx1"/>
                </a:solidFill>
                <a:latin typeface="Arial" charset="0"/>
              </a:defRPr>
            </a:lvl3pPr>
            <a:lvl4pPr marL="1714500" defTabSz="739775">
              <a:defRPr>
                <a:solidFill>
                  <a:schemeClr val="tx1"/>
                </a:solidFill>
                <a:latin typeface="Arial" charset="0"/>
              </a:defRPr>
            </a:lvl4pPr>
            <a:lvl5pPr marL="2286000" defTabSz="739775">
              <a:defRPr>
                <a:solidFill>
                  <a:schemeClr val="tx1"/>
                </a:solidFill>
                <a:latin typeface="Arial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kotlin HelloWorldKt</a:t>
            </a:r>
            <a:endParaRPr lang="en-GB" alt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763662"/>
          </a:xfrm>
        </p:spPr>
        <p:txBody>
          <a:bodyPr>
            <a:normAutofit/>
          </a:bodyPr>
          <a:lstStyle/>
          <a:p>
            <a:r>
              <a:rPr lang="en-GB" dirty="0"/>
              <a:t>Many IDEs have support for Kotlin, including:</a:t>
            </a:r>
          </a:p>
          <a:p>
            <a:pPr lvl="1"/>
            <a:r>
              <a:rPr lang="en-GB" dirty="0"/>
              <a:t>IntelliJ (Community or Ultimate)</a:t>
            </a:r>
          </a:p>
          <a:p>
            <a:pPr lvl="1"/>
            <a:r>
              <a:rPr lang="en-GB" dirty="0"/>
              <a:t>Android Studio</a:t>
            </a:r>
          </a:p>
          <a:p>
            <a:pPr lvl="1"/>
            <a:r>
              <a:rPr lang="en-GB" dirty="0"/>
              <a:t>Eclipse</a:t>
            </a:r>
          </a:p>
          <a:p>
            <a:pPr lvl="1"/>
            <a:r>
              <a:rPr lang="en-GB" dirty="0"/>
              <a:t>NetBeans</a:t>
            </a:r>
          </a:p>
          <a:p>
            <a:pPr lvl="1"/>
            <a:endParaRPr lang="en-GB" dirty="0"/>
          </a:p>
          <a:p>
            <a:r>
              <a:rPr lang="en-GB" dirty="0"/>
              <a:t>Several text editors have support for Kotlin too, including:</a:t>
            </a:r>
          </a:p>
          <a:p>
            <a:pPr lvl="1"/>
            <a:r>
              <a:rPr lang="en-GB" dirty="0"/>
              <a:t>VS Code</a:t>
            </a:r>
          </a:p>
          <a:p>
            <a:pPr lvl="1"/>
            <a:r>
              <a:rPr lang="en-GB" dirty="0"/>
              <a:t>Sublime Text</a:t>
            </a:r>
          </a:p>
          <a:p>
            <a:pPr lvl="1"/>
            <a:r>
              <a:rPr lang="en-GB" dirty="0"/>
              <a:t>Vim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IDE Support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2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327393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Creating a Kotlin project</a:t>
            </a:r>
          </a:p>
          <a:p>
            <a:r>
              <a:rPr lang="en-GB" dirty="0"/>
              <a:t>Reviewing the project structure</a:t>
            </a:r>
          </a:p>
          <a:p>
            <a:r>
              <a:rPr lang="en-GB" dirty="0"/>
              <a:t>Running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Kotlin and IntelliJ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763662"/>
          </a:xfrm>
        </p:spPr>
        <p:txBody>
          <a:bodyPr>
            <a:normAutofit/>
          </a:bodyPr>
          <a:lstStyle/>
          <a:p>
            <a:r>
              <a:rPr lang="en-GB" dirty="0"/>
              <a:t>IntelliJ IDEA has excellent support for Kotlin</a:t>
            </a:r>
          </a:p>
          <a:p>
            <a:pPr lvl="1"/>
            <a:r>
              <a:rPr lang="en-GB" dirty="0"/>
              <a:t>Hardly surprising, as JetBrains were the originators of Kotlin</a:t>
            </a:r>
          </a:p>
          <a:p>
            <a:pPr lvl="1"/>
            <a:endParaRPr lang="en-GB" dirty="0"/>
          </a:p>
          <a:p>
            <a:r>
              <a:rPr lang="en-GB" dirty="0"/>
              <a:t>In this section we'll see how to create a simple Kotlin module in IntelliJ IDEA</a:t>
            </a:r>
          </a:p>
          <a:p>
            <a:pPr lvl="1"/>
            <a:r>
              <a:rPr lang="en-GB" dirty="0"/>
              <a:t>So, run IntelliJ and let's get started…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763662"/>
          </a:xfrm>
        </p:spPr>
        <p:txBody>
          <a:bodyPr>
            <a:normAutofit/>
          </a:bodyPr>
          <a:lstStyle/>
          <a:p>
            <a:r>
              <a:rPr lang="en-GB" dirty="0"/>
              <a:t>Click File | New | Project and specify these details: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Kotlin Project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73A63-9B80-6CD2-2BD0-0A3B0762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1" y="1730615"/>
            <a:ext cx="4844278" cy="3454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06B65-9CAA-AD16-E3BA-B81E3D42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602" y="3234190"/>
            <a:ext cx="4836600" cy="3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1114"/>
            <a:ext cx="8486775" cy="5763662"/>
          </a:xfrm>
        </p:spPr>
        <p:txBody>
          <a:bodyPr>
            <a:normAutofit/>
          </a:bodyPr>
          <a:lstStyle/>
          <a:p>
            <a:r>
              <a:rPr lang="en-GB" dirty="0"/>
              <a:t>IntelliJ generates a standard-format (Gradle) project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Project Structure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D8051-6FA3-6E78-32B7-48F9F3BB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9" y="1711023"/>
            <a:ext cx="7673418" cy="41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763662"/>
          </a:xfrm>
        </p:spPr>
        <p:txBody>
          <a:bodyPr>
            <a:normAutofit/>
          </a:bodyPr>
          <a:lstStyle/>
          <a:p>
            <a:r>
              <a:rPr lang="en-GB" dirty="0"/>
              <a:t>Run the application and take a look at the console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AD4D7-EFFC-6023-A3FB-25D16588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8" y="1706308"/>
            <a:ext cx="7699373" cy="41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Setting the scene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Kotlin tools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Kotlin </a:t>
            </a:r>
            <a:r>
              <a:rPr lang="en-GB"/>
              <a:t>and IntelliJ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7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3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Kotlin?</a:t>
            </a:r>
          </a:p>
          <a:p>
            <a:r>
              <a:rPr lang="en-GB" dirty="0"/>
              <a:t>Kotlin and Java</a:t>
            </a:r>
          </a:p>
          <a:p>
            <a:r>
              <a:rPr lang="en-GB" dirty="0"/>
              <a:t>Kotlin and server-side development</a:t>
            </a:r>
          </a:p>
          <a:p>
            <a:r>
              <a:rPr lang="en-GB" dirty="0"/>
              <a:t>Kotlin and JavaScript</a:t>
            </a:r>
          </a:p>
          <a:p>
            <a:r>
              <a:rPr lang="en-GB" dirty="0"/>
              <a:t>Kotlin Multiplatform</a:t>
            </a:r>
          </a:p>
          <a:p>
            <a:r>
              <a:rPr lang="en-GB" dirty="0"/>
              <a:t>Kotlin/Native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Setting the Scene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606708"/>
          </a:xfrm>
        </p:spPr>
        <p:txBody>
          <a:bodyPr>
            <a:normAutofit/>
          </a:bodyPr>
          <a:lstStyle/>
          <a:p>
            <a:r>
              <a:rPr lang="en-GB" dirty="0"/>
              <a:t>Kotlin is a Java-based language from JetBrains</a:t>
            </a:r>
          </a:p>
          <a:p>
            <a:pPr lvl="1"/>
            <a:r>
              <a:rPr lang="en-GB" dirty="0"/>
              <a:t>Named after Kotlin Island </a:t>
            </a:r>
            <a:br>
              <a:rPr lang="en-GB" dirty="0"/>
            </a:br>
            <a:r>
              <a:rPr lang="en-GB" dirty="0"/>
              <a:t>near St. Petersburg 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Kotlin timeline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Feb 2016	- Kotlin 1.0 released, first stable release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Mar 2017	- Kotlin 1.1 released, added support for JS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May 2017	- Google announce support for Kotlin on Android</a:t>
            </a:r>
          </a:p>
          <a:p>
            <a:pPr marL="457200" lvl="1" indent="0">
              <a:buNone/>
              <a:tabLst>
                <a:tab pos="1974850" algn="l"/>
              </a:tabLst>
            </a:pPr>
            <a:r>
              <a:rPr lang="en-GB" dirty="0"/>
              <a:t>…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July 2023	- Kotlin 1.9 released, a few new language/API features</a:t>
            </a:r>
          </a:p>
          <a:p>
            <a:pPr marL="457200" lvl="1" indent="0">
              <a:buNone/>
              <a:tabLst>
                <a:tab pos="2058988" algn="l"/>
              </a:tabLs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Kotlin?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A80CF-B5C9-4BF8-BCC1-547E3924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98" y="1680231"/>
            <a:ext cx="3689251" cy="186896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D1BE4E-A210-4382-8206-176ACA0E760C}"/>
              </a:ext>
            </a:extLst>
          </p:cNvPr>
          <p:cNvCxnSpPr>
            <a:cxnSpLocks/>
          </p:cNvCxnSpPr>
          <p:nvPr/>
        </p:nvCxnSpPr>
        <p:spPr bwMode="auto">
          <a:xfrm>
            <a:off x="4358316" y="1813012"/>
            <a:ext cx="2500218" cy="89248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Kotlin/JVM is a Java-based language</a:t>
            </a:r>
          </a:p>
          <a:p>
            <a:pPr lvl="1"/>
            <a:r>
              <a:rPr lang="en-GB" dirty="0"/>
              <a:t>When you compile Kotlin, it compiles to Java bytecodes</a:t>
            </a:r>
          </a:p>
          <a:p>
            <a:pPr lvl="1"/>
            <a:r>
              <a:rPr lang="en-GB" dirty="0"/>
              <a:t>You run Kotlin applications on the JVM</a:t>
            </a:r>
          </a:p>
          <a:p>
            <a:pPr lvl="1"/>
            <a:r>
              <a:rPr lang="en-GB" dirty="0"/>
              <a:t>Kotlin code can interoperate freely with Java code</a:t>
            </a:r>
          </a:p>
          <a:p>
            <a:pPr lvl="1"/>
            <a:r>
              <a:rPr lang="en-GB" dirty="0"/>
              <a:t>There's also an automated Java-to-Kotlin code converter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and Java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2690750" y="3462635"/>
            <a:ext cx="1567543" cy="642257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Kotlin</a:t>
            </a:r>
            <a:b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source code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90751" y="4790692"/>
            <a:ext cx="1567543" cy="642257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</a:rPr>
              <a:t>bytecodes</a:t>
            </a:r>
            <a:endParaRPr kumimoji="0" lang="en-GB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3289465" y="4159320"/>
            <a:ext cx="359228" cy="576942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2322" y="3462635"/>
            <a:ext cx="1567543" cy="642257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Java</a:t>
            </a:r>
            <a:br>
              <a:rPr kumimoji="0" lang="en-GB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source 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22323" y="4790692"/>
            <a:ext cx="1567543" cy="642257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</a:rPr>
              <a:t>bytecodes</a:t>
            </a:r>
            <a:endParaRPr kumimoji="0" lang="en-GB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521037" y="4159320"/>
            <a:ext cx="359228" cy="576942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77094" y="5607121"/>
            <a:ext cx="4637314" cy="990601"/>
          </a:xfrm>
          <a:prstGeom prst="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JVM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7042" y="4194105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  <a:latin typeface="Open Sans" panose="020B0606030504020204" pitchFamily="34" charset="0"/>
              </a:rPr>
              <a:t>Kotlin compiler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6721" y="4194105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  <a:latin typeface="Open Sans" panose="020B0606030504020204" pitchFamily="34" charset="0"/>
              </a:rPr>
              <a:t>Java compiler</a:t>
            </a:r>
          </a:p>
        </p:txBody>
      </p:sp>
    </p:spTree>
    <p:extLst>
      <p:ext uri="{BB962C8B-B14F-4D97-AF65-F5344CB8AC3E}">
        <p14:creationId xmlns:p14="http://schemas.microsoft.com/office/powerpoint/2010/main" val="252164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679645" cy="5606709"/>
          </a:xfrm>
        </p:spPr>
        <p:txBody>
          <a:bodyPr>
            <a:normAutofit/>
          </a:bodyPr>
          <a:lstStyle/>
          <a:p>
            <a:r>
              <a:rPr lang="en-GB" dirty="0"/>
              <a:t>Kotlin is a popular choice for server-side development</a:t>
            </a:r>
          </a:p>
          <a:p>
            <a:pPr lvl="1"/>
            <a:r>
              <a:rPr lang="en-GB" dirty="0"/>
              <a:t>Great multithreading capabilities (via coroutines)</a:t>
            </a:r>
          </a:p>
          <a:p>
            <a:pPr lvl="1"/>
            <a:r>
              <a:rPr lang="en-GB" dirty="0"/>
              <a:t>Support for Spring Framework / Spring Boot</a:t>
            </a:r>
          </a:p>
          <a:p>
            <a:pPr lvl="1"/>
            <a:r>
              <a:rPr lang="en-GB" dirty="0"/>
              <a:t>Many other libraries (e.g. </a:t>
            </a:r>
            <a:r>
              <a:rPr lang="en-GB" dirty="0" err="1"/>
              <a:t>Ktor</a:t>
            </a:r>
            <a:r>
              <a:rPr lang="en-GB" dirty="0"/>
              <a:t> for web apps, see </a:t>
            </a:r>
            <a:r>
              <a:rPr lang="en-GB" dirty="0">
                <a:hlinkClick r:id="rId3"/>
              </a:rPr>
              <a:t>https://ktor.io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You can deploy Kotlin apps to any host that supports Java web apps, such as:</a:t>
            </a:r>
            <a:endParaRPr lang="en-GB" u="sng" dirty="0"/>
          </a:p>
          <a:p>
            <a:pPr lvl="1"/>
            <a:r>
              <a:rPr lang="en-GB" dirty="0"/>
              <a:t>Amazon Web Services</a:t>
            </a:r>
          </a:p>
          <a:p>
            <a:pPr lvl="1"/>
            <a:r>
              <a:rPr lang="en-GB" dirty="0"/>
              <a:t>Google Cloud Platform</a:t>
            </a:r>
          </a:p>
          <a:p>
            <a:pPr lvl="1"/>
            <a:r>
              <a:rPr lang="en-GB" dirty="0"/>
              <a:t>Heroku Cloud Platform </a:t>
            </a:r>
          </a:p>
          <a:p>
            <a:pPr lvl="1"/>
            <a:r>
              <a:rPr lang="en-GB"/>
              <a:t>Azure 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and Server-Side Development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6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704606" cy="5606709"/>
          </a:xfrm>
        </p:spPr>
        <p:txBody>
          <a:bodyPr>
            <a:normAutofit/>
          </a:bodyPr>
          <a:lstStyle/>
          <a:p>
            <a:r>
              <a:rPr lang="en-GB" dirty="0"/>
              <a:t>You can use Kotlin as an alternative to JavaScript</a:t>
            </a:r>
          </a:p>
          <a:p>
            <a:pPr lvl="1"/>
            <a:r>
              <a:rPr lang="en-GB" dirty="0"/>
              <a:t>You can </a:t>
            </a:r>
            <a:r>
              <a:rPr lang="en-GB" dirty="0" err="1"/>
              <a:t>transpile</a:t>
            </a:r>
            <a:r>
              <a:rPr lang="en-GB" dirty="0"/>
              <a:t> Kotlin code into ECMAScript</a:t>
            </a:r>
          </a:p>
          <a:p>
            <a:pPr lvl="1"/>
            <a:endParaRPr lang="en-GB" dirty="0"/>
          </a:p>
          <a:p>
            <a:r>
              <a:rPr lang="en-GB" dirty="0"/>
              <a:t>Why use Kotlin as an alternative to JavaScript?</a:t>
            </a:r>
            <a:endParaRPr lang="en-GB" u="sng" dirty="0"/>
          </a:p>
          <a:p>
            <a:pPr lvl="1"/>
            <a:r>
              <a:rPr lang="en-GB" dirty="0"/>
              <a:t>You can leverage the Kotlin programming language</a:t>
            </a:r>
          </a:p>
          <a:p>
            <a:pPr lvl="1"/>
            <a:r>
              <a:rPr lang="en-GB" dirty="0"/>
              <a:t>You can leverage the Kotlin APIs, to wrap DOM complexities</a:t>
            </a:r>
          </a:p>
          <a:p>
            <a:pPr lvl="1"/>
            <a:endParaRPr lang="en-GB" dirty="0"/>
          </a:p>
          <a:p>
            <a:r>
              <a:rPr lang="en-GB" dirty="0"/>
              <a:t>You can use Kotlin alongside existing JS libraries </a:t>
            </a:r>
          </a:p>
          <a:p>
            <a:pPr lvl="1"/>
            <a:r>
              <a:rPr lang="en-GB" dirty="0"/>
              <a:t>E.g. jQuery, React, Angular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dukat</a:t>
            </a:r>
            <a:r>
              <a:rPr lang="en-GB" dirty="0"/>
              <a:t> tool to convert TypeScript definitions to Kotlin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and JavaScript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3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521809" cy="5606709"/>
          </a:xfrm>
        </p:spPr>
        <p:txBody>
          <a:bodyPr>
            <a:normAutofit/>
          </a:bodyPr>
          <a:lstStyle/>
          <a:p>
            <a:r>
              <a:rPr lang="en-GB" dirty="0"/>
              <a:t>Kotlin Multiplatform makes it easier to implement cross-platform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Multiplatform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158E2-FDC6-6B14-09F1-20A7BA6F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60" y="2410118"/>
            <a:ext cx="6774080" cy="30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6974"/>
            <a:ext cx="8486775" cy="56067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Kotlin/Native is a technology for compiling Kotlin code to native binaries</a:t>
            </a:r>
          </a:p>
          <a:p>
            <a:pPr lvl="1"/>
            <a:r>
              <a:rPr lang="en-GB" dirty="0"/>
              <a:t>You can run the binaries natively on the O/S (no VM)</a:t>
            </a:r>
          </a:p>
          <a:p>
            <a:pPr lvl="1"/>
            <a:endParaRPr lang="en-GB" dirty="0"/>
          </a:p>
          <a:p>
            <a:r>
              <a:rPr lang="en-GB" dirty="0"/>
              <a:t>Why use Kotlin/Native:</a:t>
            </a:r>
          </a:p>
          <a:p>
            <a:pPr lvl="1"/>
            <a:r>
              <a:rPr lang="en-GB" dirty="0"/>
              <a:t>On platforms where virtual machines are undesirable or impossible</a:t>
            </a:r>
          </a:p>
          <a:p>
            <a:pPr lvl="1"/>
            <a:r>
              <a:rPr lang="en-GB" dirty="0"/>
              <a:t>E.g. embedded devices, iOS</a:t>
            </a:r>
          </a:p>
          <a:p>
            <a:pPr lvl="1"/>
            <a:endParaRPr lang="en-GB" dirty="0"/>
          </a:p>
          <a:p>
            <a:r>
              <a:rPr lang="en-GB" dirty="0"/>
              <a:t>Target platforms supported:</a:t>
            </a:r>
          </a:p>
          <a:p>
            <a:pPr lvl="1"/>
            <a:r>
              <a:rPr lang="en-GB" dirty="0"/>
              <a:t>iOS (arm32, arm64, simulator x86_64)</a:t>
            </a:r>
          </a:p>
          <a:p>
            <a:pPr lvl="1"/>
            <a:r>
              <a:rPr lang="en-GB" dirty="0"/>
              <a:t>MacOS (x86_64)</a:t>
            </a:r>
          </a:p>
          <a:p>
            <a:pPr lvl="1"/>
            <a:r>
              <a:rPr lang="en-GB" dirty="0"/>
              <a:t>Android (arm32, arm64)</a:t>
            </a:r>
          </a:p>
          <a:p>
            <a:pPr lvl="1"/>
            <a:r>
              <a:rPr lang="en-GB" dirty="0"/>
              <a:t>Windows (</a:t>
            </a:r>
            <a:r>
              <a:rPr lang="en-GB" dirty="0" err="1"/>
              <a:t>mingw</a:t>
            </a:r>
            <a:r>
              <a:rPr lang="en-GB" dirty="0"/>
              <a:t> x86_64, x86)</a:t>
            </a:r>
          </a:p>
          <a:p>
            <a:pPr lvl="1"/>
            <a:r>
              <a:rPr lang="en-GB" dirty="0"/>
              <a:t>Linux (x86_64, arm32, MIPS, MIPS little endian, Raspberry Pi)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Kotlin/Native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00711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778</Words>
  <Application>Microsoft Office PowerPoint</Application>
  <PresentationFormat>On-screen Show (4:3)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Getting Started with Kotlin</vt:lpstr>
      <vt:lpstr>Contents</vt:lpstr>
      <vt:lpstr>1. Setting the Scene</vt:lpstr>
      <vt:lpstr>What is Kotlin?</vt:lpstr>
      <vt:lpstr>Kotlin and Java</vt:lpstr>
      <vt:lpstr>Kotlin and Server-Side Development</vt:lpstr>
      <vt:lpstr>Kotlin and JavaScript</vt:lpstr>
      <vt:lpstr>Kotlin Multiplatform</vt:lpstr>
      <vt:lpstr>Kotlin/Native</vt:lpstr>
      <vt:lpstr>2. Kotlin Tools</vt:lpstr>
      <vt:lpstr>Using the Kotlin Playground</vt:lpstr>
      <vt:lpstr>Installing the Kotlin Compiler </vt:lpstr>
      <vt:lpstr>Using the Kotlin Compiler</vt:lpstr>
      <vt:lpstr>Kotlin IDE Support</vt:lpstr>
      <vt:lpstr>3. Kotlin and IntelliJ</vt:lpstr>
      <vt:lpstr>Overview</vt:lpstr>
      <vt:lpstr>Creating a Kotlin Project</vt:lpstr>
      <vt:lpstr>Reviewing the Project Structure</vt:lpstr>
      <vt:lpstr>Running the 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123</cp:revision>
  <dcterms:created xsi:type="dcterms:W3CDTF">2013-11-10T11:46:39Z</dcterms:created>
  <dcterms:modified xsi:type="dcterms:W3CDTF">2023-11-13T07:12:44Z</dcterms:modified>
</cp:coreProperties>
</file>