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97" r:id="rId2"/>
    <p:sldId id="298" r:id="rId3"/>
    <p:sldId id="301" r:id="rId4"/>
    <p:sldId id="609" r:id="rId5"/>
    <p:sldId id="606" r:id="rId6"/>
    <p:sldId id="607" r:id="rId7"/>
    <p:sldId id="608" r:id="rId8"/>
    <p:sldId id="305" r:id="rId9"/>
    <p:sldId id="306" r:id="rId10"/>
    <p:sldId id="611" r:id="rId11"/>
    <p:sldId id="307" r:id="rId12"/>
    <p:sldId id="308" r:id="rId13"/>
    <p:sldId id="295" r:id="rId14"/>
    <p:sldId id="309" r:id="rId15"/>
    <p:sldId id="343" r:id="rId16"/>
    <p:sldId id="612" r:id="rId17"/>
    <p:sldId id="614" r:id="rId18"/>
    <p:sldId id="311" r:id="rId19"/>
    <p:sldId id="317" r:id="rId20"/>
    <p:sldId id="314" r:id="rId21"/>
    <p:sldId id="315" r:id="rId22"/>
    <p:sldId id="316" r:id="rId23"/>
    <p:sldId id="277" r:id="rId24"/>
    <p:sldId id="322" r:id="rId25"/>
    <p:sldId id="323" r:id="rId26"/>
    <p:sldId id="282" r:id="rId27"/>
    <p:sldId id="324" r:id="rId28"/>
    <p:sldId id="325" r:id="rId29"/>
    <p:sldId id="341" r:id="rId30"/>
    <p:sldId id="326" r:id="rId31"/>
    <p:sldId id="613" r:id="rId32"/>
    <p:sldId id="342" r:id="rId33"/>
    <p:sldId id="338" r:id="rId34"/>
    <p:sldId id="327" r:id="rId35"/>
    <p:sldId id="328" r:id="rId36"/>
    <p:sldId id="330" r:id="rId37"/>
    <p:sldId id="283" r:id="rId38"/>
    <p:sldId id="331" r:id="rId39"/>
    <p:sldId id="340" r:id="rId40"/>
    <p:sldId id="36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9">
          <p15:clr>
            <a:srgbClr val="A4A3A4"/>
          </p15:clr>
        </p15:guide>
        <p15:guide id="2" pos="35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D"/>
    <a:srgbClr val="CC6600"/>
    <a:srgbClr val="9999FF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3" autoAdjust="0"/>
    <p:restoredTop sz="86434" autoAdjust="0"/>
  </p:normalViewPr>
  <p:slideViewPr>
    <p:cSldViewPr snapToGrid="0" snapToObjects="1">
      <p:cViewPr varScale="1">
        <p:scale>
          <a:sx n="90" d="100"/>
          <a:sy n="90" d="100"/>
        </p:scale>
        <p:origin x="1240" y="40"/>
      </p:cViewPr>
      <p:guideLst>
        <p:guide orient="horz" pos="2039"/>
        <p:guide pos="3508"/>
      </p:guideLst>
    </p:cSldViewPr>
  </p:slideViewPr>
  <p:outlineViewPr>
    <p:cViewPr>
      <p:scale>
        <a:sx n="33" d="100"/>
        <a:sy n="33" d="100"/>
      </p:scale>
      <p:origin x="0" y="5389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263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Kotlin Language Fundamentals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</p:spTree>
    <p:extLst>
      <p:ext uri="{BB962C8B-B14F-4D97-AF65-F5344CB8AC3E}">
        <p14:creationId xmlns:p14="http://schemas.microsoft.com/office/powerpoint/2010/main" val="314005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Kotlin Language Fundamentals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9306" y="4241292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6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5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12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7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5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89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06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818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98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112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83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31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31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029EDA-D6F2-43BE-85C8-50EA153C6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739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60AE0-C721-4B7B-A8FE-52844A439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696EC7-C954-4257-B0CD-75C4F2ECE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3BFCBDC-44D9-46D8-BD01-191F2E232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0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  <a:lvl4pPr>
              <a:defRPr>
                <a:latin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9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74923-BA5E-47D4-A059-7415EB54B801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854B6B-636A-47E5-9921-7AA549622AF9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A5E167-2EEF-4447-9DE9-47AD35CCE6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84574-863D-46D6-9E9D-FA65493A1A13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7574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0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B016C11A-B916-4667-8D69-E957939188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5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Open Sans" panose="020B06060305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kotlin-doc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868" y="1076120"/>
            <a:ext cx="8094095" cy="1360488"/>
          </a:xfrm>
        </p:spPr>
        <p:txBody>
          <a:bodyPr/>
          <a:lstStyle/>
          <a:p>
            <a:r>
              <a:rPr lang="en-GB" dirty="0"/>
              <a:t>Kotlin Language Fundamentals</a:t>
            </a:r>
          </a:p>
        </p:txBody>
      </p:sp>
    </p:spTree>
    <p:extLst>
      <p:ext uri="{BB962C8B-B14F-4D97-AF65-F5344CB8AC3E}">
        <p14:creationId xmlns:p14="http://schemas.microsoft.com/office/powerpoint/2010/main" val="7355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If you know the value of a constant at compile-time, declare it with the </a:t>
            </a:r>
            <a:r>
              <a:rPr lang="en-GB" dirty="0" err="1">
                <a:latin typeface="Courier New" panose="02070309020205020404" pitchFamily="49" charset="0"/>
              </a:rPr>
              <a:t>const</a:t>
            </a:r>
            <a:r>
              <a:rPr lang="en-GB" dirty="0"/>
              <a:t> modifier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There are a few special things you need to know about compile-time </a:t>
            </a:r>
            <a:r>
              <a:rPr lang="en-GB" dirty="0" err="1"/>
              <a:t>consts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/>
              <a:t>Must be a </a:t>
            </a:r>
            <a:r>
              <a:rPr lang="en-GB" dirty="0">
                <a:latin typeface="Courier New" panose="02070309020205020404" pitchFamily="49" charset="0"/>
              </a:rPr>
              <a:t>String</a:t>
            </a:r>
            <a:r>
              <a:rPr lang="en-GB" dirty="0"/>
              <a:t> or primitive type</a:t>
            </a:r>
          </a:p>
          <a:p>
            <a:pPr lvl="1" eaLnBrk="1" hangingPunct="1"/>
            <a:r>
              <a:rPr lang="en-GB" dirty="0"/>
              <a:t>Can only be used for top-level values, or members of an object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Compile-Time Constants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5" y="2029049"/>
            <a:ext cx="823277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const</a:t>
            </a:r>
            <a:r>
              <a:rPr lang="en-GB" sz="1200" dirty="0">
                <a:latin typeface="Courier New" panose="02070309020205020404" pitchFamily="49" charset="0"/>
              </a:rPr>
              <a:t> val BEST_TEAM_IN_WALES : String = "Swansea City"</a:t>
            </a:r>
          </a:p>
        </p:txBody>
      </p:sp>
    </p:spTree>
    <p:extLst>
      <p:ext uri="{BB962C8B-B14F-4D97-AF65-F5344CB8AC3E}">
        <p14:creationId xmlns:p14="http://schemas.microsoft.com/office/powerpoint/2010/main" val="341136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Numbers are represented as objects in Kotlin code (they are compiled into Java primitives for efficiency)</a:t>
            </a:r>
          </a:p>
          <a:p>
            <a:pPr lvl="1" eaLnBrk="1" hangingPunct="1"/>
            <a:r>
              <a:rPr lang="en-GB" sz="1800" dirty="0">
                <a:latin typeface="Courier New" panose="02070309020205020404" pitchFamily="49" charset="0"/>
              </a:rPr>
              <a:t>Byte</a:t>
            </a:r>
            <a:r>
              <a:rPr lang="en-GB" sz="1800" dirty="0"/>
              <a:t>	  1-byte whole number, -128 to 127</a:t>
            </a:r>
          </a:p>
          <a:p>
            <a:pPr lvl="1" eaLnBrk="1" hangingPunct="1"/>
            <a:r>
              <a:rPr lang="en-GB" sz="1800" dirty="0">
                <a:latin typeface="Courier New" panose="02070309020205020404" pitchFamily="49" charset="0"/>
              </a:rPr>
              <a:t>Short</a:t>
            </a:r>
            <a:r>
              <a:rPr lang="en-GB" sz="1800" dirty="0"/>
              <a:t>	  2-byte whole number, </a:t>
            </a:r>
            <a:r>
              <a:rPr lang="en-US" sz="1800" dirty="0"/>
              <a:t>-32,768 to 32,767</a:t>
            </a:r>
            <a:endParaRPr lang="en-GB" sz="1800" dirty="0"/>
          </a:p>
          <a:p>
            <a:pPr lvl="1" eaLnBrk="1" hangingPunct="1"/>
            <a:r>
              <a:rPr lang="en-GB" sz="1800" dirty="0">
                <a:latin typeface="Courier New" panose="02070309020205020404" pitchFamily="49" charset="0"/>
              </a:rPr>
              <a:t>Int</a:t>
            </a:r>
            <a:r>
              <a:rPr lang="en-GB" sz="1800" dirty="0"/>
              <a:t>	  4-byte whole number, </a:t>
            </a:r>
            <a:r>
              <a:rPr lang="en-US" sz="1800" dirty="0"/>
              <a:t>-2,147,483,648 to 2,147,483,647</a:t>
            </a:r>
            <a:endParaRPr lang="en-GB" sz="1800" dirty="0"/>
          </a:p>
          <a:p>
            <a:pPr lvl="1" eaLnBrk="1" hangingPunct="1"/>
            <a:r>
              <a:rPr lang="en-GB" sz="1800" dirty="0">
                <a:latin typeface="Courier New" panose="02070309020205020404" pitchFamily="49" charset="0"/>
              </a:rPr>
              <a:t>Long</a:t>
            </a:r>
            <a:r>
              <a:rPr lang="en-GB" sz="1800" dirty="0"/>
              <a:t>	  8-byte whole number,</a:t>
            </a:r>
            <a:br>
              <a:rPr lang="en-GB" sz="1800" dirty="0"/>
            </a:br>
            <a:r>
              <a:rPr lang="en-GB" sz="1800" dirty="0"/>
              <a:t>                 </a:t>
            </a:r>
            <a:r>
              <a:rPr lang="en-GB" sz="1800" dirty="0">
                <a:latin typeface="Courier New" panose="02070309020205020404" pitchFamily="49" charset="0"/>
              </a:rPr>
              <a:t>  </a:t>
            </a:r>
            <a:r>
              <a:rPr lang="en-US" sz="1800" dirty="0"/>
              <a:t>-9,223,372,036,854,775,808 to 9,223,372,036,854,775,807</a:t>
            </a:r>
            <a:endParaRPr lang="en-GB" sz="1800" dirty="0"/>
          </a:p>
          <a:p>
            <a:pPr lvl="1" eaLnBrk="1" hangingPunct="1"/>
            <a:r>
              <a:rPr lang="en-GB" sz="1800" dirty="0">
                <a:latin typeface="Courier New" panose="02070309020205020404" pitchFamily="49" charset="0"/>
              </a:rPr>
              <a:t>Float</a:t>
            </a:r>
            <a:r>
              <a:rPr lang="en-GB" sz="1800" dirty="0"/>
              <a:t>	  4-byte floating-point number, </a:t>
            </a:r>
            <a:r>
              <a:rPr lang="en-US" sz="1800" dirty="0"/>
              <a:t>-3.4E38 to 3.4E38, 7 sig fig</a:t>
            </a:r>
            <a:endParaRPr lang="en-GB" sz="1800" dirty="0"/>
          </a:p>
          <a:p>
            <a:pPr lvl="1" eaLnBrk="1" hangingPunct="1"/>
            <a:r>
              <a:rPr lang="en-GB" sz="1800" dirty="0">
                <a:latin typeface="Courier New" panose="02070309020205020404" pitchFamily="49" charset="0"/>
              </a:rPr>
              <a:t>Double</a:t>
            </a:r>
            <a:r>
              <a:rPr lang="en-GB" sz="1800" dirty="0"/>
              <a:t>	  8-byte floating-point number, </a:t>
            </a:r>
            <a:r>
              <a:rPr lang="en-US" sz="1800" dirty="0"/>
              <a:t>-1.7E308 to 1.7E308, 16 sig fig</a:t>
            </a:r>
            <a:endParaRPr lang="en-GB" sz="1800" dirty="0"/>
          </a:p>
          <a:p>
            <a:pPr lvl="1" eaLnBrk="1" hangingPunct="1"/>
            <a:r>
              <a:rPr lang="en-GB" sz="1800" dirty="0">
                <a:latin typeface="Courier New" panose="02070309020205020404" pitchFamily="49" charset="0"/>
              </a:rPr>
              <a:t>Char</a:t>
            </a:r>
            <a:r>
              <a:rPr lang="en-GB" sz="1800" dirty="0"/>
              <a:t>	  2-byte (i.e. Unicode) character</a:t>
            </a:r>
          </a:p>
          <a:p>
            <a:pPr lvl="1" eaLnBrk="1" hangingPunct="1"/>
            <a:r>
              <a:rPr lang="en-GB" sz="1800" dirty="0">
                <a:latin typeface="Courier New" panose="02070309020205020404" pitchFamily="49" charset="0"/>
              </a:rPr>
              <a:t>Boolean</a:t>
            </a:r>
            <a:r>
              <a:rPr lang="en-GB" sz="1800" dirty="0"/>
              <a:t>	  Must be true/false (e.g. can't use 1/0)</a:t>
            </a:r>
          </a:p>
          <a:p>
            <a:pPr lvl="1" eaLnBrk="1" hangingPunct="1"/>
            <a:r>
              <a:rPr lang="en-GB" sz="1800" dirty="0">
                <a:latin typeface="Courier New" panose="02070309020205020404" pitchFamily="49" charset="0"/>
              </a:rPr>
              <a:t>Unit</a:t>
            </a:r>
            <a:r>
              <a:rPr lang="en-GB" sz="1800" dirty="0"/>
              <a:t>	  No value, similar to </a:t>
            </a:r>
            <a:r>
              <a:rPr lang="en-GB" sz="1800" dirty="0">
                <a:latin typeface="Courier New" panose="02070309020205020404" pitchFamily="49" charset="0"/>
              </a:rPr>
              <a:t>void</a:t>
            </a:r>
            <a:r>
              <a:rPr lang="en-GB" sz="1800" dirty="0"/>
              <a:t> in Java</a:t>
            </a:r>
          </a:p>
          <a:p>
            <a:pPr lvl="1" eaLnBrk="1" hangingPunct="1"/>
            <a:endParaRPr lang="en-GB" sz="1800" dirty="0"/>
          </a:p>
          <a:p>
            <a:pPr eaLnBrk="1" hangingPunct="1"/>
            <a:r>
              <a:rPr lang="en-GB" sz="2200" dirty="0"/>
              <a:t>Note:</a:t>
            </a:r>
          </a:p>
          <a:p>
            <a:pPr lvl="1" eaLnBrk="1" hangingPunct="1"/>
            <a:r>
              <a:rPr lang="en-GB" sz="1800" dirty="0"/>
              <a:t>Kotlin also has unsigned integers: </a:t>
            </a:r>
            <a:r>
              <a:rPr lang="en-GB" sz="1800" dirty="0" err="1">
                <a:latin typeface="Courier New" panose="02070309020205020404" pitchFamily="49" charset="0"/>
              </a:rPr>
              <a:t>UByte</a:t>
            </a:r>
            <a:r>
              <a:rPr lang="en-GB" sz="1800" dirty="0"/>
              <a:t>, </a:t>
            </a:r>
            <a:r>
              <a:rPr lang="en-GB" sz="1800" dirty="0" err="1">
                <a:latin typeface="Courier New" panose="02070309020205020404" pitchFamily="49" charset="0"/>
              </a:rPr>
              <a:t>UShort</a:t>
            </a:r>
            <a:r>
              <a:rPr lang="en-GB" sz="1800" dirty="0"/>
              <a:t>, </a:t>
            </a:r>
            <a:r>
              <a:rPr lang="en-GB" sz="1800" dirty="0" err="1">
                <a:latin typeface="Courier New" panose="02070309020205020404" pitchFamily="49" charset="0"/>
              </a:rPr>
              <a:t>UInt</a:t>
            </a:r>
            <a:r>
              <a:rPr lang="en-GB" sz="1800" dirty="0"/>
              <a:t>, </a:t>
            </a:r>
            <a:r>
              <a:rPr lang="en-GB" sz="1800" dirty="0" err="1">
                <a:latin typeface="Courier New" panose="02070309020205020404" pitchFamily="49" charset="0"/>
              </a:rPr>
              <a:t>ULong</a:t>
            </a:r>
            <a:endParaRPr lang="en-GB" sz="18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GB" sz="1800" dirty="0"/>
              <a:t>You can use literal syntax such as </a:t>
            </a:r>
            <a:r>
              <a:rPr lang="en-GB" sz="1800" dirty="0">
                <a:latin typeface="Courier New" panose="02070309020205020404" pitchFamily="49" charset="0"/>
              </a:rPr>
              <a:t>123u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Numeric Data Types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8BAF05-4598-48A9-A000-5AC59B70ECB8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8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Integer literals:</a:t>
            </a:r>
          </a:p>
          <a:p>
            <a:pPr lvl="1" eaLnBrk="1" hangingPunct="1">
              <a:tabLst>
                <a:tab pos="3768725" algn="l"/>
              </a:tabLst>
            </a:pPr>
            <a:r>
              <a:rPr lang="en-GB" dirty="0"/>
              <a:t>5, -5, 5L, -5L, 5U, 5UL 	Integers</a:t>
            </a:r>
          </a:p>
          <a:p>
            <a:pPr lvl="1" eaLnBrk="1" hangingPunct="1">
              <a:tabLst>
                <a:tab pos="3768725" algn="l"/>
              </a:tabLst>
            </a:pPr>
            <a:r>
              <a:rPr lang="en-GB" dirty="0"/>
              <a:t>1_234_567	Literals can have _ for readability</a:t>
            </a:r>
          </a:p>
          <a:p>
            <a:pPr lvl="1" eaLnBrk="1" hangingPunct="1">
              <a:tabLst>
                <a:tab pos="3768725" algn="l"/>
              </a:tabLst>
            </a:pPr>
            <a:r>
              <a:rPr lang="en-GB" dirty="0"/>
              <a:t>0xFF56, 0xFF56L	Hexadecimal</a:t>
            </a:r>
          </a:p>
          <a:p>
            <a:pPr lvl="1" eaLnBrk="1" hangingPunct="1">
              <a:tabLst>
                <a:tab pos="3768725" algn="l"/>
              </a:tabLst>
            </a:pPr>
            <a:r>
              <a:rPr lang="en-GB" dirty="0"/>
              <a:t>0b1000101 	Binary</a:t>
            </a:r>
          </a:p>
          <a:p>
            <a:pPr lvl="1" eaLnBrk="1" hangingPunct="1">
              <a:tabLst>
                <a:tab pos="3768725" algn="l"/>
              </a:tabLst>
            </a:pPr>
            <a:endParaRPr lang="en-GB" dirty="0"/>
          </a:p>
          <a:p>
            <a:pPr eaLnBrk="1" hangingPunct="1">
              <a:tabLst>
                <a:tab pos="3768725" algn="l"/>
              </a:tabLst>
            </a:pPr>
            <a:r>
              <a:rPr lang="en-GB" dirty="0"/>
              <a:t>Floating point literals:</a:t>
            </a:r>
          </a:p>
          <a:p>
            <a:pPr lvl="1" eaLnBrk="1" hangingPunct="1">
              <a:tabLst>
                <a:tab pos="3768725" algn="l"/>
              </a:tabLst>
            </a:pPr>
            <a:r>
              <a:rPr lang="en-GB" dirty="0"/>
              <a:t>3.5, -3.5</a:t>
            </a:r>
            <a:r>
              <a:rPr lang="en-GB"/>
              <a:t>	Doubles</a:t>
            </a:r>
            <a:endParaRPr lang="en-GB" dirty="0"/>
          </a:p>
          <a:p>
            <a:pPr lvl="1" eaLnBrk="1" hangingPunct="1">
              <a:tabLst>
                <a:tab pos="3768725" algn="l"/>
              </a:tabLst>
            </a:pPr>
            <a:r>
              <a:rPr lang="en-GB" dirty="0"/>
              <a:t>3.5F, -3.5F	Floats</a:t>
            </a:r>
          </a:p>
          <a:p>
            <a:pPr lvl="1" eaLnBrk="1" hangingPunct="1">
              <a:tabLst>
                <a:tab pos="3768725" algn="l"/>
              </a:tabLst>
            </a:pPr>
            <a:r>
              <a:rPr lang="en-GB" dirty="0"/>
              <a:t>3.5E9, 3.5E-9F	Exponential syntax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Character literals:</a:t>
            </a:r>
          </a:p>
          <a:p>
            <a:pPr lvl="1" eaLnBrk="1" hangingPunct="1"/>
            <a:r>
              <a:rPr lang="en-GB" dirty="0"/>
              <a:t>'A',  '\uFF00'	</a:t>
            </a:r>
          </a:p>
          <a:p>
            <a:pPr lvl="1" eaLnBrk="1" hangingPunct="1"/>
            <a:r>
              <a:rPr lang="pt-BR" dirty="0"/>
              <a:t>'\t',  '\b',  '\n',  '\r',  '\'',  '\"',  '\\',  '\$'</a:t>
            </a:r>
            <a:endParaRPr lang="en-GB" dirty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Numeric Literal Values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811560-F7C1-41A4-9394-3B3EE35597F6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90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represented by the </a:t>
            </a:r>
            <a:r>
              <a:rPr lang="en-US" dirty="0" err="1">
                <a:latin typeface="Courier New" panose="02070309020205020404" pitchFamily="49" charset="0"/>
              </a:rPr>
              <a:t>kotlin.String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String literals are enclosed in double quotes</a:t>
            </a:r>
          </a:p>
          <a:p>
            <a:pPr lvl="1"/>
            <a:r>
              <a:rPr lang="en-US" dirty="0"/>
              <a:t>You can define string templates, </a:t>
            </a:r>
            <a:r>
              <a:rPr lang="en-US" dirty="0">
                <a:latin typeface="Courier New" panose="02070309020205020404" pitchFamily="49" charset="0"/>
              </a:rPr>
              <a:t>$variable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</a:rPr>
              <a:t>${expr}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String Literals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5" y="3270564"/>
            <a:ext cx="8232775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val name = "John"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// String literals can contain code expressions, starting with $. 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val str1 = "Hello, </a:t>
            </a:r>
            <a:r>
              <a:rPr lang="fi-FI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$name</a:t>
            </a:r>
            <a:r>
              <a:rPr lang="fi-FI" sz="1200" dirty="0">
                <a:latin typeface="Courier New" panose="02070309020205020404" pitchFamily="49" charset="0"/>
                <a:cs typeface="Courier New"/>
              </a:rPr>
              <a:t>"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val str2 = "Hello, </a:t>
            </a:r>
            <a:r>
              <a:rPr lang="fi-FI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$name</a:t>
            </a:r>
            <a:r>
              <a:rPr lang="fi-FI" sz="1200" dirty="0">
                <a:latin typeface="Courier New" panose="02070309020205020404" pitchFamily="49" charset="0"/>
                <a:cs typeface="Courier New"/>
              </a:rPr>
              <a:t>, your name length is </a:t>
            </a:r>
            <a:r>
              <a:rPr lang="fi-FI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${name.length}</a:t>
            </a:r>
            <a:r>
              <a:rPr lang="fi-FI" sz="1200" dirty="0">
                <a:latin typeface="Courier New" panose="02070309020205020404" pitchFamily="49" charset="0"/>
                <a:cs typeface="Courier New"/>
              </a:rPr>
              <a:t>"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// You can index into a string.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val firstLetter = name</a:t>
            </a:r>
            <a:r>
              <a:rPr lang="fi-FI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[0]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val lastLetter  = name</a:t>
            </a:r>
            <a:r>
              <a:rPr lang="fi-FI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[name.length - 1]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// Raw string enclosed in three quotes, don't process escapes.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val str3 = </a:t>
            </a:r>
            <a:r>
              <a:rPr lang="fi-FI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"""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   hello world, here's some literal text like a \n and a \t</a:t>
            </a:r>
          </a:p>
          <a:p>
            <a:r>
              <a:rPr lang="fi-FI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"""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666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Kotlin Type System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811560-F7C1-41A4-9394-3B3EE35597F6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1692343" y="1713064"/>
            <a:ext cx="519764" cy="255463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1692343" y="1980251"/>
            <a:ext cx="519764" cy="439441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1692343" y="2419693"/>
            <a:ext cx="519764" cy="457342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1692343" y="2870857"/>
            <a:ext cx="519764" cy="466876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1692343" y="3331768"/>
            <a:ext cx="519764" cy="439441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1692343" y="3771210"/>
            <a:ext cx="519764" cy="457342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1692343" y="4222374"/>
            <a:ext cx="519764" cy="466876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1692343" y="4689250"/>
            <a:ext cx="519764" cy="466876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157092" y="1806145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kotlin.Byte</a:t>
            </a:r>
            <a:endParaRPr lang="en-GB" sz="1200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157092" y="2257310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kotlin.Short</a:t>
            </a:r>
            <a:endParaRPr lang="en-GB" sz="1200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57092" y="2723552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kotlin.Int</a:t>
            </a:r>
            <a:endParaRPr lang="en-GB" sz="1200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57092" y="3174717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kotlin.Long</a:t>
            </a:r>
            <a:endParaRPr lang="en-GB" sz="1200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57092" y="3609461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kotlin.Float</a:t>
            </a:r>
            <a:endParaRPr lang="en-GB" sz="1200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157092" y="4060626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kotlin.Double</a:t>
            </a:r>
            <a:endParaRPr lang="en-GB" sz="1200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157092" y="4526868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kotlin.Char</a:t>
            </a:r>
            <a:endParaRPr lang="en-GB" sz="1200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157092" y="4978033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kotlin.Boolean</a:t>
            </a:r>
            <a:endParaRPr lang="en-GB" sz="1200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5110975" y="1697201"/>
            <a:ext cx="519764" cy="255463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5110975" y="1964388"/>
            <a:ext cx="519764" cy="439441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5110975" y="2403830"/>
            <a:ext cx="519764" cy="457342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5493663" y="1790282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kotlin.collections.List</a:t>
            </a:r>
            <a:endParaRPr lang="en-GB" sz="1200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493663" y="2241447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kotlin.coroutines.Continuation</a:t>
            </a:r>
            <a:endParaRPr lang="en-GB" sz="1200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5493663" y="2707689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Open Sans" panose="020B0606030504020204" pitchFamily="34" charset="0"/>
              </a:rPr>
              <a:t>Etc…</a:t>
            </a: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1514610" y="1190891"/>
            <a:ext cx="6264774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kotlin.Any</a:t>
            </a:r>
            <a:endParaRPr lang="en-GB" sz="1200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1692344" y="5158171"/>
            <a:ext cx="519764" cy="466876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2157093" y="5446954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kotlin.Unit</a:t>
            </a:r>
            <a:endParaRPr lang="en-GB" sz="1200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1557401" y="1553370"/>
            <a:ext cx="269399" cy="232241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>
            <a:off x="4976033" y="1537507"/>
            <a:ext cx="269399" cy="232241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8" name="Freeform 45">
            <a:extLst>
              <a:ext uri="{FF2B5EF4-FFF2-40B4-BE49-F238E27FC236}">
                <a16:creationId xmlns:a16="http://schemas.microsoft.com/office/drawing/2014/main" id="{565E212C-28F7-41EA-AFDB-D0305CB4944B}"/>
              </a:ext>
            </a:extLst>
          </p:cNvPr>
          <p:cNvSpPr/>
          <p:nvPr/>
        </p:nvSpPr>
        <p:spPr bwMode="auto">
          <a:xfrm>
            <a:off x="1692343" y="5635336"/>
            <a:ext cx="519764" cy="466876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543CDD61-3C1C-4C08-8152-A0E6955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92" y="5924119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kotlin.UInt</a:t>
            </a:r>
            <a:r>
              <a:rPr lang="en-GB" sz="1200" dirty="0">
                <a:solidFill>
                  <a:srgbClr val="0070C0"/>
                </a:solidFill>
                <a:latin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kotlin.ULong</a:t>
            </a:r>
            <a:r>
              <a:rPr lang="en-GB" sz="1200" dirty="0">
                <a:solidFill>
                  <a:srgbClr val="0070C0"/>
                </a:solidFill>
                <a:latin typeface="Open Sans" panose="020B0606030504020204" pitchFamily="34" charset="0"/>
              </a:rPr>
              <a:t>, etc</a:t>
            </a:r>
          </a:p>
        </p:txBody>
      </p:sp>
      <p:sp>
        <p:nvSpPr>
          <p:cNvPr id="50" name="Freeform 45">
            <a:extLst>
              <a:ext uri="{FF2B5EF4-FFF2-40B4-BE49-F238E27FC236}">
                <a16:creationId xmlns:a16="http://schemas.microsoft.com/office/drawing/2014/main" id="{223FCDF7-957E-47D0-84C6-D155EAE2775F}"/>
              </a:ext>
            </a:extLst>
          </p:cNvPr>
          <p:cNvSpPr/>
          <p:nvPr/>
        </p:nvSpPr>
        <p:spPr bwMode="auto">
          <a:xfrm>
            <a:off x="1692344" y="6113316"/>
            <a:ext cx="519764" cy="466876"/>
          </a:xfrm>
          <a:custGeom>
            <a:avLst/>
            <a:gdLst>
              <a:gd name="connsiteX0" fmla="*/ 0 w 519764"/>
              <a:gd name="connsiteY0" fmla="*/ 0 h 952901"/>
              <a:gd name="connsiteX1" fmla="*/ 0 w 519764"/>
              <a:gd name="connsiteY1" fmla="*/ 952901 h 952901"/>
              <a:gd name="connsiteX2" fmla="*/ 519764 w 51976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764" h="952901">
                <a:moveTo>
                  <a:pt x="0" y="0"/>
                </a:moveTo>
                <a:lnTo>
                  <a:pt x="0" y="952901"/>
                </a:lnTo>
                <a:lnTo>
                  <a:pt x="519764" y="95290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192AF28A-045D-4090-9D7E-7ED7551B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93" y="6402099"/>
            <a:ext cx="2285721" cy="3247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 err="1">
                <a:solidFill>
                  <a:srgbClr val="0070C0"/>
                </a:solidFill>
                <a:latin typeface="Open Sans" panose="020B0606030504020204" pitchFamily="34" charset="0"/>
              </a:rPr>
              <a:t>kotlin.String</a:t>
            </a:r>
            <a:endParaRPr lang="en-GB" sz="1200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94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AEEFF-9DF5-465E-BA0F-A44E00DC5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Kotlin packages are imported by default: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kotlin.*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kotlin.annotation.*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kotlin.collections.*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kotlin.comparison.*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kotlin.io.*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kotlin.jvm.*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kotlin.ranges.*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kotlin.sequences.*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kotlin.text.*</a:t>
            </a:r>
          </a:p>
          <a:p>
            <a:pPr lvl="1"/>
            <a:endParaRPr lang="en-GB" dirty="0"/>
          </a:p>
          <a:p>
            <a:r>
              <a:rPr lang="en-GB" dirty="0"/>
              <a:t>The following Java package is imported by default if you're using Kotlin/JVM: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java.lang.*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 Imported by Default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811560-F7C1-41A4-9394-3B3EE35597F6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4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import types that have the same name…</a:t>
            </a:r>
          </a:p>
          <a:p>
            <a:pPr lvl="1"/>
            <a:r>
              <a:rPr lang="en-US" dirty="0"/>
              <a:t>You can use the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as</a:t>
            </a:r>
            <a:r>
              <a:rPr lang="en-US" dirty="0"/>
              <a:t> keyword to define an "import alias"</a:t>
            </a:r>
          </a:p>
          <a:p>
            <a:pPr lvl="1"/>
            <a:r>
              <a:rPr lang="en-US" dirty="0"/>
              <a:t>This avoids a name clash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Aliases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5" y="3290399"/>
            <a:ext cx="8232775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import com.mypackage.UsefulClass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import com.otherpackage.UsefulClass </a:t>
            </a:r>
            <a:r>
              <a:rPr lang="fi-FI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as OtherUsefulClass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val obj1: UsefulClass = ...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val obj2: </a:t>
            </a:r>
            <a:r>
              <a:rPr lang="fi-FI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OtherUsefulClass</a:t>
            </a:r>
            <a:r>
              <a:rPr lang="fi-FI" sz="1200" dirty="0">
                <a:latin typeface="Courier New" panose="02070309020205020404" pitchFamily="49" charset="0"/>
                <a:cs typeface="Courier New"/>
              </a:rPr>
              <a:t> = ...</a:t>
            </a:r>
          </a:p>
        </p:txBody>
      </p:sp>
    </p:spTree>
    <p:extLst>
      <p:ext uri="{BB962C8B-B14F-4D97-AF65-F5344CB8AC3E}">
        <p14:creationId xmlns:p14="http://schemas.microsoft.com/office/powerpoint/2010/main" val="2072876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a type alias for another type</a:t>
            </a:r>
          </a:p>
          <a:p>
            <a:pPr lvl="1"/>
            <a:endParaRPr lang="en-US" dirty="0"/>
          </a:p>
          <a:p>
            <a:r>
              <a:rPr lang="en-US" dirty="0"/>
              <a:t>General syntax: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Some typical examples, see later for explanations </a:t>
            </a:r>
            <a:r>
              <a:rPr lang="en-US" dirty="0">
                <a:sym typeface="Wingdings" panose="05000000000000000000" pitchFamily="2" charset="2"/>
              </a:rPr>
              <a:t>: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Aliases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5" y="2561301"/>
            <a:ext cx="823277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fi-FI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typealias </a:t>
            </a:r>
            <a:r>
              <a:rPr lang="fi-FI" sz="1200" dirty="0">
                <a:latin typeface="Courier New" panose="02070309020205020404" pitchFamily="49" charset="0"/>
                <a:cs typeface="Courier New"/>
              </a:rPr>
              <a:t>MyAlias = SomeExistingType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89EC6-03DD-431F-A095-3118E523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3816611"/>
            <a:ext cx="8232775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nn-NO" sz="1200" dirty="0">
                <a:latin typeface="Courier New" panose="02070309020205020404" pitchFamily="49" charset="0"/>
                <a:cs typeface="Courier New"/>
              </a:rPr>
              <a:t>typealias EmpTable = MutableMap&lt;String, Employee&gt;</a:t>
            </a:r>
          </a:p>
          <a:p>
            <a:endParaRPr lang="nn-NO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typealias EventHandler = (Window, Event) -&gt; Unit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typealias Predicate&lt;T&gt; = (T) -&gt; Boolean</a:t>
            </a:r>
          </a:p>
        </p:txBody>
      </p:sp>
    </p:spTree>
    <p:extLst>
      <p:ext uri="{BB962C8B-B14F-4D97-AF65-F5344CB8AC3E}">
        <p14:creationId xmlns:p14="http://schemas.microsoft.com/office/powerpoint/2010/main" val="179304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Assignment operators</a:t>
            </a:r>
          </a:p>
          <a:p>
            <a:pPr eaLnBrk="1" hangingPunct="1"/>
            <a:r>
              <a:rPr lang="en-GB" dirty="0"/>
              <a:t>Binary arithmetic operators</a:t>
            </a:r>
          </a:p>
          <a:p>
            <a:pPr eaLnBrk="1" hangingPunct="1"/>
            <a:r>
              <a:rPr lang="en-GB" dirty="0"/>
              <a:t>Compound assignment operators</a:t>
            </a:r>
          </a:p>
          <a:p>
            <a:pPr eaLnBrk="1" hangingPunct="1"/>
            <a:r>
              <a:rPr lang="en-GB" dirty="0"/>
              <a:t>Casting</a:t>
            </a:r>
          </a:p>
          <a:p>
            <a:pPr eaLnBrk="1" hangingPunct="1"/>
            <a:r>
              <a:rPr lang="en-GB" dirty="0"/>
              <a:t>Operator overloading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65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Value assignment, assigns bitwise copy</a:t>
            </a: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Reference assignment, assigns reference</a:t>
            </a: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/>
              <a:t>Kotlin doesn't allow you to chain assignments together</a:t>
            </a:r>
          </a:p>
          <a:p>
            <a:pPr lvl="1" eaLnBrk="1" hangingPunct="1"/>
            <a:r>
              <a:rPr lang="en-GB" dirty="0"/>
              <a:t>Thus a = b = c = d is not allowed</a:t>
            </a:r>
          </a:p>
          <a:p>
            <a:pPr lvl="1" eaLnBrk="1" hangingPunct="1"/>
            <a:r>
              <a:rPr lang="en-GB" dirty="0"/>
              <a:t>Write separate assignments instead</a:t>
            </a:r>
          </a:p>
          <a:p>
            <a:pPr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Assignment Operators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C2242F-3284-4421-A475-A1515EE41D26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800" y="1680223"/>
            <a:ext cx="7974012" cy="995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a = 100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b = 200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b = 42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a = b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388" y="3425992"/>
            <a:ext cx="7974012" cy="110254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Courier New" panose="02070309020205020404" pitchFamily="49" charset="0"/>
              </a:rPr>
              <a:t>var s1 = StringBuilder("Hello")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var s2 = StringBuilder("Goodbye")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s1 = s2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s2.append(" World")     // Goodbye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B2565-0675-4202-9482-5B10D0493ADF}"/>
              </a:ext>
            </a:extLst>
          </p:cNvPr>
          <p:cNvSpPr txBox="1"/>
          <p:nvPr/>
        </p:nvSpPr>
        <p:spPr>
          <a:xfrm>
            <a:off x="7402635" y="2397204"/>
            <a:ext cx="139333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DemoOperators.kt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7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 eaLnBrk="1" hangingPunct="1">
              <a:buFont typeface="Tahoma" pitchFamily="34" charset="0"/>
              <a:buAutoNum type="arabicPeriod"/>
            </a:pPr>
            <a:r>
              <a:rPr lang="en-GB" dirty="0"/>
              <a:t>Code organization</a:t>
            </a:r>
          </a:p>
          <a:p>
            <a:pPr marL="363538" indent="-363538" eaLnBrk="1" hangingPunct="1">
              <a:buFont typeface="Tahoma" pitchFamily="34" charset="0"/>
              <a:buAutoNum type="arabicPeriod"/>
            </a:pPr>
            <a:r>
              <a:rPr lang="en-GB" dirty="0"/>
              <a:t>Variables and data types</a:t>
            </a:r>
          </a:p>
          <a:p>
            <a:pPr marL="363538" indent="-363538" eaLnBrk="1" hangingPunct="1">
              <a:buFont typeface="Tahoma" pitchFamily="34" charset="0"/>
              <a:buAutoNum type="arabicPeriod"/>
            </a:pPr>
            <a:r>
              <a:rPr lang="en-GB" dirty="0"/>
              <a:t>Operators</a:t>
            </a:r>
          </a:p>
          <a:p>
            <a:pPr marL="363538" indent="-363538" eaLnBrk="1" hangingPunct="1">
              <a:buFont typeface="Tahoma" pitchFamily="34" charset="0"/>
              <a:buAutoNum type="arabicPeriod"/>
            </a:pPr>
            <a:r>
              <a:rPr lang="en-GB" dirty="0"/>
              <a:t>Decision making</a:t>
            </a:r>
          </a:p>
          <a:p>
            <a:pPr marL="363538" indent="-363538" eaLnBrk="1" hangingPunct="1">
              <a:buFont typeface="Tahoma" pitchFamily="34" charset="0"/>
              <a:buAutoNum type="arabicPeriod"/>
            </a:pPr>
            <a:r>
              <a:rPr lang="en-GB" dirty="0"/>
              <a:t>Looping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34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Here are some common binary operators:</a:t>
            </a: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 + b  </a:t>
            </a:r>
            <a:r>
              <a:rPr lang="en-GB" dirty="0">
                <a:sym typeface="Wingdings" pitchFamily="2" charset="2"/>
              </a:rPr>
              <a:t>(addition)  </a:t>
            </a: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 – b  </a:t>
            </a:r>
            <a:r>
              <a:rPr lang="en-GB" dirty="0">
                <a:sym typeface="Wingdings" pitchFamily="2" charset="2"/>
              </a:rPr>
              <a:t>(subtraction)  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 * b  </a:t>
            </a:r>
            <a:r>
              <a:rPr lang="en-GB" dirty="0">
                <a:sym typeface="Wingdings" pitchFamily="2" charset="2"/>
              </a:rPr>
              <a:t>(multiplication)  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 / b  </a:t>
            </a:r>
            <a:r>
              <a:rPr lang="en-GB" dirty="0">
                <a:sym typeface="Wingdings" pitchFamily="2" charset="2"/>
              </a:rPr>
              <a:t>(division)  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 % b  </a:t>
            </a:r>
            <a:r>
              <a:rPr lang="en-GB" dirty="0">
                <a:sym typeface="Wingdings" pitchFamily="2" charset="2"/>
              </a:rPr>
              <a:t>(modulo, i.e. remainder)  </a:t>
            </a: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Kotlin also has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++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--</a:t>
            </a:r>
            <a:r>
              <a:rPr lang="en-GB" dirty="0">
                <a:sym typeface="Wingdings" pitchFamily="2" charset="2"/>
              </a:rPr>
              <a:t> operators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Same as Java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Binary Arithmetic Operators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CBE1FC7-8B2A-4105-BC23-39EC08B1C746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5" y="3535636"/>
            <a:ext cx="8232775" cy="10296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goalsFor</a:t>
            </a:r>
            <a:r>
              <a:rPr lang="en-GB" sz="1200" dirty="0">
                <a:latin typeface="Courier New" panose="02070309020205020404" pitchFamily="49" charset="0"/>
              </a:rPr>
              <a:t> = 3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goalsAgainst</a:t>
            </a:r>
            <a:r>
              <a:rPr lang="en-GB" sz="1200" dirty="0">
                <a:latin typeface="Courier New" panose="02070309020205020404" pitchFamily="49" charset="0"/>
              </a:rPr>
              <a:t> = 2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totalGoalsInGame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goalsFor</a:t>
            </a:r>
            <a:r>
              <a:rPr lang="en-GB" sz="1200" dirty="0">
                <a:latin typeface="Courier New" panose="02070309020205020404" pitchFamily="49" charset="0"/>
              </a:rPr>
              <a:t> + </a:t>
            </a:r>
            <a:r>
              <a:rPr lang="en-GB" sz="1200" dirty="0" err="1">
                <a:latin typeface="Courier New" panose="02070309020205020404" pitchFamily="49" charset="0"/>
              </a:rPr>
              <a:t>goalsAgainst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scoreDifference</a:t>
            </a:r>
            <a:r>
              <a:rPr lang="en-GB" sz="1200" dirty="0">
                <a:latin typeface="Courier New" panose="02070309020205020404" pitchFamily="49" charset="0"/>
              </a:rPr>
              <a:t>  = </a:t>
            </a:r>
            <a:r>
              <a:rPr lang="en-GB" sz="1200" dirty="0" err="1">
                <a:latin typeface="Courier New" panose="02070309020205020404" pitchFamily="49" charset="0"/>
              </a:rPr>
              <a:t>goalsFor</a:t>
            </a:r>
            <a:r>
              <a:rPr lang="en-GB" sz="1200" dirty="0">
                <a:latin typeface="Courier New" panose="02070309020205020404" pitchFamily="49" charset="0"/>
              </a:rPr>
              <a:t> - </a:t>
            </a:r>
            <a:r>
              <a:rPr lang="en-GB" sz="1200" dirty="0" err="1">
                <a:latin typeface="Courier New" panose="02070309020205020404" pitchFamily="49" charset="0"/>
              </a:rPr>
              <a:t>goalsAgainst</a:t>
            </a:r>
            <a:endParaRPr lang="en-GB" sz="1200" i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Kotlin supports compound assignment operators:</a:t>
            </a:r>
          </a:p>
          <a:p>
            <a:pPr lvl="1" eaLnBrk="1" hangingPunct="1">
              <a:defRPr/>
            </a:pPr>
            <a:r>
              <a:rPr lang="en-GB" sz="1800" dirty="0">
                <a:sym typeface="Wingdings" pitchFamily="2" charset="2"/>
              </a:rPr>
              <a:t>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 += b </a:t>
            </a:r>
            <a:r>
              <a:rPr lang="en-GB" sz="1800" dirty="0">
                <a:sym typeface="Wingdings" pitchFamily="2" charset="2"/>
              </a:rPr>
              <a:t> </a:t>
            </a:r>
            <a:r>
              <a:rPr lang="en-GB" dirty="0">
                <a:sym typeface="Wingdings" pitchFamily="2" charset="2"/>
              </a:rPr>
              <a:t>(calculate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 + b</a:t>
            </a:r>
            <a:r>
              <a:rPr lang="en-GB" dirty="0">
                <a:sym typeface="Wingdings" pitchFamily="2" charset="2"/>
              </a:rPr>
              <a:t>, then assign to a)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 dirty="0">
                <a:sym typeface="Wingdings" pitchFamily="2" charset="2"/>
              </a:rPr>
              <a:t>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 –= b </a:t>
            </a:r>
            <a:r>
              <a:rPr lang="en-GB" sz="1600" dirty="0">
                <a:sym typeface="Wingdings" pitchFamily="2" charset="2"/>
              </a:rPr>
              <a:t> </a:t>
            </a:r>
            <a:r>
              <a:rPr lang="en-GB" dirty="0">
                <a:sym typeface="Wingdings" pitchFamily="2" charset="2"/>
              </a:rPr>
              <a:t>(calculate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 - b</a:t>
            </a:r>
            <a:r>
              <a:rPr lang="en-GB" dirty="0">
                <a:sym typeface="Wingdings" pitchFamily="2" charset="2"/>
              </a:rPr>
              <a:t>, then assign to a)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 dirty="0">
                <a:sym typeface="Wingdings" pitchFamily="2" charset="2"/>
              </a:rPr>
              <a:t>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 *= b </a:t>
            </a:r>
            <a:r>
              <a:rPr lang="en-GB" sz="1600" dirty="0">
                <a:sym typeface="Wingdings" pitchFamily="2" charset="2"/>
              </a:rPr>
              <a:t> </a:t>
            </a:r>
            <a:r>
              <a:rPr lang="en-GB" dirty="0">
                <a:sym typeface="Wingdings" pitchFamily="2" charset="2"/>
              </a:rPr>
              <a:t>(calculate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 * b</a:t>
            </a:r>
            <a:r>
              <a:rPr lang="en-GB" dirty="0">
                <a:sym typeface="Wingdings" pitchFamily="2" charset="2"/>
              </a:rPr>
              <a:t>, then assign to a)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 dirty="0">
                <a:sym typeface="Wingdings" pitchFamily="2" charset="2"/>
              </a:rPr>
              <a:t>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 /= b </a:t>
            </a:r>
            <a:r>
              <a:rPr lang="en-GB" sz="1600" dirty="0">
                <a:sym typeface="Wingdings" pitchFamily="2" charset="2"/>
              </a:rPr>
              <a:t> </a:t>
            </a:r>
            <a:r>
              <a:rPr lang="en-GB" dirty="0">
                <a:sym typeface="Wingdings" pitchFamily="2" charset="2"/>
              </a:rPr>
              <a:t>(calculate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 / b</a:t>
            </a:r>
            <a:r>
              <a:rPr lang="en-GB" dirty="0">
                <a:sym typeface="Wingdings" pitchFamily="2" charset="2"/>
              </a:rPr>
              <a:t>, then assign to a)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 dirty="0">
                <a:sym typeface="Wingdings" pitchFamily="2" charset="2"/>
              </a:rPr>
              <a:t> </a:t>
            </a:r>
            <a:r>
              <a:rPr lang="en-GB" dirty="0">
                <a:sym typeface="Wingdings" pitchFamily="2" charset="2"/>
              </a:rPr>
              <a:t>etc. </a:t>
            </a: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Example:</a:t>
            </a:r>
          </a:p>
          <a:p>
            <a:pPr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Compound Assignment Operators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3D8C2E3-BFB0-4C10-AA03-9A47D413B601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5" y="4368800"/>
            <a:ext cx="8232775" cy="1016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// Use *= compound operator: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x *= a + b      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// Equivalent to the following (note the precedence):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x = x * (a + b)      </a:t>
            </a:r>
          </a:p>
        </p:txBody>
      </p:sp>
    </p:spTree>
    <p:extLst>
      <p:ext uri="{BB962C8B-B14F-4D97-AF65-F5344CB8AC3E}">
        <p14:creationId xmlns:p14="http://schemas.microsoft.com/office/powerpoint/2010/main" val="357462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Kotlin doesn't implicit convert numeric types</a:t>
            </a:r>
          </a:p>
          <a:p>
            <a:pPr lvl="1" eaLnBrk="1" hangingPunct="1"/>
            <a:r>
              <a:rPr lang="en-GB" dirty="0"/>
              <a:t>No automatic conversion from Byte -&gt; Short -&gt; Int -&gt; Long </a:t>
            </a:r>
          </a:p>
          <a:p>
            <a:pPr lvl="1" eaLnBrk="1" hangingPunct="1"/>
            <a:r>
              <a:rPr lang="en-GB" dirty="0"/>
              <a:t>No automatic conversion from Float -&gt; Double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numeric classes have suitable conversion functions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toChar</a:t>
            </a:r>
            <a:r>
              <a:rPr lang="en-GB" dirty="0">
                <a:latin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</a:rPr>
              <a:t>toByte</a:t>
            </a:r>
            <a:r>
              <a:rPr lang="en-GB" dirty="0">
                <a:latin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</a:rPr>
              <a:t>toShort</a:t>
            </a:r>
            <a:r>
              <a:rPr lang="en-GB" dirty="0">
                <a:latin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</a:rPr>
              <a:t>toInt</a:t>
            </a:r>
            <a:r>
              <a:rPr lang="en-GB" dirty="0">
                <a:latin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</a:rPr>
              <a:t>toLong</a:t>
            </a:r>
            <a:r>
              <a:rPr lang="en-GB" dirty="0">
                <a:latin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toFloat</a:t>
            </a:r>
            <a:r>
              <a:rPr lang="en-GB" dirty="0">
                <a:latin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</a:rPr>
              <a:t>toDouble</a:t>
            </a:r>
            <a:r>
              <a:rPr lang="en-GB" dirty="0">
                <a:latin typeface="Courier New" panose="02070309020205020404" pitchFamily="49" charset="0"/>
              </a:rPr>
              <a:t>()</a:t>
            </a:r>
          </a:p>
          <a:p>
            <a:pPr lvl="1" eaLnBrk="1" hangingPunct="1"/>
            <a:endParaRPr lang="en-GB" i="1" dirty="0">
              <a:latin typeface="Courier New" panose="02070309020205020404" pitchFamily="49" charset="0"/>
            </a:endParaRPr>
          </a:p>
          <a:p>
            <a:pPr lvl="1" eaLnBrk="1" hangingPunct="1"/>
            <a:endParaRPr lang="en-GB" i="1" dirty="0">
              <a:latin typeface="Courier New" panose="02070309020205020404" pitchFamily="49" charset="0"/>
            </a:endParaRPr>
          </a:p>
          <a:p>
            <a:pPr lvl="1" eaLnBrk="1" hangingPunct="1"/>
            <a:endParaRPr lang="en-GB" i="1" dirty="0">
              <a:latin typeface="Courier New" panose="02070309020205020404" pitchFamily="49" charset="0"/>
            </a:endParaRPr>
          </a:p>
          <a:p>
            <a:pPr lvl="1" eaLnBrk="1" hangingPunct="1"/>
            <a:endParaRPr lang="en-GB" i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Kotlin has operators for </a:t>
            </a:r>
            <a:r>
              <a:rPr lang="en-GB" dirty="0" err="1"/>
              <a:t>downcasting</a:t>
            </a:r>
            <a:r>
              <a:rPr lang="en-GB" dirty="0"/>
              <a:t> with inheritance</a:t>
            </a:r>
          </a:p>
          <a:p>
            <a:pPr lvl="1" eaLnBrk="1" hangingPunct="1"/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is, as</a:t>
            </a:r>
          </a:p>
          <a:p>
            <a:pPr lvl="1" eaLnBrk="1" hangingPunct="1"/>
            <a:r>
              <a:rPr lang="en-GB" dirty="0"/>
              <a:t> See later for details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Converting Numeric Types 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7B6926F-B2E4-4963-83B7-B1BB7CAD8A72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5" y="4036771"/>
            <a:ext cx="8232775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score1 = 9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score2 = 8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score3 = 8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averageScore</a:t>
            </a:r>
            <a:r>
              <a:rPr lang="en-GB" sz="1200" dirty="0">
                <a:latin typeface="Courier New" panose="02070309020205020404" pitchFamily="49" charset="0"/>
              </a:rPr>
              <a:t> = (score1 + score2 + score3)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toDouble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</a:rPr>
              <a:t> / 3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averageScore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605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Kotlin numeric types are compiled into Java primitives </a:t>
            </a:r>
          </a:p>
          <a:p>
            <a:pPr lvl="1"/>
            <a:r>
              <a:rPr lang="en-GB" dirty="0"/>
              <a:t>E.g. </a:t>
            </a:r>
            <a:r>
              <a:rPr lang="en-GB" dirty="0" err="1">
                <a:latin typeface="Courier New" panose="02070309020205020404" pitchFamily="49" charset="0"/>
              </a:rPr>
              <a:t>kotlin.Int</a:t>
            </a:r>
            <a:r>
              <a:rPr lang="en-GB" dirty="0"/>
              <a:t> is compiled into a Java </a:t>
            </a:r>
            <a:r>
              <a:rPr lang="en-GB" dirty="0">
                <a:latin typeface="Courier New" panose="02070309020205020404" pitchFamily="49" charset="0"/>
              </a:rPr>
              <a:t>int</a:t>
            </a:r>
          </a:p>
          <a:p>
            <a:pPr lvl="1"/>
            <a:r>
              <a:rPr lang="en-GB" dirty="0"/>
              <a:t>Kotlin allows you to use operators on these types, obviously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Kotlin also lets you define operator functions for classes</a:t>
            </a:r>
          </a:p>
          <a:p>
            <a:pPr lvl="1"/>
            <a:r>
              <a:rPr lang="en-GB" dirty="0"/>
              <a:t>So that you can use operators with objects too</a:t>
            </a:r>
          </a:p>
          <a:p>
            <a:pPr lvl="1"/>
            <a:r>
              <a:rPr lang="en-GB" dirty="0"/>
              <a:t>Here's a sneak preview (see later in course for full details)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8B81F-1BA3-4F22-9321-D8DF6421B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2383576"/>
            <a:ext cx="8232775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age: Int = 21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age +=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F92F6E-D948-40F5-95F5-5992E852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4379925"/>
            <a:ext cx="8232775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data class Money(val dollars: Int, val cents: Int)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operator 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(): Money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return Money(dollars + 1, cents)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dosh = Money(10, 50)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dosh++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(dosh)</a:t>
            </a:r>
          </a:p>
        </p:txBody>
      </p:sp>
    </p:spTree>
    <p:extLst>
      <p:ext uri="{BB962C8B-B14F-4D97-AF65-F5344CB8AC3E}">
        <p14:creationId xmlns:p14="http://schemas.microsoft.com/office/powerpoint/2010/main" val="2184708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If-else tests</a:t>
            </a:r>
          </a:p>
          <a:p>
            <a:pPr eaLnBrk="1" hangingPunct="1"/>
            <a:r>
              <a:rPr lang="en-GB" dirty="0"/>
              <a:t>If expressions</a:t>
            </a:r>
          </a:p>
          <a:p>
            <a:pPr eaLnBrk="1" hangingPunct="1"/>
            <a:r>
              <a:rPr lang="en-GB" dirty="0"/>
              <a:t>Relational operators</a:t>
            </a:r>
          </a:p>
          <a:p>
            <a:pPr eaLnBrk="1" hangingPunct="1"/>
            <a:r>
              <a:rPr lang="en-GB" dirty="0"/>
              <a:t>Logical operators</a:t>
            </a:r>
          </a:p>
          <a:p>
            <a:pPr eaLnBrk="1" hangingPunct="1"/>
            <a:r>
              <a:rPr lang="en-GB" dirty="0"/>
              <a:t>Bitwise operators</a:t>
            </a:r>
          </a:p>
          <a:p>
            <a:pPr eaLnBrk="1" hangingPunct="1"/>
            <a:r>
              <a:rPr lang="en-GB" dirty="0"/>
              <a:t>Multi-way branching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/>
              <a:t>4. Decision Making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20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Basic if tests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If-Else Tests</a:t>
            </a:r>
            <a:endParaRPr lang="en-GB" dirty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D9C78E-2DC3-4601-A75F-81F2C7AABC51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81300" y="1193800"/>
            <a:ext cx="6007100" cy="736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if (</a:t>
            </a:r>
            <a:r>
              <a:rPr lang="en-GB" sz="1200" i="1" dirty="0" err="1">
                <a:latin typeface="Courier New" panose="02070309020205020404" pitchFamily="49" charset="0"/>
              </a:rPr>
              <a:t>booleanTest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</a:t>
            </a:r>
            <a:r>
              <a:rPr lang="en-GB" sz="1200" i="1" dirty="0">
                <a:latin typeface="Courier New" panose="02070309020205020404" pitchFamily="49" charset="0"/>
              </a:rPr>
              <a:t>body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9400" y="2146300"/>
            <a:ext cx="6007100" cy="1066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if (</a:t>
            </a:r>
            <a:r>
              <a:rPr lang="en-GB" sz="1200" i="1" dirty="0" err="1">
                <a:latin typeface="Courier New" panose="02070309020205020404" pitchFamily="49" charset="0"/>
              </a:rPr>
              <a:t>booleanTest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</a:t>
            </a:r>
            <a:r>
              <a:rPr lang="en-GB" sz="1200" i="1" dirty="0">
                <a:latin typeface="Courier New" panose="02070309020205020404" pitchFamily="49" charset="0"/>
              </a:rPr>
              <a:t>body1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 else {</a:t>
            </a:r>
          </a:p>
          <a:p>
            <a:pPr defTabSz="739775">
              <a:defRPr/>
            </a:pPr>
            <a:r>
              <a:rPr lang="en-GB" sz="1200" i="1" dirty="0">
                <a:latin typeface="Courier New" panose="02070309020205020404" pitchFamily="49" charset="0"/>
              </a:rPr>
              <a:t>  body2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81300" y="3441700"/>
            <a:ext cx="6007100" cy="19780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if (</a:t>
            </a:r>
            <a:r>
              <a:rPr lang="en-GB" sz="1200" i="1" dirty="0">
                <a:latin typeface="Courier New" panose="02070309020205020404" pitchFamily="49" charset="0"/>
              </a:rPr>
              <a:t>booleanTest1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i="1" dirty="0">
                <a:latin typeface="Courier New" panose="02070309020205020404" pitchFamily="49" charset="0"/>
              </a:rPr>
              <a:t>  body1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else if (</a:t>
            </a:r>
            <a:r>
              <a:rPr lang="en-GB" sz="1200" i="1" dirty="0">
                <a:latin typeface="Courier New" panose="02070309020205020404" pitchFamily="49" charset="0"/>
              </a:rPr>
              <a:t>booleanTest2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</a:t>
            </a:r>
            <a:r>
              <a:rPr lang="en-GB" sz="1200" i="1" dirty="0">
                <a:latin typeface="Courier New" panose="02070309020205020404" pitchFamily="49" charset="0"/>
              </a:rPr>
              <a:t>body2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else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</a:t>
            </a:r>
            <a:r>
              <a:rPr lang="en-GB" sz="1200" i="1" dirty="0" err="1">
                <a:latin typeface="Courier New" panose="02070309020205020404" pitchFamily="49" charset="0"/>
              </a:rPr>
              <a:t>lastBody</a:t>
            </a:r>
            <a:endParaRPr lang="en-GB" sz="1200" i="1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20488" name="Straight Arrow Connector 9"/>
          <p:cNvCxnSpPr>
            <a:cxnSpLocks noChangeShapeType="1"/>
          </p:cNvCxnSpPr>
          <p:nvPr/>
        </p:nvCxnSpPr>
        <p:spPr bwMode="auto">
          <a:xfrm rot="10800000">
            <a:off x="3492500" y="1574800"/>
            <a:ext cx="13589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4800600" y="1422400"/>
            <a:ext cx="306648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Executes </a:t>
            </a:r>
            <a:r>
              <a:rPr lang="en-GB" sz="1400" i="1" dirty="0">
                <a:solidFill>
                  <a:srgbClr val="FF0000"/>
                </a:solidFill>
                <a:latin typeface="Open Sans" panose="020B0606030504020204" pitchFamily="34" charset="0"/>
              </a:rPr>
              <a:t>body</a:t>
            </a: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 if </a:t>
            </a:r>
            <a:r>
              <a:rPr lang="en-GB" sz="1400" i="1" dirty="0" err="1">
                <a:solidFill>
                  <a:srgbClr val="FF0000"/>
                </a:solidFill>
                <a:latin typeface="Open Sans" panose="020B0606030504020204" pitchFamily="34" charset="0"/>
              </a:rPr>
              <a:t>booleanTest</a:t>
            </a: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 is true</a:t>
            </a:r>
          </a:p>
        </p:txBody>
      </p:sp>
      <p:cxnSp>
        <p:nvCxnSpPr>
          <p:cNvPr id="20490" name="Straight Arrow Connector 11"/>
          <p:cNvCxnSpPr>
            <a:cxnSpLocks noChangeShapeType="1"/>
          </p:cNvCxnSpPr>
          <p:nvPr/>
        </p:nvCxnSpPr>
        <p:spPr bwMode="auto">
          <a:xfrm rot="10800000">
            <a:off x="3632200" y="25034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4800600" y="2349500"/>
            <a:ext cx="316426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Executes </a:t>
            </a:r>
            <a:r>
              <a:rPr lang="en-GB" sz="1400" i="1" dirty="0">
                <a:solidFill>
                  <a:srgbClr val="FF0000"/>
                </a:solidFill>
                <a:latin typeface="Open Sans" panose="020B0606030504020204" pitchFamily="34" charset="0"/>
              </a:rPr>
              <a:t>body1</a:t>
            </a: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 if </a:t>
            </a:r>
            <a:r>
              <a:rPr lang="en-GB" sz="1400" i="1" dirty="0" err="1">
                <a:solidFill>
                  <a:srgbClr val="FF0000"/>
                </a:solidFill>
                <a:latin typeface="Open Sans" panose="020B0606030504020204" pitchFamily="34" charset="0"/>
              </a:rPr>
              <a:t>booleanTest</a:t>
            </a: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 is true</a:t>
            </a:r>
          </a:p>
        </p:txBody>
      </p:sp>
      <p:cxnSp>
        <p:nvCxnSpPr>
          <p:cNvPr id="20492" name="Straight Arrow Connector 14"/>
          <p:cNvCxnSpPr>
            <a:cxnSpLocks noChangeShapeType="1"/>
          </p:cNvCxnSpPr>
          <p:nvPr/>
        </p:nvCxnSpPr>
        <p:spPr bwMode="auto">
          <a:xfrm rot="10800000">
            <a:off x="3632200" y="28717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4800600" y="2717800"/>
            <a:ext cx="240642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Otherwise, executes </a:t>
            </a:r>
            <a:r>
              <a:rPr lang="en-GB" sz="1400" i="1" dirty="0">
                <a:solidFill>
                  <a:srgbClr val="FF0000"/>
                </a:solidFill>
                <a:latin typeface="Open Sans" panose="020B0606030504020204" pitchFamily="34" charset="0"/>
              </a:rPr>
              <a:t>body2</a:t>
            </a:r>
            <a:endParaRPr lang="en-GB" sz="1400" dirty="0">
              <a:solidFill>
                <a:srgbClr val="FF0000"/>
              </a:solidFill>
              <a:latin typeface="Open Sans" panose="020B0606030504020204" pitchFamily="34" charset="0"/>
            </a:endParaRPr>
          </a:p>
        </p:txBody>
      </p:sp>
      <p:cxnSp>
        <p:nvCxnSpPr>
          <p:cNvPr id="20494" name="Straight Arrow Connector 17"/>
          <p:cNvCxnSpPr>
            <a:cxnSpLocks noChangeShapeType="1"/>
          </p:cNvCxnSpPr>
          <p:nvPr/>
        </p:nvCxnSpPr>
        <p:spPr bwMode="auto">
          <a:xfrm rot="10800000">
            <a:off x="3632200" y="37861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4800600" y="3632200"/>
            <a:ext cx="32620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Executes </a:t>
            </a:r>
            <a:r>
              <a:rPr lang="en-GB" sz="1400" i="1" dirty="0">
                <a:solidFill>
                  <a:srgbClr val="FF0000"/>
                </a:solidFill>
                <a:latin typeface="Open Sans" panose="020B0606030504020204" pitchFamily="34" charset="0"/>
              </a:rPr>
              <a:t>body1</a:t>
            </a: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 if </a:t>
            </a:r>
            <a:r>
              <a:rPr lang="en-GB" sz="1400" i="1" dirty="0">
                <a:solidFill>
                  <a:srgbClr val="FF0000"/>
                </a:solidFill>
                <a:latin typeface="Open Sans" panose="020B0606030504020204" pitchFamily="34" charset="0"/>
              </a:rPr>
              <a:t>booleanTest1</a:t>
            </a: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 is true</a:t>
            </a:r>
          </a:p>
        </p:txBody>
      </p:sp>
      <p:cxnSp>
        <p:nvCxnSpPr>
          <p:cNvPr id="20496" name="Straight Arrow Connector 19"/>
          <p:cNvCxnSpPr>
            <a:cxnSpLocks noChangeShapeType="1"/>
          </p:cNvCxnSpPr>
          <p:nvPr/>
        </p:nvCxnSpPr>
        <p:spPr bwMode="auto">
          <a:xfrm rot="10800000">
            <a:off x="3632200" y="43195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1" name="TextBox 20"/>
          <p:cNvSpPr txBox="1"/>
          <p:nvPr/>
        </p:nvSpPr>
        <p:spPr>
          <a:xfrm>
            <a:off x="4800600" y="4165600"/>
            <a:ext cx="352333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Or executes </a:t>
            </a:r>
            <a:r>
              <a:rPr lang="en-GB" sz="1400" i="1" dirty="0">
                <a:solidFill>
                  <a:srgbClr val="FF0000"/>
                </a:solidFill>
                <a:latin typeface="Open Sans" panose="020B0606030504020204" pitchFamily="34" charset="0"/>
              </a:rPr>
              <a:t>body2</a:t>
            </a: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 if </a:t>
            </a:r>
            <a:r>
              <a:rPr lang="en-GB" sz="1400" i="1" dirty="0">
                <a:solidFill>
                  <a:srgbClr val="FF0000"/>
                </a:solidFill>
                <a:latin typeface="Open Sans" panose="020B0606030504020204" pitchFamily="34" charset="0"/>
              </a:rPr>
              <a:t>booleanTest2</a:t>
            </a: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 is true</a:t>
            </a:r>
          </a:p>
        </p:txBody>
      </p:sp>
      <p:cxnSp>
        <p:nvCxnSpPr>
          <p:cNvPr id="20500" name="Straight Arrow Connector 23"/>
          <p:cNvCxnSpPr>
            <a:cxnSpLocks noChangeShapeType="1"/>
          </p:cNvCxnSpPr>
          <p:nvPr/>
        </p:nvCxnSpPr>
        <p:spPr bwMode="auto">
          <a:xfrm rot="10800000">
            <a:off x="3873500" y="5097885"/>
            <a:ext cx="9779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4800600" y="4940722"/>
            <a:ext cx="368331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If all else fails, executes (optional) </a:t>
            </a:r>
            <a:r>
              <a:rPr lang="en-GB" sz="1400" i="1" dirty="0" err="1">
                <a:solidFill>
                  <a:srgbClr val="FF0000"/>
                </a:solidFill>
                <a:latin typeface="Open Sans" panose="020B0606030504020204" pitchFamily="34" charset="0"/>
              </a:rPr>
              <a:t>lastBody</a:t>
            </a:r>
            <a:endParaRPr lang="en-GB" sz="1400" dirty="0">
              <a:solidFill>
                <a:srgbClr val="FF0000"/>
              </a:solidFill>
              <a:latin typeface="Open Sans" panose="020B0606030504020204" pitchFamily="34" charset="0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406400" y="2044700"/>
            <a:ext cx="848677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400" kern="0" dirty="0">
                <a:solidFill>
                  <a:schemeClr val="tx2"/>
                </a:solidFill>
                <a:latin typeface="Open Sans" panose="020B0606030504020204" pitchFamily="34" charset="0"/>
                <a:sym typeface="Wingdings" pitchFamily="2" charset="2"/>
              </a:rPr>
              <a:t>if-else tests</a:t>
            </a:r>
          </a:p>
        </p:txBody>
      </p:sp>
      <p:sp>
        <p:nvSpPr>
          <p:cNvPr id="24" name="Rectangle 5"/>
          <p:cNvSpPr txBox="1">
            <a:spLocks noChangeArrowheads="1"/>
          </p:cNvSpPr>
          <p:nvPr/>
        </p:nvSpPr>
        <p:spPr bwMode="auto">
          <a:xfrm>
            <a:off x="406400" y="3317875"/>
            <a:ext cx="84867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400" kern="0" dirty="0">
                <a:solidFill>
                  <a:schemeClr val="tx2"/>
                </a:solidFill>
                <a:latin typeface="Open Sans" panose="020B0606030504020204" pitchFamily="34" charset="0"/>
                <a:sym typeface="Wingdings" pitchFamily="2" charset="2"/>
              </a:rPr>
              <a:t>if-else-if tests</a:t>
            </a:r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 bwMode="auto">
          <a:xfrm>
            <a:off x="406400" y="5613400"/>
            <a:ext cx="8486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400" kern="0" dirty="0">
                <a:solidFill>
                  <a:schemeClr val="tx2"/>
                </a:solidFill>
                <a:latin typeface="Open Sans" panose="020B0606030504020204" pitchFamily="34" charset="0"/>
                <a:sym typeface="Wingdings" pitchFamily="2" charset="2"/>
              </a:rPr>
              <a:t>Notes: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Open Sans" panose="020B0606030504020204" pitchFamily="34" charset="0"/>
                <a:sym typeface="Wingdings" pitchFamily="2" charset="2"/>
              </a:rPr>
              <a:t>Test conditions must be </a:t>
            </a:r>
            <a:r>
              <a:rPr lang="en-GB" sz="2000" kern="0" dirty="0">
                <a:solidFill>
                  <a:schemeClr val="tx2"/>
                </a:solidFill>
                <a:latin typeface="Courier New" panose="02070309020205020404" pitchFamily="49" charset="0"/>
                <a:cs typeface="Leelawadee UI" panose="020B0502040204020203" pitchFamily="34" charset="-34"/>
                <a:sym typeface="Wingdings" pitchFamily="2" charset="2"/>
              </a:rPr>
              <a:t>Boolean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Open Sans" panose="020B0606030504020204" pitchFamily="34" charset="0"/>
                <a:sym typeface="Wingdings" pitchFamily="2" charset="2"/>
              </a:rPr>
              <a:t>{} are optional if you want a 1-line statement</a:t>
            </a:r>
            <a:endParaRPr lang="en-GB" sz="2400" kern="0" dirty="0">
              <a:solidFill>
                <a:schemeClr val="tx2"/>
              </a:solidFill>
              <a:latin typeface="Open Sans" panose="020B0606030504020204" pitchFamily="34" charset="0"/>
              <a:sym typeface="Wingdings" pitchFamily="2" charset="2"/>
            </a:endParaRPr>
          </a:p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GB" sz="2400" kern="0" dirty="0">
              <a:solidFill>
                <a:schemeClr val="tx2"/>
              </a:solidFill>
              <a:latin typeface="Open Sans" panose="020B0606030504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4034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Kotlin allows you to use </a:t>
            </a:r>
            <a:r>
              <a:rPr lang="en-GB" dirty="0">
                <a:latin typeface="Courier New" panose="02070309020205020404" pitchFamily="49" charset="0"/>
              </a:rPr>
              <a:t>if</a:t>
            </a:r>
            <a:r>
              <a:rPr lang="en-GB" dirty="0"/>
              <a:t> as an expression</a:t>
            </a:r>
          </a:p>
          <a:p>
            <a:pPr lvl="1"/>
            <a:r>
              <a:rPr lang="en-GB" dirty="0"/>
              <a:t>The expression returns a result</a:t>
            </a:r>
          </a:p>
          <a:p>
            <a:pPr lvl="1"/>
            <a:r>
              <a:rPr lang="en-GB" dirty="0"/>
              <a:t>You can use the result in the rest of your statement</a:t>
            </a:r>
          </a:p>
          <a:p>
            <a:pPr lvl="1"/>
            <a:endParaRPr lang="en-GB" dirty="0"/>
          </a:p>
          <a:p>
            <a:r>
              <a:rPr lang="en-GB" dirty="0"/>
              <a:t>Example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Notes:</a:t>
            </a:r>
          </a:p>
          <a:p>
            <a:pPr lvl="1"/>
            <a:r>
              <a:rPr lang="en-GB" dirty="0"/>
              <a:t>When using </a:t>
            </a:r>
            <a:r>
              <a:rPr lang="en-GB" dirty="0">
                <a:latin typeface="Courier New" panose="02070309020205020404" pitchFamily="49" charset="0"/>
              </a:rPr>
              <a:t>if</a:t>
            </a:r>
            <a:r>
              <a:rPr lang="en-GB" dirty="0"/>
              <a:t> as an expression (rather than as a statement), you must have an </a:t>
            </a:r>
            <a:r>
              <a:rPr lang="en-GB" dirty="0">
                <a:latin typeface="Courier New" panose="02070309020205020404" pitchFamily="49" charset="0"/>
              </a:rPr>
              <a:t>else</a:t>
            </a:r>
            <a:r>
              <a:rPr lang="en-GB" dirty="0"/>
              <a:t> branch</a:t>
            </a:r>
          </a:p>
          <a:p>
            <a:pPr lvl="1"/>
            <a:r>
              <a:rPr lang="en-GB" dirty="0"/>
              <a:t>This is analogous to the ternary operator in Java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If Expressions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4" y="3316027"/>
            <a:ext cx="8232775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salary: Double = 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taxRate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if (salary &gt; 40000) 45 else 20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("You will pay tax at $</a:t>
            </a:r>
            <a:r>
              <a:rPr lang="en-GB" sz="1200" dirty="0" err="1">
                <a:latin typeface="Courier New" panose="02070309020205020404" pitchFamily="49" charset="0"/>
              </a:rPr>
              <a:t>taxRate</a:t>
            </a:r>
            <a:r>
              <a:rPr lang="en-GB" sz="1200" dirty="0">
                <a:latin typeface="Courier New" panose="02070309020205020404" pitchFamily="49" charset="0"/>
              </a:rPr>
              <a:t> percent")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E8677-564E-4737-BC6D-5608CFB79EAF}"/>
              </a:ext>
            </a:extLst>
          </p:cNvPr>
          <p:cNvSpPr txBox="1"/>
          <p:nvPr/>
        </p:nvSpPr>
        <p:spPr>
          <a:xfrm>
            <a:off x="7344270" y="4056664"/>
            <a:ext cx="139333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DemoDecisions.kt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20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Kotlin has 6 relational operators (all return </a:t>
            </a:r>
            <a:r>
              <a:rPr lang="en-GB" dirty="0">
                <a:latin typeface="Courier New" panose="02070309020205020404" pitchFamily="49" charset="0"/>
              </a:rPr>
              <a:t>Boolean</a:t>
            </a:r>
            <a:r>
              <a:rPr lang="en-GB" dirty="0"/>
              <a:t>):</a:t>
            </a: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</a:rPr>
              <a:t>==  </a:t>
            </a:r>
            <a:r>
              <a:rPr lang="en-GB" dirty="0"/>
              <a:t>Equality</a:t>
            </a: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</a:rPr>
              <a:t>!=  </a:t>
            </a:r>
            <a:r>
              <a:rPr lang="en-GB" dirty="0"/>
              <a:t>Inequality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</a:rPr>
              <a:t>&gt;   </a:t>
            </a:r>
            <a:r>
              <a:rPr lang="en-GB" dirty="0"/>
              <a:t>Greater-than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</a:rPr>
              <a:t>&gt;=  </a:t>
            </a:r>
            <a:r>
              <a:rPr lang="en-GB" dirty="0"/>
              <a:t>Greater-than-or-equal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</a:rPr>
              <a:t>&lt;   </a:t>
            </a:r>
            <a:r>
              <a:rPr lang="en-GB" dirty="0"/>
              <a:t>Less-than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</a:rPr>
              <a:t>&lt;=  </a:t>
            </a:r>
            <a:r>
              <a:rPr lang="en-GB" dirty="0"/>
              <a:t>Less-than-or-equal</a:t>
            </a:r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/>
              <a:t>Example: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Relational Operators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F57029A-6F3A-4A9D-991F-7E4FAD4FAC70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4" y="4776506"/>
            <a:ext cx="8232775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age: Int = 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if (age &gt;= 18)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("Adult")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 else if (age &gt; 2)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("Child")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 else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("Infant")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209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You can combine tests together</a:t>
            </a: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</a:rPr>
              <a:t>&amp;&amp;  </a:t>
            </a:r>
            <a:r>
              <a:rPr lang="en-GB" dirty="0"/>
              <a:t>Logical AND</a:t>
            </a: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</a:rPr>
              <a:t>||  </a:t>
            </a:r>
            <a:r>
              <a:rPr lang="en-GB" dirty="0"/>
              <a:t>Logical OR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</a:rPr>
              <a:t>!   </a:t>
            </a:r>
            <a:r>
              <a:rPr lang="en-GB" dirty="0"/>
              <a:t>Logical NOT</a:t>
            </a:r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/>
              <a:t>Examples: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Logical Operators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0DCE4C1-12D9-4196-B4E4-1E6A49AB39F6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6" y="3654543"/>
            <a:ext cx="8232774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age: Int = 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if (age &gt;= 18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&amp;&amp;</a:t>
            </a:r>
            <a:r>
              <a:rPr lang="en-GB" sz="1200" dirty="0">
                <a:latin typeface="Courier New" panose="02070309020205020404" pitchFamily="49" charset="0"/>
              </a:rPr>
              <a:t> age &lt;= 65)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("You are working age")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6" y="4678085"/>
            <a:ext cx="8232774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age : Int = 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if (age &lt; 18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GB" sz="1200" dirty="0">
                <a:latin typeface="Courier New" panose="02070309020205020404" pitchFamily="49" charset="0"/>
              </a:rPr>
              <a:t> age &gt; 65)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("You are not working age")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5626" y="5695398"/>
            <a:ext cx="8232774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isWelsh</a:t>
            </a:r>
            <a:r>
              <a:rPr lang="en-GB" sz="1200" dirty="0">
                <a:latin typeface="Courier New" panose="02070309020205020404" pitchFamily="49" charset="0"/>
              </a:rPr>
              <a:t> : Boolean =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isRugbyFan</a:t>
            </a:r>
            <a:r>
              <a:rPr lang="en-GB" sz="1200" dirty="0">
                <a:latin typeface="Courier New" panose="02070309020205020404" pitchFamily="49" charset="0"/>
              </a:rPr>
              <a:t> : Boolean = 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if (</a:t>
            </a:r>
            <a:r>
              <a:rPr lang="en-GB" sz="1200" dirty="0" err="1">
                <a:latin typeface="Courier New" panose="02070309020205020404" pitchFamily="49" charset="0"/>
              </a:rPr>
              <a:t>isWelsh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&amp;&amp; !</a:t>
            </a:r>
            <a:r>
              <a:rPr lang="en-GB" sz="1200" dirty="0" err="1">
                <a:latin typeface="Courier New" panose="02070309020205020404" pitchFamily="49" charset="0"/>
              </a:rPr>
              <a:t>isRugbyFan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("How can you NOT like rugby if you're Welsh?!?!")</a:t>
            </a:r>
          </a:p>
        </p:txBody>
      </p:sp>
    </p:spTree>
    <p:extLst>
      <p:ext uri="{BB962C8B-B14F-4D97-AF65-F5344CB8AC3E}">
        <p14:creationId xmlns:p14="http://schemas.microsoft.com/office/powerpoint/2010/main" val="4194428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Kotlin doesn't have bitwise operators as such, but it has operator functions that have the same effect</a:t>
            </a: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</a:rPr>
              <a:t>and   </a:t>
            </a:r>
            <a:r>
              <a:rPr lang="en-GB" dirty="0"/>
              <a:t>Bitwise AND</a:t>
            </a: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</a:rPr>
              <a:t>or    </a:t>
            </a:r>
            <a:r>
              <a:rPr lang="en-GB" dirty="0"/>
              <a:t>Bitwise OR</a:t>
            </a:r>
          </a:p>
          <a:p>
            <a:pPr lvl="1" eaLnBrk="1" hangingPunct="1">
              <a:defRPr/>
            </a:pPr>
            <a:r>
              <a:rPr lang="en-GB" dirty="0" err="1">
                <a:latin typeface="Courier New" panose="02070309020205020404" pitchFamily="49" charset="0"/>
              </a:rPr>
              <a:t>xor</a:t>
            </a: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/>
              <a:t>Bitwise EXCLUSIVE OR</a:t>
            </a:r>
          </a:p>
          <a:p>
            <a:pPr lvl="1" eaLnBrk="1" hangingPunct="1">
              <a:defRPr/>
            </a:pPr>
            <a:r>
              <a:rPr lang="en-GB" dirty="0" err="1">
                <a:latin typeface="Courier New" panose="02070309020205020404" pitchFamily="49" charset="0"/>
              </a:rPr>
              <a:t>inv</a:t>
            </a: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/>
              <a:t>Bitwise INVERSION</a:t>
            </a:r>
          </a:p>
          <a:p>
            <a:pPr lvl="1" eaLnBrk="1" hangingPunct="1">
              <a:defRPr/>
            </a:pPr>
            <a:r>
              <a:rPr lang="en-GB" dirty="0" err="1">
                <a:latin typeface="Courier New" panose="02070309020205020404" pitchFamily="49" charset="0"/>
              </a:rPr>
              <a:t>shl</a:t>
            </a: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/>
              <a:t>Signed shift left</a:t>
            </a:r>
          </a:p>
          <a:p>
            <a:pPr lvl="1" eaLnBrk="1" hangingPunct="1">
              <a:defRPr/>
            </a:pPr>
            <a:r>
              <a:rPr lang="en-GB" dirty="0" err="1">
                <a:latin typeface="Courier New" panose="02070309020205020404" pitchFamily="49" charset="0"/>
              </a:rPr>
              <a:t>shr</a:t>
            </a: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/>
              <a:t>Signed shift right</a:t>
            </a:r>
          </a:p>
          <a:p>
            <a:pPr lvl="1" eaLnBrk="1" hangingPunct="1">
              <a:defRPr/>
            </a:pPr>
            <a:r>
              <a:rPr lang="en-GB" dirty="0" err="1">
                <a:latin typeface="Courier New" panose="02070309020205020404" pitchFamily="49" charset="0"/>
              </a:rPr>
              <a:t>ushr</a:t>
            </a:r>
            <a:r>
              <a:rPr lang="en-GB" dirty="0">
                <a:latin typeface="Courier New" panose="02070309020205020404" pitchFamily="49" charset="0"/>
              </a:rPr>
              <a:t>  </a:t>
            </a:r>
            <a:r>
              <a:rPr lang="en-GB" dirty="0"/>
              <a:t>Unsigned shift right</a:t>
            </a:r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/>
              <a:t>Example: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Bitwise Operator Functions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0DCE4C1-12D9-4196-B4E4-1E6A49AB39F6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5626" y="5470019"/>
            <a:ext cx="8232774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bits = 0b10101101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mask = 0b00001111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result = bits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and</a:t>
            </a:r>
            <a:r>
              <a:rPr lang="en-GB" sz="1200" dirty="0">
                <a:latin typeface="Courier New" panose="02070309020205020404" pitchFamily="49" charset="0"/>
              </a:rPr>
              <a:t> mask  // Can also write </a:t>
            </a:r>
            <a:r>
              <a:rPr lang="en-GB" sz="1200" dirty="0" err="1">
                <a:latin typeface="Courier New" panose="02070309020205020404" pitchFamily="49" charset="0"/>
              </a:rPr>
              <a:t>bits.and</a:t>
            </a:r>
            <a:r>
              <a:rPr lang="en-GB" sz="1200" dirty="0">
                <a:latin typeface="Courier New" panose="02070309020205020404" pitchFamily="49" charset="0"/>
              </a:rPr>
              <a:t>(mask), result is 0b00001010</a:t>
            </a:r>
          </a:p>
        </p:txBody>
      </p:sp>
    </p:spTree>
    <p:extLst>
      <p:ext uri="{BB962C8B-B14F-4D97-AF65-F5344CB8AC3E}">
        <p14:creationId xmlns:p14="http://schemas.microsoft.com/office/powerpoint/2010/main" val="112540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Packages, classes, and files</a:t>
            </a:r>
          </a:p>
          <a:p>
            <a:pPr eaLnBrk="1" hangingPunct="1"/>
            <a:r>
              <a:rPr lang="en-GB" dirty="0"/>
              <a:t>Statements and expressions</a:t>
            </a:r>
          </a:p>
          <a:p>
            <a:pPr eaLnBrk="1" hangingPunct="1"/>
            <a:r>
              <a:rPr lang="en-GB" dirty="0"/>
              <a:t>Comments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Code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489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do multi-way branching in Kotlin, use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when</a:t>
            </a:r>
            <a:endParaRPr lang="en-GB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Similar idea to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switch</a:t>
            </a:r>
            <a:r>
              <a:rPr lang="en-GB" dirty="0">
                <a:sym typeface="Wingdings" pitchFamily="2" charset="2"/>
              </a:rPr>
              <a:t> in Java, but more powerful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Example: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Note: 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listOf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is a function in the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kotlin.collections</a:t>
            </a:r>
            <a:r>
              <a:rPr lang="en-GB" dirty="0">
                <a:sym typeface="Wingdings" pitchFamily="2" charset="2"/>
              </a:rPr>
              <a:t> package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Multi-way Branching (1 of 4)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BA7A2D3-E187-4BD2-9698-157882DA73A1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5" y="2927158"/>
            <a:ext cx="8232775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channelNumber</a:t>
            </a:r>
            <a:r>
              <a:rPr lang="en-GB" sz="1200" dirty="0">
                <a:latin typeface="Courier New" panose="02070309020205020404" pitchFamily="49" charset="0"/>
              </a:rPr>
              <a:t>: Int = 102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catchUps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listOf</a:t>
            </a:r>
            <a:r>
              <a:rPr lang="en-GB" sz="1200" dirty="0">
                <a:latin typeface="Courier New" panose="02070309020205020404" pitchFamily="49" charset="0"/>
              </a:rPr>
              <a:t>(15, 28, 29, 34)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when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channelNumber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1, 101       -&gt;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("BBC1")     // Channels 1 and 101 are both BBC1.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2, 102       -&gt;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("BBC2")     // Channels 2 and 102 are both BBC2.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3, 103       -&gt;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("ITV1")     // Channels 3 and 103 are both ITV1.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catchUps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-&gt;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("Catch-up channel")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in 700..799  -&gt;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("Radio station")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else         -&gt; </a:t>
            </a:r>
            <a:r>
              <a:rPr lang="en-GB" sz="1200" dirty="0">
                <a:latin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("Some other channel")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("It's probably rubbish")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684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use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when</a:t>
            </a:r>
            <a:r>
              <a:rPr lang="en-GB" dirty="0">
                <a:sym typeface="Wingdings" pitchFamily="2" charset="2"/>
              </a:rPr>
              <a:t> without an argument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Define a </a:t>
            </a:r>
            <a:r>
              <a:rPr lang="en-GB" dirty="0" err="1">
                <a:sym typeface="Wingdings" pitchFamily="2" charset="2"/>
              </a:rPr>
              <a:t>boolean</a:t>
            </a:r>
            <a:r>
              <a:rPr lang="en-GB" dirty="0">
                <a:sym typeface="Wingdings" pitchFamily="2" charset="2"/>
              </a:rPr>
              <a:t> expression in each branch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It's like a glorified if-else test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Example: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Multi-way Branching (2 of 4)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BA7A2D3-E187-4BD2-9698-157882DA73A1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5" y="3301622"/>
            <a:ext cx="8232775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channelNumber</a:t>
            </a:r>
            <a:r>
              <a:rPr lang="en-GB" sz="1200" dirty="0">
                <a:latin typeface="Courier New" panose="02070309020205020404" pitchFamily="49" charset="0"/>
              </a:rPr>
              <a:t>: Int = 102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catchUps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listOf</a:t>
            </a:r>
            <a:r>
              <a:rPr lang="en-GB" sz="1200" dirty="0">
                <a:latin typeface="Courier New" panose="02070309020205020404" pitchFamily="49" charset="0"/>
              </a:rPr>
              <a:t>(15, 28, 29, 34)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when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channelNumber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== 1 ||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channelNumber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== 101 -&gt;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("BBC1")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channelNumber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== 2 ||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channelNumber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== 102 -&gt;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("BBC2")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channelNumber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== 3 ||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channelNumber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== 103 -&gt;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("ITV1")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channelNumber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in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catchUps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-&gt;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("Catch-up channel")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channelNumber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in 700..799                  -&gt;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("Radio station")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else                                       -&gt;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("Other")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063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use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when</a:t>
            </a:r>
            <a:r>
              <a:rPr lang="en-GB" dirty="0">
                <a:sym typeface="Wingdings" pitchFamily="2" charset="2"/>
              </a:rPr>
              <a:t> as an expression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You can assign the result of the expression to another variable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else</a:t>
            </a:r>
            <a:r>
              <a:rPr lang="en-GB" dirty="0">
                <a:sym typeface="Wingdings" pitchFamily="2" charset="2"/>
              </a:rPr>
              <a:t> branch is mandatory, guarantees expression has a result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Example: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Multi-way Branching (3 of 4)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BA7A2D3-E187-4BD2-9698-157882DA73A1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5" y="3304422"/>
            <a:ext cx="8232775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channelNumber</a:t>
            </a:r>
            <a:r>
              <a:rPr lang="en-GB" sz="1200" dirty="0">
                <a:latin typeface="Courier New" panose="02070309020205020404" pitchFamily="49" charset="0"/>
              </a:rPr>
              <a:t>: Int = 102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catchUps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listOf</a:t>
            </a:r>
            <a:r>
              <a:rPr lang="en-GB" sz="1200" dirty="0">
                <a:latin typeface="Courier New" panose="02070309020205020404" pitchFamily="49" charset="0"/>
              </a:rPr>
              <a:t>(15, 28, 29, 34)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channelName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when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channelNumber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1, 101       -&gt; "BBC1"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2, 102       -&gt; "BBC2"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3, 103       -&gt; "ITV1"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in </a:t>
            </a:r>
            <a:r>
              <a:rPr lang="en-GB" sz="1200" dirty="0" err="1">
                <a:latin typeface="Courier New" panose="02070309020205020404" pitchFamily="49" charset="0"/>
              </a:rPr>
              <a:t>catchUps</a:t>
            </a:r>
            <a:r>
              <a:rPr lang="en-GB" sz="1200" dirty="0">
                <a:latin typeface="Courier New" panose="02070309020205020404" pitchFamily="49" charset="0"/>
              </a:rPr>
              <a:t>  -&gt; "Catch-up channel"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in 700..799  -&gt; "Radio station"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else         -&gt; "Other"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("Channel name: $</a:t>
            </a:r>
            <a:r>
              <a:rPr lang="en-GB" sz="1200" dirty="0" err="1">
                <a:latin typeface="Courier New" panose="02070309020205020404" pitchFamily="49" charset="0"/>
              </a:rPr>
              <a:t>channelName</a:t>
            </a:r>
            <a:r>
              <a:rPr lang="en-GB" sz="1200" dirty="0">
                <a:latin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0910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use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when</a:t>
            </a:r>
            <a:r>
              <a:rPr lang="en-GB" dirty="0">
                <a:sym typeface="Wingdings" pitchFamily="2" charset="2"/>
              </a:rPr>
              <a:t> to match on data types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Use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is</a:t>
            </a:r>
            <a:r>
              <a:rPr lang="en-GB" dirty="0">
                <a:sym typeface="Wingdings" pitchFamily="2" charset="2"/>
              </a:rPr>
              <a:t> operator to test the type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Note that is automatically converts to that type, which is handy!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Example: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Multi-way Branching (4 of 4)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BA7A2D3-E187-4BD2-9698-157882DA73A1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5" y="3301622"/>
            <a:ext cx="8232775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multiwayBranching3()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demoWhen</a:t>
            </a:r>
            <a:r>
              <a:rPr lang="en-GB" sz="1200" dirty="0">
                <a:latin typeface="Courier New" panose="02070309020205020404" pitchFamily="49" charset="0"/>
              </a:rPr>
              <a:t>("super swans"))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demoWhen</a:t>
            </a:r>
            <a:r>
              <a:rPr lang="en-GB" sz="1200" dirty="0">
                <a:latin typeface="Courier New" panose="02070309020205020404" pitchFamily="49" charset="0"/>
              </a:rPr>
              <a:t>(42))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demoWhen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java.util.Date</a:t>
            </a:r>
            <a:r>
              <a:rPr lang="en-GB" sz="1200" dirty="0">
                <a:latin typeface="Courier New" panose="02070309020205020404" pitchFamily="49" charset="0"/>
              </a:rPr>
              <a:t>()))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demoWhen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arg</a:t>
            </a:r>
            <a:r>
              <a:rPr lang="en-GB" sz="1200" dirty="0">
                <a:latin typeface="Courier New" panose="02070309020205020404" pitchFamily="49" charset="0"/>
              </a:rPr>
              <a:t>: Any)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when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is String -&gt; "String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in uppercase is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arg.uppercase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()}"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is Int    -&gt; "Integer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squared is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*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}"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else      -&gt;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type is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::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class.qualifiedName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}"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786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While loops</a:t>
            </a:r>
          </a:p>
          <a:p>
            <a:pPr eaLnBrk="1" hangingPunct="1"/>
            <a:r>
              <a:rPr lang="en-GB" dirty="0"/>
              <a:t>Do-while loops</a:t>
            </a:r>
          </a:p>
          <a:p>
            <a:pPr eaLnBrk="1" hangingPunct="1"/>
            <a:r>
              <a:rPr lang="en-GB" dirty="0"/>
              <a:t>For loops</a:t>
            </a:r>
          </a:p>
          <a:p>
            <a:pPr eaLnBrk="1" hangingPunct="1"/>
            <a:r>
              <a:rPr lang="en-GB" dirty="0"/>
              <a:t>Using ranges in a for loop</a:t>
            </a:r>
          </a:p>
          <a:p>
            <a:pPr eaLnBrk="1" hangingPunct="1"/>
            <a:r>
              <a:rPr lang="en-GB" dirty="0"/>
              <a:t>Loop jumps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/>
              <a:t>5. Looping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CC9DCB1-C6DC-42CC-AE54-06EF396BE945}" type="slidenum">
              <a:rPr lang="en-GB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819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while</a:t>
            </a:r>
            <a:r>
              <a:rPr lang="en-GB" dirty="0">
                <a:sym typeface="Wingdings" pitchFamily="2" charset="2"/>
              </a:rPr>
              <a:t> loop works the same as in Java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Boolean test is evaluated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If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true</a:t>
            </a:r>
            <a:r>
              <a:rPr lang="en-GB" dirty="0">
                <a:sym typeface="Wingdings" pitchFamily="2" charset="2"/>
              </a:rPr>
              <a:t>, loop body is executed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Boolean test is re-evaluated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Etc…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Example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While Loops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DE73FF6-7086-4B04-BBE8-F302EA8D7683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68950" y="1676400"/>
            <a:ext cx="3219450" cy="749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while (</a:t>
            </a:r>
            <a:r>
              <a:rPr lang="en-GB" sz="1200" dirty="0" err="1">
                <a:latin typeface="Courier New" panose="02070309020205020404" pitchFamily="49" charset="0"/>
              </a:rPr>
              <a:t>booleanTest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</a:rPr>
              <a:t>loopBody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6" y="4045341"/>
            <a:ext cx="8232774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 = 0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while (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 &lt; 5)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++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("The end")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26950-6168-4ACD-824D-B9C2A07B69FC}"/>
              </a:ext>
            </a:extLst>
          </p:cNvPr>
          <p:cNvSpPr txBox="1"/>
          <p:nvPr/>
        </p:nvSpPr>
        <p:spPr>
          <a:xfrm>
            <a:off x="7384908" y="5153935"/>
            <a:ext cx="139333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DemoLooping.kt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79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do-while</a:t>
            </a:r>
            <a:r>
              <a:rPr lang="en-GB" dirty="0">
                <a:sym typeface="Wingdings" pitchFamily="2" charset="2"/>
              </a:rPr>
              <a:t> loop also works the same as in Java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Loop body evaluated at least once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Handy for input validation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Example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Do-while Loops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C1405B7-6E8B-45C3-A3F9-DD3F271D293F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68950" y="1676400"/>
            <a:ext cx="3219449" cy="749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do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</a:rPr>
              <a:t>loopBody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</a:rPr>
              <a:t> while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booleanTest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6" y="3278051"/>
            <a:ext cx="8232774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 = 0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do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++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while (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 &lt; 5)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("The end")</a:t>
            </a:r>
          </a:p>
        </p:txBody>
      </p:sp>
    </p:spTree>
    <p:extLst>
      <p:ext uri="{BB962C8B-B14F-4D97-AF65-F5344CB8AC3E}">
        <p14:creationId xmlns:p14="http://schemas.microsoft.com/office/powerpoint/2010/main" val="3459076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for</a:t>
            </a:r>
            <a:r>
              <a:rPr lang="en-GB" dirty="0">
                <a:sym typeface="Wingdings" pitchFamily="2" charset="2"/>
              </a:rPr>
              <a:t> loop is most widely used in Kotlin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Iterates through anything that has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an iterator (see later for details)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Examples: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 Loops</a:t>
            </a:r>
            <a:endParaRPr lang="en-GB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68950" y="1676400"/>
            <a:ext cx="3219449" cy="749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for (</a:t>
            </a:r>
            <a:r>
              <a:rPr lang="en-GB" sz="1200" dirty="0">
                <a:latin typeface="Courier New" panose="02070309020205020404" pitchFamily="49" charset="0"/>
              </a:rPr>
              <a:t>item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</a:rPr>
              <a:t>iterable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loopbody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5626" y="3230640"/>
            <a:ext cx="8232774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myList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listOf</a:t>
            </a:r>
            <a:r>
              <a:rPr lang="en-GB" sz="1200" dirty="0">
                <a:latin typeface="Courier New" panose="02070309020205020404" pitchFamily="49" charset="0"/>
              </a:rPr>
              <a:t>(100, 200, 300)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for (item in </a:t>
            </a:r>
            <a:r>
              <a:rPr lang="en-GB" sz="1200" dirty="0" err="1">
                <a:latin typeface="Courier New" panose="02070309020205020404" pitchFamily="49" charset="0"/>
              </a:rPr>
              <a:t>myList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(item)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5626" y="4438963"/>
            <a:ext cx="8232774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town = "</a:t>
            </a:r>
            <a:r>
              <a:rPr lang="en-GB" sz="1200" dirty="0" err="1">
                <a:latin typeface="Courier New" panose="02070309020205020404" pitchFamily="49" charset="0"/>
              </a:rPr>
              <a:t>llanfairpwllgwyngyllgogerychwyrndrobwllllantysiliogogogoch</a:t>
            </a:r>
            <a:r>
              <a:rPr lang="en-GB" sz="1200" dirty="0">
                <a:latin typeface="Courier New" panose="02070309020205020404" pitchFamily="49" charset="0"/>
              </a:rPr>
              <a:t>"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for (c in town)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(c)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5343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Kotlin has the concept of </a:t>
            </a:r>
            <a:r>
              <a:rPr lang="en-GB" u="sng" dirty="0">
                <a:sym typeface="Wingdings" pitchFamily="2" charset="2"/>
              </a:rPr>
              <a:t>ranges</a:t>
            </a:r>
            <a:r>
              <a:rPr lang="en-GB" dirty="0">
                <a:sym typeface="Wingdings" pitchFamily="2" charset="2"/>
              </a:rPr>
              <a:t> and </a:t>
            </a:r>
            <a:r>
              <a:rPr lang="en-GB" u="sng" dirty="0">
                <a:sym typeface="Wingdings" pitchFamily="2" charset="2"/>
              </a:rPr>
              <a:t>progressions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Allows you to generate a sequence of values in a range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Examples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You can use a range/progression for a counted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for</a:t>
            </a:r>
            <a:r>
              <a:rPr lang="en-GB" dirty="0">
                <a:sym typeface="Wingdings" pitchFamily="2" charset="2"/>
              </a:rPr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Ranges and Progressions in a For Loop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5626" y="2927195"/>
            <a:ext cx="8232774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range1 = 1..5                   // 1, 2, 3, 4,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5626" y="5969225"/>
            <a:ext cx="8232774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for (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 in 5 </a:t>
            </a:r>
            <a:r>
              <a:rPr lang="en-GB" sz="1200" dirty="0" err="1">
                <a:latin typeface="Courier New" panose="02070309020205020404" pitchFamily="49" charset="0"/>
              </a:rPr>
              <a:t>downTo</a:t>
            </a:r>
            <a:r>
              <a:rPr lang="en-GB" sz="1200" dirty="0">
                <a:latin typeface="Courier New" panose="02070309020205020404" pitchFamily="49" charset="0"/>
              </a:rPr>
              <a:t> 1 step 2)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5626" y="3847537"/>
            <a:ext cx="8232774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range3 = 1..5 step 2            // 1, 3, 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5626" y="4312256"/>
            <a:ext cx="8232774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range4 = 5 </a:t>
            </a:r>
            <a:r>
              <a:rPr lang="en-GB" sz="1200" dirty="0" err="1">
                <a:latin typeface="Courier New" panose="02070309020205020404" pitchFamily="49" charset="0"/>
              </a:rPr>
              <a:t>downTo</a:t>
            </a:r>
            <a:r>
              <a:rPr lang="en-GB" sz="1200" dirty="0">
                <a:latin typeface="Courier New" panose="02070309020205020404" pitchFamily="49" charset="0"/>
              </a:rPr>
              <a:t> 1             // 5, 4, 3, 2,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657CB9-5903-4B03-B57A-8021564B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6" y="4780148"/>
            <a:ext cx="8232774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range5 = 5 </a:t>
            </a:r>
            <a:r>
              <a:rPr lang="en-GB" sz="1200" dirty="0" err="1">
                <a:latin typeface="Courier New" panose="02070309020205020404" pitchFamily="49" charset="0"/>
              </a:rPr>
              <a:t>downTo</a:t>
            </a:r>
            <a:r>
              <a:rPr lang="en-GB" sz="1200" dirty="0">
                <a:latin typeface="Courier New" panose="02070309020205020404" pitchFamily="49" charset="0"/>
              </a:rPr>
              <a:t> 1 step 2      // 5, 3,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B4B8C-B0B5-4E88-ADA8-C6F1CF28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6" y="3378944"/>
            <a:ext cx="8232774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range2 = 1 until 5              // 1, 2, 3, 4</a:t>
            </a:r>
          </a:p>
        </p:txBody>
      </p:sp>
    </p:spTree>
    <p:extLst>
      <p:ext uri="{BB962C8B-B14F-4D97-AF65-F5344CB8AC3E}">
        <p14:creationId xmlns:p14="http://schemas.microsoft.com/office/powerpoint/2010/main" val="2361390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use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break</a:t>
            </a:r>
            <a:r>
              <a:rPr lang="en-GB" dirty="0">
                <a:sym typeface="Wingdings" pitchFamily="2" charset="2"/>
              </a:rPr>
              <a:t> and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continue</a:t>
            </a:r>
            <a:r>
              <a:rPr lang="en-GB" dirty="0">
                <a:sym typeface="Wingdings" pitchFamily="2" charset="2"/>
              </a:rPr>
              <a:t> in nested loops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By default, they relate to the inner loop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To relate to the outer loop, use labels (designated with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Example: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Unconditional Jumps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2285-CF16-4962-8551-0C61FB2C6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98360"/>
            <a:ext cx="7810500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myOuterLabel@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for (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 in 1..10)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for (j in 1..10)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("$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 $j")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if (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 == j)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continue@myOuterLabel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if (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 == 7)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break@myOuterLabel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041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Kotlin is a lot looser than Java…</a:t>
            </a:r>
          </a:p>
          <a:p>
            <a:pPr lvl="1">
              <a:defRPr/>
            </a:pPr>
            <a:r>
              <a:rPr lang="en-GB" dirty="0">
                <a:ea typeface="+mn-ea"/>
                <a:cs typeface="+mn-cs"/>
              </a:rPr>
              <a:t>Allows global functions (as well as member functions)</a:t>
            </a:r>
          </a:p>
          <a:p>
            <a:pPr lvl="1">
              <a:defRPr/>
            </a:pPr>
            <a:r>
              <a:rPr lang="en-GB" dirty="0"/>
              <a:t>Allows multiple classes per file, with any filename</a:t>
            </a:r>
          </a:p>
          <a:p>
            <a:pPr lvl="1">
              <a:defRPr/>
            </a:pPr>
            <a:r>
              <a:rPr lang="en-GB" dirty="0">
                <a:ea typeface="+mn-ea"/>
                <a:cs typeface="+mn-cs"/>
              </a:rPr>
              <a:t>Allows packages to go in any directory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>
                <a:ea typeface="+mn-ea"/>
                <a:cs typeface="+mn-cs"/>
              </a:rPr>
              <a:t>General recommendations:</a:t>
            </a:r>
          </a:p>
          <a:p>
            <a:pPr lvl="1">
              <a:defRPr/>
            </a:pPr>
            <a:r>
              <a:rPr lang="en-GB" dirty="0">
                <a:ea typeface="+mn-ea"/>
                <a:cs typeface="+mn-cs"/>
              </a:rPr>
              <a:t>Put packages in directories with same names, like in Java</a:t>
            </a:r>
          </a:p>
          <a:p>
            <a:pPr lvl="1">
              <a:defRPr/>
            </a:pPr>
            <a:r>
              <a:rPr lang="en-GB" dirty="0">
                <a:ea typeface="+mn-ea"/>
                <a:cs typeface="+mn-cs"/>
              </a:rPr>
              <a:t>If a class is big, put it in its own file</a:t>
            </a:r>
          </a:p>
          <a:p>
            <a:pPr lvl="1">
              <a:defRPr/>
            </a:pPr>
            <a:r>
              <a:rPr lang="en-GB" dirty="0">
                <a:ea typeface="+mn-ea"/>
                <a:cs typeface="+mn-cs"/>
              </a:rPr>
              <a:t>If related classes are small, put them in the same file</a:t>
            </a:r>
          </a:p>
          <a:p>
            <a:pPr lvl="1">
              <a:defRPr/>
            </a:pPr>
            <a:endParaRPr lang="en-GB" dirty="0">
              <a:ea typeface="+mn-ea"/>
              <a:cs typeface="+mn-cs"/>
            </a:endParaRPr>
          </a:p>
          <a:p>
            <a:pPr>
              <a:defRPr/>
            </a:pPr>
            <a:r>
              <a:rPr lang="en-GB" dirty="0">
                <a:ea typeface="+mn-ea"/>
                <a:cs typeface="+mn-cs"/>
              </a:rPr>
              <a:t>Use capitalization as in Java</a:t>
            </a:r>
          </a:p>
          <a:p>
            <a:pPr lvl="1">
              <a:defRPr/>
            </a:pPr>
            <a:r>
              <a:rPr lang="en-GB" dirty="0">
                <a:ea typeface="+mn-ea"/>
                <a:cs typeface="+mn-cs"/>
              </a:rPr>
              <a:t>Types start with a capital letter</a:t>
            </a:r>
          </a:p>
          <a:p>
            <a:pPr lvl="1">
              <a:defRPr/>
            </a:pPr>
            <a:r>
              <a:rPr lang="en-GB" dirty="0">
                <a:ea typeface="+mn-ea"/>
                <a:cs typeface="+mn-cs"/>
              </a:rPr>
              <a:t>Members start with a lower-case letter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Packages, Classes, and Files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7973EA-72AC-4BAB-A9CE-46C77516693C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02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Kotlin code comprises statements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No need for semi-colons (they are typically omitted in Kotlin)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You can group related statements into a block, by using {}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Kotlin code is free-format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Recommend indentation to indicate logical structure 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Recommend 4 spaces per indent (not tabs)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Recommend { at end of line, not start of next line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An expression is part of a statement. For example: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a++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 == b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Statements and Expressions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7973EA-72AC-4BAB-A9CE-46C77516693C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Single-line comment</a:t>
            </a:r>
          </a:p>
          <a:p>
            <a:pPr lvl="1" eaLnBrk="1" hangingPunct="1"/>
            <a:r>
              <a:rPr lang="en-GB" dirty="0">
                <a:cs typeface="Open Sans" panose="020B0606030504020204" pitchFamily="34" charset="0"/>
              </a:rPr>
              <a:t>Use //</a:t>
            </a:r>
          </a:p>
          <a:p>
            <a:pPr lvl="1" eaLnBrk="1" hangingPunct="1"/>
            <a:r>
              <a:rPr lang="en-GB" dirty="0">
                <a:cs typeface="Open Sans" panose="020B0606030504020204" pitchFamily="34" charset="0"/>
              </a:rPr>
              <a:t>Remainder of line is a comment</a:t>
            </a:r>
          </a:p>
          <a:p>
            <a:pPr lvl="1" eaLnBrk="1" hangingPunct="1"/>
            <a:endParaRPr lang="en-GB" dirty="0">
              <a:cs typeface="Open Sans" panose="020B0606030504020204" pitchFamily="34" charset="0"/>
            </a:endParaRPr>
          </a:p>
          <a:p>
            <a:pPr eaLnBrk="1" hangingPunct="1"/>
            <a:r>
              <a:rPr lang="en-GB" dirty="0">
                <a:cs typeface="Open Sans" panose="020B0606030504020204" pitchFamily="34" charset="0"/>
              </a:rPr>
              <a:t>Block comment</a:t>
            </a:r>
          </a:p>
          <a:p>
            <a:pPr lvl="1" eaLnBrk="1" hangingPunct="1"/>
            <a:r>
              <a:rPr lang="en-GB" dirty="0">
                <a:cs typeface="Open Sans" panose="020B0606030504020204" pitchFamily="34" charset="0"/>
              </a:rPr>
              <a:t>Use /* … … */</a:t>
            </a:r>
          </a:p>
          <a:p>
            <a:pPr lvl="1" eaLnBrk="1" hangingPunct="1"/>
            <a:r>
              <a:rPr lang="en-GB" dirty="0">
                <a:cs typeface="Open Sans" panose="020B0606030504020204" pitchFamily="34" charset="0"/>
              </a:rPr>
              <a:t>Useful for larger comments, e.g. at the start of an algorithm</a:t>
            </a:r>
          </a:p>
          <a:p>
            <a:pPr lvl="1" eaLnBrk="1" hangingPunct="1"/>
            <a:r>
              <a:rPr lang="en-GB" dirty="0">
                <a:cs typeface="Open Sans" panose="020B0606030504020204" pitchFamily="34" charset="0"/>
              </a:rPr>
              <a:t>Block comments in Kotlin can be nested</a:t>
            </a:r>
          </a:p>
          <a:p>
            <a:pPr lvl="1" eaLnBrk="1" hangingPunct="1"/>
            <a:endParaRPr lang="en-GB" dirty="0">
              <a:cs typeface="Open Sans" panose="020B0606030504020204" pitchFamily="34" charset="0"/>
            </a:endParaRPr>
          </a:p>
          <a:p>
            <a:pPr eaLnBrk="1" hangingPunct="1"/>
            <a:r>
              <a:rPr lang="en-GB" dirty="0" err="1">
                <a:cs typeface="Open Sans" panose="020B0606030504020204" pitchFamily="34" charset="0"/>
              </a:rPr>
              <a:t>KDoc</a:t>
            </a:r>
            <a:r>
              <a:rPr lang="en-GB" dirty="0">
                <a:cs typeface="Open Sans" panose="020B0606030504020204" pitchFamily="34" charset="0"/>
              </a:rPr>
              <a:t> comments (similar to </a:t>
            </a:r>
            <a:r>
              <a:rPr lang="en-GB" dirty="0" err="1">
                <a:cs typeface="Open Sans" panose="020B0606030504020204" pitchFamily="34" charset="0"/>
              </a:rPr>
              <a:t>JavaDoc</a:t>
            </a:r>
            <a:r>
              <a:rPr lang="en-GB" dirty="0">
                <a:cs typeface="Open Sans" panose="020B0606030504020204" pitchFamily="34" charset="0"/>
              </a:rPr>
              <a:t> comments)</a:t>
            </a:r>
          </a:p>
          <a:p>
            <a:pPr lvl="1" eaLnBrk="1" hangingPunct="1"/>
            <a:r>
              <a:rPr lang="en-GB" dirty="0">
                <a:cs typeface="Open Sans" panose="020B0606030504020204" pitchFamily="34" charset="0"/>
              </a:rPr>
              <a:t>Use /** … … */</a:t>
            </a:r>
          </a:p>
          <a:p>
            <a:pPr lvl="1" eaLnBrk="1" hangingPunct="1"/>
            <a:r>
              <a:rPr lang="en-GB" dirty="0">
                <a:cs typeface="Open Sans" panose="020B0606030504020204" pitchFamily="34" charset="0"/>
              </a:rPr>
              <a:t>Contain standard </a:t>
            </a:r>
            <a:r>
              <a:rPr lang="en-GB" dirty="0" err="1">
                <a:cs typeface="Open Sans" panose="020B0606030504020204" pitchFamily="34" charset="0"/>
              </a:rPr>
              <a:t>KDoc</a:t>
            </a:r>
            <a:r>
              <a:rPr lang="en-GB" dirty="0">
                <a:cs typeface="Open Sans" panose="020B0606030504020204" pitchFamily="34" charset="0"/>
              </a:rPr>
              <a:t> keywords, e.g. </a:t>
            </a:r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@author</a:t>
            </a:r>
            <a:r>
              <a:rPr lang="en-GB" dirty="0"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@param</a:t>
            </a:r>
            <a:r>
              <a:rPr lang="en-GB" dirty="0">
                <a:cs typeface="Open Sans" panose="020B0606030504020204" pitchFamily="34" charset="0"/>
              </a:rPr>
              <a:t>, etc.</a:t>
            </a:r>
          </a:p>
          <a:p>
            <a:pPr lvl="1" eaLnBrk="1" hangingPunct="1"/>
            <a:r>
              <a:rPr lang="en-GB" dirty="0">
                <a:cs typeface="Open Sans" panose="020B0606030504020204" pitchFamily="34" charset="0"/>
              </a:rPr>
              <a:t>See </a:t>
            </a:r>
            <a:r>
              <a:rPr lang="en-GB" dirty="0">
                <a:hlinkClick r:id="rId3"/>
              </a:rPr>
              <a:t>https://kotlinlang.org/docs/reference/kotlin-doc.html</a:t>
            </a:r>
            <a:endParaRPr lang="en-GB" dirty="0">
              <a:cs typeface="Open Sans" panose="020B0606030504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Comments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CBB405A-DAC4-4632-990E-64AFAB57F7C7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Variables</a:t>
            </a:r>
          </a:p>
          <a:p>
            <a:pPr eaLnBrk="1" hangingPunct="1"/>
            <a:r>
              <a:rPr lang="en-GB" dirty="0"/>
              <a:t>Constants</a:t>
            </a:r>
          </a:p>
          <a:p>
            <a:pPr eaLnBrk="1" hangingPunct="1"/>
            <a:r>
              <a:rPr lang="en-GB" dirty="0"/>
              <a:t>Compile-time constants</a:t>
            </a:r>
          </a:p>
          <a:p>
            <a:pPr eaLnBrk="1" hangingPunct="1"/>
            <a:r>
              <a:rPr lang="en-GB" dirty="0"/>
              <a:t>Numeric data types</a:t>
            </a:r>
          </a:p>
          <a:p>
            <a:pPr eaLnBrk="1" hangingPunct="1"/>
            <a:r>
              <a:rPr lang="en-GB" dirty="0"/>
              <a:t>Numeric literal values</a:t>
            </a:r>
          </a:p>
          <a:p>
            <a:pPr eaLnBrk="1" hangingPunct="1"/>
            <a:r>
              <a:rPr lang="en-GB" dirty="0"/>
              <a:t>String literals</a:t>
            </a:r>
          </a:p>
          <a:p>
            <a:pPr eaLnBrk="1" hangingPunct="1"/>
            <a:r>
              <a:rPr lang="en-GB" dirty="0"/>
              <a:t>The Kotlin type system</a:t>
            </a:r>
          </a:p>
          <a:p>
            <a:pPr eaLnBrk="1" hangingPunct="1"/>
            <a:r>
              <a:rPr lang="en-GB" dirty="0"/>
              <a:t>Packages imported by default</a:t>
            </a:r>
          </a:p>
          <a:p>
            <a:pPr eaLnBrk="1" hangingPunct="1"/>
            <a:r>
              <a:rPr lang="en-GB" dirty="0"/>
              <a:t>Import aliases</a:t>
            </a:r>
          </a:p>
          <a:p>
            <a:pPr eaLnBrk="1" hangingPunct="1"/>
            <a:r>
              <a:rPr lang="en-GB"/>
              <a:t>Type aliases</a:t>
            </a:r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Variables and 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declare a variable, use the </a:t>
            </a:r>
            <a:r>
              <a:rPr lang="en-GB" dirty="0">
                <a:latin typeface="Courier New" panose="02070309020205020404" pitchFamily="49" charset="0"/>
              </a:rPr>
              <a:t>var</a:t>
            </a:r>
            <a:r>
              <a:rPr lang="en-GB" dirty="0"/>
              <a:t> keyword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Kotlin variables are mutable, i.e. they can change value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You can omit the type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Kotlin will infer the type, based on the initial value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Examples: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Variables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F7E5EC4-6648-4EA5-8C43-10F2506C7D4F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5625" y="2024302"/>
            <a:ext cx="823277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</a:rPr>
              <a:t>variableName</a:t>
            </a:r>
            <a:r>
              <a:rPr lang="en-GB" sz="1200" dirty="0">
                <a:latin typeface="Courier New" panose="02070309020205020404" pitchFamily="49" charset="0"/>
              </a:rPr>
              <a:t>: type = </a:t>
            </a:r>
            <a:r>
              <a:rPr lang="en-GB" sz="1200" dirty="0" err="1">
                <a:latin typeface="Courier New" panose="02070309020205020404" pitchFamily="49" charset="0"/>
              </a:rPr>
              <a:t>initialValue</a:t>
            </a:r>
            <a:endParaRPr lang="en-GB" sz="1200" dirty="0"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5625" y="4555611"/>
            <a:ext cx="8232775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height: Double = 1.67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weight = 59.9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</a:t>
            </a:r>
            <a:r>
              <a:rPr lang="en-GB" sz="1200" dirty="0" err="1">
                <a:latin typeface="Courier New" panose="02070309020205020404" pitchFamily="49" charset="0"/>
              </a:rPr>
              <a:t>isWelsh</a:t>
            </a:r>
            <a:r>
              <a:rPr lang="en-GB" sz="1200" dirty="0">
                <a:latin typeface="Courier New" panose="02070309020205020404" pitchFamily="49" charset="0"/>
              </a:rPr>
              <a:t> =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9473C-0E5A-423F-907B-E244CBA994C7}"/>
              </a:ext>
            </a:extLst>
          </p:cNvPr>
          <p:cNvSpPr txBox="1"/>
          <p:nvPr/>
        </p:nvSpPr>
        <p:spPr>
          <a:xfrm>
            <a:off x="7390869" y="4949922"/>
            <a:ext cx="139333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DemoVariables.kt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4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declare a constant, use the </a:t>
            </a:r>
            <a:r>
              <a:rPr lang="en-GB" dirty="0">
                <a:latin typeface="Courier New" panose="02070309020205020404" pitchFamily="49" charset="0"/>
              </a:rPr>
              <a:t>val</a:t>
            </a:r>
            <a:r>
              <a:rPr lang="en-GB" dirty="0"/>
              <a:t> keyword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Kotlin values are immutable, i.e. they cannot change value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You </a:t>
            </a:r>
            <a:r>
              <a:rPr lang="en-GB" u="sng" dirty="0">
                <a:sym typeface="Wingdings" pitchFamily="2" charset="2"/>
              </a:rPr>
              <a:t>must</a:t>
            </a:r>
            <a:r>
              <a:rPr lang="en-GB" dirty="0">
                <a:sym typeface="Wingdings" pitchFamily="2" charset="2"/>
              </a:rPr>
              <a:t> initialize once, and it's fixed thereafter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Examples: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r>
              <a:rPr lang="en-GB" dirty="0"/>
              <a:t>Note: Use </a:t>
            </a:r>
            <a:r>
              <a:rPr lang="en-GB" dirty="0">
                <a:latin typeface="Courier New" panose="02070309020205020404" pitchFamily="49" charset="0"/>
              </a:rPr>
              <a:t>val</a:t>
            </a:r>
            <a:r>
              <a:rPr lang="en-GB" dirty="0"/>
              <a:t> wherever possible, rather than </a:t>
            </a:r>
            <a:r>
              <a:rPr lang="en-GB" dirty="0">
                <a:latin typeface="Courier New" panose="02070309020205020404" pitchFamily="49" charset="0"/>
              </a:rPr>
              <a:t>var</a:t>
            </a:r>
          </a:p>
          <a:p>
            <a:pPr lvl="1"/>
            <a:r>
              <a:rPr lang="en-GB" dirty="0"/>
              <a:t>Immutable data is an key aspect of functional programming </a:t>
            </a:r>
          </a:p>
          <a:p>
            <a:pPr lvl="1"/>
            <a:r>
              <a:rPr lang="en-GB" dirty="0"/>
              <a:t>See later for more details about functional programming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Constants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5" y="2419712"/>
            <a:ext cx="823277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</a:rPr>
              <a:t>constantName</a:t>
            </a:r>
            <a:r>
              <a:rPr lang="en-GB" sz="1200" dirty="0">
                <a:latin typeface="Courier New" panose="02070309020205020404" pitchFamily="49" charset="0"/>
              </a:rPr>
              <a:t>: type = </a:t>
            </a:r>
            <a:r>
              <a:rPr lang="en-GB" sz="1200" dirty="0" err="1">
                <a:latin typeface="Courier New" panose="02070309020205020404" pitchFamily="49" charset="0"/>
              </a:rPr>
              <a:t>fixedValue</a:t>
            </a:r>
            <a:endParaRPr lang="en-GB" sz="1200" dirty="0"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625" y="3663315"/>
            <a:ext cx="8232775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errorMessage</a:t>
            </a:r>
            <a:r>
              <a:rPr lang="en-GB" sz="1200" dirty="0">
                <a:latin typeface="Courier New" panose="02070309020205020404" pitchFamily="49" charset="0"/>
              </a:rPr>
              <a:t>: String = "Incorrect input, please try again"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pi = 3.1415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// You can initialize </a:t>
            </a:r>
            <a:r>
              <a:rPr lang="en-GB" sz="1200" dirty="0" err="1">
                <a:latin typeface="Courier New" panose="02070309020205020404" pitchFamily="49" charset="0"/>
              </a:rPr>
              <a:t>val's</a:t>
            </a:r>
            <a:r>
              <a:rPr lang="en-GB" sz="1200" dirty="0">
                <a:latin typeface="Courier New" panose="02070309020205020404" pitchFamily="49" charset="0"/>
              </a:rPr>
              <a:t> after declaration (once only).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favNum</a:t>
            </a:r>
            <a:r>
              <a:rPr lang="en-GB" sz="1200" dirty="0">
                <a:latin typeface="Courier New" panose="02070309020205020404" pitchFamily="49" charset="0"/>
              </a:rPr>
              <a:t>: Int 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favNum</a:t>
            </a:r>
            <a:r>
              <a:rPr lang="en-GB" sz="1200" dirty="0">
                <a:latin typeface="Courier New" panose="02070309020205020404" pitchFamily="49" charset="0"/>
              </a:rPr>
              <a:t> = 42</a:t>
            </a:r>
          </a:p>
        </p:txBody>
      </p:sp>
    </p:spTree>
    <p:extLst>
      <p:ext uri="{BB962C8B-B14F-4D97-AF65-F5344CB8AC3E}">
        <p14:creationId xmlns:p14="http://schemas.microsoft.com/office/powerpoint/2010/main" val="1663098603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8553</TotalTime>
  <Words>3125</Words>
  <Application>Microsoft Office PowerPoint</Application>
  <PresentationFormat>On-screen Show (4:3)</PresentationFormat>
  <Paragraphs>665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Bahnschrift</vt:lpstr>
      <vt:lpstr>Calibri</vt:lpstr>
      <vt:lpstr>Courier New</vt:lpstr>
      <vt:lpstr>Open Sans</vt:lpstr>
      <vt:lpstr>Tahoma</vt:lpstr>
      <vt:lpstr>Wingdings</vt:lpstr>
      <vt:lpstr>1_Blends</vt:lpstr>
      <vt:lpstr>Kotlin Language Fundamentals</vt:lpstr>
      <vt:lpstr>Contents</vt:lpstr>
      <vt:lpstr>1. Code Organization</vt:lpstr>
      <vt:lpstr>Packages, Classes, and Files</vt:lpstr>
      <vt:lpstr>Statements and Expressions</vt:lpstr>
      <vt:lpstr>Comments</vt:lpstr>
      <vt:lpstr>2. Variables and Data Types</vt:lpstr>
      <vt:lpstr>Variables</vt:lpstr>
      <vt:lpstr>Constants</vt:lpstr>
      <vt:lpstr>Compile-Time Constants</vt:lpstr>
      <vt:lpstr>Numeric Data Types</vt:lpstr>
      <vt:lpstr>Numeric Literal Values</vt:lpstr>
      <vt:lpstr>String Literals</vt:lpstr>
      <vt:lpstr>The Kotlin Type System</vt:lpstr>
      <vt:lpstr>Packages Imported by Default</vt:lpstr>
      <vt:lpstr>Import Aliases</vt:lpstr>
      <vt:lpstr>Type Aliases</vt:lpstr>
      <vt:lpstr>3. Operators</vt:lpstr>
      <vt:lpstr>Assignment Operators</vt:lpstr>
      <vt:lpstr>Binary Arithmetic Operators</vt:lpstr>
      <vt:lpstr>Compound Assignment Operators</vt:lpstr>
      <vt:lpstr>Converting Numeric Types </vt:lpstr>
      <vt:lpstr>Operator Overloading</vt:lpstr>
      <vt:lpstr>4. Decision Making</vt:lpstr>
      <vt:lpstr>If-Else Tests</vt:lpstr>
      <vt:lpstr>If Expressions</vt:lpstr>
      <vt:lpstr>Relational Operators</vt:lpstr>
      <vt:lpstr>Logical Operators</vt:lpstr>
      <vt:lpstr>Bitwise Operator Functions</vt:lpstr>
      <vt:lpstr>Multi-way Branching (1 of 4)</vt:lpstr>
      <vt:lpstr>Multi-way Branching (2 of 4)</vt:lpstr>
      <vt:lpstr>Multi-way Branching (3 of 4)</vt:lpstr>
      <vt:lpstr>Multi-way Branching (4 of 4)</vt:lpstr>
      <vt:lpstr>5. Looping</vt:lpstr>
      <vt:lpstr>While Loops</vt:lpstr>
      <vt:lpstr>Do-while Loops</vt:lpstr>
      <vt:lpstr>For Loops</vt:lpstr>
      <vt:lpstr>Using Ranges and Progressions in a For Loop</vt:lpstr>
      <vt:lpstr>Unconditional Jumps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New Features</dc:title>
  <dc:creator>Julian Templeman</dc:creator>
  <cp:lastModifiedBy>Andy Olsen</cp:lastModifiedBy>
  <cp:revision>202</cp:revision>
  <dcterms:created xsi:type="dcterms:W3CDTF">2013-11-10T11:46:39Z</dcterms:created>
  <dcterms:modified xsi:type="dcterms:W3CDTF">2023-11-22T07:05:46Z</dcterms:modified>
</cp:coreProperties>
</file>