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316" r:id="rId2"/>
    <p:sldId id="317" r:id="rId3"/>
    <p:sldId id="318" r:id="rId4"/>
    <p:sldId id="298" r:id="rId5"/>
    <p:sldId id="324" r:id="rId6"/>
    <p:sldId id="325" r:id="rId7"/>
    <p:sldId id="326" r:id="rId8"/>
    <p:sldId id="332" r:id="rId9"/>
    <p:sldId id="334" r:id="rId10"/>
    <p:sldId id="362" r:id="rId11"/>
    <p:sldId id="335" r:id="rId12"/>
    <p:sldId id="336" r:id="rId13"/>
    <p:sldId id="338" r:id="rId14"/>
    <p:sldId id="348" r:id="rId15"/>
    <p:sldId id="345" r:id="rId16"/>
    <p:sldId id="368" r:id="rId17"/>
    <p:sldId id="343" r:id="rId18"/>
    <p:sldId id="364" r:id="rId19"/>
    <p:sldId id="365" r:id="rId20"/>
    <p:sldId id="366" r:id="rId21"/>
    <p:sldId id="320" r:id="rId22"/>
    <p:sldId id="351" r:id="rId23"/>
    <p:sldId id="302" r:id="rId24"/>
    <p:sldId id="352" r:id="rId25"/>
    <p:sldId id="367" r:id="rId26"/>
    <p:sldId id="353" r:id="rId27"/>
    <p:sldId id="354" r:id="rId28"/>
    <p:sldId id="319" r:id="rId29"/>
    <p:sldId id="307" r:id="rId30"/>
    <p:sldId id="355" r:id="rId31"/>
    <p:sldId id="369" r:id="rId32"/>
    <p:sldId id="356" r:id="rId33"/>
    <p:sldId id="359" r:id="rId34"/>
    <p:sldId id="322" r:id="rId35"/>
    <p:sldId id="358" r:id="rId36"/>
    <p:sldId id="327" r:id="rId37"/>
    <p:sldId id="328" r:id="rId38"/>
    <p:sldId id="329" r:id="rId39"/>
    <p:sldId id="33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A4A3A4"/>
          </p15:clr>
        </p15:guide>
        <p15:guide id="2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1" autoAdjust="0"/>
    <p:restoredTop sz="86391" autoAdjust="0"/>
  </p:normalViewPr>
  <p:slideViewPr>
    <p:cSldViewPr snapToGrid="0" snapToObjects="1">
      <p:cViewPr varScale="1">
        <p:scale>
          <a:sx n="111" d="100"/>
          <a:sy n="111" d="100"/>
        </p:scale>
        <p:origin x="499" y="59"/>
      </p:cViewPr>
      <p:guideLst>
        <p:guide orient="horz" pos="1071"/>
        <p:guide pos="328"/>
      </p:guideLst>
    </p:cSldViewPr>
  </p:slideViewPr>
  <p:outlineViewPr>
    <p:cViewPr>
      <p:scale>
        <a:sx n="33" d="100"/>
        <a:sy n="33" d="100"/>
      </p:scale>
      <p:origin x="0" y="538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19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2491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Classes and Objects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</p:spTree>
    <p:extLst>
      <p:ext uri="{BB962C8B-B14F-4D97-AF65-F5344CB8AC3E}">
        <p14:creationId xmlns:p14="http://schemas.microsoft.com/office/powerpoint/2010/main" val="314005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69" y="331079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54088" rtl="0" eaLnBrk="1" latinLnBrk="0" hangingPunct="1">
              <a:defRPr sz="1000" kern="1200">
                <a:solidFill>
                  <a:schemeClr val="tx2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Open Sans" panose="020B0606030504020204" pitchFamily="34" charset="0"/>
              </a:rPr>
              <a:t>Classes and Objects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9306" y="4241292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49306" y="8668876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86031" y="8719676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Open Sans" panose="020B0606030504020204" pitchFamily="34" charset="0"/>
              </a:rPr>
              <a:t>© Olsen Software, 2023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49306" y="575554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6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A37486B-F669-574F-B072-F8A6C2638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5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9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42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73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5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14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5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50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1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50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5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3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36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74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536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27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9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686098" y="4171346"/>
            <a:ext cx="5485805" cy="42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93" tIns="43247" rIns="86493" bIns="43247"/>
          <a:lstStyle/>
          <a:p>
            <a:pPr>
              <a:spcBef>
                <a:spcPct val="30000"/>
              </a:spcBef>
            </a:pPr>
            <a:endParaRPr lang="en-US" sz="10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  <a:lvl4pPr>
              <a:defRPr>
                <a:latin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3BD40F-1873-4356-A3B6-B0EFF8B5AD6D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BEC6B4-FEE7-429B-9914-406E91AE82F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15469B-9D11-4D50-ACF8-9B9F3F9123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0728C-8C85-4D68-A0DA-9E91084015D6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7574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03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B016C11A-B916-4667-8D69-E957939188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5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Open Sans" panose="020B06060305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Open Sans" panose="020B06060305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Open Sans" panose="020B06060305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293" y="1076120"/>
            <a:ext cx="8094095" cy="1360488"/>
          </a:xfrm>
        </p:spPr>
        <p:txBody>
          <a:bodyPr/>
          <a:lstStyle/>
          <a:p>
            <a:r>
              <a:rPr lang="en-GB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06184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90466" cy="4935538"/>
          </a:xfrm>
        </p:spPr>
        <p:txBody>
          <a:bodyPr/>
          <a:lstStyle/>
          <a:p>
            <a:pPr eaLnBrk="1" hangingPunct="1"/>
            <a:r>
              <a:rPr lang="en-GB" dirty="0"/>
              <a:t>You can define the following things at the "top level"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A class/object/interface</a:t>
            </a:r>
          </a:p>
          <a:p>
            <a:pPr lvl="1" eaLnBrk="1" hangingPunct="1"/>
            <a:r>
              <a:rPr lang="en-GB" dirty="0">
                <a:cs typeface="Open Sans" panose="020B0606030504020204" pitchFamily="34" charset="0"/>
              </a:rPr>
              <a:t>A function/property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  <a:cs typeface="Open Sans" panose="020B0606030504020204" pitchFamily="34" charset="0"/>
            </a:endParaRPr>
          </a:p>
          <a:p>
            <a:pPr eaLnBrk="1" hangingPunct="1"/>
            <a:r>
              <a:rPr lang="en-GB" dirty="0">
                <a:cs typeface="Open Sans" panose="020B0606030504020204" pitchFamily="34" charset="0"/>
              </a:rPr>
              <a:t>You can use visibility modifiers on top-level declarations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private  - </a:t>
            </a:r>
            <a:r>
              <a:rPr lang="en-GB" dirty="0">
                <a:cs typeface="Open Sans" panose="020B0606030504020204" pitchFamily="34" charset="0"/>
              </a:rPr>
              <a:t>visible only in the file containing the declaration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internal - </a:t>
            </a:r>
            <a:r>
              <a:rPr lang="en-GB" dirty="0">
                <a:cs typeface="Open Sans" panose="020B0606030504020204" pitchFamily="34" charset="0"/>
              </a:rPr>
              <a:t>visible everywhere in the same module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public   - </a:t>
            </a:r>
            <a:r>
              <a:rPr lang="en-GB" dirty="0">
                <a:cs typeface="Open Sans" panose="020B0606030504020204" pitchFamily="34" charset="0"/>
              </a:rPr>
              <a:t>visible everywhere (this is the default)</a:t>
            </a:r>
          </a:p>
          <a:p>
            <a:pPr lvl="1" eaLnBrk="1" hangingPunct="1">
              <a:tabLst>
                <a:tab pos="2338388" algn="l"/>
              </a:tabLst>
            </a:pPr>
            <a:endParaRPr lang="en-GB" dirty="0">
              <a:cs typeface="Open Sans" panose="020B0606030504020204" pitchFamily="34" charset="0"/>
            </a:endParaRPr>
          </a:p>
          <a:p>
            <a:pPr eaLnBrk="1" hangingPunct="1">
              <a:tabLst>
                <a:tab pos="2338388" algn="l"/>
              </a:tabLst>
            </a:pPr>
            <a:r>
              <a:rPr lang="en-GB" dirty="0">
                <a:cs typeface="Open Sans" panose="020B0606030504020204" pitchFamily="34" charset="0"/>
              </a:rPr>
              <a:t>Note: In Kotlin, a module is: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cs typeface="Open Sans" panose="020B0606030504020204" pitchFamily="34" charset="0"/>
              </a:rPr>
              <a:t>An IntelliJ IDEA module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cs typeface="Open Sans" panose="020B0606030504020204" pitchFamily="34" charset="0"/>
              </a:rPr>
              <a:t>A Gradle source set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cs typeface="Open Sans" panose="020B0606030504020204" pitchFamily="34" charset="0"/>
              </a:rPr>
              <a:t>A Maven project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cs typeface="Open Sans" panose="020B0606030504020204" pitchFamily="34" charset="0"/>
              </a:rPr>
              <a:t>A set of files compiled with 1 invocation of a &lt;</a:t>
            </a:r>
            <a:r>
              <a:rPr lang="en-GB" dirty="0" err="1">
                <a:cs typeface="Open Sans" panose="020B0606030504020204" pitchFamily="34" charset="0"/>
              </a:rPr>
              <a:t>kotlinc</a:t>
            </a:r>
            <a:r>
              <a:rPr lang="en-GB" dirty="0">
                <a:cs typeface="Open Sans" panose="020B0606030504020204" pitchFamily="34" charset="0"/>
              </a:rPr>
              <a:t>&gt; Ant task</a:t>
            </a:r>
          </a:p>
          <a:p>
            <a:pPr lvl="1" eaLnBrk="1" hangingPunct="1">
              <a:tabLst>
                <a:tab pos="2338388" algn="l"/>
              </a:tabLst>
            </a:pPr>
            <a:endParaRPr lang="en-GB" dirty="0"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cs typeface="Open Sans" panose="020B0606030504020204" pitchFamily="34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Visibility of Top-Level Declarations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8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A class can contain two kinds of members…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Properties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Hold the data for an object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Each object will have its own copy of these properties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E.g. my bank account balance might be £25, yours might be £50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Methods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Implement functionality on an object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When you invoke a method, you specify which object to use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E.g. deposit £1000000 into my bank account object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Members in a Class</a:t>
            </a:r>
            <a:endParaRPr lang="en-GB" dirty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6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Kotlin supports 4 visibility levels for members in a class: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private	- </a:t>
            </a:r>
            <a:r>
              <a:rPr lang="en-GB" dirty="0">
                <a:cs typeface="Open Sans" panose="020B0606030504020204" pitchFamily="34" charset="0"/>
              </a:rPr>
              <a:t>visible only inside this class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protected	- </a:t>
            </a:r>
            <a:r>
              <a:rPr lang="en-GB" dirty="0">
                <a:cs typeface="Open Sans" panose="020B0606030504020204" pitchFamily="34" charset="0"/>
              </a:rPr>
              <a:t>visible in this class and subclasses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internal</a:t>
            </a:r>
            <a:r>
              <a:rPr lang="en-GB" dirty="0">
                <a:cs typeface="Open Sans" panose="020B0606030504020204" pitchFamily="34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- </a:t>
            </a:r>
            <a:r>
              <a:rPr lang="en-GB" dirty="0">
                <a:cs typeface="Open Sans" panose="020B0606030504020204" pitchFamily="34" charset="0"/>
              </a:rPr>
              <a:t>visible in the same module</a:t>
            </a:r>
          </a:p>
          <a:p>
            <a:pPr lvl="1" eaLnBrk="1" hangingPunct="1">
              <a:tabLst>
                <a:tab pos="2338388" algn="l"/>
              </a:tabLst>
            </a:pP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public</a:t>
            </a:r>
            <a:r>
              <a:rPr lang="en-GB" dirty="0">
                <a:cs typeface="Open Sans" panose="020B0606030504020204" pitchFamily="34" charset="0"/>
              </a:rPr>
              <a:t> 	</a:t>
            </a:r>
            <a:r>
              <a:rPr lang="en-GB" dirty="0">
                <a:latin typeface="Courier New" panose="02070309020205020404" pitchFamily="49" charset="0"/>
                <a:cs typeface="Open Sans" panose="020B0606030504020204" pitchFamily="34" charset="0"/>
              </a:rPr>
              <a:t>- </a:t>
            </a:r>
            <a:r>
              <a:rPr lang="en-GB" dirty="0">
                <a:cs typeface="Open Sans" panose="020B0606030504020204" pitchFamily="34" charset="0"/>
              </a:rPr>
              <a:t>visible everywhere (this is the default)</a:t>
            </a:r>
          </a:p>
          <a:p>
            <a:pPr lvl="1" eaLnBrk="1" hangingPunct="1">
              <a:tabLst>
                <a:tab pos="2338388" algn="l"/>
              </a:tabLst>
            </a:pPr>
            <a:endParaRPr lang="en-GB" dirty="0">
              <a:cs typeface="Open Sans" panose="020B0606030504020204" pitchFamily="34" charset="0"/>
            </a:endParaRPr>
          </a:p>
          <a:p>
            <a:pPr lvl="1" eaLnBrk="1" hangingPunct="1">
              <a:tabLst>
                <a:tab pos="2338388" algn="l"/>
              </a:tabLst>
            </a:pPr>
            <a:endParaRPr lang="en-GB" dirty="0">
              <a:cs typeface="Open Sans" panose="020B0606030504020204" pitchFamily="34" charset="0"/>
            </a:endParaRPr>
          </a:p>
          <a:p>
            <a:pPr lvl="1" eaLnBrk="1" hangingPunct="1">
              <a:tabLst>
                <a:tab pos="2338388" algn="l"/>
              </a:tabLst>
            </a:pPr>
            <a:endParaRPr lang="en-GB" dirty="0">
              <a:latin typeface="Courier New" panose="02070309020205020404" pitchFamily="49" charset="0"/>
              <a:cs typeface="Open Sans" panose="020B0606030504020204" pitchFamily="34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Visibility of Members in a Class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26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 class can define any number of properties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Similar to fields + getters/setters in Java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For each property, specify the following: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Visibility (default is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public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var</a:t>
            </a:r>
            <a:r>
              <a:rPr lang="en-GB" dirty="0">
                <a:sym typeface="Wingdings" pitchFamily="2" charset="2"/>
              </a:rPr>
              <a:t> or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val</a:t>
            </a:r>
            <a:r>
              <a:rPr lang="en-GB" dirty="0">
                <a:sym typeface="Wingdings" pitchFamily="2" charset="2"/>
              </a:rPr>
              <a:t> (mutable or immutable)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Type (if it cannot be inferred)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Initial value (either inline, or via a constructor - see later)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Client code can access properties directly, by name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No need for function-call syntax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Properties (1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72CCB52-023F-4604-8D1D-5232457BBB5A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6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Example of defining and using properties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Properties (2 of 2)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CD9C72-C84A-4D33-9C54-1BA3A8D028CF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5624" y="3691140"/>
            <a:ext cx="8232775" cy="1200971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val acc1 =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acc1.accountHolder = "Mary"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acc1.balance += 500</a:t>
            </a:r>
          </a:p>
          <a:p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("Account holder is ${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acc1.accountHolder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}, balance is ${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acc1.balance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}")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57FC4-5397-4BBE-900B-8BF9A2A9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1729740"/>
            <a:ext cx="8232776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java.time.LocalDateTime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val id = 0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creationTimestamp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LocalDateTime.now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accountHolder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"Unknown"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var balance = 0.0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AAA57-043C-4F63-95D4-DCF9219B2D85}"/>
              </a:ext>
            </a:extLst>
          </p:cNvPr>
          <p:cNvSpPr txBox="1"/>
          <p:nvPr/>
        </p:nvSpPr>
        <p:spPr>
          <a:xfrm>
            <a:off x="7390869" y="3229268"/>
            <a:ext cx="139333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classesInstances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DemoClassesInstances.kt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 class can define any number of instance methods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So-called because they operate on a particular instance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Implicitly receive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this</a:t>
            </a:r>
            <a:r>
              <a:rPr lang="en-GB" dirty="0">
                <a:sym typeface="Wingdings" pitchFamily="2" charset="2"/>
              </a:rPr>
              <a:t> parameter, as in Java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Methods (1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8B9C87-F840-4086-A5E3-0FA2E8969645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3" y="2408577"/>
            <a:ext cx="823277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 = 0.0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deposit(amount: Double)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balance += amount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withdraw(amount: Double)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balance -= amount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hasFunds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(amount: Double) = balance &gt;= amount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4" y="5463034"/>
            <a:ext cx="8232775" cy="646973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acc2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acc2.deposit(100.0)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("Has at least 200.0 in funds?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acc2.</a:t>
            </a:r>
            <a:r>
              <a:rPr lang="en-GB" sz="1200" b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hasFunds(200.0)</a:t>
            </a:r>
            <a:r>
              <a:rPr lang="en-GB" sz="1200">
                <a:latin typeface="Courier New" panose="02070309020205020404" pitchFamily="49" charset="0"/>
                <a:cs typeface="Courier New"/>
              </a:rPr>
              <a:t>}")</a:t>
            </a:r>
            <a:endParaRPr lang="en-US" sz="1200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630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217318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It's handy to define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toString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method, as in Java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Overrides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toString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from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kotlin.Any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must use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override</a:t>
            </a:r>
            <a:r>
              <a:rPr lang="en-GB" dirty="0">
                <a:sym typeface="Wingdings" pitchFamily="2" charset="2"/>
              </a:rPr>
              <a:t> keyword to override a method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Methods (2 of 2)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38B9C87-F840-4086-A5E3-0FA2E8969645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3" y="2016252"/>
            <a:ext cx="8232775" cy="175496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id = 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creationTimestamp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LocalDateTime.now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 = "Unknown"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 = 0.0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override fun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toString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 = "$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accountHolder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$balance"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624" y="3938781"/>
            <a:ext cx="8232775" cy="1016305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acc3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acc3.accountHolder = "Andy"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acc3.balance = 500.0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acc3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   // Calls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toString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 implicitly</a:t>
            </a:r>
          </a:p>
        </p:txBody>
      </p:sp>
    </p:spTree>
    <p:extLst>
      <p:ext uri="{BB962C8B-B14F-4D97-AF65-F5344CB8AC3E}">
        <p14:creationId xmlns:p14="http://schemas.microsoft.com/office/powerpoint/2010/main" val="3759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Java classes tend to have a lot of getters/setters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analogous mechanism in Kotlin is to (optionally) define a custom getter/setter for a property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Here's the general Kotlin syntax for defining a property: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can omit property type if it can be inferred from the initializer or the getter return type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 name of the setter parameter is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value</a:t>
            </a:r>
            <a:r>
              <a:rPr lang="en-GB" dirty="0">
                <a:sym typeface="Wingdings" pitchFamily="2" charset="2"/>
              </a:rPr>
              <a:t>, by convention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Property Getters/Setters (1 of 3)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CD9C72-C84A-4D33-9C54-1BA3A8D028CF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CC097-DE21-463B-9CDA-0ABD02A7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809893"/>
            <a:ext cx="823277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</a:rPr>
              <a:t>propertyName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</a:rPr>
              <a:t>propertyType</a:t>
            </a:r>
            <a:r>
              <a:rPr lang="en-GB" sz="1200" dirty="0">
                <a:latin typeface="Courier New" panose="02070309020205020404" pitchFamily="49" charset="0"/>
              </a:rPr>
              <a:t> = initializer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get()      { return the property value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set(value) { set the property value }</a:t>
            </a:r>
          </a:p>
        </p:txBody>
      </p:sp>
    </p:spTree>
    <p:extLst>
      <p:ext uri="{BB962C8B-B14F-4D97-AF65-F5344CB8AC3E}">
        <p14:creationId xmlns:p14="http://schemas.microsoft.com/office/powerpoint/2010/main" val="176054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define a custom getter to compute a property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property using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val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custom getter to compute the value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Can't define a custom setter, because the property is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val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Property Getters/Setters (2 of 3)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CD9C72-C84A-4D33-9C54-1BA3A8D028CF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FE789-EE61-4249-A6DB-85DD60E8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75122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 = 0.0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isOverdrawn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 Boolean       // Note we could omit the explicit return type here.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get()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this.balance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 0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E4662-1F0C-4BB1-B24A-9F7A1FA2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21947"/>
            <a:ext cx="8232775" cy="646973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acc4 =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acc4.balance += 500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("Is account overdrawn? ${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acc4.isOverdrawn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142561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81039" cy="4935538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define a custom setter to perform validation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property using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var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custom setter to validate the incoming value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No need for a custom getter, just use default implementation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Notes: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Kotlin defines a backing field to hold the property value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 getter/setter can access it via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field</a:t>
            </a:r>
            <a:r>
              <a:rPr lang="en-GB" dirty="0">
                <a:sym typeface="Wingdings" pitchFamily="2" charset="2"/>
              </a:rPr>
              <a:t> keyword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Property Getters/Setters (3 of 3)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CD9C72-C84A-4D33-9C54-1BA3A8D028CF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FE789-EE61-4249-A6DB-85DD60E8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81573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branch = "Unknown"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set(value)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value.length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 60) field = value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}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GB" sz="1200" dirty="0">
                <a:latin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E4662-1F0C-4BB1-B24A-9F7A1FA2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528404"/>
            <a:ext cx="8232775" cy="646973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 acc5 =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acc5.branch = "Llanfair­pwll"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("Branch location is ${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acc5.branch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198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Kotlin OO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Classes and instances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Initialization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Singletons and companion objects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  <a:p>
            <a:pPr marL="0" indent="0" eaLnBrk="1" hangingPunct="1">
              <a:buNone/>
            </a:pPr>
            <a:r>
              <a:rPr lang="en-GB" u="sng" dirty="0"/>
              <a:t>Annexes</a:t>
            </a:r>
          </a:p>
          <a:p>
            <a:pPr marL="450850" indent="-450850" eaLnBrk="1" hangingPunct="1"/>
            <a:r>
              <a:rPr lang="en-GB" dirty="0"/>
              <a:t>UML diagrams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2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specify the visibility of a getter/setter without having to specify an implementation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E.g. private setter (getter always has same visibility as prop)</a:t>
            </a:r>
          </a:p>
        </p:txBody>
      </p:sp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Visibility for Getters/Setters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3CD9C72-C84A-4D33-9C54-1BA3A8D028CF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FE789-EE61-4249-A6DB-85DD60E8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420660"/>
            <a:ext cx="8232776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 = 0.0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deposit(amount: Double)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balance += amount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lastTransactionTimestamp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LocalDateTime.now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withdraw(amount: Double)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balance -= amount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lastTransactionTimestamp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LocalDateTime.now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var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lastTransactionTimestamp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LocalDateTime.now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private set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E4662-1F0C-4BB1-B24A-9F7A1FA2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828343"/>
            <a:ext cx="8232775" cy="646973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acc6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acc6.deposit(100.0)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("Last transaction timestamp: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acc6.lastTransactionTimestamp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}")</a:t>
            </a:r>
            <a:endParaRPr lang="en-US" sz="1200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9122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primary constructors</a:t>
            </a:r>
          </a:p>
          <a:p>
            <a:pPr eaLnBrk="1" hangingPunct="1"/>
            <a:r>
              <a:rPr lang="en-GB" dirty="0"/>
              <a:t>Specifying visibility for the primary constructor</a:t>
            </a:r>
          </a:p>
          <a:p>
            <a:pPr eaLnBrk="1" hangingPunct="1"/>
            <a:r>
              <a:rPr lang="en-GB" dirty="0"/>
              <a:t>Implementing primary constructor behaviour</a:t>
            </a:r>
          </a:p>
          <a:p>
            <a:pPr eaLnBrk="1" hangingPunct="1"/>
            <a:r>
              <a:rPr lang="en-GB" dirty="0"/>
              <a:t>Defining secondary constructors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3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reminder of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BankAccount</a:t>
            </a:r>
            <a:r>
              <a:rPr lang="en-GB" dirty="0">
                <a:sym typeface="Wingdings" pitchFamily="2" charset="2"/>
              </a:rPr>
              <a:t> from earlier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Instance variables have hard-coded initial values here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Generally you want to initialize instance variables with specific values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can do this via constructors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Special function(s) that initialize instance variables when created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72CCB52-023F-4604-8D1D-5232457BBB5A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981D9-A08A-44A1-BD64-9AEB4C665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34572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 = "Unknown"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id = 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 = 0.0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creationTimestamp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LocalDateTime.now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87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in Kotlin are different than in Java</a:t>
            </a:r>
          </a:p>
          <a:p>
            <a:pPr lvl="1"/>
            <a:r>
              <a:rPr lang="en-GB" dirty="0"/>
              <a:t>You define a </a:t>
            </a:r>
            <a:r>
              <a:rPr lang="en-GB" i="1" dirty="0"/>
              <a:t>primary constructor</a:t>
            </a:r>
            <a:r>
              <a:rPr lang="en-GB" dirty="0"/>
              <a:t> as part of the class header</a:t>
            </a:r>
          </a:p>
          <a:p>
            <a:pPr lvl="1"/>
            <a:endParaRPr lang="en-GB" dirty="0"/>
          </a:p>
          <a:p>
            <a:r>
              <a:rPr lang="en-GB" dirty="0"/>
              <a:t>In the primary constructor, specify parameters</a:t>
            </a:r>
          </a:p>
          <a:p>
            <a:pPr lvl="1"/>
            <a:r>
              <a:rPr lang="en-GB" dirty="0"/>
              <a:t>You can then use the parameters to initialize properties</a:t>
            </a:r>
          </a:p>
          <a:p>
            <a:pPr lvl="1"/>
            <a:endParaRPr lang="en-GB" dirty="0"/>
          </a:p>
          <a:p>
            <a:r>
              <a:rPr lang="en-GB" dirty="0"/>
              <a:t>Example (you can omit </a:t>
            </a:r>
            <a:r>
              <a:rPr lang="en-GB" dirty="0">
                <a:latin typeface="Courier New" panose="02070309020205020404" pitchFamily="49" charset="0"/>
              </a:rPr>
              <a:t>constructor</a:t>
            </a:r>
            <a:r>
              <a:rPr lang="en-GB" dirty="0"/>
              <a:t> keyword here):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Primary Constructors (1 of 2)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4" y="4174594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BankAccount_ManualInit</a:t>
            </a:r>
            <a:r>
              <a:rPr lang="en-GB" sz="1200" dirty="0">
                <a:latin typeface="Courier New" panose="02070309020205020404" pitchFamily="49" charset="0"/>
              </a:rPr>
              <a:t> constructor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(name: String, id: Int,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initBal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 Double=0.0) </a:t>
            </a:r>
            <a:r>
              <a:rPr lang="en-GB" sz="1200" dirty="0">
                <a:latin typeface="Courier New" panose="02070309020205020404" pitchFamily="49" charset="0"/>
              </a:rPr>
              <a:t>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= name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initBalance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id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= id  // OK for property name and parameter name to be the same.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creationTimestamp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LocalDateTime.now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1F6F-EF7C-48F2-89E8-01F92BB6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748956"/>
            <a:ext cx="8232775" cy="462307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acc1 = </a:t>
            </a:r>
            <a:r>
              <a:rPr lang="en-GB" sz="1200" dirty="0" err="1">
                <a:latin typeface="Courier New" panose="02070309020205020404" pitchFamily="49" charset="0"/>
              </a:rPr>
              <a:t>BankAccount_ManualInit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"Andy", 1, 100.0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acc2 = </a:t>
            </a:r>
            <a:r>
              <a:rPr lang="en-GB" sz="1200" dirty="0" err="1">
                <a:latin typeface="Courier New" panose="02070309020205020404" pitchFamily="49" charset="0"/>
              </a:rPr>
              <a:t>BankAccount_ManualInit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"Jayne", 2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71CE8-4574-4895-8807-8175F37A9890}"/>
              </a:ext>
            </a:extLst>
          </p:cNvPr>
          <p:cNvSpPr txBox="1"/>
          <p:nvPr/>
        </p:nvSpPr>
        <p:spPr>
          <a:xfrm>
            <a:off x="7390869" y="5281119"/>
            <a:ext cx="139333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initialization/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DemoInitialization.kt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69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has a shorthand syntax that lets you combine constructor parameters with property declarations</a:t>
            </a:r>
          </a:p>
          <a:p>
            <a:pPr lvl="1"/>
            <a:r>
              <a:rPr lang="en-GB" dirty="0"/>
              <a:t>Prefix a constructor parameter with </a:t>
            </a:r>
            <a:r>
              <a:rPr lang="en-GB" dirty="0">
                <a:latin typeface="Courier New" panose="02070309020205020404" pitchFamily="49" charset="0"/>
              </a:rPr>
              <a:t>val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var</a:t>
            </a:r>
          </a:p>
          <a:p>
            <a:pPr lvl="1"/>
            <a:r>
              <a:rPr lang="en-GB" dirty="0"/>
              <a:t>Kotlin implicitly creates a property and initializes it accordingly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Client code can access the properties as normal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Primary Constructors (2 </a:t>
            </a:r>
            <a:r>
              <a:rPr lang="en-GB" dirty="0"/>
              <a:t>of 2)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55624" y="2793725"/>
            <a:ext cx="823277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(var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accountHolder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 String,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val id: Int,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   var balance: Double = 0.0)</a:t>
            </a:r>
            <a:r>
              <a:rPr lang="en-GB" sz="1200" dirty="0">
                <a:latin typeface="Courier New" panose="02070309020205020404" pitchFamily="49" charset="0"/>
              </a:rPr>
              <a:t> 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// Define additional (non-parameterized) properties, if necessary.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creationTimestamp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LocalDateTime.now</a:t>
            </a:r>
            <a:r>
              <a:rPr lang="en-GB" sz="1200" dirty="0">
                <a:latin typeface="Courier New" panose="02070309020205020404" pitchFamily="49" charset="0"/>
              </a:rPr>
              <a:t>()    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D8506-F3D4-49EA-92D1-B0E4C0493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487057"/>
            <a:ext cx="8232775" cy="646973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acc3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"Andy", 1, 100.0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)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acc3.balance += 500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acc3.id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}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acc3.accountHolder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}, balance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acc3.balance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}")</a:t>
            </a:r>
            <a:endParaRPr lang="en-US" sz="1200" dirty="0"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616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the primary constructor is </a:t>
            </a:r>
            <a:r>
              <a:rPr lang="en-GB" dirty="0">
                <a:latin typeface="Courier New" panose="02070309020205020404" pitchFamily="49" charset="0"/>
              </a:rPr>
              <a:t>public</a:t>
            </a:r>
          </a:p>
          <a:p>
            <a:pPr lvl="1"/>
            <a:r>
              <a:rPr lang="en-GB" dirty="0"/>
              <a:t>So you can create instances in client code</a:t>
            </a:r>
          </a:p>
          <a:p>
            <a:pPr lvl="1"/>
            <a:endParaRPr lang="en-GB" dirty="0"/>
          </a:p>
          <a:p>
            <a:r>
              <a:rPr lang="en-GB" dirty="0"/>
              <a:t>You can specify a different visibility if you like</a:t>
            </a:r>
          </a:p>
          <a:p>
            <a:pPr lvl="1"/>
            <a:r>
              <a:rPr lang="en-GB" dirty="0"/>
              <a:t>E.g. define a </a:t>
            </a:r>
            <a:r>
              <a:rPr lang="en-GB" dirty="0">
                <a:latin typeface="Courier New" panose="02070309020205020404" pitchFamily="49" charset="0"/>
              </a:rPr>
              <a:t>private</a:t>
            </a:r>
            <a:r>
              <a:rPr lang="en-GB" dirty="0"/>
              <a:t> primary constructor and implement a </a:t>
            </a:r>
            <a:r>
              <a:rPr lang="en-GB" dirty="0">
                <a:latin typeface="Courier New" panose="02070309020205020404" pitchFamily="49" charset="0"/>
              </a:rPr>
              <a:t>public</a:t>
            </a:r>
            <a:r>
              <a:rPr lang="en-GB" dirty="0"/>
              <a:t> factory function to take control of instantiation</a:t>
            </a:r>
          </a:p>
          <a:p>
            <a:pPr lvl="1"/>
            <a:endParaRPr lang="en-GB" dirty="0"/>
          </a:p>
          <a:p>
            <a:r>
              <a:rPr lang="en-GB" dirty="0"/>
              <a:t>How to specify the visibility of the primary constructor</a:t>
            </a:r>
          </a:p>
          <a:p>
            <a:pPr lvl="1"/>
            <a:r>
              <a:rPr lang="en-GB" dirty="0"/>
              <a:t>You must use the </a:t>
            </a:r>
            <a:r>
              <a:rPr lang="en-GB" dirty="0">
                <a:latin typeface="Courier New" panose="02070309020205020404" pitchFamily="49" charset="0"/>
              </a:rPr>
              <a:t>constructor</a:t>
            </a:r>
            <a:r>
              <a:rPr lang="en-GB" dirty="0"/>
              <a:t> keyword on the primary </a:t>
            </a:r>
            <a:r>
              <a:rPr lang="en-GB" dirty="0" err="1"/>
              <a:t>ctor</a:t>
            </a:r>
            <a:endParaRPr lang="en-GB" dirty="0"/>
          </a:p>
          <a:p>
            <a:pPr lvl="1"/>
            <a:r>
              <a:rPr lang="en-GB" dirty="0"/>
              <a:t>Prefix with a suitable visibility specifier, e.g. </a:t>
            </a:r>
            <a:r>
              <a:rPr lang="en-GB" dirty="0">
                <a:latin typeface="Courier New" panose="02070309020205020404" pitchFamily="49" charset="0"/>
              </a:rPr>
              <a:t>private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Visibility for the Primary Constructor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F968F-DD04-4363-9B96-602E30F86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197756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private constructor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: String,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id: Int,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var balance: Double = 0.0) 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43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implement behaviour in the primary constructor:</a:t>
            </a:r>
          </a:p>
          <a:p>
            <a:pPr lvl="1"/>
            <a:r>
              <a:rPr lang="en-GB" dirty="0"/>
              <a:t>Define initialization block(s) via the syntax </a:t>
            </a:r>
            <a:r>
              <a:rPr lang="en-GB" dirty="0" err="1">
                <a:latin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</a:rPr>
              <a:t>{…}</a:t>
            </a:r>
            <a:endParaRPr lang="en-GB" dirty="0"/>
          </a:p>
          <a:p>
            <a:pPr lvl="1"/>
            <a:r>
              <a:rPr lang="en-GB" dirty="0"/>
              <a:t>The cumulative initialization is incorporated into the primary </a:t>
            </a:r>
            <a:r>
              <a:rPr lang="en-GB" dirty="0" err="1"/>
              <a:t>ctor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Primary Constructor Behaviour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5624" y="2411943"/>
            <a:ext cx="8232776" cy="30476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: String,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val id: Int,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var balance: Double = 0.0) 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balance += 10.0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("Init block #1, generously credited with 10.0, balance is $balance")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val </a:t>
            </a:r>
            <a:r>
              <a:rPr lang="en-GB" sz="1200" dirty="0" err="1">
                <a:latin typeface="Courier New" panose="02070309020205020404" pitchFamily="49" charset="0"/>
              </a:rPr>
              <a:t>creationTimestamp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LocalDateTime.now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balance -= 10.0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("Init block #2, cruelly took the 10.0 back, balance is $balance")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("Btw I can now tell you the creation timestamp: $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creationTimestamp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6D695-CD80-4FBE-AAAE-5A179AB9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624471"/>
            <a:ext cx="8232775" cy="462307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val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acc4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("Andy", 1, 100.0)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55694-E722-4A4D-B944-B234537E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579" y="5949205"/>
            <a:ext cx="6422265" cy="65093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4940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96975"/>
            <a:ext cx="8664907" cy="4935538"/>
          </a:xfrm>
        </p:spPr>
        <p:txBody>
          <a:bodyPr/>
          <a:lstStyle/>
          <a:p>
            <a:r>
              <a:rPr lang="en-GB" dirty="0"/>
              <a:t>You can define </a:t>
            </a:r>
            <a:r>
              <a:rPr lang="en-GB" i="1" dirty="0"/>
              <a:t>secondary constructors </a:t>
            </a:r>
            <a:r>
              <a:rPr lang="en-GB" dirty="0"/>
              <a:t>in a class</a:t>
            </a:r>
          </a:p>
          <a:p>
            <a:pPr lvl="1"/>
            <a:r>
              <a:rPr lang="en-GB" dirty="0"/>
              <a:t>E.g. taking different parameter combinations</a:t>
            </a:r>
          </a:p>
          <a:p>
            <a:pPr lvl="1"/>
            <a:r>
              <a:rPr lang="en-GB" dirty="0"/>
              <a:t>Effectively this is constructor overloading</a:t>
            </a:r>
          </a:p>
          <a:p>
            <a:pPr lvl="1"/>
            <a:endParaRPr lang="en-GB" dirty="0"/>
          </a:p>
          <a:p>
            <a:r>
              <a:rPr lang="en-GB" dirty="0"/>
              <a:t>Rules for defining a secondary constructor:</a:t>
            </a:r>
          </a:p>
          <a:p>
            <a:pPr lvl="1"/>
            <a:r>
              <a:rPr lang="en-GB" dirty="0"/>
              <a:t>Must be named </a:t>
            </a:r>
            <a:r>
              <a:rPr lang="en-GB" dirty="0">
                <a:latin typeface="Courier New" panose="02070309020205020404" pitchFamily="49" charset="0"/>
              </a:rPr>
              <a:t>constructor()</a:t>
            </a:r>
          </a:p>
          <a:p>
            <a:pPr lvl="1"/>
            <a:r>
              <a:rPr lang="en-GB" dirty="0"/>
              <a:t>If you have a primary </a:t>
            </a:r>
            <a:r>
              <a:rPr lang="en-GB" dirty="0" err="1"/>
              <a:t>ctor</a:t>
            </a:r>
            <a:r>
              <a:rPr lang="en-GB" dirty="0"/>
              <a:t>, secondary </a:t>
            </a:r>
            <a:r>
              <a:rPr lang="en-GB" dirty="0" err="1"/>
              <a:t>ctor</a:t>
            </a:r>
            <a:r>
              <a:rPr lang="en-GB" dirty="0"/>
              <a:t> must call via </a:t>
            </a:r>
            <a:r>
              <a:rPr lang="en-GB" dirty="0">
                <a:latin typeface="Courier New" panose="02070309020205020404" pitchFamily="49" charset="0"/>
              </a:rPr>
              <a:t>:this(…)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Secondary Constructors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5624" y="4023488"/>
            <a:ext cx="823277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: String,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val id: Int,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var balance: Double = 0.0) 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constructor(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: String, id: Int, balance: Double = 0.0) 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: this(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+ " 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id, balance)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println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("Greetings from secondary constructor!")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…  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5624" y="6131877"/>
            <a:ext cx="8232775" cy="462307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var acc5 =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("Catherine", 1, 1000.0)   // Calls primary constructor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var acc6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("Ed", "Lee", 2, 2000.0)   // Calls secondary constructor  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05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Singletons</a:t>
            </a:r>
          </a:p>
          <a:p>
            <a:pPr eaLnBrk="1" hangingPunct="1"/>
            <a:r>
              <a:rPr lang="en-GB" dirty="0"/>
              <a:t>Companion objects</a:t>
            </a:r>
          </a:p>
          <a:p>
            <a:pPr eaLnBrk="1" hangingPunct="1"/>
            <a:r>
              <a:rPr lang="en-GB" dirty="0"/>
              <a:t>Default name for companion objects</a:t>
            </a:r>
          </a:p>
          <a:p>
            <a:pPr eaLnBrk="1" hangingPunct="1"/>
            <a:r>
              <a:rPr lang="en-GB" dirty="0"/>
              <a:t>Using companion objects inside a class</a:t>
            </a:r>
          </a:p>
          <a:p>
            <a:pPr eaLnBrk="1" hangingPunct="1"/>
            <a:r>
              <a:rPr lang="en-GB" dirty="0"/>
              <a:t>Kotlin companion objects vs. Java statics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dirty="0"/>
              <a:t>4. Singletons and Companion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4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731" y="1187644"/>
            <a:ext cx="8486775" cy="4935538"/>
          </a:xfrm>
        </p:spPr>
        <p:txBody>
          <a:bodyPr/>
          <a:lstStyle/>
          <a:p>
            <a:r>
              <a:rPr lang="en-GB" dirty="0"/>
              <a:t>Kotlin supports the notion of singleton objects</a:t>
            </a:r>
          </a:p>
          <a:p>
            <a:pPr lvl="1"/>
            <a:r>
              <a:rPr lang="en-GB" dirty="0"/>
              <a:t>You define a singleton object using the </a:t>
            </a:r>
            <a:r>
              <a:rPr lang="en-GB" dirty="0">
                <a:latin typeface="Courier New" panose="02070309020205020404" pitchFamily="49" charset="0"/>
              </a:rPr>
              <a:t>object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This is known as an </a:t>
            </a:r>
            <a:r>
              <a:rPr lang="en-GB" i="1" dirty="0"/>
              <a:t>object declaration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don't instantiate a singleton object</a:t>
            </a:r>
          </a:p>
          <a:p>
            <a:pPr lvl="1"/>
            <a:r>
              <a:rPr lang="en-GB" dirty="0"/>
              <a:t>A single instance exists automatically (lazily instantiated, in a thread-safe manner)</a:t>
            </a:r>
          </a:p>
          <a:p>
            <a:pPr lvl="1"/>
            <a:r>
              <a:rPr lang="en-GB" dirty="0"/>
              <a:t>You access members directly via the object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Singletons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624" y="2418815"/>
            <a:ext cx="8232776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r>
              <a:rPr lang="en-GB" sz="1200" dirty="0">
                <a:latin typeface="Courier New" panose="02070309020205020404" pitchFamily="49" charset="0"/>
              </a:rPr>
              <a:t> Greeting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</a:t>
            </a:r>
            <a:r>
              <a:rPr lang="en-GB" sz="1200" dirty="0" err="1">
                <a:latin typeface="Courier New" panose="02070309020205020404" pitchFamily="49" charset="0"/>
              </a:rPr>
              <a:t>sayHello</a:t>
            </a:r>
            <a:r>
              <a:rPr lang="en-GB" sz="1200" dirty="0">
                <a:latin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</a:rPr>
              <a:t>("Hello")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5624" y="5437003"/>
            <a:ext cx="8232775" cy="277641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Greeting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.sayHello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()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059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Kotlin programming styles</a:t>
            </a:r>
          </a:p>
          <a:p>
            <a:pPr eaLnBrk="1" hangingPunct="1"/>
            <a:r>
              <a:rPr lang="en-GB" dirty="0"/>
              <a:t>What is a class?</a:t>
            </a:r>
          </a:p>
          <a:p>
            <a:pPr eaLnBrk="1" hangingPunct="1"/>
            <a:r>
              <a:rPr lang="en-GB" dirty="0"/>
              <a:t>What is an object?</a:t>
            </a:r>
          </a:p>
          <a:p>
            <a:pPr eaLnBrk="1" hangingPunct="1"/>
            <a:r>
              <a:rPr lang="en-GB" dirty="0"/>
              <a:t>OO modelling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Kotlin 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2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731" y="1187644"/>
            <a:ext cx="8486775" cy="4935538"/>
          </a:xfrm>
        </p:spPr>
        <p:txBody>
          <a:bodyPr/>
          <a:lstStyle/>
          <a:p>
            <a:r>
              <a:rPr lang="en-GB" dirty="0"/>
              <a:t>You can put an object declaration inside a class and decorate it with the </a:t>
            </a:r>
            <a:r>
              <a:rPr lang="en-GB" dirty="0">
                <a:latin typeface="Courier New" panose="02070309020205020404" pitchFamily="49" charset="0"/>
              </a:rPr>
              <a:t>companion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In this case, the singleton is called a </a:t>
            </a:r>
            <a:r>
              <a:rPr lang="en-GB" i="1" dirty="0"/>
              <a:t>companion object</a:t>
            </a:r>
            <a:endParaRPr lang="en-GB" dirty="0"/>
          </a:p>
          <a:p>
            <a:pPr lvl="1"/>
            <a:r>
              <a:rPr lang="en-GB" dirty="0"/>
              <a:t>Conceptually similar to Java statics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Client code can access members of companion object directly - no need to specify the companion object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Companion Objects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32DFF-7F66-4892-B8C1-1D8FD5F0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788651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</a:rPr>
              <a:t>(val id: Int)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companion object Factory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var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1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fun create():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MyClass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++)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C2A29-CCB9-40EF-9B75-0FD567CC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5494849"/>
            <a:ext cx="8232775" cy="831639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obj1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MyClass.create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obj2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MyClass.create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()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("${obj1.id} ${obj2.id}")</a:t>
            </a:r>
          </a:p>
        </p:txBody>
      </p:sp>
    </p:spTree>
    <p:extLst>
      <p:ext uri="{BB962C8B-B14F-4D97-AF65-F5344CB8AC3E}">
        <p14:creationId xmlns:p14="http://schemas.microsoft.com/office/powerpoint/2010/main" val="1654154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731" y="1187644"/>
            <a:ext cx="8486775" cy="4935538"/>
          </a:xfrm>
        </p:spPr>
        <p:txBody>
          <a:bodyPr/>
          <a:lstStyle/>
          <a:p>
            <a:r>
              <a:rPr lang="en-GB" dirty="0"/>
              <a:t>You can omit the name of a companion object</a:t>
            </a:r>
          </a:p>
          <a:p>
            <a:pPr lvl="1"/>
            <a:r>
              <a:rPr lang="en-GB" dirty="0"/>
              <a:t>The default name of the companion object is </a:t>
            </a:r>
            <a:r>
              <a:rPr lang="en-GB" dirty="0">
                <a:latin typeface="Courier New" panose="02070309020205020404" pitchFamily="49" charset="0"/>
              </a:rPr>
              <a:t>Companion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access the companion object if you like</a:t>
            </a:r>
          </a:p>
          <a:p>
            <a:pPr lvl="1"/>
            <a:r>
              <a:rPr lang="en-GB" dirty="0"/>
              <a:t>Whether it has a specific name or not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Name for Companion Objects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32DFF-7F66-4892-B8C1-1D8FD5F0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2048120"/>
            <a:ext cx="8232776" cy="1385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MyClassV2(val id: Int)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companion object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var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1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fun create(): MyClassV2 = MyClassV2(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nextId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++)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C2A29-CCB9-40EF-9B75-0FD567CC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4747884"/>
            <a:ext cx="8232775" cy="831639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companionObjForMyClass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  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MyClass.Factory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/>
              </a:rPr>
              <a:t>val companionObjForMyClassV2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/>
              </a:rPr>
              <a:t>MyClassV2.Companion</a:t>
            </a:r>
          </a:p>
          <a:p>
            <a:endParaRPr lang="en-GB" sz="1200" dirty="0">
              <a:latin typeface="Courier New" panose="02070309020205020404" pitchFamily="49" charset="0"/>
              <a:cs typeface="Courier New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("${</a:t>
            </a:r>
            <a:r>
              <a:rPr lang="en-GB" sz="1200" dirty="0" err="1">
                <a:latin typeface="Courier New" panose="02070309020205020404" pitchFamily="49" charset="0"/>
                <a:cs typeface="Courier New"/>
              </a:rPr>
              <a:t>companionObjForMyClass.nextId</a:t>
            </a:r>
            <a:r>
              <a:rPr lang="en-GB" sz="1200" dirty="0">
                <a:latin typeface="Courier New" panose="02070309020205020404" pitchFamily="49" charset="0"/>
                <a:cs typeface="Courier New"/>
              </a:rPr>
              <a:t>} ${companionObjForMyClassV2.nextId}")</a:t>
            </a:r>
          </a:p>
        </p:txBody>
      </p:sp>
    </p:spTree>
    <p:extLst>
      <p:ext uri="{BB962C8B-B14F-4D97-AF65-F5344CB8AC3E}">
        <p14:creationId xmlns:p14="http://schemas.microsoft.com/office/powerpoint/2010/main" val="207530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731" y="1187644"/>
            <a:ext cx="8486775" cy="4935538"/>
          </a:xfrm>
        </p:spPr>
        <p:txBody>
          <a:bodyPr/>
          <a:lstStyle/>
          <a:p>
            <a:r>
              <a:rPr lang="en-GB" dirty="0"/>
              <a:t>A class has direct access to the members inside its companion object</a:t>
            </a:r>
          </a:p>
          <a:p>
            <a:pPr lvl="1"/>
            <a:r>
              <a:rPr lang="en-GB" dirty="0"/>
              <a:t>No need to use the name of the companion object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Companion Objects Inside a Class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5624" y="2408597"/>
            <a:ext cx="8232776" cy="24936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r>
              <a:rPr lang="en-GB" sz="1200" dirty="0">
                <a:latin typeface="Courier New" panose="02070309020205020404" pitchFamily="49" charset="0"/>
              </a:rPr>
              <a:t>(var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: String,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val id: Int,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var balance: Double = 0.0) 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withdraw(amount: Double)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if (balance - amount &gt;=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overdrawnLimit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balance -= amount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companion object {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private val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overdrawnLimit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-1000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0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of a companion object look like Java statics </a:t>
            </a:r>
          </a:p>
          <a:p>
            <a:pPr lvl="1"/>
            <a:r>
              <a:rPr lang="en-GB" dirty="0"/>
              <a:t>But at runtime, they're instance members of real objects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r>
              <a:rPr lang="en-GB" dirty="0"/>
              <a:t>If you want members of a companion object to be implemented as Java statics:</a:t>
            </a:r>
          </a:p>
          <a:p>
            <a:pPr lvl="1"/>
            <a:r>
              <a:rPr lang="en-GB" dirty="0"/>
              <a:t>Annotate the members with </a:t>
            </a:r>
            <a:r>
              <a:rPr lang="en-GB" dirty="0">
                <a:latin typeface="Courier New" panose="02070309020205020404" pitchFamily="49" charset="0"/>
              </a:rPr>
              <a:t>@</a:t>
            </a:r>
            <a:r>
              <a:rPr lang="en-GB" dirty="0" err="1">
                <a:latin typeface="Courier New" panose="02070309020205020404" pitchFamily="49" charset="0"/>
              </a:rPr>
              <a:t>JvmStatic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Kotlin Companion Objects vs. Java Statics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A99B1-A753-40D5-A3E4-7CDF1857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" y="3652677"/>
            <a:ext cx="8232776" cy="267829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BankAccountV2(var </a:t>
            </a:r>
            <a:r>
              <a:rPr lang="en-GB" sz="1200" dirty="0" err="1">
                <a:latin typeface="Courier New" panose="02070309020205020404" pitchFamily="49" charset="0"/>
              </a:rPr>
              <a:t>accountHolder</a:t>
            </a:r>
            <a:r>
              <a:rPr lang="en-GB" sz="1200" dirty="0">
                <a:latin typeface="Courier New" panose="02070309020205020404" pitchFamily="49" charset="0"/>
              </a:rPr>
              <a:t>: String,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  val id: Int,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        var balance: Double = 0.0)  {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fun withdraw(amount: Double)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if (balance - amount &gt;= </a:t>
            </a:r>
            <a:r>
              <a:rPr lang="en-GB" sz="1200" dirty="0" err="1">
                <a:latin typeface="Courier New" panose="02070309020205020404" pitchFamily="49" charset="0"/>
              </a:rPr>
              <a:t>overdrawnLimit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    balance -= amount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200" dirty="0"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companion object {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JvmStatic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    private val </a:t>
            </a:r>
            <a:r>
              <a:rPr lang="en-GB" sz="1200" dirty="0" err="1">
                <a:latin typeface="Courier New" panose="02070309020205020404" pitchFamily="49" charset="0"/>
              </a:rPr>
              <a:t>overdrawnLimit</a:t>
            </a:r>
            <a:r>
              <a:rPr lang="en-GB" sz="1200" dirty="0">
                <a:latin typeface="Courier New" panose="02070309020205020404" pitchFamily="49" charset="0"/>
              </a:rPr>
              <a:t> = -1000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41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46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ym typeface="Wingdings" pitchFamily="2" charset="2"/>
              </a:rPr>
              <a:t>Use Case diagrams</a:t>
            </a:r>
          </a:p>
          <a:p>
            <a:pPr eaLnBrk="1" hangingPunct="1"/>
            <a:r>
              <a:rPr lang="en-GB" altLang="en-US" dirty="0"/>
              <a:t>Class diagrams</a:t>
            </a:r>
          </a:p>
          <a:p>
            <a:pPr eaLnBrk="1" hangingPunct="1"/>
            <a:r>
              <a:rPr lang="en-GB" altLang="en-US" dirty="0"/>
              <a:t>State diagrams</a:t>
            </a:r>
          </a:p>
          <a:p>
            <a:pPr eaLnBrk="1" hangingPunct="1"/>
            <a:r>
              <a:rPr lang="en-GB" altLang="en-US" dirty="0"/>
              <a:t>Sequence diagrams</a:t>
            </a:r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/>
              <a:t>Annex: UML Diagrams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17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0BC4C2-A4A7-4C87-BF70-907B9003CE75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304161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ym typeface="Wingdings" pitchFamily="2" charset="2"/>
              </a:rPr>
              <a:t>Use Case Diagrams</a:t>
            </a:r>
          </a:p>
        </p:txBody>
      </p:sp>
      <p:sp>
        <p:nvSpPr>
          <p:cNvPr id="30416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Here's a small part of a Use Case diagram for a Ticket Reservation System</a:t>
            </a:r>
          </a:p>
          <a:p>
            <a:pPr lvl="1"/>
            <a:r>
              <a:rPr lang="en-GB" dirty="0"/>
              <a:t>Allows football supporters to book tickets for a football match</a:t>
            </a:r>
          </a:p>
        </p:txBody>
      </p:sp>
      <p:sp>
        <p:nvSpPr>
          <p:cNvPr id="304195" name="Rectangle 67"/>
          <p:cNvSpPr>
            <a:spLocks noChangeArrowheads="1"/>
          </p:cNvSpPr>
          <p:nvPr/>
        </p:nvSpPr>
        <p:spPr bwMode="auto">
          <a:xfrm>
            <a:off x="2699452" y="2505886"/>
            <a:ext cx="3260725" cy="3765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grpSp>
        <p:nvGrpSpPr>
          <p:cNvPr id="304203" name="Group 75"/>
          <p:cNvGrpSpPr>
            <a:grpSpLocks/>
          </p:cNvGrpSpPr>
          <p:nvPr/>
        </p:nvGrpSpPr>
        <p:grpSpPr bwMode="auto">
          <a:xfrm>
            <a:off x="608714" y="4977625"/>
            <a:ext cx="1138238" cy="1095376"/>
            <a:chOff x="853" y="2562"/>
            <a:chExt cx="717" cy="690"/>
          </a:xfrm>
        </p:grpSpPr>
        <p:grpSp>
          <p:nvGrpSpPr>
            <p:cNvPr id="304201" name="Group 73"/>
            <p:cNvGrpSpPr>
              <a:grpSpLocks/>
            </p:cNvGrpSpPr>
            <p:nvPr/>
          </p:nvGrpSpPr>
          <p:grpSpPr bwMode="auto">
            <a:xfrm>
              <a:off x="1062" y="2562"/>
              <a:ext cx="250" cy="515"/>
              <a:chOff x="452" y="3157"/>
              <a:chExt cx="396" cy="815"/>
            </a:xfrm>
          </p:grpSpPr>
          <p:sp>
            <p:nvSpPr>
              <p:cNvPr id="304196" name="Oval 68"/>
              <p:cNvSpPr>
                <a:spLocks noChangeArrowheads="1"/>
              </p:cNvSpPr>
              <p:nvPr/>
            </p:nvSpPr>
            <p:spPr bwMode="auto">
              <a:xfrm>
                <a:off x="551" y="3157"/>
                <a:ext cx="206" cy="20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04197" name="Line 69"/>
              <p:cNvSpPr>
                <a:spLocks noChangeShapeType="1"/>
              </p:cNvSpPr>
              <p:nvPr/>
            </p:nvSpPr>
            <p:spPr bwMode="auto">
              <a:xfrm>
                <a:off x="660" y="3374"/>
                <a:ext cx="0" cy="31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04198" name="Line 70"/>
              <p:cNvSpPr>
                <a:spLocks noChangeShapeType="1"/>
              </p:cNvSpPr>
              <p:nvPr/>
            </p:nvSpPr>
            <p:spPr bwMode="auto">
              <a:xfrm flipV="1">
                <a:off x="490" y="3680"/>
                <a:ext cx="169" cy="2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04199" name="Line 71"/>
              <p:cNvSpPr>
                <a:spLocks noChangeShapeType="1"/>
              </p:cNvSpPr>
              <p:nvPr/>
            </p:nvSpPr>
            <p:spPr bwMode="auto">
              <a:xfrm flipH="1" flipV="1">
                <a:off x="653" y="3680"/>
                <a:ext cx="169" cy="2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304200" name="Line 72"/>
              <p:cNvSpPr>
                <a:spLocks noChangeShapeType="1"/>
              </p:cNvSpPr>
              <p:nvPr/>
            </p:nvSpPr>
            <p:spPr bwMode="auto">
              <a:xfrm rot="-5400000">
                <a:off x="650" y="3314"/>
                <a:ext cx="0" cy="39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 dirty="0">
                  <a:latin typeface="Open Sans" panose="020B0606030504020204" pitchFamily="34" charset="0"/>
                </a:endParaRPr>
              </a:p>
            </p:txBody>
          </p:sp>
        </p:grpSp>
        <p:sp>
          <p:nvSpPr>
            <p:cNvPr id="304202" name="Text Box 74"/>
            <p:cNvSpPr txBox="1">
              <a:spLocks noChangeArrowheads="1"/>
            </p:cNvSpPr>
            <p:nvPr/>
          </p:nvSpPr>
          <p:spPr bwMode="auto">
            <a:xfrm>
              <a:off x="853" y="3039"/>
              <a:ext cx="71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Attendant</a:t>
              </a:r>
            </a:p>
          </p:txBody>
        </p:sp>
      </p:grpSp>
      <p:grpSp>
        <p:nvGrpSpPr>
          <p:cNvPr id="304205" name="Group 77"/>
          <p:cNvGrpSpPr>
            <a:grpSpLocks/>
          </p:cNvGrpSpPr>
          <p:nvPr/>
        </p:nvGrpSpPr>
        <p:grpSpPr bwMode="auto">
          <a:xfrm>
            <a:off x="7388927" y="3404411"/>
            <a:ext cx="396875" cy="817562"/>
            <a:chOff x="452" y="3157"/>
            <a:chExt cx="396" cy="815"/>
          </a:xfrm>
        </p:grpSpPr>
        <p:sp>
          <p:nvSpPr>
            <p:cNvPr id="304206" name="Oval 78"/>
            <p:cNvSpPr>
              <a:spLocks noChangeArrowheads="1"/>
            </p:cNvSpPr>
            <p:nvPr/>
          </p:nvSpPr>
          <p:spPr bwMode="auto">
            <a:xfrm>
              <a:off x="551" y="3157"/>
              <a:ext cx="206" cy="20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304207" name="Line 79"/>
            <p:cNvSpPr>
              <a:spLocks noChangeShapeType="1"/>
            </p:cNvSpPr>
            <p:nvPr/>
          </p:nvSpPr>
          <p:spPr bwMode="auto">
            <a:xfrm>
              <a:off x="660" y="3374"/>
              <a:ext cx="0" cy="3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304208" name="Line 80"/>
            <p:cNvSpPr>
              <a:spLocks noChangeShapeType="1"/>
            </p:cNvSpPr>
            <p:nvPr/>
          </p:nvSpPr>
          <p:spPr bwMode="auto">
            <a:xfrm flipV="1">
              <a:off x="490" y="3680"/>
              <a:ext cx="169" cy="2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304209" name="Line 81"/>
            <p:cNvSpPr>
              <a:spLocks noChangeShapeType="1"/>
            </p:cNvSpPr>
            <p:nvPr/>
          </p:nvSpPr>
          <p:spPr bwMode="auto">
            <a:xfrm flipH="1" flipV="1">
              <a:off x="653" y="3680"/>
              <a:ext cx="169" cy="2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304210" name="Line 82"/>
            <p:cNvSpPr>
              <a:spLocks noChangeShapeType="1"/>
            </p:cNvSpPr>
            <p:nvPr/>
          </p:nvSpPr>
          <p:spPr bwMode="auto">
            <a:xfrm rot="-5400000">
              <a:off x="650" y="3314"/>
              <a:ext cx="0" cy="3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  <p:sp>
        <p:nvSpPr>
          <p:cNvPr id="304211" name="Text Box 83"/>
          <p:cNvSpPr txBox="1">
            <a:spLocks noChangeArrowheads="1"/>
          </p:cNvSpPr>
          <p:nvPr/>
        </p:nvSpPr>
        <p:spPr bwMode="auto">
          <a:xfrm>
            <a:off x="7096827" y="4204511"/>
            <a:ext cx="11512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Supporter</a:t>
            </a:r>
          </a:p>
        </p:txBody>
      </p:sp>
      <p:sp>
        <p:nvSpPr>
          <p:cNvPr id="304212" name="Oval 84"/>
          <p:cNvSpPr>
            <a:spLocks noChangeArrowheads="1"/>
          </p:cNvSpPr>
          <p:nvPr/>
        </p:nvSpPr>
        <p:spPr bwMode="auto">
          <a:xfrm>
            <a:off x="3401127" y="3639361"/>
            <a:ext cx="1338262" cy="614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Request</a:t>
            </a:r>
          </a:p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a seat</a:t>
            </a:r>
          </a:p>
        </p:txBody>
      </p:sp>
      <p:sp>
        <p:nvSpPr>
          <p:cNvPr id="304213" name="Line 85"/>
          <p:cNvSpPr>
            <a:spLocks noChangeShapeType="1"/>
          </p:cNvSpPr>
          <p:nvPr/>
        </p:nvSpPr>
        <p:spPr bwMode="auto">
          <a:xfrm flipH="1">
            <a:off x="4745739" y="3761598"/>
            <a:ext cx="2389188" cy="1746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304214" name="Oval 86"/>
          <p:cNvSpPr>
            <a:spLocks noChangeArrowheads="1"/>
          </p:cNvSpPr>
          <p:nvPr/>
        </p:nvSpPr>
        <p:spPr bwMode="auto">
          <a:xfrm>
            <a:off x="4015489" y="2694798"/>
            <a:ext cx="1338263" cy="61436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Search</a:t>
            </a:r>
          </a:p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for seat</a:t>
            </a:r>
          </a:p>
        </p:txBody>
      </p:sp>
      <p:sp>
        <p:nvSpPr>
          <p:cNvPr id="304215" name="Line 87"/>
          <p:cNvSpPr>
            <a:spLocks noChangeShapeType="1"/>
          </p:cNvSpPr>
          <p:nvPr/>
        </p:nvSpPr>
        <p:spPr bwMode="auto">
          <a:xfrm flipH="1" flipV="1">
            <a:off x="5345814" y="3048811"/>
            <a:ext cx="1789113" cy="5349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304216" name="Oval 88"/>
          <p:cNvSpPr>
            <a:spLocks noChangeArrowheads="1"/>
          </p:cNvSpPr>
          <p:nvPr/>
        </p:nvSpPr>
        <p:spPr bwMode="auto">
          <a:xfrm>
            <a:off x="3810702" y="4569636"/>
            <a:ext cx="1338262" cy="614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Reserve</a:t>
            </a:r>
          </a:p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a seat</a:t>
            </a:r>
          </a:p>
        </p:txBody>
      </p:sp>
      <p:sp>
        <p:nvSpPr>
          <p:cNvPr id="304217" name="Line 89"/>
          <p:cNvSpPr>
            <a:spLocks noChangeShapeType="1"/>
          </p:cNvSpPr>
          <p:nvPr/>
        </p:nvSpPr>
        <p:spPr bwMode="auto">
          <a:xfrm flipH="1">
            <a:off x="5141027" y="3894948"/>
            <a:ext cx="2020887" cy="9255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304218" name="Oval 90"/>
          <p:cNvSpPr>
            <a:spLocks noChangeArrowheads="1"/>
          </p:cNvSpPr>
          <p:nvPr/>
        </p:nvSpPr>
        <p:spPr bwMode="auto">
          <a:xfrm>
            <a:off x="4147252" y="5518961"/>
            <a:ext cx="1338262" cy="614362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Cancel</a:t>
            </a:r>
          </a:p>
          <a:p>
            <a:pPr algn="ctr"/>
            <a:r>
              <a:rPr lang="en-GB" alt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reservation</a:t>
            </a:r>
          </a:p>
        </p:txBody>
      </p:sp>
      <p:sp>
        <p:nvSpPr>
          <p:cNvPr id="304219" name="Line 91"/>
          <p:cNvSpPr>
            <a:spLocks noChangeShapeType="1"/>
          </p:cNvSpPr>
          <p:nvPr/>
        </p:nvSpPr>
        <p:spPr bwMode="auto">
          <a:xfrm flipH="1">
            <a:off x="5442652" y="4069573"/>
            <a:ext cx="1787525" cy="165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304222" name="Line 94"/>
          <p:cNvSpPr>
            <a:spLocks noChangeShapeType="1"/>
          </p:cNvSpPr>
          <p:nvPr/>
        </p:nvSpPr>
        <p:spPr bwMode="auto">
          <a:xfrm>
            <a:off x="1483427" y="5428473"/>
            <a:ext cx="2676525" cy="3730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304223" name="Line 95"/>
          <p:cNvSpPr>
            <a:spLocks noChangeShapeType="1"/>
          </p:cNvSpPr>
          <p:nvPr/>
        </p:nvSpPr>
        <p:spPr bwMode="auto">
          <a:xfrm flipV="1">
            <a:off x="1483427" y="4866498"/>
            <a:ext cx="2320925" cy="4000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2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28A83D3-3203-4853-9843-9A3BA01FEA49}" type="slidenum">
              <a:rPr lang="en-GB" altLang="en-US"/>
              <a:pPr/>
              <a:t>37</a:t>
            </a:fld>
            <a:endParaRPr lang="en-GB" alt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Class Diagrams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class diagram is the most important UML diagram</a:t>
            </a:r>
          </a:p>
          <a:p>
            <a:pPr lvl="1"/>
            <a:r>
              <a:rPr lang="en-GB" altLang="en-US" dirty="0"/>
              <a:t>Identifies classes/interfaces (including methods and attributes)</a:t>
            </a:r>
          </a:p>
          <a:p>
            <a:pPr lvl="1"/>
            <a:r>
              <a:rPr lang="en-GB" altLang="en-US" dirty="0"/>
              <a:t>Identifies relationships between classes/interfaces (associations and inheritance relationships)</a:t>
            </a:r>
          </a:p>
        </p:txBody>
      </p:sp>
      <p:sp>
        <p:nvSpPr>
          <p:cNvPr id="537617" name="Line 17"/>
          <p:cNvSpPr>
            <a:spLocks noChangeShapeType="1"/>
          </p:cNvSpPr>
          <p:nvPr/>
        </p:nvSpPr>
        <p:spPr bwMode="auto">
          <a:xfrm>
            <a:off x="4240213" y="3511550"/>
            <a:ext cx="8318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400" dirty="0">
              <a:latin typeface="Open Sans" panose="020B0606030504020204" pitchFamily="34" charset="0"/>
            </a:endParaRPr>
          </a:p>
        </p:txBody>
      </p:sp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4292600" y="3205163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1</a:t>
            </a:r>
          </a:p>
        </p:txBody>
      </p:sp>
      <p:sp>
        <p:nvSpPr>
          <p:cNvPr id="537619" name="Text Box 19"/>
          <p:cNvSpPr txBox="1">
            <a:spLocks noChangeArrowheads="1"/>
          </p:cNvSpPr>
          <p:nvPr/>
        </p:nvSpPr>
        <p:spPr bwMode="auto">
          <a:xfrm>
            <a:off x="4733925" y="3205163"/>
            <a:ext cx="287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1</a:t>
            </a:r>
          </a:p>
        </p:txBody>
      </p:sp>
      <p:grpSp>
        <p:nvGrpSpPr>
          <p:cNvPr id="537627" name="Group 27"/>
          <p:cNvGrpSpPr>
            <a:grpSpLocks/>
          </p:cNvGrpSpPr>
          <p:nvPr/>
        </p:nvGrpSpPr>
        <p:grpSpPr bwMode="auto">
          <a:xfrm>
            <a:off x="2155825" y="4748213"/>
            <a:ext cx="292100" cy="677862"/>
            <a:chOff x="3684" y="3585"/>
            <a:chExt cx="199" cy="461"/>
          </a:xfrm>
        </p:grpSpPr>
        <p:sp>
          <p:nvSpPr>
            <p:cNvPr id="537626" name="Line 26"/>
            <p:cNvSpPr>
              <a:spLocks noChangeShapeType="1"/>
            </p:cNvSpPr>
            <p:nvPr/>
          </p:nvSpPr>
          <p:spPr bwMode="auto">
            <a:xfrm>
              <a:off x="3783" y="3702"/>
              <a:ext cx="0" cy="3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  <p:sp>
          <p:nvSpPr>
            <p:cNvPr id="537625" name="AutoShape 25"/>
            <p:cNvSpPr>
              <a:spLocks noChangeArrowheads="1"/>
            </p:cNvSpPr>
            <p:nvPr/>
          </p:nvSpPr>
          <p:spPr bwMode="auto">
            <a:xfrm>
              <a:off x="3684" y="3585"/>
              <a:ext cx="199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537624" name="Group 24"/>
          <p:cNvGrpSpPr>
            <a:grpSpLocks/>
          </p:cNvGrpSpPr>
          <p:nvPr/>
        </p:nvGrpSpPr>
        <p:grpSpPr bwMode="auto">
          <a:xfrm>
            <a:off x="336550" y="5213350"/>
            <a:ext cx="3948113" cy="1576388"/>
            <a:chOff x="-2500" y="2137"/>
            <a:chExt cx="2484" cy="1073"/>
          </a:xfrm>
        </p:grpSpPr>
        <p:sp>
          <p:nvSpPr>
            <p:cNvPr id="537621" name="Rectangle 21"/>
            <p:cNvSpPr>
              <a:spLocks noChangeArrowheads="1"/>
            </p:cNvSpPr>
            <p:nvPr/>
          </p:nvSpPr>
          <p:spPr bwMode="auto">
            <a:xfrm>
              <a:off x="-2500" y="2137"/>
              <a:ext cx="2484" cy="10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              Employee</a:t>
              </a:r>
            </a:p>
            <a:p>
              <a:endPara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jobTitle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: String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-salary: Money</a:t>
              </a:r>
            </a:p>
            <a:p>
              <a:endPara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+Employee()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+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payRaise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(amount: Money)</a:t>
              </a:r>
            </a:p>
          </p:txBody>
        </p:sp>
        <p:sp>
          <p:nvSpPr>
            <p:cNvPr id="537622" name="Line 22"/>
            <p:cNvSpPr>
              <a:spLocks noChangeShapeType="1"/>
            </p:cNvSpPr>
            <p:nvPr/>
          </p:nvSpPr>
          <p:spPr bwMode="auto">
            <a:xfrm>
              <a:off x="-2500" y="2396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  <p:sp>
          <p:nvSpPr>
            <p:cNvPr id="537623" name="Line 23"/>
            <p:cNvSpPr>
              <a:spLocks noChangeShapeType="1"/>
            </p:cNvSpPr>
            <p:nvPr/>
          </p:nvSpPr>
          <p:spPr bwMode="auto">
            <a:xfrm>
              <a:off x="-2500" y="2820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537610" name="Group 10"/>
          <p:cNvGrpSpPr>
            <a:grpSpLocks/>
          </p:cNvGrpSpPr>
          <p:nvPr/>
        </p:nvGrpSpPr>
        <p:grpSpPr bwMode="auto">
          <a:xfrm>
            <a:off x="336550" y="2749550"/>
            <a:ext cx="3948113" cy="1992313"/>
            <a:chOff x="791" y="1975"/>
            <a:chExt cx="2484" cy="1357"/>
          </a:xfrm>
        </p:grpSpPr>
        <p:sp>
          <p:nvSpPr>
            <p:cNvPr id="537607" name="Rectangle 7"/>
            <p:cNvSpPr>
              <a:spLocks noChangeArrowheads="1"/>
            </p:cNvSpPr>
            <p:nvPr/>
          </p:nvSpPr>
          <p:spPr bwMode="auto">
            <a:xfrm>
              <a:off x="791" y="1975"/>
              <a:ext cx="2484" cy="13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              Person</a:t>
              </a:r>
            </a:p>
            <a:p>
              <a:endPara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personID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: long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-surname: String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firstname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: String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-address: String</a:t>
              </a:r>
            </a:p>
            <a:p>
              <a:endPara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+Person()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+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changeAddress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(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newAddress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 : String)</a:t>
              </a:r>
            </a:p>
          </p:txBody>
        </p:sp>
        <p:sp>
          <p:nvSpPr>
            <p:cNvPr id="537608" name="Line 8"/>
            <p:cNvSpPr>
              <a:spLocks noChangeShapeType="1"/>
            </p:cNvSpPr>
            <p:nvPr/>
          </p:nvSpPr>
          <p:spPr bwMode="auto">
            <a:xfrm>
              <a:off x="791" y="2234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  <p:sp>
          <p:nvSpPr>
            <p:cNvPr id="537609" name="Line 9"/>
            <p:cNvSpPr>
              <a:spLocks noChangeShapeType="1"/>
            </p:cNvSpPr>
            <p:nvPr/>
          </p:nvSpPr>
          <p:spPr bwMode="auto">
            <a:xfrm>
              <a:off x="791" y="2937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537616" name="Group 16"/>
          <p:cNvGrpSpPr>
            <a:grpSpLocks/>
          </p:cNvGrpSpPr>
          <p:nvPr/>
        </p:nvGrpSpPr>
        <p:grpSpPr bwMode="auto">
          <a:xfrm>
            <a:off x="4995863" y="2749550"/>
            <a:ext cx="3948112" cy="1589088"/>
            <a:chOff x="3136" y="1975"/>
            <a:chExt cx="2484" cy="1082"/>
          </a:xfrm>
        </p:grpSpPr>
        <p:sp>
          <p:nvSpPr>
            <p:cNvPr id="537612" name="Rectangle 12"/>
            <p:cNvSpPr>
              <a:spLocks noChangeArrowheads="1"/>
            </p:cNvSpPr>
            <p:nvPr/>
          </p:nvSpPr>
          <p:spPr bwMode="auto">
            <a:xfrm>
              <a:off x="3136" y="1975"/>
              <a:ext cx="2484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              Reservation</a:t>
              </a:r>
            </a:p>
            <a:p>
              <a:endPara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dateOfReservation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: Date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-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amountPaid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: Money</a:t>
              </a:r>
            </a:p>
            <a:p>
              <a:endPara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endParaRP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+Reservation()</a:t>
              </a:r>
            </a:p>
            <a:p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+</a:t>
              </a:r>
              <a:r>
                <a:rPr lang="en-GB" altLang="en-US" sz="1400" dirty="0" err="1">
                  <a:solidFill>
                    <a:schemeClr val="tx2"/>
                  </a:solidFill>
                  <a:latin typeface="Open Sans" panose="020B0606030504020204" pitchFamily="34" charset="0"/>
                </a:rPr>
                <a:t>cancelReservation</a:t>
              </a:r>
              <a:r>
                <a:rPr lang="en-GB" altLang="en-US" sz="1400" dirty="0">
                  <a:solidFill>
                    <a:schemeClr val="tx2"/>
                  </a:solidFill>
                  <a:latin typeface="Open Sans" panose="020B0606030504020204" pitchFamily="34" charset="0"/>
                </a:rPr>
                <a:t>()</a:t>
              </a:r>
            </a:p>
          </p:txBody>
        </p:sp>
        <p:sp>
          <p:nvSpPr>
            <p:cNvPr id="537613" name="Line 13"/>
            <p:cNvSpPr>
              <a:spLocks noChangeShapeType="1"/>
            </p:cNvSpPr>
            <p:nvPr/>
          </p:nvSpPr>
          <p:spPr bwMode="auto">
            <a:xfrm>
              <a:off x="3136" y="2234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  <p:sp>
          <p:nvSpPr>
            <p:cNvPr id="537614" name="Line 14"/>
            <p:cNvSpPr>
              <a:spLocks noChangeShapeType="1"/>
            </p:cNvSpPr>
            <p:nvPr/>
          </p:nvSpPr>
          <p:spPr bwMode="auto">
            <a:xfrm>
              <a:off x="3136" y="2667"/>
              <a:ext cx="247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103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AC02633-4BC3-49D8-9D2A-0482CF07C07D}" type="slidenum">
              <a:rPr lang="en-GB" altLang="en-US"/>
              <a:pPr/>
              <a:t>38</a:t>
            </a:fld>
            <a:endParaRPr lang="en-GB" altLang="en-US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State Diagrams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State diagrams show how a particular class behaves depending on its current state</a:t>
            </a:r>
          </a:p>
          <a:p>
            <a:pPr lvl="1"/>
            <a:r>
              <a:rPr lang="en-GB" altLang="en-US" dirty="0"/>
              <a:t>Identifies the various states an object can be in, the events that it recognizes in each state, and how it responds to these events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E.g., here is a state diagram for a </a:t>
            </a:r>
            <a:r>
              <a:rPr lang="en-GB" altLang="en-US" dirty="0">
                <a:latin typeface="Courier New" panose="02070309020205020404" pitchFamily="49" charset="0"/>
              </a:rPr>
              <a:t>Seat</a:t>
            </a:r>
            <a:r>
              <a:rPr lang="en-GB" altLang="en-US" dirty="0"/>
              <a:t> class</a:t>
            </a:r>
          </a:p>
        </p:txBody>
      </p:sp>
      <p:sp>
        <p:nvSpPr>
          <p:cNvPr id="654358" name="AutoShape 22"/>
          <p:cNvSpPr>
            <a:spLocks noChangeArrowheads="1"/>
          </p:cNvSpPr>
          <p:nvPr/>
        </p:nvSpPr>
        <p:spPr bwMode="auto">
          <a:xfrm>
            <a:off x="1371600" y="4310063"/>
            <a:ext cx="1760538" cy="668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Available</a:t>
            </a:r>
          </a:p>
        </p:txBody>
      </p:sp>
      <p:sp>
        <p:nvSpPr>
          <p:cNvPr id="654359" name="AutoShape 23"/>
          <p:cNvSpPr>
            <a:spLocks noChangeArrowheads="1"/>
          </p:cNvSpPr>
          <p:nvPr/>
        </p:nvSpPr>
        <p:spPr bwMode="auto">
          <a:xfrm>
            <a:off x="5487988" y="4310063"/>
            <a:ext cx="1760537" cy="6683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Reserved</a:t>
            </a:r>
          </a:p>
        </p:txBody>
      </p:sp>
      <p:sp>
        <p:nvSpPr>
          <p:cNvPr id="654362" name="Line 26"/>
          <p:cNvSpPr>
            <a:spLocks noChangeShapeType="1"/>
          </p:cNvSpPr>
          <p:nvPr/>
        </p:nvSpPr>
        <p:spPr bwMode="auto">
          <a:xfrm>
            <a:off x="2249488" y="3813175"/>
            <a:ext cx="0" cy="484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400" dirty="0">
              <a:latin typeface="Open Sans" panose="020B0606030504020204" pitchFamily="34" charset="0"/>
            </a:endParaRPr>
          </a:p>
        </p:txBody>
      </p:sp>
      <p:sp>
        <p:nvSpPr>
          <p:cNvPr id="654364" name="Text Box 28"/>
          <p:cNvSpPr txBox="1">
            <a:spLocks noChangeArrowheads="1"/>
          </p:cNvSpPr>
          <p:nvPr/>
        </p:nvSpPr>
        <p:spPr bwMode="auto">
          <a:xfrm>
            <a:off x="3707174" y="4176713"/>
            <a:ext cx="12057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reserve seat</a:t>
            </a:r>
          </a:p>
        </p:txBody>
      </p:sp>
      <p:grpSp>
        <p:nvGrpSpPr>
          <p:cNvPr id="654367" name="Group 31"/>
          <p:cNvGrpSpPr>
            <a:grpSpLocks/>
          </p:cNvGrpSpPr>
          <p:nvPr/>
        </p:nvGrpSpPr>
        <p:grpSpPr bwMode="auto">
          <a:xfrm>
            <a:off x="3132138" y="4475163"/>
            <a:ext cx="2351087" cy="215900"/>
            <a:chOff x="2123" y="3095"/>
            <a:chExt cx="1049" cy="136"/>
          </a:xfrm>
        </p:grpSpPr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2123" y="3095"/>
              <a:ext cx="10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 flipH="1">
              <a:off x="2123" y="3231"/>
              <a:ext cx="10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400" dirty="0">
                <a:latin typeface="Open Sans" panose="020B0606030504020204" pitchFamily="34" charset="0"/>
              </a:endParaRPr>
            </a:p>
          </p:txBody>
        </p:sp>
      </p:grpSp>
      <p:sp>
        <p:nvSpPr>
          <p:cNvPr id="654366" name="Text Box 30"/>
          <p:cNvSpPr txBox="1">
            <a:spLocks noChangeArrowheads="1"/>
          </p:cNvSpPr>
          <p:nvPr/>
        </p:nvSpPr>
        <p:spPr bwMode="auto">
          <a:xfrm>
            <a:off x="3507889" y="4692650"/>
            <a:ext cx="17091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cancel reservation</a:t>
            </a:r>
          </a:p>
        </p:txBody>
      </p:sp>
      <p:sp>
        <p:nvSpPr>
          <p:cNvPr id="654369" name="Line 33"/>
          <p:cNvSpPr>
            <a:spLocks noChangeShapeType="1"/>
          </p:cNvSpPr>
          <p:nvPr/>
        </p:nvSpPr>
        <p:spPr bwMode="auto">
          <a:xfrm>
            <a:off x="6351588" y="4972050"/>
            <a:ext cx="0" cy="5413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400" dirty="0">
              <a:latin typeface="Open Sans" panose="020B0606030504020204" pitchFamily="34" charset="0"/>
            </a:endParaRPr>
          </a:p>
        </p:txBody>
      </p:sp>
      <p:sp>
        <p:nvSpPr>
          <p:cNvPr id="654370" name="Text Box 34"/>
          <p:cNvSpPr txBox="1">
            <a:spLocks noChangeArrowheads="1"/>
          </p:cNvSpPr>
          <p:nvPr/>
        </p:nvSpPr>
        <p:spPr bwMode="auto">
          <a:xfrm>
            <a:off x="6541790" y="5041900"/>
            <a:ext cx="18341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confirm reservation</a:t>
            </a:r>
          </a:p>
        </p:txBody>
      </p:sp>
      <p:sp>
        <p:nvSpPr>
          <p:cNvPr id="654371" name="Arc 35"/>
          <p:cNvSpPr>
            <a:spLocks/>
          </p:cNvSpPr>
          <p:nvPr/>
        </p:nvSpPr>
        <p:spPr bwMode="auto">
          <a:xfrm flipH="1" flipV="1">
            <a:off x="2247900" y="4972050"/>
            <a:ext cx="3352800" cy="990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400" dirty="0">
              <a:latin typeface="Open Sans" panose="020B0606030504020204" pitchFamily="34" charset="0"/>
            </a:endParaRPr>
          </a:p>
        </p:txBody>
      </p:sp>
      <p:sp>
        <p:nvSpPr>
          <p:cNvPr id="654360" name="AutoShape 24"/>
          <p:cNvSpPr>
            <a:spLocks noChangeArrowheads="1"/>
          </p:cNvSpPr>
          <p:nvPr/>
        </p:nvSpPr>
        <p:spPr bwMode="auto">
          <a:xfrm>
            <a:off x="5487988" y="5524500"/>
            <a:ext cx="1760537" cy="6683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Booked</a:t>
            </a:r>
          </a:p>
        </p:txBody>
      </p:sp>
      <p:sp>
        <p:nvSpPr>
          <p:cNvPr id="654372" name="Text Box 36"/>
          <p:cNvSpPr txBox="1">
            <a:spLocks noChangeArrowheads="1"/>
          </p:cNvSpPr>
          <p:nvPr/>
        </p:nvSpPr>
        <p:spPr bwMode="auto">
          <a:xfrm>
            <a:off x="1720109" y="5610225"/>
            <a:ext cx="14334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400" dirty="0">
                <a:solidFill>
                  <a:schemeClr val="tx2"/>
                </a:solidFill>
                <a:latin typeface="Open Sans" panose="020B0606030504020204" pitchFamily="34" charset="0"/>
              </a:rPr>
              <a:t>cancel booking</a:t>
            </a:r>
          </a:p>
        </p:txBody>
      </p:sp>
      <p:sp>
        <p:nvSpPr>
          <p:cNvPr id="654361" name="Oval 25"/>
          <p:cNvSpPr>
            <a:spLocks noChangeArrowheads="1"/>
          </p:cNvSpPr>
          <p:nvPr/>
        </p:nvSpPr>
        <p:spPr bwMode="auto">
          <a:xfrm>
            <a:off x="2160588" y="3686175"/>
            <a:ext cx="179387" cy="17938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40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6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E8CD463-620A-49D7-A372-6F14D4FF08F5}" type="slidenum">
              <a:rPr lang="en-GB" altLang="en-US"/>
              <a:pPr/>
              <a:t>39</a:t>
            </a:fld>
            <a:endParaRPr lang="en-GB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Sequence Diagrams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Sequence diagrams show </a:t>
            </a:r>
            <a:r>
              <a:rPr lang="en-GB" altLang="en-US"/>
              <a:t>scenarios over </a:t>
            </a:r>
            <a:r>
              <a:rPr lang="en-GB" altLang="en-US" dirty="0"/>
              <a:t>time</a:t>
            </a:r>
          </a:p>
          <a:p>
            <a:pPr lvl="1"/>
            <a:r>
              <a:rPr lang="en-GB" altLang="en-US" dirty="0"/>
              <a:t>Identifies the interactions between objects, and the sequence in which these interactions take place</a:t>
            </a:r>
          </a:p>
          <a:p>
            <a:pPr lvl="1"/>
            <a:r>
              <a:rPr lang="en-GB" altLang="en-US" dirty="0"/>
              <a:t>For example, here is a "reserve seat" sequence diagram</a:t>
            </a:r>
          </a:p>
        </p:txBody>
      </p:sp>
      <p:grpSp>
        <p:nvGrpSpPr>
          <p:cNvPr id="656423" name="Group 39"/>
          <p:cNvGrpSpPr>
            <a:grpSpLocks/>
          </p:cNvGrpSpPr>
          <p:nvPr/>
        </p:nvGrpSpPr>
        <p:grpSpPr bwMode="auto">
          <a:xfrm>
            <a:off x="1973263" y="3128963"/>
            <a:ext cx="5394325" cy="3502025"/>
            <a:chOff x="894" y="2136"/>
            <a:chExt cx="3992" cy="1686"/>
          </a:xfrm>
        </p:grpSpPr>
        <p:sp>
          <p:nvSpPr>
            <p:cNvPr id="656405" name="Line 21"/>
            <p:cNvSpPr>
              <a:spLocks noChangeShapeType="1"/>
            </p:cNvSpPr>
            <p:nvPr/>
          </p:nvSpPr>
          <p:spPr bwMode="auto">
            <a:xfrm>
              <a:off x="894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56407" name="Line 23"/>
            <p:cNvSpPr>
              <a:spLocks noChangeShapeType="1"/>
            </p:cNvSpPr>
            <p:nvPr/>
          </p:nvSpPr>
          <p:spPr bwMode="auto">
            <a:xfrm>
              <a:off x="2896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  <p:sp>
          <p:nvSpPr>
            <p:cNvPr id="656422" name="Line 38"/>
            <p:cNvSpPr>
              <a:spLocks noChangeShapeType="1"/>
            </p:cNvSpPr>
            <p:nvPr/>
          </p:nvSpPr>
          <p:spPr bwMode="auto">
            <a:xfrm>
              <a:off x="4886" y="2136"/>
              <a:ext cx="0" cy="16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latin typeface="Open Sans" panose="020B0606030504020204" pitchFamily="34" charset="0"/>
              </a:endParaRPr>
            </a:p>
          </p:txBody>
        </p:sp>
      </p:grpSp>
      <p:sp>
        <p:nvSpPr>
          <p:cNvPr id="656402" name="Rectangle 18"/>
          <p:cNvSpPr>
            <a:spLocks noChangeArrowheads="1"/>
          </p:cNvSpPr>
          <p:nvPr/>
        </p:nvSpPr>
        <p:spPr bwMode="auto">
          <a:xfrm>
            <a:off x="3765550" y="2800350"/>
            <a:ext cx="1844675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: Database</a:t>
            </a:r>
          </a:p>
        </p:txBody>
      </p:sp>
      <p:sp>
        <p:nvSpPr>
          <p:cNvPr id="656404" name="Rectangle 20"/>
          <p:cNvSpPr>
            <a:spLocks noChangeArrowheads="1"/>
          </p:cNvSpPr>
          <p:nvPr/>
        </p:nvSpPr>
        <p:spPr bwMode="auto">
          <a:xfrm>
            <a:off x="1063625" y="2800350"/>
            <a:ext cx="1843088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&lt;&lt;Actor&gt;&gt;</a:t>
            </a:r>
          </a:p>
          <a:p>
            <a:pPr algn="ctr"/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Julian : Supporter</a:t>
            </a:r>
          </a:p>
        </p:txBody>
      </p:sp>
      <p:sp>
        <p:nvSpPr>
          <p:cNvPr id="656421" name="Rectangle 37"/>
          <p:cNvSpPr>
            <a:spLocks noChangeArrowheads="1"/>
          </p:cNvSpPr>
          <p:nvPr/>
        </p:nvSpPr>
        <p:spPr bwMode="auto">
          <a:xfrm>
            <a:off x="6430963" y="2800350"/>
            <a:ext cx="1843087" cy="458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: </a:t>
            </a:r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LockManager</a:t>
            </a:r>
            <a:endParaRPr lang="en-GB" altLang="en-US" sz="1200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656408" name="Rectangle 24"/>
          <p:cNvSpPr>
            <a:spLocks noChangeArrowheads="1"/>
          </p:cNvSpPr>
          <p:nvPr/>
        </p:nvSpPr>
        <p:spPr bwMode="auto">
          <a:xfrm>
            <a:off x="4624388" y="3590925"/>
            <a:ext cx="122237" cy="349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09" name="Text Box 25"/>
          <p:cNvSpPr txBox="1">
            <a:spLocks noChangeArrowheads="1"/>
          </p:cNvSpPr>
          <p:nvPr/>
        </p:nvSpPr>
        <p:spPr bwMode="auto">
          <a:xfrm>
            <a:off x="1944688" y="3402013"/>
            <a:ext cx="19575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searchSeat</a:t>
            </a:r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(</a:t>
            </a:r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seatNumber</a:t>
            </a:r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)</a:t>
            </a:r>
          </a:p>
        </p:txBody>
      </p:sp>
      <p:sp>
        <p:nvSpPr>
          <p:cNvPr id="656411" name="Text Box 27"/>
          <p:cNvSpPr txBox="1">
            <a:spLocks noChangeArrowheads="1"/>
          </p:cNvSpPr>
          <p:nvPr/>
        </p:nvSpPr>
        <p:spPr bwMode="auto">
          <a:xfrm>
            <a:off x="3940175" y="3659188"/>
            <a:ext cx="657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record</a:t>
            </a:r>
          </a:p>
        </p:txBody>
      </p:sp>
      <p:sp>
        <p:nvSpPr>
          <p:cNvPr id="656403" name="Line 19"/>
          <p:cNvSpPr>
            <a:spLocks noChangeShapeType="1"/>
          </p:cNvSpPr>
          <p:nvPr/>
        </p:nvSpPr>
        <p:spPr bwMode="auto">
          <a:xfrm>
            <a:off x="1966913" y="3640138"/>
            <a:ext cx="26495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10" name="Line 26"/>
          <p:cNvSpPr>
            <a:spLocks noChangeShapeType="1"/>
          </p:cNvSpPr>
          <p:nvPr/>
        </p:nvSpPr>
        <p:spPr bwMode="auto">
          <a:xfrm flipH="1">
            <a:off x="1966913" y="3889375"/>
            <a:ext cx="2649537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14" name="Line 30"/>
          <p:cNvSpPr>
            <a:spLocks noChangeShapeType="1"/>
          </p:cNvSpPr>
          <p:nvPr/>
        </p:nvSpPr>
        <p:spPr bwMode="auto">
          <a:xfrm>
            <a:off x="1966913" y="4408488"/>
            <a:ext cx="2649537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20" name="Text Box 36"/>
          <p:cNvSpPr txBox="1">
            <a:spLocks noChangeArrowheads="1"/>
          </p:cNvSpPr>
          <p:nvPr/>
        </p:nvSpPr>
        <p:spPr bwMode="auto">
          <a:xfrm>
            <a:off x="1944688" y="4170363"/>
            <a:ext cx="1537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lockRecord</a:t>
            </a:r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(record)</a:t>
            </a:r>
          </a:p>
        </p:txBody>
      </p:sp>
      <p:sp>
        <p:nvSpPr>
          <p:cNvPr id="656425" name="Line 41"/>
          <p:cNvSpPr>
            <a:spLocks noChangeShapeType="1"/>
          </p:cNvSpPr>
          <p:nvPr/>
        </p:nvSpPr>
        <p:spPr bwMode="auto">
          <a:xfrm>
            <a:off x="4743450" y="4521200"/>
            <a:ext cx="25622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26" name="Text Box 42"/>
          <p:cNvSpPr txBox="1">
            <a:spLocks noChangeArrowheads="1"/>
          </p:cNvSpPr>
          <p:nvPr/>
        </p:nvSpPr>
        <p:spPr bwMode="auto">
          <a:xfrm>
            <a:off x="4689475" y="4283075"/>
            <a:ext cx="10326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lock(record)</a:t>
            </a:r>
          </a:p>
        </p:txBody>
      </p:sp>
      <p:sp>
        <p:nvSpPr>
          <p:cNvPr id="656427" name="Line 43"/>
          <p:cNvSpPr>
            <a:spLocks noChangeShapeType="1"/>
          </p:cNvSpPr>
          <p:nvPr/>
        </p:nvSpPr>
        <p:spPr bwMode="auto">
          <a:xfrm flipH="1">
            <a:off x="4743450" y="4643438"/>
            <a:ext cx="25701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19" name="Rectangle 35"/>
          <p:cNvSpPr>
            <a:spLocks noChangeArrowheads="1"/>
          </p:cNvSpPr>
          <p:nvPr/>
        </p:nvSpPr>
        <p:spPr bwMode="auto">
          <a:xfrm>
            <a:off x="4624388" y="4367213"/>
            <a:ext cx="122237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24" name="Rectangle 40"/>
          <p:cNvSpPr>
            <a:spLocks noChangeArrowheads="1"/>
          </p:cNvSpPr>
          <p:nvPr/>
        </p:nvSpPr>
        <p:spPr bwMode="auto">
          <a:xfrm>
            <a:off x="7305675" y="4475163"/>
            <a:ext cx="112713" cy="234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28" name="Line 44"/>
          <p:cNvSpPr>
            <a:spLocks noChangeShapeType="1"/>
          </p:cNvSpPr>
          <p:nvPr/>
        </p:nvSpPr>
        <p:spPr bwMode="auto">
          <a:xfrm flipH="1">
            <a:off x="1966913" y="4759325"/>
            <a:ext cx="265747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31" name="Rectangle 47"/>
          <p:cNvSpPr>
            <a:spLocks noChangeArrowheads="1"/>
          </p:cNvSpPr>
          <p:nvPr/>
        </p:nvSpPr>
        <p:spPr bwMode="auto">
          <a:xfrm>
            <a:off x="4624388" y="5238750"/>
            <a:ext cx="122237" cy="349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32" name="Text Box 48"/>
          <p:cNvSpPr txBox="1">
            <a:spLocks noChangeArrowheads="1"/>
          </p:cNvSpPr>
          <p:nvPr/>
        </p:nvSpPr>
        <p:spPr bwMode="auto">
          <a:xfrm>
            <a:off x="1944688" y="5049838"/>
            <a:ext cx="20778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reserveSeats</a:t>
            </a:r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(</a:t>
            </a:r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num</a:t>
            </a:r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, record)</a:t>
            </a:r>
          </a:p>
        </p:txBody>
      </p:sp>
      <p:sp>
        <p:nvSpPr>
          <p:cNvPr id="656433" name="Text Box 49"/>
          <p:cNvSpPr txBox="1">
            <a:spLocks noChangeArrowheads="1"/>
          </p:cNvSpPr>
          <p:nvPr/>
        </p:nvSpPr>
        <p:spPr bwMode="auto">
          <a:xfrm>
            <a:off x="4289425" y="5297488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OK</a:t>
            </a:r>
          </a:p>
        </p:txBody>
      </p:sp>
      <p:sp>
        <p:nvSpPr>
          <p:cNvPr id="656434" name="Line 50"/>
          <p:cNvSpPr>
            <a:spLocks noChangeShapeType="1"/>
          </p:cNvSpPr>
          <p:nvPr/>
        </p:nvSpPr>
        <p:spPr bwMode="auto">
          <a:xfrm>
            <a:off x="1965325" y="5287963"/>
            <a:ext cx="26511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35" name="Line 51"/>
          <p:cNvSpPr>
            <a:spLocks noChangeShapeType="1"/>
          </p:cNvSpPr>
          <p:nvPr/>
        </p:nvSpPr>
        <p:spPr bwMode="auto">
          <a:xfrm flipH="1">
            <a:off x="1965325" y="5537200"/>
            <a:ext cx="26511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36" name="Line 52"/>
          <p:cNvSpPr>
            <a:spLocks noChangeShapeType="1"/>
          </p:cNvSpPr>
          <p:nvPr/>
        </p:nvSpPr>
        <p:spPr bwMode="auto">
          <a:xfrm>
            <a:off x="1965325" y="6054725"/>
            <a:ext cx="26511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37" name="Text Box 53"/>
          <p:cNvSpPr txBox="1">
            <a:spLocks noChangeArrowheads="1"/>
          </p:cNvSpPr>
          <p:nvPr/>
        </p:nvSpPr>
        <p:spPr bwMode="auto">
          <a:xfrm>
            <a:off x="1944688" y="5818188"/>
            <a:ext cx="17267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 err="1">
                <a:solidFill>
                  <a:schemeClr val="tx2"/>
                </a:solidFill>
                <a:latin typeface="Open Sans" panose="020B0606030504020204" pitchFamily="34" charset="0"/>
              </a:rPr>
              <a:t>unlockRecord</a:t>
            </a:r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(record)</a:t>
            </a:r>
          </a:p>
        </p:txBody>
      </p:sp>
      <p:sp>
        <p:nvSpPr>
          <p:cNvPr id="656438" name="Line 54"/>
          <p:cNvSpPr>
            <a:spLocks noChangeShapeType="1"/>
          </p:cNvSpPr>
          <p:nvPr/>
        </p:nvSpPr>
        <p:spPr bwMode="auto">
          <a:xfrm>
            <a:off x="4743450" y="6169025"/>
            <a:ext cx="25622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39" name="Text Box 55"/>
          <p:cNvSpPr txBox="1">
            <a:spLocks noChangeArrowheads="1"/>
          </p:cNvSpPr>
          <p:nvPr/>
        </p:nvSpPr>
        <p:spPr bwMode="auto">
          <a:xfrm>
            <a:off x="4689475" y="5930900"/>
            <a:ext cx="12218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unlock(record)</a:t>
            </a:r>
          </a:p>
        </p:txBody>
      </p:sp>
      <p:sp>
        <p:nvSpPr>
          <p:cNvPr id="656440" name="Line 56"/>
          <p:cNvSpPr>
            <a:spLocks noChangeShapeType="1"/>
          </p:cNvSpPr>
          <p:nvPr/>
        </p:nvSpPr>
        <p:spPr bwMode="auto">
          <a:xfrm flipH="1">
            <a:off x="4743450" y="6291263"/>
            <a:ext cx="25701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41" name="Rectangle 57"/>
          <p:cNvSpPr>
            <a:spLocks noChangeArrowheads="1"/>
          </p:cNvSpPr>
          <p:nvPr/>
        </p:nvSpPr>
        <p:spPr bwMode="auto">
          <a:xfrm>
            <a:off x="4624388" y="6015038"/>
            <a:ext cx="122237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42" name="Rectangle 58"/>
          <p:cNvSpPr>
            <a:spLocks noChangeArrowheads="1"/>
          </p:cNvSpPr>
          <p:nvPr/>
        </p:nvSpPr>
        <p:spPr bwMode="auto">
          <a:xfrm>
            <a:off x="7305675" y="6122988"/>
            <a:ext cx="112713" cy="234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43" name="Line 59"/>
          <p:cNvSpPr>
            <a:spLocks noChangeShapeType="1"/>
          </p:cNvSpPr>
          <p:nvPr/>
        </p:nvSpPr>
        <p:spPr bwMode="auto">
          <a:xfrm flipH="1">
            <a:off x="1965325" y="6407150"/>
            <a:ext cx="2659063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44" name="Text Box 60"/>
          <p:cNvSpPr txBox="1">
            <a:spLocks noChangeArrowheads="1"/>
          </p:cNvSpPr>
          <p:nvPr/>
        </p:nvSpPr>
        <p:spPr bwMode="auto">
          <a:xfrm>
            <a:off x="6981825" y="4613275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OK</a:t>
            </a:r>
          </a:p>
        </p:txBody>
      </p:sp>
      <p:sp>
        <p:nvSpPr>
          <p:cNvPr id="656445" name="Text Box 61"/>
          <p:cNvSpPr txBox="1">
            <a:spLocks noChangeArrowheads="1"/>
          </p:cNvSpPr>
          <p:nvPr/>
        </p:nvSpPr>
        <p:spPr bwMode="auto">
          <a:xfrm>
            <a:off x="6991350" y="6276975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OK</a:t>
            </a:r>
          </a:p>
        </p:txBody>
      </p:sp>
      <p:sp>
        <p:nvSpPr>
          <p:cNvPr id="656446" name="Text Box 62"/>
          <p:cNvSpPr txBox="1">
            <a:spLocks noChangeArrowheads="1"/>
          </p:cNvSpPr>
          <p:nvPr/>
        </p:nvSpPr>
        <p:spPr bwMode="auto">
          <a:xfrm>
            <a:off x="4289425" y="4530725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OK</a:t>
            </a:r>
          </a:p>
        </p:txBody>
      </p:sp>
      <p:sp>
        <p:nvSpPr>
          <p:cNvPr id="656447" name="Text Box 63"/>
          <p:cNvSpPr txBox="1">
            <a:spLocks noChangeArrowheads="1"/>
          </p:cNvSpPr>
          <p:nvPr/>
        </p:nvSpPr>
        <p:spPr bwMode="auto">
          <a:xfrm>
            <a:off x="4289425" y="6180138"/>
            <a:ext cx="3994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OK</a:t>
            </a:r>
          </a:p>
        </p:txBody>
      </p:sp>
      <p:sp>
        <p:nvSpPr>
          <p:cNvPr id="656449" name="Line 65"/>
          <p:cNvSpPr>
            <a:spLocks noChangeShapeType="1"/>
          </p:cNvSpPr>
          <p:nvPr/>
        </p:nvSpPr>
        <p:spPr bwMode="auto">
          <a:xfrm rot="5400000">
            <a:off x="-204787" y="4927600"/>
            <a:ext cx="2298700" cy="0"/>
          </a:xfrm>
          <a:prstGeom prst="line">
            <a:avLst/>
          </a:prstGeom>
          <a:noFill/>
          <a:ln w="9525">
            <a:solidFill>
              <a:srgbClr val="6363CB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Open Sans" panose="020B0606030504020204" pitchFamily="34" charset="0"/>
            </a:endParaRPr>
          </a:p>
        </p:txBody>
      </p:sp>
      <p:sp>
        <p:nvSpPr>
          <p:cNvPr id="656450" name="Text Box 66" descr="Parchment"/>
          <p:cNvSpPr txBox="1">
            <a:spLocks noChangeArrowheads="1"/>
          </p:cNvSpPr>
          <p:nvPr/>
        </p:nvSpPr>
        <p:spPr bwMode="auto">
          <a:xfrm>
            <a:off x="665163" y="4398963"/>
            <a:ext cx="50687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GB" altLang="en-US" sz="1200" dirty="0">
                <a:solidFill>
                  <a:schemeClr val="tx2"/>
                </a:solidFill>
                <a:latin typeface="Open Sans" panose="020B0606030504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6269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Kotlin supports OO programming concepts</a:t>
            </a:r>
          </a:p>
          <a:p>
            <a:pPr lvl="1"/>
            <a:r>
              <a:rPr lang="en-GB" dirty="0"/>
              <a:t>Classes and objects</a:t>
            </a:r>
          </a:p>
          <a:p>
            <a:pPr lvl="1"/>
            <a:r>
              <a:rPr lang="en-GB" dirty="0"/>
              <a:t>Encapsulation</a:t>
            </a:r>
          </a:p>
          <a:p>
            <a:pPr lvl="1"/>
            <a:r>
              <a:rPr lang="en-GB" dirty="0"/>
              <a:t>Inheritance and interfaces</a:t>
            </a:r>
          </a:p>
          <a:p>
            <a:pPr lvl="1"/>
            <a:r>
              <a:rPr lang="en-GB" dirty="0"/>
              <a:t>Polymorphism</a:t>
            </a:r>
          </a:p>
          <a:p>
            <a:pPr lvl="1"/>
            <a:endParaRPr lang="en-GB" dirty="0"/>
          </a:p>
          <a:p>
            <a:r>
              <a:rPr lang="en-GB" dirty="0"/>
              <a:t>If you're familiar with OO in Java, there are some big differences in Kotlin</a:t>
            </a:r>
          </a:p>
          <a:p>
            <a:pPr lvl="1"/>
            <a:r>
              <a:rPr lang="en-GB" dirty="0"/>
              <a:t>Kotlin doesn't care where you define classes</a:t>
            </a:r>
          </a:p>
          <a:p>
            <a:pPr lvl="1"/>
            <a:r>
              <a:rPr lang="en-GB" dirty="0"/>
              <a:t>Kotlin has a different approach to constructors</a:t>
            </a:r>
          </a:p>
          <a:p>
            <a:pPr lvl="1"/>
            <a:r>
              <a:rPr lang="en-GB" dirty="0"/>
              <a:t>Kotlin has properties (similar to getters/setters)</a:t>
            </a:r>
          </a:p>
          <a:p>
            <a:pPr lvl="1"/>
            <a:r>
              <a:rPr lang="en-GB" dirty="0"/>
              <a:t>Kotlin has a different approach to statics (</a:t>
            </a:r>
            <a:r>
              <a:rPr lang="en-GB" i="1" dirty="0"/>
              <a:t>companion objects</a:t>
            </a:r>
            <a:r>
              <a:rPr lang="en-GB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A class is a representation of a real-world entity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Defines data, plus methods to work on that data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Data is typically private, to enforce encapsulation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Domain classes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Specific to your business domain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BankAccount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Customer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Patient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MedicalRecord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Infrastructure classes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Implement technical infrastructure layer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NetworkConnection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AccountsDataAccess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IPAddress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Etc.</a:t>
            </a:r>
          </a:p>
          <a:p>
            <a:pPr lvl="1" eaLnBrk="1" hangingPunct="1">
              <a:defRPr/>
            </a:pP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is a Class?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9F4EA-C83F-43DB-820F-AD3D1AB9092A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An object is an instance of a class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Created (or "instantiated"), e.g. via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new</a:t>
            </a:r>
            <a:r>
              <a:rPr lang="en-GB" dirty="0">
                <a:sym typeface="Wingdings" pitchFamily="2" charset="2"/>
              </a:rPr>
              <a:t> operator in Java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Each object is uniquely referenced by its memory address (no need for primary keys, as in a database)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Object management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Objects are allocated on the garbage-collected heap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An object remains allocated until the last remaining object reference disappears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At this point, the object is available for garbage collection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The garbage collector (in the JVM) will reclaim its memory sometime thereafter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is an Object?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94518E-825F-4A9B-A5AB-F49BFAFBA8F7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49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During OO analysis and design, you map the real world into candidate classes in your application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Use-case modelling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Class diagrams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Sequence diagrams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State diagrams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UML is the standard OO notation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Widely used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Degree of ceremony varies from one organization to another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>
                <a:sym typeface="Wingdings" pitchFamily="2" charset="2"/>
              </a:rPr>
              <a:t>The slides at the end of the chapter show </a:t>
            </a:r>
            <a:r>
              <a:rPr lang="en-GB" dirty="0">
                <a:sym typeface="Wingdings" pitchFamily="2" charset="2"/>
              </a:rPr>
              <a:t>some examples of these diagrams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OO Modelling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298A1EA-0186-4D25-988D-63FB26DF2DD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class and creating instances</a:t>
            </a:r>
          </a:p>
          <a:p>
            <a:pPr eaLnBrk="1" hangingPunct="1"/>
            <a:r>
              <a:rPr lang="en-GB" dirty="0"/>
              <a:t>Visibility of top-level declarations</a:t>
            </a:r>
          </a:p>
          <a:p>
            <a:pPr eaLnBrk="1" hangingPunct="1"/>
            <a:r>
              <a:rPr lang="en-GB" dirty="0"/>
              <a:t>Defining members in a class</a:t>
            </a:r>
          </a:p>
          <a:p>
            <a:pPr eaLnBrk="1" hangingPunct="1"/>
            <a:r>
              <a:rPr lang="en-GB" dirty="0"/>
              <a:t>Visibility of members in a class</a:t>
            </a:r>
          </a:p>
          <a:p>
            <a:pPr eaLnBrk="1" hangingPunct="1"/>
            <a:r>
              <a:rPr lang="en-GB" dirty="0"/>
              <a:t>Properties</a:t>
            </a:r>
          </a:p>
          <a:p>
            <a:pPr eaLnBrk="1" hangingPunct="1"/>
            <a:r>
              <a:rPr lang="en-GB" dirty="0"/>
              <a:t>Methods</a:t>
            </a:r>
          </a:p>
          <a:p>
            <a:pPr eaLnBrk="1" hangingPunct="1"/>
            <a:r>
              <a:rPr lang="en-GB" dirty="0"/>
              <a:t>Custom property getters/setters</a:t>
            </a:r>
          </a:p>
          <a:p>
            <a:pPr eaLnBrk="1" hangingPunct="1"/>
            <a:r>
              <a:rPr lang="en-GB" dirty="0"/>
              <a:t>Visibility for getters/setters</a:t>
            </a:r>
          </a:p>
          <a:p>
            <a:pPr eaLnBrk="1" hangingPunct="1"/>
            <a:endParaRPr lang="en-GB" dirty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dirty="0"/>
              <a:t>2. Classes and Instances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AAB270-7363-48D4-AABE-560494F0E532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0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Here's the simplest possible class definition in Kotlin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It doesn't matter where you define classes in Kotlin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You can define classes in any file, unlike in Java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You can now create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BankAccount</a:t>
            </a:r>
            <a:r>
              <a:rPr lang="en-GB" dirty="0">
                <a:sym typeface="Wingdings" pitchFamily="2" charset="2"/>
              </a:rPr>
              <a:t> instances as follows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Allocates objects on the garbage-collected heap</a:t>
            </a:r>
          </a:p>
          <a:p>
            <a:pPr lvl="1" eaLnBrk="1" hangingPunct="1">
              <a:defRPr/>
            </a:pP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acc1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acc2</a:t>
            </a:r>
            <a:r>
              <a:rPr lang="en-GB" dirty="0">
                <a:sym typeface="Wingdings" pitchFamily="2" charset="2"/>
              </a:rPr>
              <a:t> are object references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>
                <a:sym typeface="Wingdings" pitchFamily="2" charset="2"/>
              </a:rPr>
              <a:t>Note:</a:t>
            </a:r>
          </a:p>
          <a:p>
            <a:pPr lvl="1" eaLnBrk="1" hangingPunct="1">
              <a:defRPr/>
            </a:pPr>
            <a:r>
              <a:rPr lang="en-GB" dirty="0">
                <a:sym typeface="Wingdings" pitchFamily="2" charset="2"/>
              </a:rPr>
              <a:t>There's no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new</a:t>
            </a:r>
            <a:r>
              <a:rPr lang="en-GB" dirty="0">
                <a:sym typeface="Wingdings" pitchFamily="2" charset="2"/>
              </a:rPr>
              <a:t> keyword in Kotlin</a:t>
            </a: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>
              <a:sym typeface="Wingdings" pitchFamily="2" charset="2"/>
            </a:endParaRPr>
          </a:p>
          <a:p>
            <a:pPr lvl="1" eaLnBrk="1" hangingPunct="1">
              <a:defRPr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a Simple Class and Creating Instances</a:t>
            </a:r>
            <a:endParaRPr lang="en-GB" dirty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55623" y="2405537"/>
            <a:ext cx="8232775" cy="27764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</a:rPr>
              <a:t>BankAccount</a:t>
            </a:r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5624" y="4365700"/>
            <a:ext cx="8232775" cy="462307"/>
          </a:xfrm>
          <a:prstGeom prst="rect">
            <a:avLst/>
          </a:prstGeom>
          <a:solidFill>
            <a:srgbClr val="FFDC6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CC660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val acc1 =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/>
              </a:rPr>
              <a:t>val acc2 = </a:t>
            </a:r>
            <a:r>
              <a:rPr lang="en-US" sz="1200" dirty="0" err="1">
                <a:latin typeface="Courier New" panose="02070309020205020404" pitchFamily="49" charset="0"/>
                <a:cs typeface="Courier New"/>
              </a:rPr>
              <a:t>BankAccount</a:t>
            </a:r>
            <a:r>
              <a:rPr lang="en-US" sz="1200" dirty="0">
                <a:latin typeface="Courier New" panose="02070309020205020404" pitchFamily="49" charset="0"/>
                <a:cs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20149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3129</Words>
  <Application>Microsoft Office PowerPoint</Application>
  <PresentationFormat>On-screen Show (4:3)</PresentationFormat>
  <Paragraphs>639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Bahnschrift</vt:lpstr>
      <vt:lpstr>Calibri</vt:lpstr>
      <vt:lpstr>Courier New</vt:lpstr>
      <vt:lpstr>Open Sans</vt:lpstr>
      <vt:lpstr>Tahoma</vt:lpstr>
      <vt:lpstr>Wingdings</vt:lpstr>
      <vt:lpstr>1_Blends</vt:lpstr>
      <vt:lpstr>Classes and Objects</vt:lpstr>
      <vt:lpstr>Contents</vt:lpstr>
      <vt:lpstr>1. Getting Started with Kotlin OO</vt:lpstr>
      <vt:lpstr>Overview</vt:lpstr>
      <vt:lpstr>What is a Class?</vt:lpstr>
      <vt:lpstr>What is an Object?</vt:lpstr>
      <vt:lpstr>OO Modelling</vt:lpstr>
      <vt:lpstr>2. Classes and Instances</vt:lpstr>
      <vt:lpstr>Defining a Simple Class and Creating Instances</vt:lpstr>
      <vt:lpstr>Visibility of Top-Level Declarations</vt:lpstr>
      <vt:lpstr>Defining Members in a Class</vt:lpstr>
      <vt:lpstr>Visibility of Members in a Class</vt:lpstr>
      <vt:lpstr>Properties (1 of 2)</vt:lpstr>
      <vt:lpstr>Properties (2 of 2)</vt:lpstr>
      <vt:lpstr>Methods (1 of 2)</vt:lpstr>
      <vt:lpstr>Methods (2 of 2)</vt:lpstr>
      <vt:lpstr>Custom Property Getters/Setters (1 of 3)</vt:lpstr>
      <vt:lpstr>Custom Property Getters/Setters (2 of 3)</vt:lpstr>
      <vt:lpstr>Custom Property Getters/Setters (3 of 3)</vt:lpstr>
      <vt:lpstr>Visibility for Getters/Setters</vt:lpstr>
      <vt:lpstr>3. Initialization</vt:lpstr>
      <vt:lpstr>Overview</vt:lpstr>
      <vt:lpstr>Defining Primary Constructors (1 of 2)</vt:lpstr>
      <vt:lpstr>Defining Primary Constructors (2 of 2)</vt:lpstr>
      <vt:lpstr>Specifying Visibility for the Primary Constructor</vt:lpstr>
      <vt:lpstr>Implementing Primary Constructor Behaviour</vt:lpstr>
      <vt:lpstr>Defining Secondary Constructors</vt:lpstr>
      <vt:lpstr>4. Singletons and Companion Objects</vt:lpstr>
      <vt:lpstr>Singletons</vt:lpstr>
      <vt:lpstr>Companion Objects</vt:lpstr>
      <vt:lpstr>Default Name for Companion Objects</vt:lpstr>
      <vt:lpstr>Using Companion Objects Inside a Class</vt:lpstr>
      <vt:lpstr>Kotlin Companion Objects vs. Java Statics</vt:lpstr>
      <vt:lpstr>Any Questions?</vt:lpstr>
      <vt:lpstr>Annex: UML Diagrams</vt:lpstr>
      <vt:lpstr>Use Case Diagrams</vt:lpstr>
      <vt:lpstr>Class Diagrams</vt:lpstr>
      <vt:lpstr>State Diagrams</vt:lpstr>
      <vt:lpstr>Sequence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New Features</dc:title>
  <dc:creator>Julian Templeman</dc:creator>
  <cp:lastModifiedBy>Andy Olsen</cp:lastModifiedBy>
  <cp:revision>218</cp:revision>
  <dcterms:created xsi:type="dcterms:W3CDTF">2013-11-10T11:46:39Z</dcterms:created>
  <dcterms:modified xsi:type="dcterms:W3CDTF">2023-11-13T13:26:46Z</dcterms:modified>
</cp:coreProperties>
</file>