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16" r:id="rId2"/>
    <p:sldId id="317" r:id="rId3"/>
    <p:sldId id="658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334" r:id="rId12"/>
    <p:sldId id="335" r:id="rId13"/>
    <p:sldId id="336" r:id="rId14"/>
    <p:sldId id="610" r:id="rId15"/>
    <p:sldId id="337" r:id="rId16"/>
    <p:sldId id="339" r:id="rId17"/>
    <p:sldId id="426" r:id="rId18"/>
    <p:sldId id="392" r:id="rId19"/>
    <p:sldId id="393" r:id="rId20"/>
    <p:sldId id="470" r:id="rId21"/>
    <p:sldId id="471" r:id="rId22"/>
    <p:sldId id="475" r:id="rId23"/>
    <p:sldId id="666" r:id="rId24"/>
    <p:sldId id="671" r:id="rId25"/>
    <p:sldId id="667" r:id="rId26"/>
    <p:sldId id="668" r:id="rId27"/>
    <p:sldId id="669" r:id="rId28"/>
    <p:sldId id="670" r:id="rId29"/>
    <p:sldId id="36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5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7" autoAdjust="0"/>
    <p:restoredTop sz="86434" autoAdjust="0"/>
  </p:normalViewPr>
  <p:slideViewPr>
    <p:cSldViewPr snapToGrid="0" snapToObjects="1">
      <p:cViewPr varScale="1">
        <p:scale>
          <a:sx n="111" d="100"/>
          <a:sy n="111" d="100"/>
        </p:scale>
        <p:origin x="344" y="59"/>
      </p:cViewPr>
      <p:guideLst>
        <p:guide orient="horz" pos="1071"/>
        <p:guide pos="532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55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574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Class Techniques - Part One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Class Techniques - Part One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9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32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17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6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17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325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76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8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93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23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77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0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8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95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06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44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0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8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3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2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0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4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7E9B-2750-40FF-A4D5-AA60E3109090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06CC3-376C-4EEC-9585-51920BA282A2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BEBBE6-C3A9-4D1A-B16E-4DF911A4CB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B51AA8-8BBA-4868-953A-EB90D1F2127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698605"/>
            <a:ext cx="8094095" cy="1360488"/>
          </a:xfrm>
        </p:spPr>
        <p:txBody>
          <a:bodyPr/>
          <a:lstStyle/>
          <a:p>
            <a:r>
              <a:rPr lang="en-GB" dirty="0"/>
              <a:t>Class Techniques</a:t>
            </a:r>
            <a:br>
              <a:rPr lang="en-GB" dirty="0"/>
            </a:br>
            <a:r>
              <a:rPr lang="en-GB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06184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circumvent null safety via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!!</a:t>
            </a:r>
            <a:r>
              <a:rPr lang="en-GB" dirty="0"/>
              <a:t> operator</a:t>
            </a:r>
          </a:p>
          <a:p>
            <a:pPr lvl="1"/>
            <a:r>
              <a:rPr lang="en-GB" dirty="0"/>
              <a:t>Circumvents Kotlin compiler's null safety test</a:t>
            </a:r>
          </a:p>
          <a:p>
            <a:pPr lvl="1"/>
            <a:r>
              <a:rPr lang="en-GB" dirty="0"/>
              <a:t>Ploughs on regardless, even if it might cause an NPE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Aside: Circumventing Null Safety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36A0F-41C6-46A3-B019-08840C28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468433"/>
            <a:ext cx="8232776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demoForcingNPEs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s : String? = null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</a:t>
            </a:r>
            <a:r>
              <a:rPr lang="en-GB" sz="1200" dirty="0" err="1">
                <a:latin typeface="Courier New" panose="02070309020205020404" pitchFamily="49" charset="0"/>
              </a:rPr>
              <a:t>s?.length</a:t>
            </a:r>
            <a:r>
              <a:rPr lang="en-GB" sz="1200" dirty="0">
                <a:latin typeface="Courier New" panose="02070309020205020404" pitchFamily="49" charset="0"/>
              </a:rPr>
              <a:t>)       // Safe, will not cause NPE if s is null.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try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println(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s!!.length</a:t>
            </a:r>
            <a:r>
              <a:rPr lang="en-GB" sz="1200" dirty="0">
                <a:latin typeface="Courier New" panose="02070309020205020404" pitchFamily="49" charset="0"/>
              </a:rPr>
              <a:t>)  // Unsafe, will cause NPE if s is null.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catch (ex: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NullPointerException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println("I knew this would happen: $ex")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F50-2FDC-4A3D-84BA-46BF81589480}"/>
              </a:ext>
            </a:extLst>
          </p:cNvPr>
          <p:cNvSpPr txBox="1"/>
          <p:nvPr/>
        </p:nvSpPr>
        <p:spPr>
          <a:xfrm>
            <a:off x="7017514" y="4673100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DemoNullSafety.kt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exceptions in Kotlin</a:t>
            </a:r>
          </a:p>
          <a:p>
            <a:pPr eaLnBrk="1" hangingPunct="1"/>
            <a:r>
              <a:rPr lang="en-GB" dirty="0"/>
              <a:t>Try/catch/finally</a:t>
            </a:r>
          </a:p>
          <a:p>
            <a:pPr eaLnBrk="1" hangingPunct="1"/>
            <a:r>
              <a:rPr lang="en-GB" dirty="0"/>
              <a:t>Try/catch expressions</a:t>
            </a:r>
          </a:p>
          <a:p>
            <a:pPr eaLnBrk="1" hangingPunct="1"/>
            <a:r>
              <a:rPr lang="en-GB" dirty="0"/>
              <a:t>Try-with-resources in Kotlin</a:t>
            </a:r>
          </a:p>
          <a:p>
            <a:pPr eaLnBrk="1" hangingPunct="1"/>
            <a:r>
              <a:rPr lang="en-GB" dirty="0"/>
              <a:t>Example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dirty="0"/>
              <a:t>2. 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5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exceptions are similar to Java exceptions</a:t>
            </a:r>
          </a:p>
          <a:p>
            <a:pPr lvl="1"/>
            <a:r>
              <a:rPr lang="en-GB" dirty="0"/>
              <a:t>For example, you can throw an exception like this: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all the standard Java exception classes in your Kotlin code</a:t>
            </a:r>
          </a:p>
          <a:p>
            <a:pPr lvl="1"/>
            <a:endParaRPr lang="en-GB" dirty="0"/>
          </a:p>
          <a:p>
            <a:r>
              <a:rPr lang="en-GB" dirty="0"/>
              <a:t>There are some important differences too:</a:t>
            </a:r>
          </a:p>
          <a:p>
            <a:pPr lvl="1"/>
            <a:r>
              <a:rPr lang="en-GB" dirty="0"/>
              <a:t>Kotlin has different syntax for try-with-resources (see later)</a:t>
            </a:r>
          </a:p>
          <a:p>
            <a:pPr lvl="1"/>
            <a:r>
              <a:rPr lang="en-GB" dirty="0"/>
              <a:t>Kotlin doesn't have checked exceptions</a:t>
            </a:r>
          </a:p>
          <a:p>
            <a:pPr lvl="1"/>
            <a:r>
              <a:rPr lang="en-GB" dirty="0"/>
              <a:t>Kotlin doesn't support multi-type catch syntax yet</a:t>
            </a:r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Exceptions in Kotlin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4" y="2026871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throw </a:t>
            </a:r>
            <a:r>
              <a:rPr lang="en-GB" sz="1200" dirty="0" err="1">
                <a:latin typeface="Courier New" panose="02070309020205020404" pitchFamily="49" charset="0"/>
              </a:rPr>
              <a:t>BankAccountException</a:t>
            </a:r>
            <a:r>
              <a:rPr lang="en-GB" sz="1200" dirty="0">
                <a:latin typeface="Courier New" panose="02070309020205020404" pitchFamily="49" charset="0"/>
              </a:rPr>
              <a:t>("Insufficient funds")</a:t>
            </a:r>
          </a:p>
        </p:txBody>
      </p:sp>
    </p:spTree>
    <p:extLst>
      <p:ext uri="{BB962C8B-B14F-4D97-AF65-F5344CB8AC3E}">
        <p14:creationId xmlns:p14="http://schemas.microsoft.com/office/powerpoint/2010/main" val="344622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</a:rPr>
              <a:t>try/catch/finally</a:t>
            </a:r>
            <a:r>
              <a:rPr lang="en-GB" dirty="0"/>
              <a:t> the same as in Java</a:t>
            </a:r>
          </a:p>
          <a:p>
            <a:pPr lvl="1"/>
            <a:endParaRPr lang="en-GB" dirty="0"/>
          </a:p>
          <a:p>
            <a:pPr>
              <a:defRPr/>
            </a:pPr>
            <a:r>
              <a:rPr lang="en-GB" dirty="0">
                <a:latin typeface="Courier New" panose="02070309020205020404" pitchFamily="49" charset="0"/>
              </a:rPr>
              <a:t>try</a:t>
            </a:r>
            <a:r>
              <a:rPr lang="en-GB" dirty="0"/>
              <a:t> block</a:t>
            </a:r>
          </a:p>
          <a:p>
            <a:pPr lvl="1">
              <a:defRPr/>
            </a:pPr>
            <a:r>
              <a:rPr lang="en-GB" dirty="0"/>
              <a:t>Contains code that might</a:t>
            </a:r>
            <a:br>
              <a:rPr lang="en-GB" dirty="0"/>
            </a:br>
            <a:r>
              <a:rPr lang="en-GB" dirty="0"/>
              <a:t>cause an exception</a:t>
            </a:r>
          </a:p>
          <a:p>
            <a:pPr>
              <a:defRPr/>
            </a:pPr>
            <a:r>
              <a:rPr lang="en-GB" dirty="0">
                <a:latin typeface="Courier New" panose="02070309020205020404" pitchFamily="49" charset="0"/>
              </a:rPr>
              <a:t>catch</a:t>
            </a:r>
            <a:r>
              <a:rPr lang="en-GB" dirty="0"/>
              <a:t> block(s)</a:t>
            </a:r>
          </a:p>
          <a:p>
            <a:pPr lvl="1">
              <a:defRPr/>
            </a:pPr>
            <a:r>
              <a:rPr lang="en-GB" dirty="0"/>
              <a:t>Zero or more</a:t>
            </a:r>
          </a:p>
          <a:p>
            <a:pPr lvl="1">
              <a:defRPr/>
            </a:pPr>
            <a:r>
              <a:rPr lang="en-GB" dirty="0"/>
              <a:t>Specify an exception class,</a:t>
            </a:r>
            <a:br>
              <a:rPr lang="en-GB" dirty="0"/>
            </a:br>
            <a:r>
              <a:rPr lang="en-GB" dirty="0"/>
              <a:t>to catch exception object</a:t>
            </a:r>
          </a:p>
          <a:p>
            <a:pPr lvl="1">
              <a:defRPr/>
            </a:pPr>
            <a:r>
              <a:rPr lang="en-GB" dirty="0"/>
              <a:t>Perform recovery code</a:t>
            </a:r>
          </a:p>
          <a:p>
            <a:pPr>
              <a:defRPr/>
            </a:pPr>
            <a:r>
              <a:rPr lang="en-GB" dirty="0">
                <a:latin typeface="Courier New" panose="02070309020205020404" pitchFamily="49" charset="0"/>
              </a:rPr>
              <a:t>finally</a:t>
            </a:r>
            <a:r>
              <a:rPr lang="en-GB" dirty="0"/>
              <a:t> block (optional)</a:t>
            </a:r>
          </a:p>
          <a:p>
            <a:pPr lvl="1">
              <a:defRPr/>
            </a:pPr>
            <a:r>
              <a:rPr lang="en-GB" dirty="0"/>
              <a:t>Will always be executed</a:t>
            </a:r>
          </a:p>
          <a:p>
            <a:pPr lvl="1">
              <a:defRPr/>
            </a:pPr>
            <a:r>
              <a:rPr lang="en-GB" dirty="0"/>
              <a:t>Perform tidy-up code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Try/Catch/Finally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A9B68-EF31-49B0-8813-B495D977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098776"/>
            <a:ext cx="4203700" cy="4356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try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// Code that might cause an exception 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catch</a:t>
            </a:r>
            <a:r>
              <a:rPr lang="en-GB" sz="1200" dirty="0">
                <a:latin typeface="Courier New" panose="02070309020205020404" pitchFamily="49" charset="0"/>
              </a:rPr>
              <a:t> (ex: </a:t>
            </a:r>
            <a:r>
              <a:rPr lang="en-GB" sz="1200" i="1" dirty="0">
                <a:latin typeface="Courier New" panose="02070309020205020404" pitchFamily="49" charset="0"/>
              </a:rPr>
              <a:t>ExceptionType1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// Code to handle </a:t>
            </a:r>
            <a:r>
              <a:rPr lang="en-GB" sz="1200" i="1" dirty="0">
                <a:latin typeface="Courier New" panose="02070309020205020404" pitchFamily="49" charset="0"/>
              </a:rPr>
              <a:t>ExceptionType1…</a:t>
            </a:r>
          </a:p>
          <a:p>
            <a:pPr defTabSz="739775">
              <a:defRPr/>
            </a:pPr>
            <a:endParaRPr lang="en-GB" sz="1200" i="1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i="1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catch</a:t>
            </a:r>
            <a:r>
              <a:rPr lang="en-GB" sz="1200" dirty="0">
                <a:latin typeface="Courier New" panose="02070309020205020404" pitchFamily="49" charset="0"/>
              </a:rPr>
              <a:t> (ex: </a:t>
            </a:r>
            <a:r>
              <a:rPr lang="en-GB" sz="1200" i="1" dirty="0">
                <a:latin typeface="Courier New" panose="02070309020205020404" pitchFamily="49" charset="0"/>
              </a:rPr>
              <a:t>ExceptionType2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// Code to handle </a:t>
            </a:r>
            <a:r>
              <a:rPr lang="en-GB" sz="1200" i="1" dirty="0">
                <a:latin typeface="Courier New" panose="02070309020205020404" pitchFamily="49" charset="0"/>
              </a:rPr>
              <a:t>ExceptionType1…</a:t>
            </a:r>
          </a:p>
          <a:p>
            <a:pPr defTabSz="739775">
              <a:defRPr/>
            </a:pPr>
            <a:endParaRPr lang="en-GB" sz="1200" i="1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i="1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finally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// Performs unconditional tidying-up…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74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allows you to use </a:t>
            </a:r>
            <a:r>
              <a:rPr lang="en-GB" dirty="0">
                <a:latin typeface="Courier New" panose="02070309020205020404" pitchFamily="49" charset="0"/>
              </a:rPr>
              <a:t>try/catch</a:t>
            </a:r>
            <a:r>
              <a:rPr lang="en-GB" dirty="0"/>
              <a:t> as an expression</a:t>
            </a:r>
          </a:p>
          <a:p>
            <a:pPr lvl="1"/>
            <a:r>
              <a:rPr lang="en-GB" dirty="0"/>
              <a:t>The try and catch branches can return a result</a:t>
            </a:r>
          </a:p>
          <a:p>
            <a:pPr lvl="1"/>
            <a:r>
              <a:rPr lang="en-GB" dirty="0"/>
              <a:t>You can use the result in the rest of your code</a:t>
            </a:r>
          </a:p>
          <a:p>
            <a:pPr lvl="1"/>
            <a:endParaRPr lang="en-GB" dirty="0"/>
          </a:p>
          <a:p>
            <a:r>
              <a:rPr lang="en-GB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Try/Catch Expressions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4" y="3300041"/>
            <a:ext cx="8232775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val</a:t>
            </a:r>
            <a:r>
              <a:rPr lang="en-GB" sz="1200" dirty="0">
                <a:latin typeface="Courier New" panose="02070309020205020404" pitchFamily="49" charset="0"/>
              </a:rPr>
              <a:t> result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try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someFunc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 catch (ex: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SomeException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-1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// Use result here (either the return value from </a:t>
            </a:r>
            <a:r>
              <a:rPr lang="en-GB" sz="1200" dirty="0" err="1">
                <a:latin typeface="Courier New" panose="02070309020205020404" pitchFamily="49" charset="0"/>
              </a:rPr>
              <a:t>someFunc</a:t>
            </a:r>
            <a:r>
              <a:rPr lang="en-GB" sz="1200" dirty="0">
                <a:latin typeface="Courier New" panose="02070309020205020404" pitchFamily="49" charset="0"/>
              </a:rPr>
              <a:t>(), or 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0D2EB-1AB9-4303-B6ED-337CE22C1743}"/>
              </a:ext>
            </a:extLst>
          </p:cNvPr>
          <p:cNvSpPr txBox="1"/>
          <p:nvPr/>
        </p:nvSpPr>
        <p:spPr>
          <a:xfrm>
            <a:off x="7017514" y="3321120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DemoExceptions.kt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7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supports try-with-resources</a:t>
            </a:r>
          </a:p>
          <a:p>
            <a:pPr lvl="1"/>
            <a:r>
              <a:rPr lang="en-GB" dirty="0">
                <a:cs typeface="Open Sans" panose="020B0606030504020204" pitchFamily="34" charset="0"/>
              </a:rPr>
              <a:t>The object must implement </a:t>
            </a:r>
            <a:r>
              <a:rPr lang="en-GB" dirty="0" err="1">
                <a:latin typeface="Courier New" panose="02070309020205020404" pitchFamily="49" charset="0"/>
              </a:rPr>
              <a:t>java.lang.AutoCloseable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close()</a:t>
            </a:r>
            <a:r>
              <a:rPr lang="en-GB" dirty="0"/>
              <a:t> method is automatically called after the </a:t>
            </a:r>
            <a:r>
              <a:rPr lang="en-GB" dirty="0">
                <a:latin typeface="Courier New" panose="02070309020205020404" pitchFamily="49" charset="0"/>
              </a:rPr>
              <a:t>try</a:t>
            </a:r>
            <a:r>
              <a:rPr lang="en-GB" dirty="0"/>
              <a:t> block</a:t>
            </a:r>
          </a:p>
          <a:p>
            <a:pPr lvl="1"/>
            <a:r>
              <a:rPr lang="en-GB" dirty="0"/>
              <a:t>Then any </a:t>
            </a:r>
            <a:r>
              <a:rPr lang="en-GB" dirty="0">
                <a:latin typeface="Courier New" panose="02070309020205020404" pitchFamily="49" charset="0"/>
              </a:rPr>
              <a:t>catch/finally</a:t>
            </a:r>
            <a:r>
              <a:rPr lang="en-GB" dirty="0"/>
              <a:t> code is executed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Kotlin offers a similar capability via the </a:t>
            </a:r>
            <a:r>
              <a:rPr lang="en-GB" dirty="0">
                <a:latin typeface="Courier New" panose="02070309020205020404" pitchFamily="49" charset="0"/>
              </a:rPr>
              <a:t>use()</a:t>
            </a:r>
            <a:r>
              <a:rPr lang="en-GB" dirty="0"/>
              <a:t> function</a:t>
            </a:r>
          </a:p>
          <a:p>
            <a:pPr lvl="1"/>
            <a:r>
              <a:rPr lang="en-GB" dirty="0">
                <a:cs typeface="Open Sans" panose="020B0606030504020204" pitchFamily="34" charset="0"/>
              </a:rPr>
              <a:t>The object must implement </a:t>
            </a:r>
            <a:r>
              <a:rPr lang="en-GB" dirty="0" err="1">
                <a:latin typeface="Courier New" panose="02070309020205020404" pitchFamily="49" charset="0"/>
              </a:rPr>
              <a:t>java.lang.Closeable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Note that most classes in Java that implement </a:t>
            </a:r>
            <a:r>
              <a:rPr lang="en-GB" dirty="0" err="1">
                <a:latin typeface="Courier New" panose="02070309020205020404" pitchFamily="49" charset="0"/>
              </a:rPr>
              <a:t>AutoCloseable</a:t>
            </a:r>
            <a:r>
              <a:rPr lang="en-GB" dirty="0"/>
              <a:t> also implement </a:t>
            </a:r>
            <a:r>
              <a:rPr lang="en-GB" dirty="0" err="1">
                <a:latin typeface="Courier New" panose="02070309020205020404" pitchFamily="49" charset="0"/>
              </a:rPr>
              <a:t>Closeable</a:t>
            </a:r>
            <a:r>
              <a:rPr lang="en-GB" dirty="0"/>
              <a:t>, so this is fine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Try-with-Resources in Kotlin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83B03-B776-42D9-8011-89D7BE564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58" y="2756100"/>
            <a:ext cx="7972474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</a:rPr>
              <a:t>// Java syntax!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</a:rPr>
              <a:t>try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someResource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200" b="1" dirty="0">
                <a:latin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</a:rPr>
              <a:t>} // close() method called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9C1E20-57ED-4F7D-8910-529EED3F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77" y="5410047"/>
            <a:ext cx="7972474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someResource.use</a:t>
            </a:r>
            <a:r>
              <a:rPr lang="en-GB" sz="1200" b="1" dirty="0">
                <a:latin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</a:rPr>
              <a:t>} // close() method called here</a:t>
            </a:r>
          </a:p>
        </p:txBody>
      </p:sp>
    </p:spTree>
    <p:extLst>
      <p:ext uri="{BB962C8B-B14F-4D97-AF65-F5344CB8AC3E}">
        <p14:creationId xmlns:p14="http://schemas.microsoft.com/office/powerpoint/2010/main" val="579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example shows </a:t>
            </a:r>
            <a:r>
              <a:rPr lang="en-GB" dirty="0">
                <a:latin typeface="Courier New" panose="02070309020205020404" pitchFamily="49" charset="0"/>
              </a:rPr>
              <a:t>try/catch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use()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4" y="1691651"/>
            <a:ext cx="8232776" cy="41556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java.io.IOException</a:t>
            </a:r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java.io.FileWriter</a:t>
            </a:r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java.io.BufferedWriter</a:t>
            </a:r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…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val path = "C:\\KotlinDev\\temp\\message.txt"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try {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bw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BufferedWriter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FileWriter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(path))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bw.use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bw.write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("Bonjour tout le monde")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bw.newLine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bw.write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("Bonne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journée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bw.newLine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bw.write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("Au revoir")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bw.newLine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println("Written data to $path")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catch (ex: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IOException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System.err.println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IOException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occurred: $ex")</a:t>
            </a:r>
          </a:p>
          <a:p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3CAEF-E0A1-4BF0-89DF-AF6DCD87A9E6}"/>
              </a:ext>
            </a:extLst>
          </p:cNvPr>
          <p:cNvSpPr txBox="1"/>
          <p:nvPr/>
        </p:nvSpPr>
        <p:spPr>
          <a:xfrm>
            <a:off x="7017514" y="55696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DemoExceptions.kt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6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generics in Kotlin</a:t>
            </a:r>
          </a:p>
          <a:p>
            <a:pPr eaLnBrk="1" hangingPunct="1"/>
            <a:r>
              <a:rPr lang="en-GB" dirty="0"/>
              <a:t>Defining a generic class</a:t>
            </a:r>
          </a:p>
          <a:p>
            <a:pPr eaLnBrk="1" hangingPunct="1"/>
            <a:r>
              <a:rPr lang="en-GB" dirty="0"/>
              <a:t>Using a generic class</a:t>
            </a:r>
          </a:p>
          <a:p>
            <a:pPr eaLnBrk="1" hangingPunct="1"/>
            <a:r>
              <a:rPr lang="en-GB" dirty="0"/>
              <a:t>Defining and calling a generic function</a:t>
            </a:r>
          </a:p>
          <a:p>
            <a:pPr eaLnBrk="1" hangingPunct="1"/>
            <a:r>
              <a:rPr lang="en-GB" dirty="0"/>
              <a:t>Accessing type info </a:t>
            </a:r>
            <a:r>
              <a:rPr lang="en-GB"/>
              <a:t>at runtime</a:t>
            </a: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Generics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2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 in Kotlin are quite similar to Java, in simple usage</a:t>
            </a:r>
          </a:p>
          <a:p>
            <a:pPr lvl="1"/>
            <a:r>
              <a:rPr lang="en-GB" dirty="0"/>
              <a:t>You can define a generic type, with 1 or more type params</a:t>
            </a:r>
          </a:p>
          <a:p>
            <a:pPr lvl="1"/>
            <a:r>
              <a:rPr lang="en-GB" dirty="0"/>
              <a:t>You can define a generic function, with 1 or more type params</a:t>
            </a:r>
          </a:p>
          <a:p>
            <a:pPr lvl="1"/>
            <a:endParaRPr lang="en-GB" dirty="0"/>
          </a:p>
          <a:p>
            <a:r>
              <a:rPr lang="en-GB" dirty="0"/>
              <a:t>What's similar in Kotlin and Java:</a:t>
            </a:r>
          </a:p>
          <a:p>
            <a:pPr lvl="1"/>
            <a:r>
              <a:rPr lang="en-GB" dirty="0"/>
              <a:t>The syntax for defining and using generics</a:t>
            </a:r>
          </a:p>
          <a:p>
            <a:pPr lvl="1"/>
            <a:r>
              <a:rPr lang="en-GB" dirty="0"/>
              <a:t>The basic constraint syntax for type parameters</a:t>
            </a:r>
          </a:p>
          <a:p>
            <a:pPr lvl="1"/>
            <a:r>
              <a:rPr lang="en-GB" dirty="0"/>
              <a:t>Generic type info is erased at run-time</a:t>
            </a:r>
          </a:p>
          <a:p>
            <a:pPr lvl="1"/>
            <a:endParaRPr lang="en-GB" dirty="0"/>
          </a:p>
          <a:p>
            <a:r>
              <a:rPr lang="en-GB" dirty="0"/>
              <a:t>What's different in Kotlin and Java:</a:t>
            </a:r>
          </a:p>
          <a:p>
            <a:pPr lvl="1"/>
            <a:r>
              <a:rPr lang="en-GB" dirty="0"/>
              <a:t>Kotlin doesn't have the </a:t>
            </a:r>
            <a:r>
              <a:rPr lang="en-GB" dirty="0">
                <a:latin typeface="Courier New" panose="02070309020205020404" pitchFamily="49" charset="0"/>
              </a:rPr>
              <a:t>&lt;&gt;</a:t>
            </a:r>
            <a:r>
              <a:rPr lang="en-GB" dirty="0"/>
              <a:t> type inference syntax</a:t>
            </a:r>
          </a:p>
          <a:p>
            <a:pPr lvl="1"/>
            <a:r>
              <a:rPr lang="en-GB" dirty="0"/>
              <a:t>Kotlin doesn't have the </a:t>
            </a:r>
            <a:r>
              <a:rPr lang="en-GB" dirty="0">
                <a:latin typeface="Courier New" panose="02070309020205020404" pitchFamily="49" charset="0"/>
              </a:rPr>
              <a:t>&lt;?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super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T&gt;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</a:rPr>
              <a:t>&lt;?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extends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T&gt;</a:t>
            </a:r>
            <a:r>
              <a:rPr lang="en-GB" dirty="0"/>
              <a:t> syntax, use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in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out</a:t>
            </a:r>
            <a:r>
              <a:rPr lang="en-GB" dirty="0">
                <a:solidFill>
                  <a:srgbClr val="333399"/>
                </a:solidFill>
              </a:rPr>
              <a:t> instead (see Inheritance chapter for details)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Generics in Kotlin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2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syntax for defining a simple generic class: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Generic Class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65E19-91A7-4F31-B237-CF34013F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700558"/>
            <a:ext cx="823277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Measurement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</a:t>
            </a:r>
            <a:r>
              <a:rPr lang="en-GB" sz="1200" dirty="0">
                <a:latin typeface="Courier New" panose="02070309020205020404" pitchFamily="49" charset="0"/>
              </a:rPr>
              <a:t>(var amount: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GB" sz="1200" dirty="0">
                <a:latin typeface="Courier New" panose="02070309020205020404" pitchFamily="49" charset="0"/>
              </a:rPr>
              <a:t>, val </a:t>
            </a:r>
            <a:r>
              <a:rPr lang="en-GB" sz="1200" dirty="0" err="1">
                <a:latin typeface="Courier New" panose="02070309020205020404" pitchFamily="49" charset="0"/>
              </a:rPr>
              <a:t>unitName</a:t>
            </a:r>
            <a:r>
              <a:rPr lang="en-GB" sz="1200" dirty="0">
                <a:latin typeface="Courier New" panose="02070309020205020404" pitchFamily="49" charset="0"/>
              </a:rPr>
              <a:t>: String)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override fun </a:t>
            </a:r>
            <a:r>
              <a:rPr lang="en-GB" sz="1200" dirty="0" err="1">
                <a:latin typeface="Courier New" panose="02070309020205020404" pitchFamily="49" charset="0"/>
              </a:rPr>
              <a:t>toString</a:t>
            </a:r>
            <a:r>
              <a:rPr lang="en-GB" sz="1200" dirty="0">
                <a:latin typeface="Courier New" panose="02070309020205020404" pitchFamily="49" charset="0"/>
              </a:rPr>
              <a:t>(): String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return "${this::</a:t>
            </a:r>
            <a:r>
              <a:rPr lang="en-GB" sz="1200" dirty="0" err="1">
                <a:latin typeface="Courier New" panose="02070309020205020404" pitchFamily="49" charset="0"/>
              </a:rPr>
              <a:t>class.simpleName</a:t>
            </a:r>
            <a:r>
              <a:rPr lang="en-GB" sz="1200" dirty="0">
                <a:latin typeface="Courier New" panose="02070309020205020404" pitchFamily="49" charset="0"/>
              </a:rPr>
              <a:t>} $amount $</a:t>
            </a:r>
            <a:r>
              <a:rPr lang="en-GB" sz="1200" dirty="0" err="1">
                <a:latin typeface="Courier New" panose="02070309020205020404" pitchFamily="49" charset="0"/>
              </a:rPr>
              <a:t>unitName</a:t>
            </a:r>
            <a:r>
              <a:rPr lang="en-GB" sz="1200" dirty="0"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E0CEE-4337-419F-BC54-084B7BAE5140}"/>
              </a:ext>
            </a:extLst>
          </p:cNvPr>
          <p:cNvSpPr txBox="1"/>
          <p:nvPr/>
        </p:nvSpPr>
        <p:spPr>
          <a:xfrm>
            <a:off x="7110487" y="2632056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generics package</a:t>
            </a:r>
          </a:p>
        </p:txBody>
      </p:sp>
    </p:spTree>
    <p:extLst>
      <p:ext uri="{BB962C8B-B14F-4D97-AF65-F5344CB8AC3E}">
        <p14:creationId xmlns:p14="http://schemas.microsoft.com/office/powerpoint/2010/main" val="202584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Null safety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Exceptions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Generics 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Miscellaneous techniques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2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an instance of a generic class…</a:t>
            </a:r>
          </a:p>
          <a:p>
            <a:pPr lvl="1"/>
            <a:r>
              <a:rPr lang="en-GB" dirty="0"/>
              <a:t>You can specify the type parameter explicitly in declarations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the compiler can infer the type parameter… </a:t>
            </a:r>
          </a:p>
          <a:p>
            <a:pPr lvl="1"/>
            <a:r>
              <a:rPr lang="en-GB" dirty="0"/>
              <a:t>Then you can omit the type parameter in declarations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Generic Class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E55A0-1E40-4730-BD71-D8979FD60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56803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demoExplicitTyping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m1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Measurement&lt;Double&gt;</a:t>
            </a:r>
            <a:r>
              <a:rPr lang="en-GB" sz="1200" dirty="0">
                <a:latin typeface="Courier New" panose="02070309020205020404" pitchFamily="49" charset="0"/>
              </a:rPr>
              <a:t>(10.5, "km")     // The &lt;Double&gt; is redundant here.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m1.amount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10.7                </a:t>
            </a:r>
            <a:r>
              <a:rPr lang="en-GB" sz="1200" dirty="0">
                <a:latin typeface="Courier New" panose="02070309020205020404" pitchFamily="49" charset="0"/>
              </a:rPr>
              <a:t>             // Compiler enforces type-safety.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amount1: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n-GB" sz="1200" dirty="0">
                <a:latin typeface="Courier New" panose="02070309020205020404" pitchFamily="49" charset="0"/>
              </a:rPr>
              <a:t> = m1.amount              // amount1 type is explicit.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(amount1)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(m1)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0A90C-C09C-4768-8223-93087CDD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754310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demoImplicitTyping</a:t>
            </a:r>
            <a:r>
              <a:rPr lang="en-GB" sz="1200" dirty="0">
                <a:latin typeface="Courier New" panose="02070309020205020404" pitchFamily="49" charset="0"/>
              </a:rPr>
              <a:t>() {  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m2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Measurement</a:t>
            </a:r>
            <a:r>
              <a:rPr lang="en-GB" sz="1200" dirty="0">
                <a:latin typeface="Courier New" panose="02070309020205020404" pitchFamily="49" charset="0"/>
              </a:rPr>
              <a:t>(10_500, "m")            // Compiler infers T is Int.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m2.amount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10_700                           </a:t>
            </a:r>
            <a:r>
              <a:rPr lang="en-GB" sz="1200" dirty="0">
                <a:latin typeface="Courier New" panose="02070309020205020404" pitchFamily="49" charset="0"/>
              </a:rPr>
              <a:t>// Compiler enforces type-safety.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amount2 = m2.amount                      // amount2 type is inferred.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(amount2)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(m2)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6770B-BF8F-46B5-B190-D8F39234F8ED}"/>
              </a:ext>
            </a:extLst>
          </p:cNvPr>
          <p:cNvSpPr txBox="1"/>
          <p:nvPr/>
        </p:nvSpPr>
        <p:spPr>
          <a:xfrm>
            <a:off x="7110487" y="5855514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generics package</a:t>
            </a:r>
          </a:p>
        </p:txBody>
      </p:sp>
    </p:spTree>
    <p:extLst>
      <p:ext uri="{BB962C8B-B14F-4D97-AF65-F5344CB8AC3E}">
        <p14:creationId xmlns:p14="http://schemas.microsoft.com/office/powerpoint/2010/main" val="171341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syntax for defining a simple generic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Client code: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Note: You can specify the type parameter in the call</a:t>
            </a:r>
          </a:p>
          <a:p>
            <a:pPr lvl="1"/>
            <a:r>
              <a:rPr lang="en-GB" dirty="0"/>
              <a:t>Useful if the type parameter doesn't appear in the argument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and Calling a Generic Function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65E19-91A7-4F31-B237-CF34013F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688421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</a:t>
            </a:r>
            <a:r>
              <a:rPr lang="en-GB" sz="1200" dirty="0" err="1">
                <a:latin typeface="Courier New" panose="02070309020205020404" pitchFamily="49" charset="0"/>
              </a:rPr>
              <a:t>displaySeries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</a:rPr>
              <a:t>: String, </a:t>
            </a:r>
            <a:r>
              <a:rPr lang="en-GB" sz="1200" dirty="0" err="1">
                <a:latin typeface="Courier New" panose="02070309020205020404" pitchFamily="49" charset="0"/>
              </a:rPr>
              <a:t>vararg</a:t>
            </a:r>
            <a:r>
              <a:rPr lang="en-GB" sz="1200" dirty="0">
                <a:latin typeface="Courier New" panose="02070309020205020404" pitchFamily="49" charset="0"/>
              </a:rPr>
              <a:t> items: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GB" sz="1200" dirty="0">
                <a:latin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for (item in items)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(item)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D570A-F8AD-42F5-B44F-B32D38452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222979"/>
            <a:ext cx="8232776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demoGenericFunctions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displaySeries</a:t>
            </a:r>
            <a:r>
              <a:rPr lang="en-GB" sz="1200" dirty="0">
                <a:latin typeface="Courier New" panose="02070309020205020404" pitchFamily="49" charset="0"/>
              </a:rPr>
              <a:t>("Important numbers:",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3, 12, 19, 1, 2, 7, 5, 10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displaySeries</a:t>
            </a:r>
            <a:r>
              <a:rPr lang="en-GB" sz="1200" dirty="0">
                <a:latin typeface="Courier New" panose="02070309020205020404" pitchFamily="49" charset="0"/>
              </a:rPr>
              <a:t>("Ducklings:",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"Huey", "Louis", "Dewey"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F0B84-3A85-4EBB-B41F-C8459F12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6348907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displaySeries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&lt;Int&gt;</a:t>
            </a:r>
            <a:r>
              <a:rPr lang="en-GB" sz="1200" dirty="0">
                <a:latin typeface="Courier New" panose="02070309020205020404" pitchFamily="49" charset="0"/>
              </a:rPr>
              <a:t>("Important numbers:",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3, 12, 19, 1, 2, 7, 5, 10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8A699-F5E6-43FA-9ABB-CF0FAEFD589C}"/>
              </a:ext>
            </a:extLst>
          </p:cNvPr>
          <p:cNvSpPr txBox="1"/>
          <p:nvPr/>
        </p:nvSpPr>
        <p:spPr>
          <a:xfrm>
            <a:off x="7110487" y="4777159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generics package</a:t>
            </a:r>
          </a:p>
        </p:txBody>
      </p:sp>
    </p:spTree>
    <p:extLst>
      <p:ext uri="{BB962C8B-B14F-4D97-AF65-F5344CB8AC3E}">
        <p14:creationId xmlns:p14="http://schemas.microsoft.com/office/powerpoint/2010/main" val="306252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does "type erasure" on generic type parameters</a:t>
            </a:r>
          </a:p>
          <a:p>
            <a:pPr lvl="1"/>
            <a:r>
              <a:rPr lang="en-GB" dirty="0"/>
              <a:t>Type info is only available at compile time, not at runtime</a:t>
            </a:r>
          </a:p>
          <a:p>
            <a:pPr lvl="1"/>
            <a:endParaRPr lang="en-GB" dirty="0"/>
          </a:p>
          <a:p>
            <a:r>
              <a:rPr lang="en-GB" dirty="0"/>
              <a:t>But… there is a way to access type info at runtime:</a:t>
            </a:r>
          </a:p>
          <a:p>
            <a:pPr lvl="1"/>
            <a:r>
              <a:rPr lang="en-GB" dirty="0"/>
              <a:t>Define the function as </a:t>
            </a:r>
            <a:r>
              <a:rPr lang="en-GB" dirty="0">
                <a:latin typeface="Courier New" panose="02070309020205020404" pitchFamily="49" charset="0"/>
              </a:rPr>
              <a:t>inline</a:t>
            </a:r>
            <a:r>
              <a:rPr lang="en-GB" dirty="0"/>
              <a:t>, so it's expanded in-situ</a:t>
            </a:r>
          </a:p>
          <a:p>
            <a:pPr lvl="1"/>
            <a:r>
              <a:rPr lang="en-GB" dirty="0"/>
              <a:t>Qualify the type parameter as </a:t>
            </a:r>
            <a:r>
              <a:rPr lang="en-GB" dirty="0">
                <a:latin typeface="Courier New" panose="02070309020205020404" pitchFamily="49" charset="0"/>
              </a:rPr>
              <a:t>reified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Type Info at Runtime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464F2C-A751-47F8-8749-869CDFEC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536321"/>
            <a:ext cx="823277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demoTypeInfoAtRuntime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getIfType</a:t>
            </a:r>
            <a:r>
              <a:rPr lang="en-GB" sz="1200" dirty="0">
                <a:latin typeface="Courier New" panose="02070309020205020404" pitchFamily="49" charset="0"/>
              </a:rPr>
              <a:t>&lt;Double&gt;(1234))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getIfType</a:t>
            </a:r>
            <a:r>
              <a:rPr lang="en-GB" sz="1200" dirty="0">
                <a:latin typeface="Courier New" panose="02070309020205020404" pitchFamily="49" charset="0"/>
              </a:rPr>
              <a:t>&lt;Double&gt;(3.14))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getIfType</a:t>
            </a:r>
            <a:r>
              <a:rPr lang="en-GB" sz="1200" dirty="0">
                <a:latin typeface="Courier New" panose="02070309020205020404" pitchFamily="49" charset="0"/>
              </a:rPr>
              <a:t>&lt;Double&gt;("wibble"))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inline</a:t>
            </a:r>
            <a:r>
              <a:rPr lang="en-GB" sz="1200" dirty="0">
                <a:latin typeface="Courier New" panose="02070309020205020404" pitchFamily="49" charset="0"/>
              </a:rPr>
              <a:t> fun &lt;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reified T</a:t>
            </a:r>
            <a:r>
              <a:rPr lang="en-GB" sz="1200" dirty="0">
                <a:latin typeface="Courier New" panose="02070309020205020404" pitchFamily="49" charset="0"/>
              </a:rPr>
              <a:t>&gt; </a:t>
            </a:r>
            <a:r>
              <a:rPr lang="en-GB" sz="1200" dirty="0" err="1">
                <a:latin typeface="Courier New" panose="02070309020205020404" pitchFamily="49" charset="0"/>
              </a:rPr>
              <a:t>getIfType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arg</a:t>
            </a:r>
            <a:r>
              <a:rPr lang="en-GB" sz="1200" dirty="0">
                <a:latin typeface="Courier New" panose="02070309020205020404" pitchFamily="49" charset="0"/>
              </a:rPr>
              <a:t>: Any): T?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("\</a:t>
            </a:r>
            <a:r>
              <a:rPr lang="en-GB" sz="1200">
                <a:latin typeface="Courier New" panose="02070309020205020404" pitchFamily="49" charset="0"/>
              </a:rPr>
              <a:t>narg </a:t>
            </a:r>
            <a:r>
              <a:rPr lang="en-GB" sz="1200" dirty="0">
                <a:latin typeface="Courier New" panose="02070309020205020404" pitchFamily="49" charset="0"/>
              </a:rPr>
              <a:t>is ${</a:t>
            </a:r>
            <a:r>
              <a:rPr lang="en-GB" sz="1200" dirty="0" err="1">
                <a:latin typeface="Courier New" panose="02070309020205020404" pitchFamily="49" charset="0"/>
              </a:rPr>
              <a:t>arg</a:t>
            </a:r>
            <a:r>
              <a:rPr lang="en-GB" sz="1200" dirty="0">
                <a:latin typeface="Courier New" panose="02070309020205020404" pitchFamily="49" charset="0"/>
              </a:rPr>
              <a:t>::class}, T is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T::class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return if (</a:t>
            </a:r>
            <a:r>
              <a:rPr lang="en-GB" sz="1200" dirty="0" err="1">
                <a:latin typeface="Courier New" panose="02070309020205020404" pitchFamily="49" charset="0"/>
              </a:rPr>
              <a:t>arg</a:t>
            </a:r>
            <a:r>
              <a:rPr lang="en-GB" sz="1200" dirty="0">
                <a:latin typeface="Courier New" panose="02070309020205020404" pitchFamily="49" charset="0"/>
              </a:rPr>
              <a:t> is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GB" sz="1200" dirty="0">
                <a:latin typeface="Courier New" panose="02070309020205020404" pitchFamily="49" charset="0"/>
              </a:rPr>
              <a:t>) </a:t>
            </a:r>
            <a:r>
              <a:rPr lang="en-GB" sz="1200" dirty="0" err="1">
                <a:latin typeface="Courier New" panose="02070309020205020404" pitchFamily="49" charset="0"/>
              </a:rPr>
              <a:t>arg</a:t>
            </a:r>
            <a:r>
              <a:rPr lang="en-GB" sz="1200" dirty="0">
                <a:latin typeface="Courier New" panose="02070309020205020404" pitchFamily="49" charset="0"/>
              </a:rPr>
              <a:t> else null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60714-5C99-4C57-B452-51753775581B}"/>
              </a:ext>
            </a:extLst>
          </p:cNvPr>
          <p:cNvSpPr txBox="1"/>
          <p:nvPr/>
        </p:nvSpPr>
        <p:spPr>
          <a:xfrm>
            <a:off x="7110487" y="6189103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909C3"/>
                </a:solidFill>
                <a:latin typeface="Courier New" panose="02070309020205020404" pitchFamily="49" charset="0"/>
              </a:rPr>
              <a:t>generics package</a:t>
            </a:r>
          </a:p>
        </p:txBody>
      </p:sp>
    </p:spTree>
    <p:extLst>
      <p:ext uri="{BB962C8B-B14F-4D97-AF65-F5344CB8AC3E}">
        <p14:creationId xmlns:p14="http://schemas.microsoft.com/office/powerpoint/2010/main" val="294494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Infix functions</a:t>
            </a:r>
          </a:p>
          <a:p>
            <a:pPr eaLnBrk="1" hangingPunct="1"/>
            <a:r>
              <a:rPr lang="en-GB" dirty="0"/>
              <a:t>Inline classes</a:t>
            </a:r>
          </a:p>
          <a:p>
            <a:pPr eaLnBrk="1" hangingPunct="1"/>
            <a:r>
              <a:rPr lang="en-GB" dirty="0"/>
              <a:t>Anonymous objects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dirty="0"/>
              <a:t>4. Miscellaneous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8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infix function is one where you can omit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dirty="0"/>
              <a:t> when you call the function - lets you create DSLs</a:t>
            </a:r>
          </a:p>
          <a:p>
            <a:pPr lvl="1"/>
            <a:endParaRPr lang="en-GB" dirty="0"/>
          </a:p>
          <a:p>
            <a:r>
              <a:rPr lang="en-GB" dirty="0"/>
              <a:t>Limitations for infix functions:</a:t>
            </a:r>
          </a:p>
          <a:p>
            <a:pPr lvl="1"/>
            <a:r>
              <a:rPr lang="en-GB" dirty="0"/>
              <a:t>Must be a member function or extension function</a:t>
            </a:r>
          </a:p>
          <a:p>
            <a:pPr lvl="1"/>
            <a:r>
              <a:rPr lang="en-GB" dirty="0"/>
              <a:t>Must have a single parameter (no default, not </a:t>
            </a:r>
            <a:r>
              <a:rPr lang="en-GB" dirty="0" err="1"/>
              <a:t>varargs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Infix Functions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23E72-ECFB-4F21-993C-706201F5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540087"/>
            <a:ext cx="823277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class Message(var value: String)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infix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fun append(str: String)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value += str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69302-34A8-4A78-B4F7-0B52C0DB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745765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var m = Message("super")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m.append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califragilist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")     // Normal syntax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m append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icexpialidocious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"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  // Can omit . and () for infix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41CBA-BB50-4C6A-BF60-3AA6A88EFD72}"/>
              </a:ext>
            </a:extLst>
          </p:cNvPr>
          <p:cNvSpPr txBox="1"/>
          <p:nvPr/>
        </p:nvSpPr>
        <p:spPr>
          <a:xfrm>
            <a:off x="6659994" y="4545838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DemoInfixFunctions.kt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4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you want to define a class to represent a single value, and supply some added semantics. For example: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SecurityToken</a:t>
            </a:r>
            <a:r>
              <a:rPr lang="en-GB" dirty="0"/>
              <a:t> (wraps a </a:t>
            </a:r>
            <a:r>
              <a:rPr lang="en-GB" dirty="0">
                <a:latin typeface="Courier New" panose="02070309020205020404" pitchFamily="49" charset="0"/>
              </a:rPr>
              <a:t>String</a:t>
            </a:r>
            <a:r>
              <a:rPr lang="en-GB" dirty="0"/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TemperatureC</a:t>
            </a:r>
            <a:r>
              <a:rPr lang="en-GB" dirty="0"/>
              <a:t> (wraps a </a:t>
            </a:r>
            <a:r>
              <a:rPr lang="en-GB" dirty="0">
                <a:latin typeface="Courier New" panose="02070309020205020404" pitchFamily="49" charset="0"/>
              </a:rPr>
              <a:t>Double</a:t>
            </a:r>
            <a:r>
              <a:rPr lang="en-GB" dirty="0"/>
              <a:t>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ExamMark</a:t>
            </a:r>
            <a:r>
              <a:rPr lang="en-GB" dirty="0"/>
              <a:t> (wraps an </a:t>
            </a:r>
            <a:r>
              <a:rPr lang="en-GB" dirty="0">
                <a:latin typeface="Courier New" panose="02070309020205020404" pitchFamily="49" charset="0"/>
              </a:rPr>
              <a:t>Int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If you define a "regular" class in these scenarios, it will be very inefficient</a:t>
            </a:r>
          </a:p>
          <a:p>
            <a:pPr lvl="1"/>
            <a:r>
              <a:rPr lang="en-GB" dirty="0"/>
              <a:t>Causes additional heap allocations</a:t>
            </a:r>
          </a:p>
          <a:p>
            <a:pPr lvl="1"/>
            <a:r>
              <a:rPr lang="en-GB" dirty="0"/>
              <a:t>Even worse if wrapped type is a primitive, thwarts optimizations</a:t>
            </a:r>
          </a:p>
          <a:p>
            <a:pPr lvl="1"/>
            <a:endParaRPr lang="en-GB" dirty="0"/>
          </a:p>
          <a:p>
            <a:r>
              <a:rPr lang="en-GB" dirty="0"/>
              <a:t>In such cases, you should define the class as "inline"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r>
              <a:rPr lang="en-GB" dirty="0"/>
              <a:t>See next slide for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Classes (1 of 3)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5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</a:rPr>
              <a:t>value</a:t>
            </a:r>
            <a:r>
              <a:rPr lang="en-GB" dirty="0"/>
              <a:t> keyword and annotate with </a:t>
            </a:r>
            <a:r>
              <a:rPr lang="en-GB" dirty="0">
                <a:latin typeface="Courier New" panose="02070309020205020404" pitchFamily="49" charset="0"/>
              </a:rPr>
              <a:t>@JvmInline</a:t>
            </a:r>
          </a:p>
          <a:p>
            <a:pPr lvl="1"/>
            <a:r>
              <a:rPr lang="en-GB" dirty="0"/>
              <a:t>Define a primary constructor with a single property</a:t>
            </a:r>
          </a:p>
          <a:p>
            <a:pPr lvl="1"/>
            <a:r>
              <a:rPr lang="en-GB" dirty="0"/>
              <a:t>Plus any other members (not </a:t>
            </a:r>
            <a:r>
              <a:rPr lang="en-GB" dirty="0" err="1"/>
              <a:t>init</a:t>
            </a:r>
            <a:r>
              <a:rPr lang="en-GB" dirty="0"/>
              <a:t> blocks or prop backing fields)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Classes (2 of 3)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C4A06-F620-4804-93F2-22671AE3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400826"/>
            <a:ext cx="8232776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@JvmInline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value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class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SecurityToken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value: 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9D29B-2E7C-49F1-B91F-BDA2374E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965048"/>
            <a:ext cx="8232776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@JvmInline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value 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TemperatureC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value: Double) {</a:t>
            </a:r>
          </a:p>
          <a:p>
            <a:endParaRPr lang="en-GB" sz="8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asKelvin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: Double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get() = value + 273.15</a:t>
            </a:r>
          </a:p>
          <a:p>
            <a:endParaRPr lang="en-GB" sz="8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asFahrenheit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: Double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get() = 32.0 + (value * 9.0) / 5.0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52DA6-2D6E-4746-89ED-55D894CB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700667"/>
            <a:ext cx="8232776" cy="204827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@JvmInline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value 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ExamMark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value: Int) {</a:t>
            </a:r>
          </a:p>
          <a:p>
            <a:endParaRPr lang="en-GB" sz="8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grade: String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get() = when(value)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in 70..100 -&gt; "A"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in 60..69  -&gt; "B"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in 50..59  -&gt; "C"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    else       -&gt; "FAIL"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    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4A032-04A9-42D8-A204-DA599F5B6D3E}"/>
              </a:ext>
            </a:extLst>
          </p:cNvPr>
          <p:cNvSpPr txBox="1"/>
          <p:nvPr/>
        </p:nvSpPr>
        <p:spPr>
          <a:xfrm>
            <a:off x="6738592" y="6468841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DemoInlineClasses.kt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6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use an inline class just like a "normal" class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At runtime, instances of an inline class will be represented using its single property</a:t>
            </a:r>
          </a:p>
          <a:p>
            <a:pPr lvl="1"/>
            <a:r>
              <a:rPr lang="en-GB" dirty="0"/>
              <a:t>Data of the class is "</a:t>
            </a:r>
            <a:r>
              <a:rPr lang="en-GB" dirty="0" err="1"/>
              <a:t>inlined</a:t>
            </a:r>
            <a:r>
              <a:rPr lang="en-GB" dirty="0"/>
              <a:t>" into its usages</a:t>
            </a:r>
          </a:p>
          <a:p>
            <a:pPr lvl="1"/>
            <a:r>
              <a:rPr lang="en-GB" dirty="0"/>
              <a:t>No double-hit on the heap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Classes (3 of 3)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52DA6-2D6E-4746-89ED-55D894CB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703283"/>
            <a:ext cx="823277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st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SecurityToken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("wibble")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println(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st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t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TemperatureC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(100.0)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println(t)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println(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t.asKelvin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println(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t.asFahrenheit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m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ExamMark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(99)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println(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m.grade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4A032-04A9-42D8-A204-DA599F5B6D3E}"/>
              </a:ext>
            </a:extLst>
          </p:cNvPr>
          <p:cNvSpPr txBox="1"/>
          <p:nvPr/>
        </p:nvSpPr>
        <p:spPr>
          <a:xfrm>
            <a:off x="6738592" y="3358142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DemoInlineClasses.kt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6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have a one-off bunch of values you want to collate together, for convenience within a function</a:t>
            </a:r>
          </a:p>
          <a:p>
            <a:pPr lvl="1"/>
            <a:r>
              <a:rPr lang="en-GB" dirty="0"/>
              <a:t>Defining a class would be over-the-top</a:t>
            </a:r>
          </a:p>
          <a:p>
            <a:pPr lvl="1"/>
            <a:r>
              <a:rPr lang="en-GB" dirty="0"/>
              <a:t>You can group the data (+ functions) into an anonymous object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Anonymous Objects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52DA6-2D6E-4746-89ED-55D894CB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83826"/>
            <a:ext cx="8232776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myObj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= object {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var x = 10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var y = 20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var z = 30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override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toString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(): String {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    return "$x, $y, $z"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    }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myObj.x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+= 100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myObj.y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= 72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println("$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myObj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is of type ${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myObj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::class}")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4A032-04A9-42D8-A204-DA599F5B6D3E}"/>
              </a:ext>
            </a:extLst>
          </p:cNvPr>
          <p:cNvSpPr txBox="1"/>
          <p:nvPr/>
        </p:nvSpPr>
        <p:spPr>
          <a:xfrm>
            <a:off x="6459669" y="4815793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DemoAnonymousObjects.kt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3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nullable variable</a:t>
            </a:r>
          </a:p>
          <a:p>
            <a:pPr eaLnBrk="1" hangingPunct="1"/>
            <a:r>
              <a:rPr lang="en-GB" dirty="0"/>
              <a:t>Accessing members on a nullable variable</a:t>
            </a:r>
          </a:p>
          <a:p>
            <a:pPr eaLnBrk="1" hangingPunct="1"/>
            <a:r>
              <a:rPr lang="en-GB" dirty="0"/>
              <a:t>Using the safe call and Elvis operators</a:t>
            </a:r>
          </a:p>
          <a:p>
            <a:pPr eaLnBrk="1" hangingPunct="1"/>
            <a:r>
              <a:rPr lang="en-GB" dirty="0"/>
              <a:t>Performing safe assignment</a:t>
            </a:r>
          </a:p>
          <a:p>
            <a:pPr eaLnBrk="1" hangingPunct="1"/>
            <a:r>
              <a:rPr lang="en-GB" dirty="0"/>
              <a:t>Collections of nullable</a:t>
            </a:r>
          </a:p>
          <a:p>
            <a:pPr eaLnBrk="1" hangingPunct="1"/>
            <a:r>
              <a:rPr lang="en-GB" dirty="0"/>
              <a:t>Aside: Circumventing null safety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dirty="0"/>
              <a:t>1. Null Safety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7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Null pointer exceptions (NPE) are a scourge in Java</a:t>
            </a:r>
          </a:p>
          <a:p>
            <a:pPr lvl="1"/>
            <a:r>
              <a:rPr lang="en-GB" dirty="0"/>
              <a:t>They can happen so easily, and have devastating effects</a:t>
            </a:r>
          </a:p>
          <a:p>
            <a:pPr lvl="1"/>
            <a:endParaRPr lang="en-GB" dirty="0"/>
          </a:p>
          <a:p>
            <a:r>
              <a:rPr lang="en-GB" dirty="0"/>
              <a:t>Kotlin doesn't allow "regular" variables to be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GB" dirty="0"/>
              <a:t>So you can never get a NPE - hooray!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47F28-E5D1-4D08-81D5-3725E82F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302537"/>
            <a:ext cx="8232776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demoNullSafety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Normal types cannot be assigned null.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s1: String = "</a:t>
            </a:r>
            <a:r>
              <a:rPr lang="en-GB" sz="1200" dirty="0" err="1">
                <a:latin typeface="Courier New" panose="02070309020205020404" pitchFamily="49" charset="0"/>
              </a:rPr>
              <a:t>Hei</a:t>
            </a:r>
            <a:r>
              <a:rPr lang="en-GB" sz="1200" dirty="0"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s1 = null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So you'll never ever get a NPE when you access members.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println("s1 has length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s1.length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F50-2FDC-4A3D-84BA-46BF81589480}"/>
              </a:ext>
            </a:extLst>
          </p:cNvPr>
          <p:cNvSpPr txBox="1"/>
          <p:nvPr/>
        </p:nvSpPr>
        <p:spPr>
          <a:xfrm>
            <a:off x="7017514" y="4767255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DemoNullSafety.kt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a variable to be nullable, define like so: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latin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Nullable Variable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47F28-E5D1-4D08-81D5-3725E82F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955301"/>
            <a:ext cx="823277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demoNullableTypes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If you want a variable to possibly be null, use syntax </a:t>
            </a:r>
            <a:r>
              <a:rPr lang="en-GB" sz="1200" dirty="0" err="1">
                <a:latin typeface="Courier New" panose="02070309020205020404" pitchFamily="49" charset="0"/>
              </a:rPr>
              <a:t>SomeType</a:t>
            </a:r>
            <a:r>
              <a:rPr lang="en-GB" sz="1200" dirty="0">
                <a:latin typeface="Courier New" panose="02070309020205020404" pitchFamily="49" charset="0"/>
              </a:rPr>
              <a:t>?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s1 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String? </a:t>
            </a:r>
            <a:r>
              <a:rPr lang="en-GB" sz="1200" dirty="0">
                <a:latin typeface="Courier New" panose="02070309020205020404" pitchFamily="49" charset="0"/>
              </a:rPr>
              <a:t>= "Bonjour"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println(s1)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Can now assign null to variable.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 = null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println(s1)  // Prints null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F50-2FDC-4A3D-84BA-46BF81589480}"/>
              </a:ext>
            </a:extLst>
          </p:cNvPr>
          <p:cNvSpPr txBox="1"/>
          <p:nvPr/>
        </p:nvSpPr>
        <p:spPr>
          <a:xfrm>
            <a:off x="7017514" y="4617937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DemoNullSafety.kt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60DFB-F5DF-4E0E-8F2D-128DBDE5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33" y="1675693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</a:rPr>
              <a:t>aNullableVariable</a:t>
            </a:r>
            <a:r>
              <a:rPr lang="en-GB" sz="1200" dirty="0">
                <a:latin typeface="Courier New" panose="02070309020205020404" pitchFamily="49" charset="0"/>
              </a:rPr>
              <a:t> 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SomeType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032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can't call methods on a nullable variable directly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Instead you must test against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  <a:r>
              <a:rPr lang="en-GB" dirty="0"/>
              <a:t> first</a:t>
            </a:r>
          </a:p>
          <a:p>
            <a:endParaRPr lang="en-GB" dirty="0">
              <a:latin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Accessing Members on a Nullable Variable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7AF98-67A4-4EF1-A820-004E82A8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33" y="1662440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 err="1">
                <a:latin typeface="Courier New" panose="02070309020205020404" pitchFamily="49" charset="0"/>
              </a:rPr>
              <a:t>aNullableVariable.someMember</a:t>
            </a:r>
            <a:r>
              <a:rPr lang="en-GB" sz="1200" dirty="0">
                <a:latin typeface="Courier New" panose="02070309020205020404" pitchFamily="49" charset="0"/>
              </a:rPr>
              <a:t>    // Can't do this, variable could be null 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36A0F-41C6-46A3-B019-08840C28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923903"/>
            <a:ext cx="8232776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demoAccessingMembersOnNullableVariable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s1 : String? = "Bonjour"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</a:t>
            </a:r>
            <a:r>
              <a:rPr lang="en-GB" sz="1200" dirty="0" err="1">
                <a:latin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(s1 != null) s1.length else 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println("s1 has length $</a:t>
            </a:r>
            <a:r>
              <a:rPr lang="en-GB" sz="1200" dirty="0" err="1">
                <a:latin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</a:rPr>
              <a:t>")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s2 : String? = "</a:t>
            </a:r>
            <a:r>
              <a:rPr lang="en-GB" sz="1200" dirty="0" err="1">
                <a:latin typeface="Courier New" panose="02070309020205020404" pitchFamily="49" charset="0"/>
              </a:rPr>
              <a:t>Prynhawn</a:t>
            </a:r>
            <a:r>
              <a:rPr lang="en-GB" sz="1200" dirty="0">
                <a:latin typeface="Courier New" panose="02070309020205020404" pitchFamily="49" charset="0"/>
              </a:rPr>
              <a:t> da </a:t>
            </a:r>
            <a:r>
              <a:rPr lang="en-GB" sz="1200" dirty="0" err="1">
                <a:latin typeface="Courier New" panose="02070309020205020404" pitchFamily="49" charset="0"/>
              </a:rPr>
              <a:t>pawb</a:t>
            </a:r>
            <a:r>
              <a:rPr lang="en-GB" sz="1200" dirty="0">
                <a:latin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(s2 != null)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// Kotlin allows us to use s2 freely here, cos it's definitely not null.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println("s2 uppercase is ${s2.uppercase()}")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println("s2 lowercase is ${s2.lowercase()}")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F50-2FDC-4A3D-84BA-46BF81589480}"/>
              </a:ext>
            </a:extLst>
          </p:cNvPr>
          <p:cNvSpPr txBox="1"/>
          <p:nvPr/>
        </p:nvSpPr>
        <p:spPr>
          <a:xfrm>
            <a:off x="7017514" y="531857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DemoNullSafety.kt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5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safe call operator is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You can use it to access members safely on a nullable variable</a:t>
            </a:r>
          </a:p>
          <a:p>
            <a:pPr lvl="1"/>
            <a:r>
              <a:rPr lang="en-GB" dirty="0"/>
              <a:t>If variable is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  <a:r>
              <a:rPr lang="en-GB" dirty="0"/>
              <a:t>, Kotlin just returns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Often used in conjunction with the Elvis operator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</a:rPr>
              <a:t>?:</a:t>
            </a:r>
          </a:p>
          <a:p>
            <a:pPr lvl="1"/>
            <a:r>
              <a:rPr lang="en-GB" dirty="0"/>
              <a:t>Returns expr on LHS if not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  <a:r>
              <a:rPr lang="en-GB" dirty="0"/>
              <a:t>, else returns expr on RHS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the Safe Call and Elvis Operators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36A0F-41C6-46A3-B019-08840C28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61559"/>
            <a:ext cx="8232776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demoSafeCallAndElvisOperators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s1: String? = "  </a:t>
            </a:r>
            <a:r>
              <a:rPr lang="en-GB" sz="1200" dirty="0" err="1">
                <a:latin typeface="Courier New" panose="02070309020205020404" pitchFamily="49" charset="0"/>
              </a:rPr>
              <a:t>Sawubona</a:t>
            </a:r>
            <a:r>
              <a:rPr lang="en-GB" sz="1200" dirty="0">
                <a:latin typeface="Courier New" panose="02070309020205020404" pitchFamily="49" charset="0"/>
              </a:rPr>
              <a:t>   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s2: String? = null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println(s1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length)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println(s2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length)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s1?.length ?: 0 </a:t>
            </a:r>
            <a:r>
              <a:rPr lang="en-GB" sz="1200" dirty="0">
                <a:latin typeface="Courier New" panose="02070309020205020404" pitchFamily="49" charset="0"/>
              </a:rPr>
              <a:t>  // Note the Elvis operator ?: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</a:t>
            </a:r>
            <a:r>
              <a:rPr lang="en-GB" sz="1200" dirty="0" err="1">
                <a:latin typeface="Courier New" panose="02070309020205020404" pitchFamily="49" charset="0"/>
              </a:rPr>
              <a:t>len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println(s1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trim()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reversed()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lowercase())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println(s2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trim()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reversed()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lowercase())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F50-2FDC-4A3D-84BA-46BF81589480}"/>
              </a:ext>
            </a:extLst>
          </p:cNvPr>
          <p:cNvSpPr txBox="1"/>
          <p:nvPr/>
        </p:nvSpPr>
        <p:spPr>
          <a:xfrm>
            <a:off x="7017514" y="6060273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DemoNullSafety.kt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3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the safe call operator on the LHS of an assignment</a:t>
            </a:r>
          </a:p>
          <a:p>
            <a:pPr lvl="1"/>
            <a:r>
              <a:rPr lang="en-GB" dirty="0"/>
              <a:t>If one of the receivers is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  <a:r>
              <a:rPr lang="en-GB" dirty="0"/>
              <a:t>, assignment is skipped and the RHS expression is not evaluated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Performing Safe Assignment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36A0F-41C6-46A3-B019-08840C28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20223"/>
            <a:ext cx="8232776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Car(var make: String, var model: String)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Person(var name: String, var age: Int, var car: Car)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demoSafeAssignment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p1: Person? = Person("Andy", 55, Car("Mazda", "6"))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p1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car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model = "CX-30"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println(p1?.car?.model)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p2: Person? = null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p2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car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>
                <a:latin typeface="Courier New" panose="02070309020205020404" pitchFamily="49" charset="0"/>
              </a:rPr>
              <a:t>make = "Bugatti"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println(p2?.car?.model)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F50-2FDC-4A3D-84BA-46BF81589480}"/>
              </a:ext>
            </a:extLst>
          </p:cNvPr>
          <p:cNvSpPr txBox="1"/>
          <p:nvPr/>
        </p:nvSpPr>
        <p:spPr>
          <a:xfrm>
            <a:off x="7017514" y="4933840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DemoNullSafety.kt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create a "normal" collection, it isn't allowed to hold </a:t>
            </a:r>
            <a:r>
              <a:rPr lang="en-GB" dirty="0">
                <a:latin typeface="Courier New" panose="02070309020205020404" pitchFamily="49" charset="0"/>
              </a:rPr>
              <a:t>null</a:t>
            </a:r>
            <a:r>
              <a:rPr lang="en-GB" dirty="0"/>
              <a:t> values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you want a collection to hold possible nulls, you must specify </a:t>
            </a:r>
            <a:r>
              <a:rPr lang="en-GB" dirty="0" err="1">
                <a:latin typeface="Courier New" panose="02070309020205020404" pitchFamily="49" charset="0"/>
              </a:rPr>
              <a:t>SomeType</a:t>
            </a:r>
            <a:r>
              <a:rPr lang="en-GB" dirty="0">
                <a:latin typeface="Courier New" panose="02070309020205020404" pitchFamily="49" charset="0"/>
              </a:rPr>
              <a:t>?</a:t>
            </a:r>
            <a:r>
              <a:rPr lang="en-GB" dirty="0"/>
              <a:t> as the type parameter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We'll discuss collections in detail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Collections of Nullable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36A0F-41C6-46A3-B019-08840C28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72217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fun </a:t>
            </a:r>
            <a:r>
              <a:rPr lang="en-GB" sz="1200" dirty="0" err="1">
                <a:latin typeface="Courier New" panose="02070309020205020404" pitchFamily="49" charset="0"/>
              </a:rPr>
              <a:t>demoCollectionOfNullable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list2 : List&lt;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String?</a:t>
            </a:r>
            <a:r>
              <a:rPr lang="en-GB" sz="1200" dirty="0">
                <a:latin typeface="Courier New" panose="02070309020205020404" pitchFamily="49" charset="0"/>
              </a:rPr>
              <a:t>&gt; = </a:t>
            </a:r>
            <a:r>
              <a:rPr lang="en-GB" sz="1200" dirty="0" err="1">
                <a:latin typeface="Courier New" panose="02070309020205020404" pitchFamily="49" charset="0"/>
              </a:rPr>
              <a:t>listOf</a:t>
            </a:r>
            <a:r>
              <a:rPr lang="en-GB" sz="1200" dirty="0">
                <a:latin typeface="Courier New" panose="02070309020205020404" pitchFamily="49" charset="0"/>
              </a:rPr>
              <a:t>("Huey", "Louis", "Dewey",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for (s in list2)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println("$s has length ${</a:t>
            </a:r>
            <a:r>
              <a:rPr lang="en-GB" sz="1200" dirty="0" err="1">
                <a:latin typeface="Courier New" panose="02070309020205020404" pitchFamily="49" charset="0"/>
              </a:rPr>
              <a:t>s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?.</a:t>
            </a:r>
            <a:r>
              <a:rPr lang="en-GB" sz="1200" dirty="0" err="1">
                <a:latin typeface="Courier New" panose="02070309020205020404" pitchFamily="49" charset="0"/>
              </a:rPr>
              <a:t>length</a:t>
            </a:r>
            <a:r>
              <a:rPr lang="en-GB" sz="1200" dirty="0">
                <a:latin typeface="Courier New" panose="02070309020205020404" pitchFamily="49" charset="0"/>
              </a:rPr>
              <a:t>}")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78F50-2FDC-4A3D-84BA-46BF81589480}"/>
              </a:ext>
            </a:extLst>
          </p:cNvPr>
          <p:cNvSpPr txBox="1"/>
          <p:nvPr/>
        </p:nvSpPr>
        <p:spPr>
          <a:xfrm>
            <a:off x="7017514" y="4965521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909C3"/>
                </a:solidFill>
                <a:latin typeface="Courier New" panose="02070309020205020404" pitchFamily="49" charset="0"/>
              </a:rPr>
              <a:t>DemoNullSafety.kt</a:t>
            </a:r>
            <a:endParaRPr lang="en-GB" sz="1200" b="1" dirty="0">
              <a:solidFill>
                <a:srgbClr val="0909C3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190DC-BEAD-45BE-834B-07C13E56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33" y="2046750"/>
            <a:ext cx="8232776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val list1 : List&lt;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String</a:t>
            </a:r>
            <a:r>
              <a:rPr lang="en-GB" sz="1200" dirty="0">
                <a:latin typeface="Courier New" panose="02070309020205020404" pitchFamily="49" charset="0"/>
              </a:rPr>
              <a:t>&gt; = </a:t>
            </a:r>
            <a:r>
              <a:rPr lang="en-GB" sz="1200" dirty="0" err="1">
                <a:latin typeface="Courier New" panose="02070309020205020404" pitchFamily="49" charset="0"/>
              </a:rPr>
              <a:t>listOf</a:t>
            </a:r>
            <a:r>
              <a:rPr lang="en-GB" sz="1200" dirty="0">
                <a:latin typeface="Courier New" panose="02070309020205020404" pitchFamily="49" charset="0"/>
              </a:rPr>
              <a:t>("Huey", "Louis", "Dewey",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r>
              <a:rPr lang="en-GB" sz="1200" dirty="0">
                <a:latin typeface="Courier New" panose="02070309020205020404" pitchFamily="49" charset="0"/>
              </a:rPr>
              <a:t>)   // NOPE!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28417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2640</Words>
  <Application>Microsoft Office PowerPoint</Application>
  <PresentationFormat>On-screen Show (4:3)</PresentationFormat>
  <Paragraphs>497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Class Techniques Part One</vt:lpstr>
      <vt:lpstr>Contents</vt:lpstr>
      <vt:lpstr>1. Null Safety</vt:lpstr>
      <vt:lpstr>Overview</vt:lpstr>
      <vt:lpstr>Defining a Nullable Variable</vt:lpstr>
      <vt:lpstr>Accessing Members on a Nullable Variable</vt:lpstr>
      <vt:lpstr>Using the Safe Call and Elvis Operators</vt:lpstr>
      <vt:lpstr>Performing Safe Assignment</vt:lpstr>
      <vt:lpstr>Collections of Nullable</vt:lpstr>
      <vt:lpstr>Aside: Circumventing Null Safety</vt:lpstr>
      <vt:lpstr>2. Exception Handling</vt:lpstr>
      <vt:lpstr>Overview of Exceptions in Kotlin</vt:lpstr>
      <vt:lpstr>Try/Catch/Finally</vt:lpstr>
      <vt:lpstr>Try/Catch Expressions</vt:lpstr>
      <vt:lpstr>Try-with-Resources in Kotlin</vt:lpstr>
      <vt:lpstr>Example</vt:lpstr>
      <vt:lpstr>3. Generics</vt:lpstr>
      <vt:lpstr>Overview of Generics in Kotlin</vt:lpstr>
      <vt:lpstr>Defining a Generic Class</vt:lpstr>
      <vt:lpstr>Using a Generic Class</vt:lpstr>
      <vt:lpstr>Defining and Calling a Generic Function</vt:lpstr>
      <vt:lpstr>Accessing Type Info at Runtime</vt:lpstr>
      <vt:lpstr>4. Miscellaneous Techniques</vt:lpstr>
      <vt:lpstr>Infix Functions</vt:lpstr>
      <vt:lpstr>Inline Classes (1 of 3)</vt:lpstr>
      <vt:lpstr>Inline Classes (2 of 3)</vt:lpstr>
      <vt:lpstr>Inline Classes (3 of 3)</vt:lpstr>
      <vt:lpstr>Anonymous Objects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279</cp:revision>
  <dcterms:created xsi:type="dcterms:W3CDTF">2013-11-10T11:46:39Z</dcterms:created>
  <dcterms:modified xsi:type="dcterms:W3CDTF">2023-11-17T07:20:39Z</dcterms:modified>
</cp:coreProperties>
</file>