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316" r:id="rId2"/>
    <p:sldId id="317" r:id="rId3"/>
    <p:sldId id="358" r:id="rId4"/>
    <p:sldId id="327" r:id="rId5"/>
    <p:sldId id="328" r:id="rId6"/>
    <p:sldId id="383" r:id="rId7"/>
    <p:sldId id="329" r:id="rId8"/>
    <p:sldId id="361" r:id="rId9"/>
    <p:sldId id="362" r:id="rId10"/>
    <p:sldId id="384" r:id="rId11"/>
    <p:sldId id="385" r:id="rId12"/>
    <p:sldId id="386" r:id="rId13"/>
    <p:sldId id="387" r:id="rId14"/>
    <p:sldId id="388" r:id="rId15"/>
    <p:sldId id="612" r:id="rId16"/>
    <p:sldId id="614" r:id="rId17"/>
    <p:sldId id="633" r:id="rId18"/>
    <p:sldId id="634" r:id="rId19"/>
    <p:sldId id="635" r:id="rId20"/>
    <p:sldId id="636" r:id="rId21"/>
    <p:sldId id="637" r:id="rId22"/>
    <p:sldId id="638" r:id="rId23"/>
    <p:sldId id="639" r:id="rId24"/>
    <p:sldId id="640" r:id="rId25"/>
    <p:sldId id="641" r:id="rId26"/>
    <p:sldId id="642" r:id="rId27"/>
    <p:sldId id="643" r:id="rId28"/>
    <p:sldId id="644" r:id="rId29"/>
    <p:sldId id="645" r:id="rId30"/>
    <p:sldId id="646" r:id="rId31"/>
    <p:sldId id="647" r:id="rId32"/>
    <p:sldId id="648" r:id="rId33"/>
    <p:sldId id="649" r:id="rId34"/>
    <p:sldId id="650" r:id="rId35"/>
    <p:sldId id="651" r:id="rId36"/>
    <p:sldId id="652" r:id="rId37"/>
    <p:sldId id="653" r:id="rId38"/>
    <p:sldId id="654" r:id="rId39"/>
    <p:sldId id="655" r:id="rId40"/>
    <p:sldId id="656" r:id="rId41"/>
    <p:sldId id="657" r:id="rId42"/>
    <p:sldId id="364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A4A3A4"/>
          </p15:clr>
        </p15:guide>
        <p15:guide id="2" pos="5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1" autoAdjust="0"/>
    <p:restoredTop sz="86434" autoAdjust="0"/>
  </p:normalViewPr>
  <p:slideViewPr>
    <p:cSldViewPr snapToGrid="0" snapToObjects="1">
      <p:cViewPr varScale="1">
        <p:scale>
          <a:sx n="126" d="100"/>
          <a:sy n="126" d="100"/>
        </p:scale>
        <p:origin x="570" y="69"/>
      </p:cViewPr>
      <p:guideLst>
        <p:guide orient="horz" pos="1071"/>
        <p:guide pos="532"/>
      </p:guideLst>
    </p:cSldViewPr>
  </p:slideViewPr>
  <p:outlineViewPr>
    <p:cViewPr>
      <p:scale>
        <a:sx n="33" d="100"/>
        <a:sy n="33" d="100"/>
      </p:scale>
      <p:origin x="0" y="5389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574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Class Techniques - Part Two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</p:spTree>
    <p:extLst>
      <p:ext uri="{BB962C8B-B14F-4D97-AF65-F5344CB8AC3E}">
        <p14:creationId xmlns:p14="http://schemas.microsoft.com/office/powerpoint/2010/main" val="314005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08:17:1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68 7600 0 0,'-13'-12'160'0'0,"2"4"32"0"0,1-1-192 0 0,4 1 0 0 0,0 3 0 0 0,-1 0 0 0 0,1-2 192 0 0,3 2 0 0 0,-3-3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08:29:2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9936 0 0,'0'8'216'0'0,"-3"1"40"0"0,0-4 16 0 0,3 0 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08:32:4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 9896 0 0,'0'0'200'0'0,"-3"-2"64"0"0,0-4-264 0 0,0 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Class Techniques - Part Two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49306" y="4241292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6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51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78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00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294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259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273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Enums</a:t>
            </a:r>
            <a:r>
              <a:rPr lang="en-US" dirty="0"/>
              <a:t> were introduced in Java 1.5. Before that, if you wanted to define a type with a fixed set of allowable values, you had to define a class and specify the allowed values as </a:t>
            </a:r>
            <a:r>
              <a:rPr lang="en-US" dirty="0">
                <a:latin typeface="Courier New" panose="02070309020205020404" pitchFamily="49" charset="0"/>
              </a:rPr>
              <a:t>static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</a:rPr>
              <a:t>final</a:t>
            </a:r>
            <a:r>
              <a:rPr lang="en-US" dirty="0"/>
              <a:t> fields in the class. The example in the slide shows this traditional approach.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3666542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615272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258090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2857113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2675605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2092142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687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Enums</a:t>
            </a:r>
            <a:r>
              <a:rPr lang="en-US" dirty="0"/>
              <a:t> were introduced in Java 1.5. Before that, if you wanted to define a type with a fixed set of allowable values, you had to define a class and specify the allowed values as </a:t>
            </a:r>
            <a:r>
              <a:rPr lang="en-US" dirty="0">
                <a:latin typeface="Courier New" panose="02070309020205020404" pitchFamily="49" charset="0"/>
              </a:rPr>
              <a:t>static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</a:rPr>
              <a:t>final</a:t>
            </a:r>
            <a:r>
              <a:rPr lang="en-US" dirty="0"/>
              <a:t> fields in the class. The example in the slide shows this traditional approach.</a:t>
            </a:r>
          </a:p>
        </p:txBody>
      </p:sp>
    </p:spTree>
    <p:extLst>
      <p:ext uri="{BB962C8B-B14F-4D97-AF65-F5344CB8AC3E}">
        <p14:creationId xmlns:p14="http://schemas.microsoft.com/office/powerpoint/2010/main" val="2087814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609409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165531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2541806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65532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3425353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2975461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14479648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1284337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930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Enums</a:t>
            </a:r>
            <a:r>
              <a:rPr lang="en-US" dirty="0"/>
              <a:t> were introduced in Java 1.5. Before that, if you wanted to define a type with a fixed set of allowable values, you had to define a class and specify the allowed values as </a:t>
            </a:r>
            <a:r>
              <a:rPr lang="en-US" dirty="0">
                <a:latin typeface="Courier New" panose="02070309020205020404" pitchFamily="49" charset="0"/>
              </a:rPr>
              <a:t>static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</a:rPr>
              <a:t>final</a:t>
            </a:r>
            <a:r>
              <a:rPr lang="en-US" dirty="0"/>
              <a:t> fields in the class. The example in the slide shows this traditional approach.</a:t>
            </a:r>
          </a:p>
        </p:txBody>
      </p:sp>
    </p:spTree>
    <p:extLst>
      <p:ext uri="{BB962C8B-B14F-4D97-AF65-F5344CB8AC3E}">
        <p14:creationId xmlns:p14="http://schemas.microsoft.com/office/powerpoint/2010/main" val="614269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13214449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19612404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1776687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31060519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311202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3029560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r>
              <a:rPr lang="en-US" dirty="0"/>
              <a:t> in client code is easy. Simply use the </a:t>
            </a:r>
            <a:r>
              <a:rPr lang="en-US" dirty="0" err="1"/>
              <a:t>enum</a:t>
            </a:r>
            <a:r>
              <a:rPr lang="en-US" dirty="0"/>
              <a:t> type, followed by a dot, followed by the </a:t>
            </a:r>
            <a:r>
              <a:rPr lang="en-US" dirty="0" err="1"/>
              <a:t>enum</a:t>
            </a:r>
            <a:r>
              <a:rPr lang="en-US" dirty="0"/>
              <a:t> field you're interested in. For example, </a:t>
            </a:r>
            <a:r>
              <a:rPr lang="en-US" dirty="0" err="1">
                <a:latin typeface="Courier New" panose="02070309020205020404" pitchFamily="49" charset="0"/>
              </a:rPr>
              <a:t>Direction.SOUTH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 err="1"/>
              <a:t>enum</a:t>
            </a:r>
            <a:r>
              <a:rPr lang="en-US" dirty="0"/>
              <a:t> types have </a:t>
            </a:r>
            <a:r>
              <a:rPr lang="en-US" dirty="0">
                <a:latin typeface="Courier New" panose="02070309020205020404" pitchFamily="49" charset="0"/>
              </a:rPr>
              <a:t>equals()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methods. The example in the slide shows the effect of the </a:t>
            </a:r>
            <a:r>
              <a:rPr lang="en-US" dirty="0" err="1">
                <a:latin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ordinal()</a:t>
            </a:r>
            <a:r>
              <a:rPr lang="en-US" dirty="0"/>
              <a:t> methods in particular.</a:t>
            </a:r>
          </a:p>
        </p:txBody>
      </p:sp>
    </p:spTree>
    <p:extLst>
      <p:ext uri="{BB962C8B-B14F-4D97-AF65-F5344CB8AC3E}">
        <p14:creationId xmlns:p14="http://schemas.microsoft.com/office/powerpoint/2010/main" val="1394060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702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  <a:lvl4pPr>
              <a:defRPr>
                <a:latin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9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7E9B-2750-40FF-A4D5-AA60E3109090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806CC3-376C-4EEC-9585-51920BA282A2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DBEBBE6-C3A9-4D1A-B16E-4DF911A4CB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B51AA8-8BBA-4868-953A-EB90D1F2127D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7574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03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fld id="{B016C11A-B916-4667-8D69-E957939188D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5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Open Sans" panose="020B0606030504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Open Sans" panose="020B06060305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Open Sans" panose="020B06060305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293" y="1698605"/>
            <a:ext cx="8094095" cy="1360488"/>
          </a:xfrm>
        </p:spPr>
        <p:txBody>
          <a:bodyPr/>
          <a:lstStyle/>
          <a:p>
            <a:r>
              <a:rPr lang="en-GB" dirty="0"/>
              <a:t>Class Techniques</a:t>
            </a:r>
            <a:br>
              <a:rPr lang="en-GB" dirty="0"/>
            </a:br>
            <a:r>
              <a:rPr lang="en-GB"/>
              <a:t>Part Two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84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AC02633-4BC3-49D8-9D2A-0482CF07C07D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Data Class </a:t>
            </a:r>
            <a:r>
              <a:rPr lang="en-GB" altLang="en-US" dirty="0" err="1"/>
              <a:t>Destructuring</a:t>
            </a:r>
            <a:r>
              <a:rPr lang="en-GB" altLang="en-US" dirty="0"/>
              <a:t> (1 of 2)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Data classes have </a:t>
            </a:r>
            <a:r>
              <a:rPr lang="en-GB" dirty="0" err="1">
                <a:latin typeface="Courier New" panose="02070309020205020404" pitchFamily="49" charset="0"/>
              </a:rPr>
              <a:t>componentN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methods </a:t>
            </a:r>
          </a:p>
          <a:p>
            <a:pPr lvl="1"/>
            <a:r>
              <a:rPr lang="en-GB" altLang="en-US" dirty="0"/>
              <a:t>Can be used in "</a:t>
            </a:r>
            <a:r>
              <a:rPr lang="en-GB" altLang="en-US" dirty="0" err="1"/>
              <a:t>destructuring</a:t>
            </a:r>
            <a:r>
              <a:rPr lang="en-GB" altLang="en-US" dirty="0"/>
              <a:t>" declarations</a:t>
            </a:r>
          </a:p>
          <a:p>
            <a:pPr lvl="1"/>
            <a:r>
              <a:rPr lang="en-GB" altLang="en-US" dirty="0"/>
              <a:t>i.e. extract properties into separate variables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Kotlin compiles a </a:t>
            </a:r>
            <a:r>
              <a:rPr lang="en-GB" altLang="en-US" dirty="0" err="1"/>
              <a:t>destructuring</a:t>
            </a:r>
            <a:r>
              <a:rPr lang="en-GB" altLang="en-US" dirty="0"/>
              <a:t> declaration into calls to </a:t>
            </a:r>
            <a:r>
              <a:rPr lang="en-GB" altLang="en-US" dirty="0" err="1">
                <a:latin typeface="Courier New" panose="02070309020205020404" pitchFamily="49" charset="0"/>
              </a:rPr>
              <a:t>componentN</a:t>
            </a:r>
            <a:r>
              <a:rPr lang="en-GB" altLang="en-US" dirty="0">
                <a:latin typeface="Courier New" panose="02070309020205020404" pitchFamily="49" charset="0"/>
              </a:rPr>
              <a:t>()</a:t>
            </a:r>
            <a:r>
              <a:rPr lang="en-GB" altLang="en-US" dirty="0"/>
              <a:t> functions like this: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624" y="2421237"/>
            <a:ext cx="823277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data class Person(name: String, nationality: String, age: Int)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5624" y="2970954"/>
            <a:ext cx="8232776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p1 = Person("Andy", "Welsh", 55)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nameA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natA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ageA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 = p1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("Hey $</a:t>
            </a:r>
            <a:r>
              <a:rPr lang="en-GB" sz="1200" dirty="0" err="1">
                <a:latin typeface="Courier New" panose="02070309020205020404" pitchFamily="49" charset="0"/>
              </a:rPr>
              <a:t>nameA</a:t>
            </a:r>
            <a:r>
              <a:rPr lang="en-GB" sz="1200" dirty="0">
                <a:latin typeface="Courier New" panose="02070309020205020404" pitchFamily="49" charset="0"/>
              </a:rPr>
              <a:t>, you're $</a:t>
            </a:r>
            <a:r>
              <a:rPr lang="en-GB" sz="1200" dirty="0" err="1">
                <a:latin typeface="Courier New" panose="02070309020205020404" pitchFamily="49" charset="0"/>
              </a:rPr>
              <a:t>natA</a:t>
            </a:r>
            <a:r>
              <a:rPr lang="en-GB" sz="1200" dirty="0">
                <a:latin typeface="Courier New" panose="02070309020205020404" pitchFamily="49" charset="0"/>
              </a:rPr>
              <a:t> and you'll soon be ${ageA+1}")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118A9C-121E-46B2-9800-D7D1467F7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5110927"/>
            <a:ext cx="8232776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p1 = Person("Andy", "Welsh", 55)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nameB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p1.component1()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natB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= p1.component2()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ageB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= p1.component3()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("Hey $</a:t>
            </a:r>
            <a:r>
              <a:rPr lang="en-GB" sz="1200" dirty="0" err="1">
                <a:latin typeface="Courier New" panose="02070309020205020404" pitchFamily="49" charset="0"/>
              </a:rPr>
              <a:t>nameB</a:t>
            </a:r>
            <a:r>
              <a:rPr lang="en-GB" sz="1200" dirty="0">
                <a:latin typeface="Courier New" panose="02070309020205020404" pitchFamily="49" charset="0"/>
              </a:rPr>
              <a:t>, you're still $</a:t>
            </a:r>
            <a:r>
              <a:rPr lang="en-GB" sz="1200" dirty="0" err="1">
                <a:latin typeface="Courier New" panose="02070309020205020404" pitchFamily="49" charset="0"/>
              </a:rPr>
              <a:t>natB</a:t>
            </a:r>
            <a:r>
              <a:rPr lang="en-GB" sz="1200" dirty="0">
                <a:latin typeface="Courier New" panose="02070309020205020404" pitchFamily="49" charset="0"/>
              </a:rPr>
              <a:t> but you're not still ${ageB-1}")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75AF1B-C6E1-4F9D-B591-BB5468698E15}"/>
                  </a:ext>
                </a:extLst>
              </p14:cNvPr>
              <p14:cNvContentPartPr/>
              <p14:nvPr/>
            </p14:nvContentPartPr>
            <p14:xfrm>
              <a:off x="3012374" y="5924428"/>
              <a:ext cx="2520" cy="10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75AF1B-C6E1-4F9D-B591-BB5468698E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3374" y="5915428"/>
                <a:ext cx="2016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05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AC02633-4BC3-49D8-9D2A-0482CF07C07D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Data Class </a:t>
            </a:r>
            <a:r>
              <a:rPr lang="en-GB" altLang="en-US" dirty="0" err="1"/>
              <a:t>Destructuring</a:t>
            </a:r>
            <a:r>
              <a:rPr lang="en-GB" altLang="en-US" dirty="0"/>
              <a:t> (2 of 2)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You can </a:t>
            </a:r>
            <a:r>
              <a:rPr lang="en-GB" altLang="en-US" dirty="0" err="1"/>
              <a:t>destructure</a:t>
            </a:r>
            <a:r>
              <a:rPr lang="en-GB" altLang="en-US" dirty="0"/>
              <a:t> a subset of properties</a:t>
            </a:r>
          </a:p>
          <a:p>
            <a:pPr lvl="1"/>
            <a:r>
              <a:rPr lang="en-GB" altLang="en-US" dirty="0"/>
              <a:t>Properties are </a:t>
            </a:r>
            <a:r>
              <a:rPr lang="en-GB" altLang="en-US" dirty="0" err="1"/>
              <a:t>destructured</a:t>
            </a:r>
            <a:r>
              <a:rPr lang="en-GB" altLang="en-US" dirty="0"/>
              <a:t> in their order in the primary </a:t>
            </a:r>
            <a:r>
              <a:rPr lang="en-GB" altLang="en-US" dirty="0" err="1"/>
              <a:t>ctor</a:t>
            </a:r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You can skip properties via </a:t>
            </a:r>
            <a:r>
              <a:rPr lang="en-GB" altLang="en-US" dirty="0">
                <a:latin typeface="Courier New" panose="02070309020205020404" pitchFamily="49" charset="0"/>
              </a:rPr>
              <a:t>_</a:t>
            </a:r>
          </a:p>
          <a:p>
            <a:pPr lvl="1"/>
            <a:endParaRPr lang="en-GB" alt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624" y="2045569"/>
            <a:ext cx="8232776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nameC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natC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 = p1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("Hey $</a:t>
            </a:r>
            <a:r>
              <a:rPr lang="en-GB" sz="1200" dirty="0" err="1">
                <a:latin typeface="Courier New" panose="02070309020205020404" pitchFamily="49" charset="0"/>
              </a:rPr>
              <a:t>nameC</a:t>
            </a:r>
            <a:r>
              <a:rPr lang="en-GB" sz="1200" dirty="0">
                <a:latin typeface="Courier New" panose="02070309020205020404" pitchFamily="49" charset="0"/>
              </a:rPr>
              <a:t> baby, I love it you're still $</a:t>
            </a:r>
            <a:r>
              <a:rPr lang="en-GB" sz="1200" dirty="0" err="1">
                <a:latin typeface="Courier New" panose="02070309020205020404" pitchFamily="49" charset="0"/>
              </a:rPr>
              <a:t>natC</a:t>
            </a:r>
            <a:r>
              <a:rPr lang="en-GB" sz="1200" dirty="0">
                <a:latin typeface="Courier New" panose="02070309020205020404" pitchFamily="49" charset="0"/>
              </a:rPr>
              <a:t>")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A5687-BD47-4B81-AF61-CAD1A368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636110"/>
            <a:ext cx="8232776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nameD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, _,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ageD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 = p1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("Hey $</a:t>
            </a:r>
            <a:r>
              <a:rPr lang="en-GB" sz="1200" dirty="0" err="1">
                <a:latin typeface="Courier New" panose="02070309020205020404" pitchFamily="49" charset="0"/>
              </a:rPr>
              <a:t>nameD</a:t>
            </a:r>
            <a:r>
              <a:rPr lang="en-GB" sz="1200" dirty="0">
                <a:latin typeface="Courier New" panose="02070309020205020404" pitchFamily="49" charset="0"/>
              </a:rPr>
              <a:t> dude, you're ${100-ageD} years from a telegram from His Majesty")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E5DDE7-DF9C-40A8-A0DA-75977ACF6CA3}"/>
                  </a:ext>
                </a:extLst>
              </p14:cNvPr>
              <p14:cNvContentPartPr/>
              <p14:nvPr/>
            </p14:nvContentPartPr>
            <p14:xfrm>
              <a:off x="2779094" y="2235148"/>
              <a:ext cx="3600" cy="5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E5DDE7-DF9C-40A8-A0DA-75977ACF6C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0454" y="2226508"/>
                <a:ext cx="21240" cy="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61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AC02633-4BC3-49D8-9D2A-0482CF07C07D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Defining Additional Properties (1 of 2)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You can define additional properties inside a data class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Useful for properties you don't want to parameterize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624" y="1665609"/>
            <a:ext cx="823277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data class Employee(val id: Int, var name: String, var salary: Double)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var joined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LocalDateTime.now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E64AF7-539B-4271-84A9-81F3A5559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277683"/>
            <a:ext cx="823277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var e1 = Employee(1, "Andy", 1000.0)</a:t>
            </a:r>
          </a:p>
        </p:txBody>
      </p:sp>
    </p:spTree>
    <p:extLst>
      <p:ext uri="{BB962C8B-B14F-4D97-AF65-F5344CB8AC3E}">
        <p14:creationId xmlns:p14="http://schemas.microsoft.com/office/powerpoint/2010/main" val="21560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AC02633-4BC3-49D8-9D2A-0482CF07C07D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Defining Additional Properties (2 of 2)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Additional properties don't participate in the generated methods for a data class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624" y="2062557"/>
            <a:ext cx="823277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e1 = Employee(1, "Andy", 1000.0)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println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(e1)              </a:t>
            </a:r>
            <a:r>
              <a:rPr lang="en-GB" sz="1200" dirty="0">
                <a:latin typeface="Courier New" panose="02070309020205020404" pitchFamily="49" charset="0"/>
              </a:rPr>
              <a:t>// Just prints props defined in primary </a:t>
            </a:r>
            <a:r>
              <a:rPr lang="en-GB" sz="1200" dirty="0" err="1">
                <a:latin typeface="Courier New" panose="02070309020205020404" pitchFamily="49" charset="0"/>
              </a:rPr>
              <a:t>ctor</a:t>
            </a:r>
            <a:r>
              <a:rPr lang="en-GB" sz="1200" dirty="0"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9E1E5B-F45D-419E-91C4-0D53891FC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972699"/>
            <a:ext cx="8232776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var e2 = e1.copy()       </a:t>
            </a:r>
            <a:r>
              <a:rPr lang="en-GB" sz="1200" dirty="0">
                <a:latin typeface="Courier New" panose="02070309020205020404" pitchFamily="49" charset="0"/>
              </a:rPr>
              <a:t>// Just copies props defined in primary </a:t>
            </a:r>
            <a:r>
              <a:rPr lang="en-GB" sz="1200" dirty="0" err="1">
                <a:latin typeface="Courier New" panose="02070309020205020404" pitchFamily="49" charset="0"/>
              </a:rPr>
              <a:t>ctor</a:t>
            </a:r>
            <a:r>
              <a:rPr lang="en-GB" sz="1200" dirty="0">
                <a:latin typeface="Courier New" panose="02070309020205020404" pitchFamily="49" charset="0"/>
              </a:rPr>
              <a:t>.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(e2)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B4A9D-92A5-4BED-8C59-8C934CBD5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689588"/>
            <a:ext cx="823277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Thread.sleep</a:t>
            </a:r>
            <a:r>
              <a:rPr lang="en-GB" sz="1200" dirty="0">
                <a:latin typeface="Courier New" panose="02070309020205020404" pitchFamily="49" charset="0"/>
              </a:rPr>
              <a:t>(5000)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e3 = Employee(1, "Andy", 1000.0)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e3.equals(e2)</a:t>
            </a:r>
            <a:r>
              <a:rPr lang="en-GB" sz="1200" dirty="0">
                <a:latin typeface="Courier New" panose="02070309020205020404" pitchFamily="49" charset="0"/>
              </a:rPr>
              <a:t>)   // Just compares props defined in primary </a:t>
            </a:r>
            <a:r>
              <a:rPr lang="en-GB" sz="1200" dirty="0" err="1">
                <a:latin typeface="Courier New" panose="02070309020205020404" pitchFamily="49" charset="0"/>
              </a:rPr>
              <a:t>ctor</a:t>
            </a:r>
            <a:r>
              <a:rPr lang="en-GB" sz="1200" dirty="0"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04217-2175-4346-AD7B-F37624103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4591141"/>
            <a:ext cx="8232776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(id, n, s) = e3</a:t>
            </a:r>
            <a:r>
              <a:rPr lang="en-GB" sz="1200" dirty="0">
                <a:latin typeface="Courier New" panose="02070309020205020404" pitchFamily="49" charset="0"/>
              </a:rPr>
              <a:t>      // Just </a:t>
            </a:r>
            <a:r>
              <a:rPr lang="en-GB" sz="1200" dirty="0" err="1">
                <a:latin typeface="Courier New" panose="02070309020205020404" pitchFamily="49" charset="0"/>
              </a:rPr>
              <a:t>destructures</a:t>
            </a:r>
            <a:r>
              <a:rPr lang="en-GB" sz="1200" dirty="0">
                <a:latin typeface="Courier New" panose="02070309020205020404" pitchFamily="49" charset="0"/>
              </a:rPr>
              <a:t> props defined in primary </a:t>
            </a:r>
            <a:r>
              <a:rPr lang="en-GB" sz="1200" dirty="0" err="1">
                <a:latin typeface="Courier New" panose="02070309020205020404" pitchFamily="49" charset="0"/>
              </a:rPr>
              <a:t>ctor</a:t>
            </a:r>
            <a:r>
              <a:rPr lang="en-GB" sz="1200" dirty="0">
                <a:latin typeface="Courier New" panose="02070309020205020404" pitchFamily="49" charset="0"/>
              </a:rPr>
              <a:t>.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("$id, $n, $s")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C0D82-D2BF-42EC-A6C2-0F189D989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5320982"/>
            <a:ext cx="823277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("${e3.name} joined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e3.joined</a:t>
            </a:r>
            <a:r>
              <a:rPr lang="en-GB" sz="1200" dirty="0">
                <a:latin typeface="Courier New" panose="02070309020205020404" pitchFamily="49" charset="0"/>
              </a:rPr>
              <a:t>}")  // Can access additional property like this.</a:t>
            </a:r>
          </a:p>
        </p:txBody>
      </p:sp>
    </p:spTree>
    <p:extLst>
      <p:ext uri="{BB962C8B-B14F-4D97-AF65-F5344CB8AC3E}">
        <p14:creationId xmlns:p14="http://schemas.microsoft.com/office/powerpoint/2010/main" val="148876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Defining a simple enum</a:t>
            </a:r>
          </a:p>
          <a:p>
            <a:r>
              <a:rPr lang="en-GB" dirty="0"/>
              <a:t>Using a simple enum</a:t>
            </a:r>
          </a:p>
          <a:p>
            <a:r>
              <a:rPr lang="en-GB" dirty="0"/>
              <a:t>Using enum features</a:t>
            </a:r>
          </a:p>
          <a:p>
            <a:r>
              <a:rPr lang="en-GB" dirty="0"/>
              <a:t>Accessing the values for an enum type</a:t>
            </a:r>
          </a:p>
          <a:p>
            <a:r>
              <a:rPr lang="en-GB" dirty="0"/>
              <a:t>Looking up an enum mnemonic</a:t>
            </a:r>
          </a:p>
          <a:p>
            <a:r>
              <a:rPr lang="en-GB" dirty="0"/>
              <a:t>Defining properties in </a:t>
            </a:r>
            <a:r>
              <a:rPr lang="en-GB" dirty="0" err="1"/>
              <a:t>enums</a:t>
            </a:r>
            <a:endParaRPr lang="en-GB" dirty="0"/>
          </a:p>
          <a:p>
            <a:r>
              <a:rPr lang="en-GB" dirty="0"/>
              <a:t>Implementing behaviour in </a:t>
            </a:r>
            <a:r>
              <a:rPr lang="en-GB" dirty="0" err="1"/>
              <a:t>enums</a:t>
            </a:r>
            <a:endParaRPr lang="en-GB" dirty="0"/>
          </a:p>
          <a:p>
            <a:endParaRPr lang="en-GB" dirty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dirty="0"/>
              <a:t>2. Type-Safe Enums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B9D3222-6951-4545-9DDD-1C54C7FF8761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79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type-safe enumeration (or simply "enum") is a set of </a:t>
            </a:r>
            <a:r>
              <a:rPr lang="en-US" dirty="0"/>
              <a:t>related constants</a:t>
            </a:r>
            <a:endParaRPr lang="cy-GB" dirty="0"/>
          </a:p>
          <a:p>
            <a:pPr lvl="1"/>
            <a:r>
              <a:rPr lang="en-GB" dirty="0"/>
              <a:t>E.g. days of the week, months of the year, chemical symbols</a:t>
            </a:r>
            <a:r>
              <a:rPr lang="en-GB"/>
              <a:t>, etc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Here's how to define a simple enum:</a:t>
            </a:r>
          </a:p>
          <a:p>
            <a:pPr lvl="1"/>
            <a:r>
              <a:rPr lang="en-GB" dirty="0"/>
              <a:t>Each enum constant is an object, separated by commas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US" dirty="0">
                <a:cs typeface="Open Sans" panose="020B0606030504020204" pitchFamily="34" charset="0"/>
              </a:rPr>
              <a:t>Note:</a:t>
            </a:r>
          </a:p>
          <a:p>
            <a:pPr lvl="1"/>
            <a:r>
              <a:rPr lang="en-US" dirty="0">
                <a:cs typeface="Open Sans" panose="020B0606030504020204" pitchFamily="34" charset="0"/>
              </a:rPr>
              <a:t>You can define </a:t>
            </a:r>
            <a:r>
              <a:rPr lang="en-US" dirty="0" err="1">
                <a:cs typeface="Open Sans" panose="020B0606030504020204" pitchFamily="34" charset="0"/>
              </a:rPr>
              <a:t>enums</a:t>
            </a:r>
            <a:r>
              <a:rPr lang="en-US" dirty="0">
                <a:cs typeface="Open Sans" panose="020B0606030504020204" pitchFamily="34" charset="0"/>
              </a:rPr>
              <a:t> globally (similar to class definitions)</a:t>
            </a:r>
          </a:p>
          <a:p>
            <a:pPr lvl="1"/>
            <a:r>
              <a:rPr lang="en-US" dirty="0">
                <a:cs typeface="Open Sans" panose="020B0606030504020204" pitchFamily="34" charset="0"/>
              </a:rPr>
              <a:t>… or you can define </a:t>
            </a:r>
            <a:r>
              <a:rPr lang="en-US" dirty="0" err="1">
                <a:cs typeface="Open Sans" panose="020B0606030504020204" pitchFamily="34" charset="0"/>
              </a:rPr>
              <a:t>enums</a:t>
            </a:r>
            <a:r>
              <a:rPr lang="en-US" dirty="0">
                <a:cs typeface="Open Sans" panose="020B0606030504020204" pitchFamily="34" charset="0"/>
              </a:rPr>
              <a:t> within a class</a:t>
            </a:r>
          </a:p>
          <a:p>
            <a:pPr lvl="1"/>
            <a:r>
              <a:rPr lang="en-US" dirty="0">
                <a:cs typeface="Open Sans" panose="020B0606030504020204" pitchFamily="34" charset="0"/>
              </a:rPr>
              <a:t>… but you can't define </a:t>
            </a:r>
            <a:r>
              <a:rPr lang="en-US" dirty="0" err="1">
                <a:cs typeface="Open Sans" panose="020B0606030504020204" pitchFamily="34" charset="0"/>
              </a:rPr>
              <a:t>enums</a:t>
            </a:r>
            <a:r>
              <a:rPr lang="en-US" dirty="0">
                <a:cs typeface="Open Sans" panose="020B0606030504020204" pitchFamily="34" charset="0"/>
              </a:rPr>
              <a:t> within a method</a:t>
            </a:r>
            <a:endParaRPr lang="en-GB" dirty="0">
              <a:cs typeface="Open Sans" panose="020B0606030504020204" pitchFamily="34" charset="0"/>
            </a:endParaRPr>
          </a:p>
          <a:p>
            <a:pPr lvl="1"/>
            <a:endParaRPr lang="en-GB" dirty="0"/>
          </a:p>
        </p:txBody>
      </p:sp>
      <p:sp>
        <p:nvSpPr>
          <p:cNvPr id="17411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Simple Enum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5D6DBA-7D4E-4255-B0CA-0EF81D1CDF1C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C00CA8-8585-4730-AB53-B29681871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644458"/>
            <a:ext cx="823277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enum class State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OFF, PENDING, ON, SHUTTING_DOWN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7B330-8733-4739-A68C-A4A77AB222FE}"/>
              </a:ext>
            </a:extLst>
          </p:cNvPr>
          <p:cNvSpPr txBox="1"/>
          <p:nvPr/>
        </p:nvSpPr>
        <p:spPr>
          <a:xfrm>
            <a:off x="7389410" y="4006420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DemoEnums1.kt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a simple enum:</a:t>
            </a:r>
          </a:p>
          <a:p>
            <a:pPr lvl="1"/>
            <a:r>
              <a:rPr lang="en-GB" dirty="0"/>
              <a:t>Access enum constants via </a:t>
            </a:r>
            <a:r>
              <a:rPr lang="en-GB" dirty="0" err="1">
                <a:latin typeface="Courier New" panose="02070309020205020404" pitchFamily="49" charset="0"/>
              </a:rPr>
              <a:t>AnEnumType.AConstantName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i="1" dirty="0">
              <a:latin typeface="Courier New" panose="02070309020205020404" pitchFamily="49" charset="0"/>
            </a:endParaRPr>
          </a:p>
          <a:p>
            <a:r>
              <a:rPr lang="en-GB" dirty="0"/>
              <a:t>You can also print </a:t>
            </a:r>
            <a:r>
              <a:rPr lang="en-GB" dirty="0" err="1"/>
              <a:t>enums</a:t>
            </a:r>
            <a:endParaRPr lang="en-GB" dirty="0"/>
          </a:p>
          <a:p>
            <a:pPr lvl="1"/>
            <a:r>
              <a:rPr lang="en-GB" dirty="0"/>
              <a:t>Prints the value, e.g. ON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  <a:p>
            <a:pPr lvl="1"/>
            <a:endParaRPr lang="en-GB" i="1" dirty="0">
              <a:latin typeface="Courier New" panose="02070309020205020404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Simple Enum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E6A142-A628-497A-AE16-31DEE6ECB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4187482"/>
            <a:ext cx="8232776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demoUsingEnum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s1: State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State.ON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s1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13968-A805-406D-A9EA-8713B7C0FEEE}"/>
              </a:ext>
            </a:extLst>
          </p:cNvPr>
          <p:cNvSpPr txBox="1"/>
          <p:nvPr/>
        </p:nvSpPr>
        <p:spPr>
          <a:xfrm>
            <a:off x="7389410" y="4740515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DemoEnums1.kt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Open Sans" panose="020B0606030504020204" pitchFamily="34" charset="0"/>
              </a:rPr>
              <a:t>Enums have some useful properties/methods: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name     - </a:t>
            </a:r>
            <a:r>
              <a:rPr lang="en-GB" dirty="0">
                <a:cs typeface="Open Sans" panose="020B0606030504020204" pitchFamily="34" charset="0"/>
              </a:rPr>
              <a:t>gets the name of enum constant (e.g. ON)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ordinal  - </a:t>
            </a:r>
            <a:r>
              <a:rPr lang="en-GB" dirty="0">
                <a:cs typeface="Open Sans" panose="020B0606030504020204" pitchFamily="34" charset="0"/>
              </a:rPr>
              <a:t>gets ordinal position of enum constant, 0-based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equals() - </a:t>
            </a:r>
            <a:r>
              <a:rPr lang="en-GB" dirty="0">
                <a:cs typeface="Open Sans" panose="020B0606030504020204" pitchFamily="34" charset="0"/>
              </a:rPr>
              <a:t>compares enum variables / constants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US" dirty="0">
                <a:cs typeface="Open Sans" panose="020B0606030504020204" pitchFamily="34" charset="0"/>
              </a:rPr>
              <a:t>Example: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Enum Features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366EB9-A3D7-4AD6-896F-AF324866A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674235"/>
            <a:ext cx="8232776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demoEnumFeatures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s1: State = </a:t>
            </a:r>
            <a:r>
              <a:rPr lang="en-GB" sz="1200" dirty="0" err="1">
                <a:latin typeface="Courier New" panose="02070309020205020404" pitchFamily="49" charset="0"/>
              </a:rPr>
              <a:t>State.ON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s1.name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s1.ordinal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s2: State = </a:t>
            </a:r>
            <a:r>
              <a:rPr lang="en-GB" sz="1200" dirty="0" err="1">
                <a:latin typeface="Courier New" panose="02070309020205020404" pitchFamily="49" charset="0"/>
              </a:rPr>
              <a:t>State.ON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s1.equals(s2)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s1 == s2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s1 ==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State.ON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1D10-D1FE-4F35-9D55-AAEF62CD2A45}"/>
              </a:ext>
            </a:extLst>
          </p:cNvPr>
          <p:cNvSpPr txBox="1"/>
          <p:nvPr/>
        </p:nvSpPr>
        <p:spPr>
          <a:xfrm>
            <a:off x="7389410" y="5517542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DemoEnums1.kt</a:t>
            </a:r>
          </a:p>
        </p:txBody>
      </p:sp>
    </p:spTree>
    <p:extLst>
      <p:ext uri="{BB962C8B-B14F-4D97-AF65-F5344CB8AC3E}">
        <p14:creationId xmlns:p14="http://schemas.microsoft.com/office/powerpoint/2010/main" val="213776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Open Sans" panose="020B0606030504020204" pitchFamily="34" charset="0"/>
              </a:rPr>
              <a:t>You can access all the values for an enum type: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Open Sans" panose="020B0606030504020204" pitchFamily="34" charset="0"/>
              </a:rPr>
              <a:t>AnEnumType.values</a:t>
            </a:r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() - </a:t>
            </a:r>
            <a:r>
              <a:rPr lang="en-GB" dirty="0">
                <a:cs typeface="Open Sans" panose="020B0606030504020204" pitchFamily="34" charset="0"/>
              </a:rPr>
              <a:t>gets all values for enum type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US" dirty="0">
                <a:cs typeface="Open Sans" panose="020B0606030504020204" pitchFamily="34" charset="0"/>
              </a:rPr>
              <a:t>Example: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the Values for an Enum Type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366EB9-A3D7-4AD6-896F-AF324866A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910225"/>
            <a:ext cx="8232776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demoEnumTypeValues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</a:t>
            </a:r>
            <a:r>
              <a:rPr lang="en-GB" sz="1200" dirty="0" err="1">
                <a:latin typeface="Courier New" panose="02070309020205020404" pitchFamily="49" charset="0"/>
              </a:rPr>
              <a:t>enumValues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State.values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for (v in </a:t>
            </a:r>
            <a:r>
              <a:rPr lang="en-GB" sz="1200" dirty="0" err="1">
                <a:latin typeface="Courier New" panose="02070309020205020404" pitchFamily="49" charset="0"/>
              </a:rPr>
              <a:t>enumValues</a:t>
            </a:r>
            <a:r>
              <a:rPr lang="en-GB" sz="1200" dirty="0"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(v)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1D10-D1FE-4F35-9D55-AAEF62CD2A45}"/>
              </a:ext>
            </a:extLst>
          </p:cNvPr>
          <p:cNvSpPr txBox="1"/>
          <p:nvPr/>
        </p:nvSpPr>
        <p:spPr>
          <a:xfrm>
            <a:off x="7389410" y="4018863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DemoEnums1.kt</a:t>
            </a:r>
          </a:p>
        </p:txBody>
      </p:sp>
    </p:spTree>
    <p:extLst>
      <p:ext uri="{BB962C8B-B14F-4D97-AF65-F5344CB8AC3E}">
        <p14:creationId xmlns:p14="http://schemas.microsoft.com/office/powerpoint/2010/main" val="332389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Open Sans" panose="020B0606030504020204" pitchFamily="34" charset="0"/>
              </a:rPr>
              <a:t>You can look up an enum mnemonic by name, to get back the actual constant it corresponds to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Open Sans" panose="020B0606030504020204" pitchFamily="34" charset="0"/>
              </a:rPr>
              <a:t>AnEnumType.valueOf</a:t>
            </a:r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Open Sans" panose="020B0606030504020204" pitchFamily="34" charset="0"/>
              </a:rPr>
              <a:t>aMnemonic</a:t>
            </a:r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)</a:t>
            </a:r>
            <a:endParaRPr lang="en-GB" dirty="0">
              <a:cs typeface="Open Sans" panose="020B0606030504020204" pitchFamily="34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US" dirty="0">
                <a:cs typeface="Open Sans" panose="020B0606030504020204" pitchFamily="34" charset="0"/>
              </a:rPr>
              <a:t>Example: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Looking up an Enum Mnemonic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366EB9-A3D7-4AD6-896F-AF324866A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279076"/>
            <a:ext cx="8232776" cy="32322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demoEnumValueOf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scanner = Scanner(</a:t>
            </a:r>
            <a:r>
              <a:rPr lang="en-GB" sz="1200" dirty="0" err="1">
                <a:latin typeface="Courier New" panose="02070309020205020404" pitchFamily="49" charset="0"/>
              </a:rPr>
              <a:t>System.`in</a:t>
            </a:r>
            <a:r>
              <a:rPr lang="en-GB" sz="1200" dirty="0">
                <a:latin typeface="Courier New" panose="02070309020205020404" pitchFamily="49" charset="0"/>
              </a:rPr>
              <a:t>`)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print("\</a:t>
            </a:r>
            <a:r>
              <a:rPr lang="en-GB" sz="1200" dirty="0" err="1">
                <a:latin typeface="Courier New" panose="02070309020205020404" pitchFamily="49" charset="0"/>
              </a:rPr>
              <a:t>nEnter</a:t>
            </a:r>
            <a:r>
              <a:rPr lang="en-GB" sz="1200" dirty="0">
                <a:latin typeface="Courier New" panose="02070309020205020404" pitchFamily="49" charset="0"/>
              </a:rPr>
              <a:t> a 'State' mnemonic: 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mnemonic = </a:t>
            </a:r>
            <a:r>
              <a:rPr lang="en-GB" sz="1200" dirty="0" err="1">
                <a:latin typeface="Courier New" panose="02070309020205020404" pitchFamily="49" charset="0"/>
              </a:rPr>
              <a:t>scanner.next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try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valueOfMnemonic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State.valueOf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(mnemonic)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val s1 : State = </a:t>
            </a:r>
            <a:r>
              <a:rPr lang="en-GB" sz="1200" dirty="0" err="1">
                <a:latin typeface="Courier New" panose="02070309020205020404" pitchFamily="49" charset="0"/>
              </a:rPr>
              <a:t>valueOfMnemonic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(s1)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(s1.name)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(s1.ordinal)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catch (ex: </a:t>
            </a:r>
            <a:r>
              <a:rPr lang="en-GB" sz="1200" dirty="0" err="1">
                <a:latin typeface="Courier New" panose="02070309020205020404" pitchFamily="49" charset="0"/>
              </a:rPr>
              <a:t>IllegalArgumentException</a:t>
            </a:r>
            <a:r>
              <a:rPr lang="en-GB" sz="1200" dirty="0"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("Invalid mnemonic")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1D10-D1FE-4F35-9D55-AAEF62CD2A45}"/>
              </a:ext>
            </a:extLst>
          </p:cNvPr>
          <p:cNvSpPr txBox="1"/>
          <p:nvPr/>
        </p:nvSpPr>
        <p:spPr>
          <a:xfrm>
            <a:off x="7389410" y="6229737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DemoEnums1.kt</a:t>
            </a:r>
          </a:p>
        </p:txBody>
      </p:sp>
    </p:spTree>
    <p:extLst>
      <p:ext uri="{BB962C8B-B14F-4D97-AF65-F5344CB8AC3E}">
        <p14:creationId xmlns:p14="http://schemas.microsoft.com/office/powerpoint/2010/main" val="395680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Data classes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Type-safe </a:t>
            </a:r>
            <a:r>
              <a:rPr lang="en-GB" dirty="0" err="1"/>
              <a:t>enums</a:t>
            </a:r>
            <a:endParaRPr lang="en-GB" dirty="0"/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Extensions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Operators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23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95179" cy="4935538"/>
          </a:xfrm>
        </p:spPr>
        <p:txBody>
          <a:bodyPr/>
          <a:lstStyle/>
          <a:p>
            <a:r>
              <a:rPr lang="en-GB" dirty="0">
                <a:cs typeface="Open Sans" panose="020B0606030504020204" pitchFamily="34" charset="0"/>
              </a:rPr>
              <a:t>As noted earlier, each constant in an enum type is actually a separate object</a:t>
            </a:r>
          </a:p>
          <a:p>
            <a:pPr lvl="1"/>
            <a:endParaRPr lang="en-GB" dirty="0">
              <a:cs typeface="Open Sans" panose="020B0606030504020204" pitchFamily="34" charset="0"/>
            </a:endParaRPr>
          </a:p>
          <a:p>
            <a:r>
              <a:rPr lang="en-GB" dirty="0">
                <a:cs typeface="Open Sans" panose="020B0606030504020204" pitchFamily="34" charset="0"/>
              </a:rPr>
              <a:t>Objects can have properties to hold meaningful values</a:t>
            </a:r>
          </a:p>
          <a:p>
            <a:pPr lvl="1"/>
            <a:r>
              <a:rPr lang="en-GB" dirty="0">
                <a:cs typeface="Open Sans" panose="020B0606030504020204" pitchFamily="34" charset="0"/>
              </a:rPr>
              <a:t>Define a primary constructor for the enum type </a:t>
            </a:r>
          </a:p>
          <a:p>
            <a:pPr lvl="1"/>
            <a:r>
              <a:rPr lang="en-GB" dirty="0">
                <a:cs typeface="Open Sans" panose="020B0606030504020204" pitchFamily="34" charset="0"/>
              </a:rPr>
              <a:t>Pass in suitable values for each enum constant  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Properties in Enums (1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366EB9-A3D7-4AD6-896F-AF324866A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616383"/>
            <a:ext cx="8232776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enum class Color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(val r: Int, val g: Int, val b: Int)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RED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(255, 0, 0)</a:t>
            </a:r>
            <a:r>
              <a:rPr lang="en-GB" sz="1200" dirty="0">
                <a:latin typeface="Courier New" panose="02070309020205020404" pitchFamily="49" charset="0"/>
              </a:rPr>
              <a:t>,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YELLOW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(255, 255,0)</a:t>
            </a:r>
            <a:r>
              <a:rPr lang="en-GB" sz="1200" dirty="0">
                <a:latin typeface="Courier New" panose="02070309020205020404" pitchFamily="49" charset="0"/>
              </a:rPr>
              <a:t>,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MAGENTA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(255, 0, 255)</a:t>
            </a:r>
            <a:r>
              <a:rPr lang="en-GB" sz="1200" dirty="0">
                <a:latin typeface="Courier New" panose="02070309020205020404" pitchFamily="49" charset="0"/>
              </a:rPr>
              <a:t>,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GREEN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(0, 255, 0)</a:t>
            </a:r>
            <a:r>
              <a:rPr lang="en-GB" sz="1200" dirty="0">
                <a:latin typeface="Courier New" panose="02070309020205020404" pitchFamily="49" charset="0"/>
              </a:rPr>
              <a:t>,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CYAN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(0, 255, 255)</a:t>
            </a:r>
            <a:r>
              <a:rPr lang="en-GB" sz="1200" dirty="0">
                <a:latin typeface="Courier New" panose="02070309020205020404" pitchFamily="49" charset="0"/>
              </a:rPr>
              <a:t>,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BLUE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(0, 0, 255)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7751DF-E0B6-42AC-83A0-399635A11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5329312"/>
            <a:ext cx="8232776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demoEnumUsage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c = </a:t>
            </a:r>
            <a:r>
              <a:rPr lang="en-GB" sz="1200" dirty="0" err="1">
                <a:latin typeface="Courier New" panose="02070309020205020404" pitchFamily="49" charset="0"/>
              </a:rPr>
              <a:t>Color.CYAN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("The </a:t>
            </a:r>
            <a:r>
              <a:rPr lang="en-GB" sz="1200" dirty="0" err="1">
                <a:latin typeface="Courier New" panose="02070309020205020404" pitchFamily="49" charset="0"/>
              </a:rPr>
              <a:t>color</a:t>
            </a:r>
            <a:r>
              <a:rPr lang="en-GB" sz="1200" dirty="0">
                <a:latin typeface="Courier New" panose="02070309020205020404" pitchFamily="49" charset="0"/>
              </a:rPr>
              <a:t> is $c")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("The r component is 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c.r</a:t>
            </a:r>
            <a:r>
              <a:rPr lang="en-GB" sz="1200" dirty="0">
                <a:latin typeface="Courier New" panose="02070309020205020404" pitchFamily="49" charset="0"/>
              </a:rPr>
              <a:t>}")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("The g component is 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c.g</a:t>
            </a:r>
            <a:r>
              <a:rPr lang="en-GB" sz="1200" dirty="0">
                <a:latin typeface="Courier New" panose="02070309020205020404" pitchFamily="49" charset="0"/>
              </a:rPr>
              <a:t>}")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("The b component is 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c.b</a:t>
            </a:r>
            <a:r>
              <a:rPr lang="en-GB" sz="1200" dirty="0">
                <a:latin typeface="Courier New" panose="02070309020205020404" pitchFamily="49" charset="0"/>
              </a:rPr>
              <a:t>}")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1D10-D1FE-4F35-9D55-AAEF62CD2A45}"/>
              </a:ext>
            </a:extLst>
          </p:cNvPr>
          <p:cNvSpPr txBox="1"/>
          <p:nvPr/>
        </p:nvSpPr>
        <p:spPr>
          <a:xfrm>
            <a:off x="7389410" y="6440786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DemoEnums2.kt</a:t>
            </a:r>
          </a:p>
        </p:txBody>
      </p:sp>
    </p:spTree>
    <p:extLst>
      <p:ext uri="{BB962C8B-B14F-4D97-AF65-F5344CB8AC3E}">
        <p14:creationId xmlns:p14="http://schemas.microsoft.com/office/powerpoint/2010/main" val="216827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Open Sans" panose="020B0606030504020204" pitchFamily="34" charset="0"/>
              </a:rPr>
              <a:t>Enum types implement the </a:t>
            </a:r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Comparable</a:t>
            </a:r>
            <a:r>
              <a:rPr lang="en-GB" dirty="0">
                <a:cs typeface="Open Sans" panose="020B0606030504020204" pitchFamily="34" charset="0"/>
              </a:rPr>
              <a:t> interface</a:t>
            </a:r>
          </a:p>
          <a:p>
            <a:pPr lvl="1"/>
            <a:r>
              <a:rPr lang="en-GB" dirty="0">
                <a:cs typeface="Open Sans" panose="020B0606030504020204" pitchFamily="34" charset="0"/>
              </a:rPr>
              <a:t>You can compare enum instances against each other</a:t>
            </a:r>
          </a:p>
          <a:p>
            <a:pPr lvl="1"/>
            <a:r>
              <a:rPr lang="en-GB" dirty="0">
                <a:cs typeface="Open Sans" panose="020B0606030504020204" pitchFamily="34" charset="0"/>
              </a:rPr>
              <a:t>The comparison in based on ordinal position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Properties in Enums (2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7751DF-E0B6-42AC-83A0-399635A11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420798"/>
            <a:ext cx="8232776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demoEnumComparison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c1 = </a:t>
            </a:r>
            <a:r>
              <a:rPr lang="en-GB" sz="1200" dirty="0" err="1">
                <a:latin typeface="Courier New" panose="02070309020205020404" pitchFamily="49" charset="0"/>
              </a:rPr>
              <a:t>Color.GREEN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c2 = </a:t>
            </a:r>
            <a:r>
              <a:rPr lang="en-GB" sz="1200" dirty="0" err="1">
                <a:latin typeface="Courier New" panose="02070309020205020404" pitchFamily="49" charset="0"/>
              </a:rPr>
              <a:t>Color.RED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c3 = </a:t>
            </a:r>
            <a:r>
              <a:rPr lang="en-GB" sz="1200" dirty="0" err="1">
                <a:latin typeface="Courier New" panose="02070309020205020404" pitchFamily="49" charset="0"/>
              </a:rPr>
              <a:t>Color.BLUE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("c1 compared to c2: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c1.compareTo(c2)</a:t>
            </a:r>
            <a:r>
              <a:rPr lang="en-GB" sz="1200" dirty="0">
                <a:latin typeface="Courier New" panose="02070309020205020404" pitchFamily="49" charset="0"/>
              </a:rPr>
              <a:t>}")    // 3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("c1 compared to c3: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c1.compareTo(c3)</a:t>
            </a:r>
            <a:r>
              <a:rPr lang="en-GB" sz="1200" dirty="0">
                <a:latin typeface="Courier New" panose="02070309020205020404" pitchFamily="49" charset="0"/>
              </a:rPr>
              <a:t>}")    // -2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1D10-D1FE-4F35-9D55-AAEF62CD2A45}"/>
              </a:ext>
            </a:extLst>
          </p:cNvPr>
          <p:cNvSpPr txBox="1"/>
          <p:nvPr/>
        </p:nvSpPr>
        <p:spPr>
          <a:xfrm>
            <a:off x="7389410" y="3719744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DemoEnums2.kt</a:t>
            </a:r>
          </a:p>
        </p:txBody>
      </p:sp>
    </p:spTree>
    <p:extLst>
      <p:ext uri="{BB962C8B-B14F-4D97-AF65-F5344CB8AC3E}">
        <p14:creationId xmlns:p14="http://schemas.microsoft.com/office/powerpoint/2010/main" val="183885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Open Sans" panose="020B0606030504020204" pitchFamily="34" charset="0"/>
              </a:rPr>
              <a:t>An enum type can have methods and getters/setters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Behaviour in Enum Types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366EB9-A3D7-4AD6-896F-AF324866A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1677814"/>
            <a:ext cx="8232776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enum class </a:t>
            </a:r>
            <a:r>
              <a:rPr lang="en-GB" sz="1200" dirty="0" err="1">
                <a:latin typeface="Courier New" panose="02070309020205020404" pitchFamily="49" charset="0"/>
              </a:rPr>
              <a:t>UsaState</a:t>
            </a:r>
            <a:r>
              <a:rPr lang="en-GB" sz="1200" dirty="0">
                <a:latin typeface="Courier New" panose="02070309020205020404" pitchFamily="49" charset="0"/>
              </a:rPr>
              <a:t>(val </a:t>
            </a:r>
            <a:r>
              <a:rPr lang="en-GB" sz="1200" dirty="0" err="1">
                <a:latin typeface="Courier New" panose="02070309020205020404" pitchFamily="49" charset="0"/>
              </a:rPr>
              <a:t>stateName</a:t>
            </a:r>
            <a:r>
              <a:rPr lang="en-GB" sz="1200" dirty="0">
                <a:latin typeface="Courier New" panose="02070309020205020404" pitchFamily="49" charset="0"/>
              </a:rPr>
              <a:t>: String, var </a:t>
            </a:r>
            <a:r>
              <a:rPr lang="en-GB" sz="1200" dirty="0" err="1">
                <a:latin typeface="Courier New" panose="02070309020205020404" pitchFamily="49" charset="0"/>
              </a:rPr>
              <a:t>capitalCity</a:t>
            </a:r>
            <a:r>
              <a:rPr lang="en-GB" sz="1200" dirty="0">
                <a:latin typeface="Courier New" panose="02070309020205020404" pitchFamily="49" charset="0"/>
              </a:rPr>
              <a:t>: String)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AL("Alabama", "Montgomery"),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AK("Alaska", "Juneau"),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WY("Wyoming", "Cheyenne");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fun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isNewEnglandState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(): Boolean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return this === ME || this === MA || this === NH || this === VT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isContiguousState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: Boolean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get() = !(this === AK || this === HI)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7751DF-E0B6-42AC-83A0-399635A11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4575924"/>
            <a:ext cx="8232776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it-IT" sz="1200" dirty="0">
                <a:latin typeface="Courier New" panose="02070309020205020404" pitchFamily="49" charset="0"/>
              </a:rPr>
              <a:t>val favouriteState: UsaState = UsaState.CA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  <a:endParaRPr lang="it-IT" sz="1200" b="1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endParaRPr lang="it-IT" sz="1200" b="1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if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favouriteState.isNewEnglandState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</a:rPr>
              <a:t>) … 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if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favouriteState.isContiguousState</a:t>
            </a:r>
            <a:r>
              <a:rPr lang="en-GB" sz="1200" dirty="0">
                <a:latin typeface="Courier New" panose="02070309020205020404" pitchFamily="49" charset="0"/>
              </a:rPr>
              <a:t>)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1D10-D1FE-4F35-9D55-AAEF62CD2A45}"/>
              </a:ext>
            </a:extLst>
          </p:cNvPr>
          <p:cNvSpPr txBox="1"/>
          <p:nvPr/>
        </p:nvSpPr>
        <p:spPr>
          <a:xfrm>
            <a:off x="7389410" y="5495603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DemoEnums3.kt</a:t>
            </a:r>
          </a:p>
        </p:txBody>
      </p:sp>
    </p:spTree>
    <p:extLst>
      <p:ext uri="{BB962C8B-B14F-4D97-AF65-F5344CB8AC3E}">
        <p14:creationId xmlns:p14="http://schemas.microsoft.com/office/powerpoint/2010/main" val="1021618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Defining an extension function </a:t>
            </a:r>
          </a:p>
          <a:p>
            <a:r>
              <a:rPr lang="en-GB" dirty="0"/>
              <a:t>Defining an extension for a nullable type</a:t>
            </a:r>
          </a:p>
          <a:p>
            <a:r>
              <a:rPr lang="en-GB" dirty="0"/>
              <a:t>Defining an extension property</a:t>
            </a:r>
          </a:p>
          <a:p>
            <a:r>
              <a:rPr lang="en-GB" dirty="0"/>
              <a:t>Extensions and scope</a:t>
            </a:r>
          </a:p>
          <a:p>
            <a:r>
              <a:rPr lang="en-GB" dirty="0"/>
              <a:t>Dealing with name clashes</a:t>
            </a:r>
          </a:p>
          <a:p>
            <a:endParaRPr lang="en-GB" dirty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dirty="0"/>
              <a:t>3. Extensions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B9D3222-6951-4545-9DDD-1C54C7FF8761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272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augment an existing class with "extensions"</a:t>
            </a:r>
          </a:p>
          <a:p>
            <a:pPr lvl="1"/>
            <a:r>
              <a:rPr lang="en-GB" dirty="0"/>
              <a:t>Extension functions</a:t>
            </a:r>
          </a:p>
          <a:p>
            <a:pPr lvl="1"/>
            <a:r>
              <a:rPr lang="en-GB" dirty="0"/>
              <a:t>Extension properties</a:t>
            </a:r>
          </a:p>
          <a:p>
            <a:pPr lvl="1"/>
            <a:endParaRPr lang="en-GB" dirty="0"/>
          </a:p>
          <a:p>
            <a:r>
              <a:rPr lang="en-GB" dirty="0"/>
              <a:t>This is useful if you can't augment the existing class through normal means:</a:t>
            </a:r>
          </a:p>
          <a:p>
            <a:pPr lvl="1"/>
            <a:r>
              <a:rPr lang="en-GB" dirty="0"/>
              <a:t>E.g. because it's not an </a:t>
            </a:r>
            <a:r>
              <a:rPr lang="en-GB" dirty="0">
                <a:latin typeface="Courier New" panose="02070309020205020404" pitchFamily="49" charset="0"/>
              </a:rPr>
              <a:t>open</a:t>
            </a:r>
            <a:r>
              <a:rPr lang="en-GB" dirty="0"/>
              <a:t> class, so you can't subclass it</a:t>
            </a:r>
          </a:p>
          <a:p>
            <a:pPr lvl="1"/>
            <a:r>
              <a:rPr lang="en-GB" dirty="0"/>
              <a:t>E.g. because it's a 3</a:t>
            </a:r>
            <a:r>
              <a:rPr lang="en-GB" baseline="30000" dirty="0"/>
              <a:t>rd</a:t>
            </a:r>
            <a:r>
              <a:rPr lang="en-GB" dirty="0"/>
              <a:t>-party class, so you can't edit the source code</a:t>
            </a:r>
          </a:p>
          <a:p>
            <a:pPr lvl="1"/>
            <a:endParaRPr lang="en-GB" dirty="0"/>
          </a:p>
        </p:txBody>
      </p:sp>
      <p:sp>
        <p:nvSpPr>
          <p:cNvPr id="17411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5D6DBA-7D4E-4255-B0CA-0EF81D1CDF1C}" type="slidenum">
              <a:rPr lang="en-GB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257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typically define extension functions (and extension properties) at the top level in a Kotlin file</a:t>
            </a:r>
          </a:p>
          <a:p>
            <a:pPr lvl="1"/>
            <a:endParaRPr lang="en-GB" dirty="0"/>
          </a:p>
          <a:p>
            <a:r>
              <a:rPr lang="en-GB" dirty="0"/>
              <a:t>Here's the syntax for defining an extension function on a class named </a:t>
            </a:r>
            <a:r>
              <a:rPr lang="en-GB" dirty="0" err="1">
                <a:latin typeface="Courier New" panose="02070309020205020404" pitchFamily="49" charset="0"/>
              </a:rPr>
              <a:t>SomeClass</a:t>
            </a:r>
            <a:r>
              <a:rPr lang="en-GB" dirty="0"/>
              <a:t>: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call the extension function just like normal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 Extension Function (1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95143-B44F-4ECE-9538-E117FFFB5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270936"/>
            <a:ext cx="8232776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SomeClass.</a:t>
            </a:r>
            <a:r>
              <a:rPr lang="en-GB" sz="1200" dirty="0" err="1">
                <a:latin typeface="Courier New" panose="02070309020205020404" pitchFamily="49" charset="0"/>
              </a:rPr>
              <a:t>someExtensionFunction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someParams</a:t>
            </a:r>
            <a:r>
              <a:rPr lang="en-GB" sz="1200" dirty="0">
                <a:latin typeface="Courier New" panose="02070309020205020404" pitchFamily="49" charset="0"/>
              </a:rPr>
              <a:t>) : </a:t>
            </a:r>
            <a:r>
              <a:rPr lang="en-GB" sz="1200" dirty="0" err="1">
                <a:latin typeface="Courier New" panose="02070309020205020404" pitchFamily="49" charset="0"/>
              </a:rPr>
              <a:t>SomeReturnType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Implementation code.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In here, "this" is the object upon which you invoked the function.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EDA45-67E8-4624-A48E-F310DAAE7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5026789"/>
            <a:ext cx="823277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</a:rPr>
              <a:t>: </a:t>
            </a:r>
            <a:r>
              <a:rPr lang="en-GB" sz="1200" dirty="0" err="1">
                <a:latin typeface="Courier New" panose="02070309020205020404" pitchFamily="49" charset="0"/>
              </a:rPr>
              <a:t>SomeClass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obj.someExtensionFunction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408043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 example of an extension function for </a:t>
            </a:r>
            <a:r>
              <a:rPr lang="en-GB" dirty="0">
                <a:latin typeface="Courier New" panose="02070309020205020404" pitchFamily="49" charset="0"/>
              </a:rPr>
              <a:t>String</a:t>
            </a:r>
          </a:p>
          <a:p>
            <a:pPr lvl="1"/>
            <a:r>
              <a:rPr lang="en-GB" dirty="0"/>
              <a:t>Inside the function, </a:t>
            </a:r>
            <a:r>
              <a:rPr lang="en-GB" dirty="0">
                <a:latin typeface="Courier New" panose="02070309020205020404" pitchFamily="49" charset="0"/>
              </a:rPr>
              <a:t>this</a:t>
            </a:r>
            <a:r>
              <a:rPr lang="en-GB" dirty="0"/>
              <a:t> is the target </a:t>
            </a:r>
            <a:r>
              <a:rPr lang="en-GB" dirty="0">
                <a:latin typeface="Courier New" panose="02070309020205020404" pitchFamily="49" charset="0"/>
              </a:rPr>
              <a:t>String</a:t>
            </a:r>
            <a:r>
              <a:rPr lang="en-GB" dirty="0"/>
              <a:t> object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call the extension function on a </a:t>
            </a:r>
            <a:r>
              <a:rPr lang="en-GB" dirty="0">
                <a:latin typeface="Courier New" panose="02070309020205020404" pitchFamily="49" charset="0"/>
              </a:rPr>
              <a:t>String</a:t>
            </a:r>
            <a:r>
              <a:rPr lang="en-GB" dirty="0"/>
              <a:t> object: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 Extension Function (2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95143-B44F-4ECE-9538-E117FFFB5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034818"/>
            <a:ext cx="8232776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String.</a:t>
            </a:r>
            <a:r>
              <a:rPr lang="en-GB" sz="1200" dirty="0" err="1">
                <a:latin typeface="Courier New" panose="02070309020205020404" pitchFamily="49" charset="0"/>
              </a:rPr>
              <a:t>countLetters</a:t>
            </a:r>
            <a:r>
              <a:rPr lang="en-GB" sz="1200" dirty="0">
                <a:latin typeface="Courier New" panose="02070309020205020404" pitchFamily="49" charset="0"/>
              </a:rPr>
              <a:t>(letter: Char) : Int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count = 0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for (c in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this</a:t>
            </a:r>
            <a:r>
              <a:rPr lang="en-GB" sz="1200" dirty="0"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if (c == letter)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    count++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return count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EDA45-67E8-4624-A48E-F310DAAE7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4747677"/>
            <a:ext cx="8232776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demoSimpleExtension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s1 = "</a:t>
            </a:r>
            <a:r>
              <a:rPr lang="en-GB" sz="1200" dirty="0" err="1">
                <a:latin typeface="Courier New" panose="02070309020205020404" pitchFamily="49" charset="0"/>
              </a:rPr>
              <a:t>llanfairpwllgwyngyllgogerychwyrndrobwllllantysiliogogogoch</a:t>
            </a:r>
            <a:r>
              <a:rPr lang="en-GB" sz="1200" dirty="0">
                <a:latin typeface="Courier New" panose="02070309020205020404" pitchFamily="49" charset="0"/>
              </a:rPr>
              <a:t>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gCount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s1.countLetters('g')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("That place has $</a:t>
            </a:r>
            <a:r>
              <a:rPr lang="en-GB" sz="1200" dirty="0" err="1">
                <a:latin typeface="Courier New" panose="02070309020205020404" pitchFamily="49" charset="0"/>
              </a:rPr>
              <a:t>gCount</a:t>
            </a:r>
            <a:r>
              <a:rPr lang="en-GB" sz="1200" dirty="0">
                <a:latin typeface="Courier New" panose="02070309020205020404" pitchFamily="49" charset="0"/>
              </a:rPr>
              <a:t> 'g's")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0B81A-5DF1-46DC-BBAE-DFE5FB95E152}"/>
              </a:ext>
            </a:extLst>
          </p:cNvPr>
          <p:cNvSpPr txBox="1"/>
          <p:nvPr/>
        </p:nvSpPr>
        <p:spPr>
          <a:xfrm>
            <a:off x="6924540" y="5483875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DemoExtensions1.kt</a:t>
            </a:r>
          </a:p>
        </p:txBody>
      </p:sp>
    </p:spTree>
    <p:extLst>
      <p:ext uri="{BB962C8B-B14F-4D97-AF65-F5344CB8AC3E}">
        <p14:creationId xmlns:p14="http://schemas.microsoft.com/office/powerpoint/2010/main" val="1917428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an extension for a nullable type</a:t>
            </a:r>
          </a:p>
          <a:p>
            <a:pPr lvl="1"/>
            <a:r>
              <a:rPr lang="en-GB" dirty="0"/>
              <a:t>In the function, you have to deal with </a:t>
            </a:r>
            <a:r>
              <a:rPr lang="en-GB" dirty="0">
                <a:latin typeface="Courier New" panose="02070309020205020404" pitchFamily="49" charset="0"/>
              </a:rPr>
              <a:t>this</a:t>
            </a:r>
            <a:r>
              <a:rPr lang="en-GB" dirty="0"/>
              <a:t> possibly being </a:t>
            </a:r>
            <a:r>
              <a:rPr lang="en-GB" dirty="0">
                <a:latin typeface="Courier New" panose="02070309020205020404" pitchFamily="49" charset="0"/>
              </a:rPr>
              <a:t>null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/>
              <a:t>You can use it on </a:t>
            </a:r>
            <a:r>
              <a:rPr lang="en-GB" dirty="0">
                <a:latin typeface="Courier New" panose="02070309020205020404" pitchFamily="49" charset="0"/>
              </a:rPr>
              <a:t>String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</a:rPr>
              <a:t>String?</a:t>
            </a: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 Extension for a Nullable Type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95143-B44F-4ECE-9538-E117FFFB5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022146"/>
            <a:ext cx="823277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String?</a:t>
            </a:r>
            <a:r>
              <a:rPr lang="en-GB" sz="1200" dirty="0">
                <a:latin typeface="Courier New" panose="02070309020205020404" pitchFamily="49" charset="0"/>
              </a:rPr>
              <a:t>.</a:t>
            </a:r>
            <a:r>
              <a:rPr lang="en-GB" sz="1200" dirty="0" err="1">
                <a:latin typeface="Courier New" panose="02070309020205020404" pitchFamily="49" charset="0"/>
              </a:rPr>
              <a:t>countLettersNullable</a:t>
            </a:r>
            <a:r>
              <a:rPr lang="en-GB" sz="1200" dirty="0">
                <a:latin typeface="Courier New" panose="02070309020205020404" pitchFamily="49" charset="0"/>
              </a:rPr>
              <a:t>(letter: Char) : Int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return this?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GB" sz="1200" dirty="0" err="1">
                <a:latin typeface="Courier New" panose="02070309020205020404" pitchFamily="49" charset="0"/>
              </a:rPr>
              <a:t>countLetters</a:t>
            </a:r>
            <a:r>
              <a:rPr lang="en-GB" sz="1200" dirty="0">
                <a:latin typeface="Courier New" panose="02070309020205020404" pitchFamily="49" charset="0"/>
              </a:rPr>
              <a:t>(letter)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?: 0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EDA45-67E8-4624-A48E-F310DAAE7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638881"/>
            <a:ext cx="8232776" cy="2493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demoNullableExtension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s1 =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graiglwydd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</a:t>
            </a:r>
            <a:r>
              <a:rPr lang="en-GB" sz="1200" dirty="0" err="1">
                <a:latin typeface="Courier New" panose="02070309020205020404" pitchFamily="49" charset="0"/>
              </a:rPr>
              <a:t>gCount</a:t>
            </a:r>
            <a:r>
              <a:rPr lang="en-GB" sz="1200" dirty="0">
                <a:latin typeface="Courier New" panose="02070309020205020404" pitchFamily="49" charset="0"/>
              </a:rPr>
              <a:t> = s1.countLettersNullable('g')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("s1 has $</a:t>
            </a:r>
            <a:r>
              <a:rPr lang="en-GB" sz="1200" dirty="0" err="1">
                <a:latin typeface="Courier New" panose="02070309020205020404" pitchFamily="49" charset="0"/>
              </a:rPr>
              <a:t>gCount</a:t>
            </a:r>
            <a:r>
              <a:rPr lang="en-GB" sz="1200" dirty="0">
                <a:latin typeface="Courier New" panose="02070309020205020404" pitchFamily="49" charset="0"/>
              </a:rPr>
              <a:t> 'g's")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var s2: String? = null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gCount</a:t>
            </a:r>
            <a:r>
              <a:rPr lang="en-GB" sz="1200" dirty="0">
                <a:latin typeface="Courier New" panose="02070309020205020404" pitchFamily="49" charset="0"/>
              </a:rPr>
              <a:t> = s2.countLettersNullable('g')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("s2 has $</a:t>
            </a:r>
            <a:r>
              <a:rPr lang="en-GB" sz="1200" dirty="0" err="1">
                <a:latin typeface="Courier New" panose="02070309020205020404" pitchFamily="49" charset="0"/>
              </a:rPr>
              <a:t>gCount</a:t>
            </a:r>
            <a:r>
              <a:rPr lang="en-GB" sz="1200" dirty="0">
                <a:latin typeface="Courier New" panose="02070309020205020404" pitchFamily="49" charset="0"/>
              </a:rPr>
              <a:t> 'g's initially")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s2 =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grangemouth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gCount</a:t>
            </a:r>
            <a:r>
              <a:rPr lang="en-GB" sz="1200" dirty="0">
                <a:latin typeface="Courier New" panose="02070309020205020404" pitchFamily="49" charset="0"/>
              </a:rPr>
              <a:t> = s2.countLettersNullable('g')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("s2 has $</a:t>
            </a:r>
            <a:r>
              <a:rPr lang="en-GB" sz="1200" dirty="0" err="1">
                <a:latin typeface="Courier New" panose="02070309020205020404" pitchFamily="49" charset="0"/>
              </a:rPr>
              <a:t>gCount</a:t>
            </a:r>
            <a:r>
              <a:rPr lang="en-GB" sz="1200" dirty="0">
                <a:latin typeface="Courier New" panose="02070309020205020404" pitchFamily="49" charset="0"/>
              </a:rPr>
              <a:t> 'g's afterwards")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0B81A-5DF1-46DC-BBAE-DFE5FB95E152}"/>
              </a:ext>
            </a:extLst>
          </p:cNvPr>
          <p:cNvSpPr txBox="1"/>
          <p:nvPr/>
        </p:nvSpPr>
        <p:spPr>
          <a:xfrm>
            <a:off x="6924540" y="5853070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DemoExtensions1.kt</a:t>
            </a:r>
          </a:p>
        </p:txBody>
      </p:sp>
    </p:spTree>
    <p:extLst>
      <p:ext uri="{BB962C8B-B14F-4D97-AF65-F5344CB8AC3E}">
        <p14:creationId xmlns:p14="http://schemas.microsoft.com/office/powerpoint/2010/main" val="3119436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an extension property as follows: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/>
              <a:t>You can use it as follows:</a:t>
            </a:r>
          </a:p>
          <a:p>
            <a:pPr lvl="1"/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 Extension Property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95143-B44F-4ECE-9538-E117FFFB5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1672300"/>
            <a:ext cx="8232776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String.isPalindrome</a:t>
            </a:r>
            <a:r>
              <a:rPr lang="en-GB" sz="1200" dirty="0">
                <a:latin typeface="Courier New" panose="02070309020205020404" pitchFamily="49" charset="0"/>
              </a:rPr>
              <a:t>: Boolean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get() = this == </a:t>
            </a:r>
            <a:r>
              <a:rPr lang="en-GB" sz="1200" dirty="0" err="1">
                <a:latin typeface="Courier New" panose="02070309020205020404" pitchFamily="49" charset="0"/>
              </a:rPr>
              <a:t>this.reversed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EDA45-67E8-4624-A48E-F310DAAE7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278469"/>
            <a:ext cx="8232776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demoExtensionProperties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s1 = "kayak"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("Is $s1 a palindrome?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s1.isPalindrome</a:t>
            </a:r>
            <a:r>
              <a:rPr lang="en-GB" sz="1200" dirty="0">
                <a:latin typeface="Courier New" panose="02070309020205020404" pitchFamily="49" charset="0"/>
              </a:rPr>
              <a:t>}")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s2 = "</a:t>
            </a:r>
            <a:r>
              <a:rPr lang="en-GB" sz="1200" dirty="0" err="1">
                <a:latin typeface="Courier New" panose="02070309020205020404" pitchFamily="49" charset="0"/>
              </a:rPr>
              <a:t>boatymcboatface</a:t>
            </a:r>
            <a:r>
              <a:rPr lang="en-GB" sz="1200" dirty="0">
                <a:latin typeface="Courier New" panose="02070309020205020404" pitchFamily="49" charset="0"/>
              </a:rPr>
              <a:t>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("Is $s2 a palindrome?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s2.isPalindrome</a:t>
            </a:r>
            <a:r>
              <a:rPr lang="en-GB" sz="1200" dirty="0">
                <a:latin typeface="Courier New" panose="02070309020205020404" pitchFamily="49" charset="0"/>
              </a:rPr>
              <a:t>}")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0B81A-5DF1-46DC-BBAE-DFE5FB95E152}"/>
              </a:ext>
            </a:extLst>
          </p:cNvPr>
          <p:cNvSpPr txBox="1"/>
          <p:nvPr/>
        </p:nvSpPr>
        <p:spPr>
          <a:xfrm>
            <a:off x="6924540" y="4389157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DemoExtensions1.kt</a:t>
            </a:r>
          </a:p>
        </p:txBody>
      </p:sp>
    </p:spTree>
    <p:extLst>
      <p:ext uri="{BB962C8B-B14F-4D97-AF65-F5344CB8AC3E}">
        <p14:creationId xmlns:p14="http://schemas.microsoft.com/office/powerpoint/2010/main" val="3940121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compiler will only see extensions if they're in scope</a:t>
            </a:r>
          </a:p>
          <a:p>
            <a:pPr lvl="1"/>
            <a:r>
              <a:rPr lang="en-GB" dirty="0"/>
              <a:t>If extensions are in a different package, you must import them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/>
              <a:t>You can import these extensions and use as follows:</a:t>
            </a:r>
          </a:p>
          <a:p>
            <a:pPr lvl="1"/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Extensions and Scope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95143-B44F-4ECE-9538-E117FFFB5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047770"/>
            <a:ext cx="8232776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package extensions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String.countLetters</a:t>
            </a:r>
            <a:r>
              <a:rPr lang="en-GB" sz="1200" dirty="0">
                <a:latin typeface="Courier New" panose="02070309020205020404" pitchFamily="49" charset="0"/>
              </a:rPr>
              <a:t>(letter: Char) : Int { …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String?.</a:t>
            </a:r>
            <a:r>
              <a:rPr lang="en-GB" sz="1200" dirty="0" err="1">
                <a:latin typeface="Courier New" panose="02070309020205020404" pitchFamily="49" charset="0"/>
              </a:rPr>
              <a:t>countLettersNullable</a:t>
            </a:r>
            <a:r>
              <a:rPr lang="en-GB" sz="1200" dirty="0">
                <a:latin typeface="Courier New" panose="02070309020205020404" pitchFamily="49" charset="0"/>
              </a:rPr>
              <a:t>(letter: Char) : Int { …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String.isPalindrome</a:t>
            </a:r>
            <a:r>
              <a:rPr lang="en-GB" sz="1200" dirty="0">
                <a:latin typeface="Courier New" panose="02070309020205020404" pitchFamily="49" charset="0"/>
              </a:rPr>
              <a:t>: Boolean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EDA45-67E8-4624-A48E-F310DAAE7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4373117"/>
            <a:ext cx="8232776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package </a:t>
            </a:r>
            <a:r>
              <a:rPr lang="en-GB" sz="1200" dirty="0" err="1">
                <a:latin typeface="Courier New" panose="02070309020205020404" pitchFamily="49" charset="0"/>
              </a:rPr>
              <a:t>extensions_another_package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extensions.*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main()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s1 = "</a:t>
            </a:r>
            <a:r>
              <a:rPr lang="en-GB" sz="1200" dirty="0" err="1">
                <a:latin typeface="Courier New" panose="02070309020205020404" pitchFamily="49" charset="0"/>
              </a:rPr>
              <a:t>swansea</a:t>
            </a:r>
            <a:r>
              <a:rPr lang="en-GB" sz="1200" dirty="0">
                <a:latin typeface="Courier New" panose="02070309020205020404" pitchFamily="49" charset="0"/>
              </a:rPr>
              <a:t>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("$s1 has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s1.countLetters('s')</a:t>
            </a:r>
            <a:r>
              <a:rPr lang="en-GB" sz="1200" dirty="0">
                <a:latin typeface="Courier New" panose="02070309020205020404" pitchFamily="49" charset="0"/>
              </a:rPr>
              <a:t>} letter 's's")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0B81A-5DF1-46DC-BBAE-DFE5FB95E152}"/>
              </a:ext>
            </a:extLst>
          </p:cNvPr>
          <p:cNvSpPr txBox="1"/>
          <p:nvPr/>
        </p:nvSpPr>
        <p:spPr>
          <a:xfrm>
            <a:off x="6924540" y="3161359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DemoExtensions1.kt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1C387-2615-4877-879D-64D0C1F52362}"/>
              </a:ext>
            </a:extLst>
          </p:cNvPr>
          <p:cNvSpPr txBox="1"/>
          <p:nvPr/>
        </p:nvSpPr>
        <p:spPr>
          <a:xfrm>
            <a:off x="5379688" y="5843269"/>
            <a:ext cx="3438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909C3"/>
                </a:solidFill>
                <a:latin typeface="Courier New" panose="02070309020205020404" pitchFamily="49" charset="0"/>
              </a:rPr>
              <a:t>DemoUsingExtensionsFromElsewhere.kt</a:t>
            </a:r>
            <a:endParaRPr lang="en-GB" sz="1200" b="1" dirty="0">
              <a:solidFill>
                <a:srgbClr val="0909C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3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ym typeface="Wingdings" pitchFamily="2" charset="2"/>
              </a:rPr>
              <a:t>Overview</a:t>
            </a:r>
          </a:p>
          <a:p>
            <a:pPr eaLnBrk="1" hangingPunct="1"/>
            <a:r>
              <a:rPr lang="en-GB" altLang="en-US" dirty="0">
                <a:sym typeface="Wingdings" pitchFamily="2" charset="2"/>
              </a:rPr>
              <a:t>Defining a data class</a:t>
            </a:r>
          </a:p>
          <a:p>
            <a:pPr eaLnBrk="1" hangingPunct="1"/>
            <a:r>
              <a:rPr lang="en-GB" altLang="en-US" dirty="0"/>
              <a:t>Simple usage of a data class</a:t>
            </a:r>
          </a:p>
          <a:p>
            <a:pPr eaLnBrk="1" hangingPunct="1"/>
            <a:r>
              <a:rPr lang="en-GB" altLang="en-US" dirty="0"/>
              <a:t>Data class equality</a:t>
            </a:r>
          </a:p>
          <a:p>
            <a:pPr eaLnBrk="1" hangingPunct="1"/>
            <a:r>
              <a:rPr lang="en-GB" altLang="en-US" dirty="0"/>
              <a:t>Data class copying</a:t>
            </a:r>
          </a:p>
          <a:p>
            <a:pPr eaLnBrk="1" hangingPunct="1"/>
            <a:r>
              <a:rPr lang="en-GB" altLang="en-US" dirty="0"/>
              <a:t>Data class </a:t>
            </a:r>
            <a:r>
              <a:rPr lang="en-GB" altLang="en-US" dirty="0" err="1"/>
              <a:t>destructuring</a:t>
            </a:r>
            <a:endParaRPr lang="en-GB" altLang="en-US" dirty="0"/>
          </a:p>
          <a:p>
            <a:pPr eaLnBrk="1" hangingPunct="1"/>
            <a:r>
              <a:rPr lang="en-GB" altLang="en-US" dirty="0"/>
              <a:t>Defining additional properties</a:t>
            </a:r>
          </a:p>
          <a:p>
            <a:pPr eaLnBrk="1" hangingPunct="1"/>
            <a:endParaRPr lang="en-GB" dirty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dirty="0"/>
              <a:t>1. Data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B9D3222-6951-4545-9DDD-1C54C7FF8761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51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extensions inside a class</a:t>
            </a:r>
          </a:p>
          <a:p>
            <a:pPr lvl="1"/>
            <a:r>
              <a:rPr lang="en-GB" dirty="0"/>
              <a:t>The class can define some extra context and methods etc.</a:t>
            </a:r>
          </a:p>
          <a:p>
            <a:pPr lvl="1"/>
            <a:r>
              <a:rPr lang="en-GB" dirty="0"/>
              <a:t>These might be useful in your extension implementation code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Extensions Inside a Class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EDA45-67E8-4624-A48E-F310DAAE7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22" y="2421637"/>
            <a:ext cx="8232776" cy="41556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</a:rPr>
              <a:t>StringExtensions</a:t>
            </a:r>
            <a:r>
              <a:rPr lang="en-GB" sz="1200" dirty="0">
                <a:latin typeface="Courier New" panose="02070309020205020404" pitchFamily="49" charset="0"/>
              </a:rPr>
              <a:t>(val </a:t>
            </a:r>
            <a:r>
              <a:rPr lang="en-GB" sz="1200" dirty="0" err="1">
                <a:latin typeface="Courier New" panose="02070309020205020404" pitchFamily="49" charset="0"/>
              </a:rPr>
              <a:t>isCaseSensitive</a:t>
            </a:r>
            <a:r>
              <a:rPr lang="en-GB" sz="1200" dirty="0">
                <a:latin typeface="Courier New" panose="02070309020205020404" pitchFamily="49" charset="0"/>
              </a:rPr>
              <a:t>: Boolean = false)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</a:t>
            </a:r>
            <a:r>
              <a:rPr lang="en-GB" sz="1200" dirty="0" err="1">
                <a:latin typeface="Courier New" panose="02070309020205020404" pitchFamily="49" charset="0"/>
              </a:rPr>
              <a:t>processStrings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val s1 = "Swansea"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("$s1 has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s1.countLettersCasey('S')</a:t>
            </a:r>
            <a:r>
              <a:rPr lang="en-GB" sz="1200" dirty="0">
                <a:latin typeface="Courier New" panose="02070309020205020404" pitchFamily="49" charset="0"/>
              </a:rPr>
              <a:t>} letter 's's")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fun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String.countLettersCasey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(letter: Char) : Int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val </a:t>
            </a:r>
            <a:r>
              <a:rPr lang="en-GB" sz="1200" dirty="0" err="1">
                <a:latin typeface="Courier New" panose="02070309020205020404" pitchFamily="49" charset="0"/>
              </a:rPr>
              <a:t>theLetter</a:t>
            </a:r>
            <a:r>
              <a:rPr lang="en-GB" sz="1200" dirty="0">
                <a:latin typeface="Courier New" panose="02070309020205020404" pitchFamily="49" charset="0"/>
              </a:rPr>
              <a:t> = if (</a:t>
            </a:r>
            <a:r>
              <a:rPr lang="en-GB" sz="1200" dirty="0" err="1">
                <a:latin typeface="Courier New" panose="02070309020205020404" pitchFamily="49" charset="0"/>
              </a:rPr>
              <a:t>isCaseSensitive</a:t>
            </a:r>
            <a:r>
              <a:rPr lang="en-GB" sz="1200" dirty="0">
                <a:latin typeface="Courier New" panose="02070309020205020404" pitchFamily="49" charset="0"/>
              </a:rPr>
              <a:t>) letter else </a:t>
            </a:r>
            <a:r>
              <a:rPr lang="en-GB" sz="1200" dirty="0" err="1">
                <a:latin typeface="Courier New" panose="02070309020205020404" pitchFamily="49" charset="0"/>
              </a:rPr>
              <a:t>letter.lowercase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val </a:t>
            </a:r>
            <a:r>
              <a:rPr lang="en-GB" sz="1200" dirty="0" err="1">
                <a:latin typeface="Courier New" panose="02070309020205020404" pitchFamily="49" charset="0"/>
              </a:rPr>
              <a:t>theString</a:t>
            </a:r>
            <a:r>
              <a:rPr lang="en-GB" sz="1200" dirty="0">
                <a:latin typeface="Courier New" panose="02070309020205020404" pitchFamily="49" charset="0"/>
              </a:rPr>
              <a:t> = if (</a:t>
            </a:r>
            <a:r>
              <a:rPr lang="en-GB" sz="1200" dirty="0" err="1">
                <a:latin typeface="Courier New" panose="02070309020205020404" pitchFamily="49" charset="0"/>
              </a:rPr>
              <a:t>isCaseSensitive</a:t>
            </a:r>
            <a:r>
              <a:rPr lang="en-GB" sz="1200" dirty="0">
                <a:latin typeface="Courier New" panose="02070309020205020404" pitchFamily="49" charset="0"/>
              </a:rPr>
              <a:t>)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this</a:t>
            </a:r>
            <a:r>
              <a:rPr lang="en-GB" sz="1200" dirty="0">
                <a:latin typeface="Courier New" panose="02070309020205020404" pitchFamily="49" charset="0"/>
              </a:rPr>
              <a:t>   else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this</a:t>
            </a:r>
            <a:r>
              <a:rPr lang="en-GB" sz="1200" dirty="0" err="1">
                <a:latin typeface="Courier New" panose="02070309020205020404" pitchFamily="49" charset="0"/>
              </a:rPr>
              <a:t>.lowercase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var count = 0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for (c in </a:t>
            </a:r>
            <a:r>
              <a:rPr lang="en-GB" sz="1200" dirty="0" err="1">
                <a:latin typeface="Courier New" panose="02070309020205020404" pitchFamily="49" charset="0"/>
              </a:rPr>
              <a:t>theString</a:t>
            </a:r>
            <a:r>
              <a:rPr lang="en-GB" sz="1200" dirty="0"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    if (c == </a:t>
            </a:r>
            <a:r>
              <a:rPr lang="en-GB" sz="1200" dirty="0" err="1">
                <a:latin typeface="Courier New" panose="02070309020205020404" pitchFamily="49" charset="0"/>
              </a:rPr>
              <a:t>theLetter</a:t>
            </a:r>
            <a:r>
              <a:rPr lang="en-GB" sz="1200" dirty="0"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        count++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return count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1C387-2615-4877-879D-64D0C1F52362}"/>
              </a:ext>
            </a:extLst>
          </p:cNvPr>
          <p:cNvSpPr txBox="1"/>
          <p:nvPr/>
        </p:nvSpPr>
        <p:spPr>
          <a:xfrm>
            <a:off x="6960250" y="629155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DemoExtensions2.kt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FA346D-302D-400E-B490-4D09766B3E91}"/>
              </a:ext>
            </a:extLst>
          </p:cNvPr>
          <p:cNvSpPr txBox="1"/>
          <p:nvPr/>
        </p:nvSpPr>
        <p:spPr>
          <a:xfrm>
            <a:off x="5855594" y="4808113"/>
            <a:ext cx="2876108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Open Sans" panose="020B0606030504020204" pitchFamily="34" charset="0"/>
              </a:rPr>
              <a:t>Inside the extension function,</a:t>
            </a:r>
          </a:p>
          <a:p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</a:rPr>
              <a:t>this</a:t>
            </a:r>
            <a:r>
              <a:rPr lang="en-GB" sz="1200" dirty="0">
                <a:solidFill>
                  <a:srgbClr val="FF0000"/>
                </a:solidFill>
                <a:latin typeface="Open Sans" panose="020B0606030504020204" pitchFamily="34" charset="0"/>
              </a:rPr>
              <a:t> is the "object being extended"</a:t>
            </a:r>
          </a:p>
          <a:p>
            <a:endParaRPr lang="en-GB" sz="800" dirty="0">
              <a:solidFill>
                <a:srgbClr val="FF0000"/>
              </a:solidFill>
              <a:latin typeface="Open Sans" panose="020B0606030504020204" pitchFamily="34" charset="0"/>
            </a:endParaRPr>
          </a:p>
          <a:p>
            <a:r>
              <a:rPr lang="en-GB" sz="1200" dirty="0">
                <a:solidFill>
                  <a:srgbClr val="FF0000"/>
                </a:solidFill>
                <a:latin typeface="Open Sans" panose="020B0606030504020204" pitchFamily="34" charset="0"/>
              </a:rPr>
              <a:t>i.e. the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</a:rPr>
              <a:t>String</a:t>
            </a:r>
            <a:r>
              <a:rPr lang="en-GB" sz="1200" dirty="0">
                <a:solidFill>
                  <a:srgbClr val="FF0000"/>
                </a:solidFill>
                <a:latin typeface="Open Sans" panose="020B0606030504020204" pitchFamily="34" charset="0"/>
              </a:rPr>
              <a:t> object in this example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803AD6-03B7-4761-8A1B-6EBBC9C75BA2}"/>
              </a:ext>
            </a:extLst>
          </p:cNvPr>
          <p:cNvCxnSpPr/>
          <p:nvPr/>
        </p:nvCxnSpPr>
        <p:spPr bwMode="auto">
          <a:xfrm flipV="1">
            <a:off x="6121758" y="4468969"/>
            <a:ext cx="0" cy="33914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1974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this scenario:</a:t>
            </a:r>
          </a:p>
          <a:p>
            <a:pPr lvl="1"/>
            <a:r>
              <a:rPr lang="en-GB" dirty="0"/>
              <a:t>You define an extension inside a class</a:t>
            </a:r>
          </a:p>
          <a:p>
            <a:pPr lvl="1"/>
            <a:r>
              <a:rPr lang="en-GB" dirty="0"/>
              <a:t>The extension invokes a function/property on </a:t>
            </a:r>
            <a:r>
              <a:rPr lang="en-GB" dirty="0">
                <a:latin typeface="Courier New" panose="02070309020205020404" pitchFamily="49" charset="0"/>
              </a:rPr>
              <a:t>this</a:t>
            </a:r>
          </a:p>
          <a:p>
            <a:pPr lvl="1"/>
            <a:r>
              <a:rPr lang="en-GB" dirty="0"/>
              <a:t>The function/property exists on the "outer" and "extended" classes</a:t>
            </a:r>
          </a:p>
          <a:p>
            <a:pPr lvl="1"/>
            <a:endParaRPr lang="en-GB" dirty="0"/>
          </a:p>
          <a:p>
            <a:r>
              <a:rPr lang="en-GB" dirty="0"/>
              <a:t>In this scenario: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this</a:t>
            </a:r>
            <a:r>
              <a:rPr lang="en-GB" dirty="0"/>
              <a:t> refers to the "extended class" object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</a:rPr>
              <a:t>this@NameOfOuterClass</a:t>
            </a:r>
            <a:r>
              <a:rPr lang="en-GB" dirty="0"/>
              <a:t> refers to the "outer class" object </a:t>
            </a:r>
          </a:p>
          <a:p>
            <a:pPr lvl="1"/>
            <a:endParaRPr lang="en-GB" dirty="0"/>
          </a:p>
          <a:p>
            <a:r>
              <a:rPr lang="en-GB" dirty="0"/>
              <a:t>See example on next slide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Name Clashes (1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145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of name clashes: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Name Clashes (2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2C8A9-9B67-45D6-B611-42CD310F8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1696142"/>
            <a:ext cx="8232776" cy="34169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</a:rPr>
              <a:t>StringExtensions</a:t>
            </a:r>
            <a:r>
              <a:rPr lang="en-GB" sz="1200" dirty="0">
                <a:latin typeface="Courier New" panose="02070309020205020404" pitchFamily="49" charset="0"/>
              </a:rPr>
              <a:t>(val </a:t>
            </a:r>
            <a:r>
              <a:rPr lang="en-GB" sz="1200" dirty="0" err="1">
                <a:latin typeface="Courier New" panose="02070309020205020404" pitchFamily="49" charset="0"/>
              </a:rPr>
              <a:t>isCaseSensitive</a:t>
            </a:r>
            <a:r>
              <a:rPr lang="en-GB" sz="1200" dirty="0">
                <a:latin typeface="Courier New" panose="02070309020205020404" pitchFamily="49" charset="0"/>
              </a:rPr>
              <a:t>: Boolean = false)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</a:t>
            </a:r>
            <a:r>
              <a:rPr lang="en-GB" sz="1200" dirty="0" err="1">
                <a:latin typeface="Courier New" panose="02070309020205020404" pitchFamily="49" charset="0"/>
              </a:rPr>
              <a:t>processStrings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var s5 = "wibble"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s5.display()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</a:t>
            </a:r>
            <a:r>
              <a:rPr lang="en-GB" sz="1200" dirty="0" err="1">
                <a:latin typeface="Courier New" panose="02070309020205020404" pitchFamily="49" charset="0"/>
              </a:rPr>
              <a:t>String.display</a:t>
            </a:r>
            <a:r>
              <a:rPr lang="en-GB" sz="1200" dirty="0">
                <a:latin typeface="Courier New" panose="02070309020205020404" pitchFamily="49" charset="0"/>
              </a:rPr>
              <a:t>() : Unit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this.toString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</a:rPr>
              <a:t>}")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this@StringExtensions.toString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</a:rPr>
              <a:t>}")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override fun </a:t>
            </a:r>
            <a:r>
              <a:rPr lang="en-GB" sz="1200" dirty="0" err="1">
                <a:latin typeface="Courier New" panose="02070309020205020404" pitchFamily="49" charset="0"/>
              </a:rPr>
              <a:t>toString</a:t>
            </a:r>
            <a:r>
              <a:rPr lang="en-GB" sz="1200" dirty="0">
                <a:latin typeface="Courier New" panose="02070309020205020404" pitchFamily="49" charset="0"/>
              </a:rPr>
              <a:t>(): String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return "</a:t>
            </a:r>
            <a:r>
              <a:rPr lang="en-GB" sz="1200" dirty="0" err="1">
                <a:latin typeface="Courier New" panose="02070309020205020404" pitchFamily="49" charset="0"/>
              </a:rPr>
              <a:t>StringExtensions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isCaseSensitive</a:t>
            </a:r>
            <a:r>
              <a:rPr lang="en-GB" sz="1200" dirty="0">
                <a:latin typeface="Courier New" panose="02070309020205020404" pitchFamily="49" charset="0"/>
              </a:rPr>
              <a:t>=$</a:t>
            </a:r>
            <a:r>
              <a:rPr lang="en-GB" sz="1200" dirty="0" err="1">
                <a:latin typeface="Courier New" panose="02070309020205020404" pitchFamily="49" charset="0"/>
              </a:rPr>
              <a:t>isCaseSensitive</a:t>
            </a:r>
            <a:r>
              <a:rPr lang="en-GB" sz="1200" dirty="0">
                <a:latin typeface="Courier New" panose="02070309020205020404" pitchFamily="49" charset="0"/>
              </a:rPr>
              <a:t>)"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  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F2CFC-2513-424D-A93B-16EDF61902D5}"/>
              </a:ext>
            </a:extLst>
          </p:cNvPr>
          <p:cNvSpPr txBox="1"/>
          <p:nvPr/>
        </p:nvSpPr>
        <p:spPr>
          <a:xfrm>
            <a:off x="6960250" y="4836105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DemoExtensions2.kt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861029-BFC3-439B-8D9A-438B34029C58}"/>
              </a:ext>
            </a:extLst>
          </p:cNvPr>
          <p:cNvCxnSpPr>
            <a:cxnSpLocks/>
            <a:stCxn id="8" idx="1"/>
          </p:cNvCxnSpPr>
          <p:nvPr/>
        </p:nvCxnSpPr>
        <p:spPr bwMode="auto">
          <a:xfrm flipH="1" flipV="1">
            <a:off x="5323270" y="3803561"/>
            <a:ext cx="558082" cy="23294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6D9C95-E7B7-467C-80BD-1D0534C4A399}"/>
              </a:ext>
            </a:extLst>
          </p:cNvPr>
          <p:cNvSpPr txBox="1"/>
          <p:nvPr/>
        </p:nvSpPr>
        <p:spPr>
          <a:xfrm>
            <a:off x="5881352" y="3898010"/>
            <a:ext cx="307261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Open Sans" panose="020B0606030504020204" pitchFamily="34" charset="0"/>
              </a:rPr>
              <a:t>Calls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StringExtensions</a:t>
            </a:r>
            <a:r>
              <a:rPr lang="en-GB" sz="1200" dirty="0">
                <a:solidFill>
                  <a:srgbClr val="FF0000"/>
                </a:solidFill>
                <a:latin typeface="Open Sans" panose="020B0606030504020204" pitchFamily="34" charset="0"/>
              </a:rPr>
              <a:t>'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toString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E5ED3E-0AEB-4F85-A99D-500E8B5122FE}"/>
              </a:ext>
            </a:extLst>
          </p:cNvPr>
          <p:cNvCxnSpPr>
            <a:cxnSpLocks/>
          </p:cNvCxnSpPr>
          <p:nvPr/>
        </p:nvCxnSpPr>
        <p:spPr bwMode="auto">
          <a:xfrm flipH="1">
            <a:off x="4082604" y="3286259"/>
            <a:ext cx="2004810" cy="21679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AD3A2A-C462-4DDF-AB48-4F6739803907}"/>
              </a:ext>
            </a:extLst>
          </p:cNvPr>
          <p:cNvSpPr txBox="1"/>
          <p:nvPr/>
        </p:nvSpPr>
        <p:spPr>
          <a:xfrm>
            <a:off x="5881352" y="3140299"/>
            <a:ext cx="307261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Open Sans" panose="020B0606030504020204" pitchFamily="34" charset="0"/>
              </a:rPr>
              <a:t>Calls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</a:rPr>
              <a:t>String</a:t>
            </a:r>
            <a:r>
              <a:rPr lang="en-GB" sz="1200" dirty="0">
                <a:solidFill>
                  <a:srgbClr val="FF0000"/>
                </a:solidFill>
                <a:latin typeface="Open Sans" panose="020B0606030504020204" pitchFamily="34" charset="0"/>
              </a:rPr>
              <a:t>'s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toString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60808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Implementing unary operators</a:t>
            </a:r>
          </a:p>
          <a:p>
            <a:r>
              <a:rPr lang="en-GB" dirty="0"/>
              <a:t>Implementing </a:t>
            </a:r>
            <a:r>
              <a:rPr lang="en-GB" dirty="0">
                <a:latin typeface="Courier New" panose="02070309020205020404" pitchFamily="49" charset="0"/>
              </a:rPr>
              <a:t>++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</a:rPr>
              <a:t>--</a:t>
            </a:r>
          </a:p>
          <a:p>
            <a:r>
              <a:rPr lang="en-GB" dirty="0"/>
              <a:t>Implementing arithmetic operators</a:t>
            </a:r>
          </a:p>
          <a:p>
            <a:r>
              <a:rPr lang="en-GB" dirty="0"/>
              <a:t>Supporting relational operators</a:t>
            </a:r>
          </a:p>
          <a:p>
            <a:r>
              <a:rPr lang="en-GB" dirty="0"/>
              <a:t>Supporting the range operator</a:t>
            </a:r>
          </a:p>
          <a:p>
            <a:r>
              <a:rPr lang="en-GB" dirty="0"/>
              <a:t>Implementing the index operator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dirty="0"/>
              <a:t>4. Operator Overloading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B9D3222-6951-4545-9DDD-1C54C7FF8761}" type="slidenum">
              <a:rPr lang="en-GB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04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Kotlin understands how operators work for basic types</a:t>
            </a:r>
          </a:p>
          <a:p>
            <a:pPr lvl="1"/>
            <a:r>
              <a:rPr lang="en-GB" dirty="0"/>
              <a:t>E.g. num1 + num2</a:t>
            </a:r>
          </a:p>
          <a:p>
            <a:pPr lvl="1"/>
            <a:endParaRPr lang="en-GB" dirty="0"/>
          </a:p>
          <a:p>
            <a:r>
              <a:rPr lang="en-GB" dirty="0"/>
              <a:t>You can define operator functions for your own types</a:t>
            </a:r>
          </a:p>
          <a:p>
            <a:pPr lvl="1"/>
            <a:r>
              <a:rPr lang="en-GB" dirty="0"/>
              <a:t>Particularly useful for "value" types, e.g. </a:t>
            </a:r>
            <a:r>
              <a:rPr lang="en-GB" dirty="0">
                <a:latin typeface="Courier New" panose="02070309020205020404" pitchFamily="49" charset="0"/>
              </a:rPr>
              <a:t>Money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</a:rPr>
              <a:t>Point</a:t>
            </a:r>
            <a:r>
              <a:rPr lang="en-GB" dirty="0"/>
              <a:t>, etc.</a:t>
            </a:r>
          </a:p>
          <a:p>
            <a:pPr lvl="1"/>
            <a:endParaRPr lang="en-GB" dirty="0"/>
          </a:p>
          <a:p>
            <a:r>
              <a:rPr lang="en-GB" dirty="0"/>
              <a:t>To overload an operator for a type:</a:t>
            </a:r>
          </a:p>
          <a:p>
            <a:pPr lvl="1"/>
            <a:r>
              <a:rPr lang="en-GB" dirty="0"/>
              <a:t>Implement a function with a special Kotlin-defined name</a:t>
            </a:r>
          </a:p>
          <a:p>
            <a:pPr lvl="1"/>
            <a:r>
              <a:rPr lang="en-GB" dirty="0"/>
              <a:t>Prefix the function with the </a:t>
            </a:r>
            <a:r>
              <a:rPr lang="en-GB" dirty="0">
                <a:latin typeface="Courier New" panose="02070309020205020404" pitchFamily="49" charset="0"/>
              </a:rPr>
              <a:t>operator</a:t>
            </a:r>
            <a:r>
              <a:rPr lang="en-GB" dirty="0"/>
              <a:t> keyword</a:t>
            </a:r>
          </a:p>
          <a:p>
            <a:pPr lvl="1"/>
            <a:endParaRPr lang="en-GB" dirty="0"/>
          </a:p>
          <a:p>
            <a:r>
              <a:rPr lang="en-GB" dirty="0"/>
              <a:t>You can implement operator functions in 2 ways:</a:t>
            </a:r>
          </a:p>
          <a:p>
            <a:pPr lvl="1"/>
            <a:r>
              <a:rPr lang="en-GB" dirty="0"/>
              <a:t>As a member function of the type</a:t>
            </a:r>
          </a:p>
          <a:p>
            <a:pPr lvl="1"/>
            <a:r>
              <a:rPr lang="en-GB" dirty="0"/>
              <a:t>Or as an extension function for that type</a:t>
            </a:r>
          </a:p>
        </p:txBody>
      </p:sp>
      <p:sp>
        <p:nvSpPr>
          <p:cNvPr id="17411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5D6DBA-7D4E-4255-B0CA-0EF81D1CDF1C}" type="slidenum">
              <a:rPr lang="en-GB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393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34300" cy="4935538"/>
          </a:xfrm>
        </p:spPr>
        <p:txBody>
          <a:bodyPr/>
          <a:lstStyle/>
          <a:p>
            <a:r>
              <a:rPr lang="en-GB" dirty="0"/>
              <a:t>We're going to implement operators for this </a:t>
            </a:r>
            <a:r>
              <a:rPr lang="en-GB" dirty="0">
                <a:latin typeface="Courier New" panose="02070309020205020404" pitchFamily="49" charset="0"/>
              </a:rPr>
              <a:t>Money</a:t>
            </a:r>
            <a:r>
              <a:rPr lang="en-GB" dirty="0"/>
              <a:t> class: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Here's how to implement and use unary operators</a:t>
            </a:r>
          </a:p>
          <a:p>
            <a:pPr lvl="1"/>
            <a:r>
              <a:rPr lang="en-GB" dirty="0"/>
              <a:t>We've chosen to implement these as extension functions here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Unary Operators (1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95143-B44F-4ECE-9538-E117FFFB5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1668184"/>
            <a:ext cx="823277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data class Money(val d: Int, val c: Int)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constructor(total: Int) : this(total / 100, total % 100) {}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EDA45-67E8-4624-A48E-F310DAAE7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581846"/>
            <a:ext cx="8232776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operator fun </a:t>
            </a:r>
            <a:r>
              <a:rPr lang="en-GB" sz="1200" dirty="0" err="1">
                <a:latin typeface="Courier New" panose="02070309020205020404" pitchFamily="49" charset="0"/>
              </a:rPr>
              <a:t>Money.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unaryMinus</a:t>
            </a:r>
            <a:r>
              <a:rPr lang="en-GB" sz="1200" dirty="0">
                <a:latin typeface="Courier New" panose="02070309020205020404" pitchFamily="49" charset="0"/>
              </a:rPr>
              <a:t>() = Money(-d, c)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operator fun </a:t>
            </a:r>
            <a:r>
              <a:rPr lang="en-GB" sz="1200" dirty="0" err="1">
                <a:latin typeface="Courier New" panose="02070309020205020404" pitchFamily="49" charset="0"/>
              </a:rPr>
              <a:t>Money.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unaryPlus</a:t>
            </a:r>
            <a:r>
              <a:rPr lang="en-GB" sz="1200" dirty="0">
                <a:latin typeface="Courier New" panose="02070309020205020404" pitchFamily="49" charset="0"/>
              </a:rPr>
              <a:t>() = Money(d, c)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operator fun </a:t>
            </a:r>
            <a:r>
              <a:rPr lang="en-GB" sz="1200" dirty="0" err="1">
                <a:latin typeface="Courier New" panose="02070309020205020404" pitchFamily="49" charset="0"/>
              </a:rPr>
              <a:t>Money.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not</a:t>
            </a:r>
            <a:r>
              <a:rPr lang="en-GB" sz="1200" dirty="0">
                <a:latin typeface="Courier New" panose="02070309020205020404" pitchFamily="49" charset="0"/>
              </a:rPr>
              <a:t>() = (d == 0 &amp;&amp; c == 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EB055-65FD-496C-86D3-EB1D1425D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4835136"/>
            <a:ext cx="8232776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m1 = Money(10,50)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m2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latin typeface="Courier New" panose="02070309020205020404" pitchFamily="49" charset="0"/>
              </a:rPr>
              <a:t>m1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m3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GB" sz="1200" dirty="0">
                <a:latin typeface="Courier New" panose="02070309020205020404" pitchFamily="49" charset="0"/>
              </a:rPr>
              <a:t>m1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if 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n-GB" sz="1200" dirty="0">
                <a:latin typeface="Courier New" panose="02070309020205020404" pitchFamily="49" charset="0"/>
              </a:rPr>
              <a:t>m1)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B0A21-5AC1-4803-BAA8-FD95AE75DDAE}"/>
              </a:ext>
            </a:extLst>
          </p:cNvPr>
          <p:cNvSpPr txBox="1"/>
          <p:nvPr/>
        </p:nvSpPr>
        <p:spPr>
          <a:xfrm>
            <a:off x="6123481" y="5562648"/>
            <a:ext cx="269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DemoOperatorOverloading1.kt</a:t>
            </a:r>
          </a:p>
        </p:txBody>
      </p:sp>
    </p:spTree>
    <p:extLst>
      <p:ext uri="{BB962C8B-B14F-4D97-AF65-F5344CB8AC3E}">
        <p14:creationId xmlns:p14="http://schemas.microsoft.com/office/powerpoint/2010/main" val="597694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It's also possible to define operators as member functions rather than as extension functions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Unary Operators (2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95143-B44F-4ECE-9538-E117FFFB5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945171"/>
            <a:ext cx="8232776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data class Point(val x: Int, val y: Int)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operator fun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unaryMinus</a:t>
            </a:r>
            <a:r>
              <a:rPr lang="en-GB" sz="1200" dirty="0">
                <a:latin typeface="Courier New" panose="02070309020205020404" pitchFamily="49" charset="0"/>
              </a:rPr>
              <a:t>() = Point(-x, -y)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operator fun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unaryPlus</a:t>
            </a:r>
            <a:r>
              <a:rPr lang="en-GB" sz="1200" dirty="0">
                <a:latin typeface="Courier New" panose="02070309020205020404" pitchFamily="49" charset="0"/>
              </a:rPr>
              <a:t>() = Point(x, y)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operator fun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not</a:t>
            </a:r>
            <a:r>
              <a:rPr lang="en-GB" sz="1200" dirty="0">
                <a:latin typeface="Courier New" panose="02070309020205020404" pitchFamily="49" charset="0"/>
              </a:rPr>
              <a:t>() = (x == 0 &amp;&amp; y == 0)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EB055-65FD-496C-86D3-EB1D1425D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4183486"/>
            <a:ext cx="8232776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p1 = Point(10,50)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p2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>
                <a:latin typeface="Courier New" panose="02070309020205020404" pitchFamily="49" charset="0"/>
              </a:rPr>
              <a:t>p1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p3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GB" sz="1200" dirty="0">
                <a:latin typeface="Courier New" panose="02070309020205020404" pitchFamily="49" charset="0"/>
              </a:rPr>
              <a:t>p1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if 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n-GB" sz="1200" dirty="0">
                <a:latin typeface="Courier New" panose="02070309020205020404" pitchFamily="49" charset="0"/>
              </a:rPr>
              <a:t>p1)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B0A21-5AC1-4803-BAA8-FD95AE75DDAE}"/>
              </a:ext>
            </a:extLst>
          </p:cNvPr>
          <p:cNvSpPr txBox="1"/>
          <p:nvPr/>
        </p:nvSpPr>
        <p:spPr>
          <a:xfrm>
            <a:off x="6123481" y="4920510"/>
            <a:ext cx="269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DemoOperatorOverloading2.kt</a:t>
            </a:r>
          </a:p>
        </p:txBody>
      </p:sp>
    </p:spTree>
    <p:extLst>
      <p:ext uri="{BB962C8B-B14F-4D97-AF65-F5344CB8AC3E}">
        <p14:creationId xmlns:p14="http://schemas.microsoft.com/office/powerpoint/2010/main" val="1493219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implement the </a:t>
            </a:r>
            <a:r>
              <a:rPr lang="en-GB" dirty="0">
                <a:latin typeface="Courier New" panose="02070309020205020404" pitchFamily="49" charset="0"/>
              </a:rPr>
              <a:t>++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</a:rPr>
              <a:t>--</a:t>
            </a:r>
            <a:r>
              <a:rPr lang="en-GB" dirty="0"/>
              <a:t> operators:</a:t>
            </a:r>
          </a:p>
          <a:p>
            <a:pPr lvl="1"/>
            <a:r>
              <a:rPr lang="en-GB" dirty="0"/>
              <a:t>Define functions named </a:t>
            </a:r>
            <a:r>
              <a:rPr lang="en-GB" dirty="0" err="1">
                <a:latin typeface="Courier New" panose="02070309020205020404" pitchFamily="49" charset="0"/>
              </a:rPr>
              <a:t>inc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</a:rPr>
              <a:t>dec()</a:t>
            </a:r>
          </a:p>
          <a:p>
            <a:pPr lvl="1"/>
            <a:r>
              <a:rPr lang="en-GB" dirty="0"/>
              <a:t>Return a new object (an incremented/decremented copy)</a:t>
            </a:r>
          </a:p>
          <a:p>
            <a:pPr lvl="1"/>
            <a:r>
              <a:rPr lang="en-GB" dirty="0"/>
              <a:t>Kotlin automatically applies correctly, for prefix/postfix usage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++ and --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95143-B44F-4ECE-9538-E117FFFB5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668164"/>
            <a:ext cx="823277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operator fun Money.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inc</a:t>
            </a:r>
            <a:r>
              <a:rPr lang="en-GB" sz="1200" dirty="0">
                <a:latin typeface="Courier New" panose="02070309020205020404" pitchFamily="49" charset="0"/>
              </a:rPr>
              <a:t>() = Money(d + 1, c)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operator fun </a:t>
            </a:r>
            <a:r>
              <a:rPr lang="en-GB" sz="1200" dirty="0" err="1">
                <a:latin typeface="Courier New" panose="02070309020205020404" pitchFamily="49" charset="0"/>
              </a:rPr>
              <a:t>Money.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dec</a:t>
            </a:r>
            <a:r>
              <a:rPr lang="en-GB" sz="1200" dirty="0">
                <a:latin typeface="Courier New" panose="02070309020205020404" pitchFamily="49" charset="0"/>
              </a:rPr>
              <a:t>() = Money(d - 1, 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EB055-65FD-496C-86D3-EB1D1425D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4560210"/>
            <a:ext cx="8232776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m1 = Money(10, 50)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m2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m1++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m3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++m1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m4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m1--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m5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--m1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B0A21-5AC1-4803-BAA8-FD95AE75DDAE}"/>
              </a:ext>
            </a:extLst>
          </p:cNvPr>
          <p:cNvSpPr txBox="1"/>
          <p:nvPr/>
        </p:nvSpPr>
        <p:spPr>
          <a:xfrm>
            <a:off x="6123481" y="5479577"/>
            <a:ext cx="269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DemoOperatorOverloading3.kt</a:t>
            </a:r>
          </a:p>
        </p:txBody>
      </p:sp>
    </p:spTree>
    <p:extLst>
      <p:ext uri="{BB962C8B-B14F-4D97-AF65-F5344CB8AC3E}">
        <p14:creationId xmlns:p14="http://schemas.microsoft.com/office/powerpoint/2010/main" val="1896569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implement arithmetic operators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a + b  </a:t>
            </a:r>
            <a:r>
              <a:rPr lang="en-GB" dirty="0"/>
              <a:t>Implement operator function </a:t>
            </a:r>
            <a:r>
              <a:rPr lang="en-GB" dirty="0">
                <a:latin typeface="Courier New" panose="02070309020205020404" pitchFamily="49" charset="0"/>
              </a:rPr>
              <a:t>plus()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a - b  </a:t>
            </a:r>
            <a:r>
              <a:rPr lang="en-GB" dirty="0"/>
              <a:t>Implement operator function </a:t>
            </a:r>
            <a:r>
              <a:rPr lang="en-GB" dirty="0">
                <a:latin typeface="Courier New" panose="02070309020205020404" pitchFamily="49" charset="0"/>
              </a:rPr>
              <a:t>minus()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a * b  </a:t>
            </a:r>
            <a:r>
              <a:rPr lang="en-GB" dirty="0"/>
              <a:t>Implement operator function </a:t>
            </a:r>
            <a:r>
              <a:rPr lang="en-GB" dirty="0">
                <a:latin typeface="Courier New" panose="02070309020205020404" pitchFamily="49" charset="0"/>
              </a:rPr>
              <a:t>times()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a / b  </a:t>
            </a:r>
            <a:r>
              <a:rPr lang="en-GB" dirty="0"/>
              <a:t>Implement operator function </a:t>
            </a:r>
            <a:r>
              <a:rPr lang="en-GB" dirty="0">
                <a:latin typeface="Courier New" panose="02070309020205020404" pitchFamily="49" charset="0"/>
              </a:rPr>
              <a:t>div()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a % b  </a:t>
            </a:r>
            <a:r>
              <a:rPr lang="en-GB" dirty="0"/>
              <a:t>Implement operator function </a:t>
            </a:r>
            <a:r>
              <a:rPr lang="en-GB" dirty="0">
                <a:latin typeface="Courier New" panose="02070309020205020404" pitchFamily="49" charset="0"/>
              </a:rPr>
              <a:t>rem()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/>
              <a:t>Here's what we've chosen to implement for </a:t>
            </a:r>
            <a:r>
              <a:rPr lang="en-GB" dirty="0">
                <a:latin typeface="Courier New" panose="02070309020205020404" pitchFamily="49" charset="0"/>
              </a:rPr>
              <a:t>Money</a:t>
            </a:r>
            <a:r>
              <a:rPr lang="en-GB" dirty="0"/>
              <a:t>, see </a:t>
            </a:r>
            <a:r>
              <a:rPr lang="en-GB" dirty="0">
                <a:latin typeface="Courier New" panose="02070309020205020404" pitchFamily="49" charset="0"/>
              </a:rPr>
              <a:t>DemoOperatorOverloading4.kt</a:t>
            </a:r>
            <a:r>
              <a:rPr lang="en-GB" dirty="0"/>
              <a:t> for details: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money1 + money2     money1 + </a:t>
            </a:r>
            <a:r>
              <a:rPr lang="en-GB" dirty="0" err="1">
                <a:latin typeface="Courier New" panose="02070309020205020404" pitchFamily="49" charset="0"/>
              </a:rPr>
              <a:t>num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</a:rPr>
              <a:t>money1 - money2     money1 - </a:t>
            </a:r>
            <a:r>
              <a:rPr lang="en-GB" dirty="0" err="1">
                <a:latin typeface="Courier New" panose="02070309020205020404" pitchFamily="49" charset="0"/>
              </a:rPr>
              <a:t>num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</a:rPr>
              <a:t>money1 * </a:t>
            </a:r>
            <a:r>
              <a:rPr lang="en-GB" dirty="0" err="1">
                <a:latin typeface="Courier New" panose="02070309020205020404" pitchFamily="49" charset="0"/>
              </a:rPr>
              <a:t>num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</a:rPr>
              <a:t>money1 / </a:t>
            </a:r>
            <a:r>
              <a:rPr lang="en-GB" dirty="0" err="1">
                <a:latin typeface="Courier New" panose="02070309020205020404" pitchFamily="49" charset="0"/>
              </a:rPr>
              <a:t>num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</a:rPr>
              <a:t>money1 % </a:t>
            </a:r>
            <a:r>
              <a:rPr lang="en-GB" dirty="0" err="1">
                <a:latin typeface="Courier New" panose="02070309020205020404" pitchFamily="49" charset="0"/>
              </a:rPr>
              <a:t>num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Arithmetic Operators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31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want to support relational operators, just implement the </a:t>
            </a:r>
            <a:r>
              <a:rPr lang="en-GB" dirty="0">
                <a:latin typeface="Courier New" panose="02070309020205020404" pitchFamily="49" charset="0"/>
              </a:rPr>
              <a:t>Comparable&lt;T&gt;</a:t>
            </a:r>
            <a:r>
              <a:rPr lang="en-GB" dirty="0"/>
              <a:t> interface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allows you to use relational operators for your type</a:t>
            </a:r>
          </a:p>
          <a:p>
            <a:pPr lvl="1"/>
            <a:r>
              <a:rPr lang="en-GB" dirty="0"/>
              <a:t>Kotlin invokes </a:t>
            </a:r>
            <a:r>
              <a:rPr lang="en-GB" dirty="0" err="1">
                <a:latin typeface="Courier New" panose="02070309020205020404" pitchFamily="49" charset="0"/>
              </a:rPr>
              <a:t>compareTo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intelligently under the covers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Supporting Relational Operators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BCBE7-9729-47FA-908F-929135703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033328"/>
            <a:ext cx="823277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data class Percentage(val n: Int) 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Comparable&lt;Percentage&gt; </a:t>
            </a:r>
            <a:r>
              <a:rPr lang="en-GB" sz="1200" dirty="0">
                <a:latin typeface="Courier New" panose="02070309020205020404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override fun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compareTo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(that: Percentage)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this.n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-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that.n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A103F6-DFB3-4797-B676-600D9056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941715"/>
            <a:ext cx="8232776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pc1 = Percentage(10)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pc2 = Percentage(20)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pc1 &gt;  pc2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pc1 &gt;= pc2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pc1 &lt;  pc2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pc1 &lt;= pc2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803A8-3D91-4F5C-AC66-66ABCA1243A8}"/>
              </a:ext>
            </a:extLst>
          </p:cNvPr>
          <p:cNvSpPr txBox="1"/>
          <p:nvPr/>
        </p:nvSpPr>
        <p:spPr>
          <a:xfrm>
            <a:off x="6123481" y="5042926"/>
            <a:ext cx="269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DemoOperatorOverloading5.kt</a:t>
            </a:r>
          </a:p>
        </p:txBody>
      </p:sp>
    </p:spTree>
    <p:extLst>
      <p:ext uri="{BB962C8B-B14F-4D97-AF65-F5344CB8AC3E}">
        <p14:creationId xmlns:p14="http://schemas.microsoft.com/office/powerpoint/2010/main" val="250984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0BC4C2-A4A7-4C87-BF70-907B9003CE75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304161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ym typeface="Wingdings" pitchFamily="2" charset="2"/>
              </a:rPr>
              <a:t>Overview</a:t>
            </a:r>
            <a:endParaRPr lang="en-GB" altLang="en-US" dirty="0">
              <a:sym typeface="Wingdings" pitchFamily="2" charset="2"/>
            </a:endParaRPr>
          </a:p>
        </p:txBody>
      </p:sp>
      <p:sp>
        <p:nvSpPr>
          <p:cNvPr id="304162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Sometimes you want to define a class that is effectively just a bunch of related data points</a:t>
            </a:r>
          </a:p>
          <a:p>
            <a:pPr lvl="1"/>
            <a:r>
              <a:rPr lang="en-GB" dirty="0"/>
              <a:t>E.g. a DTO, to transfer between tiers in a distributed system</a:t>
            </a:r>
          </a:p>
          <a:p>
            <a:pPr lvl="1"/>
            <a:endParaRPr lang="en-GB" dirty="0"/>
          </a:p>
          <a:p>
            <a:r>
              <a:rPr lang="en-GB" dirty="0"/>
              <a:t>Defining such a class in Java is quite tedious - you write a lot of boilerplate code such as:</a:t>
            </a:r>
          </a:p>
          <a:p>
            <a:pPr lvl="1"/>
            <a:r>
              <a:rPr lang="en-GB" dirty="0"/>
              <a:t> Fields</a:t>
            </a:r>
          </a:p>
          <a:p>
            <a:pPr lvl="1"/>
            <a:r>
              <a:rPr lang="en-GB" dirty="0"/>
              <a:t> Constructors</a:t>
            </a:r>
          </a:p>
          <a:p>
            <a:pPr lvl="1"/>
            <a:r>
              <a:rPr lang="en-GB" dirty="0"/>
              <a:t> Getters/setters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</a:rPr>
              <a:t>equals()</a:t>
            </a:r>
            <a:r>
              <a:rPr lang="en-GB" dirty="0"/>
              <a:t> and </a:t>
            </a:r>
            <a:r>
              <a:rPr lang="en-GB" dirty="0" err="1">
                <a:latin typeface="Courier New" panose="02070309020205020404" pitchFamily="49" charset="0"/>
              </a:rPr>
              <a:t>hashCode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methods</a:t>
            </a:r>
          </a:p>
          <a:p>
            <a:pPr lvl="1"/>
            <a:r>
              <a:rPr lang="en-GB" dirty="0"/>
              <a:t> </a:t>
            </a:r>
            <a:r>
              <a:rPr lang="en-GB" dirty="0" err="1">
                <a:latin typeface="Courier New" panose="02070309020205020404" pitchFamily="49" charset="0"/>
              </a:rPr>
              <a:t>toString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method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</a:rPr>
              <a:t>clone()</a:t>
            </a:r>
            <a:r>
              <a:rPr lang="en-GB" dirty="0"/>
              <a:t> method (perhaps)</a:t>
            </a:r>
          </a:p>
          <a:p>
            <a:pPr lvl="1"/>
            <a:endParaRPr lang="en-GB" dirty="0"/>
          </a:p>
          <a:p>
            <a:r>
              <a:rPr lang="en-GB" dirty="0"/>
              <a:t>Kotlin makes this a lot easier, via "data classes"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023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you've implemented the </a:t>
            </a:r>
            <a:r>
              <a:rPr lang="en-GB" dirty="0">
                <a:latin typeface="Courier New" panose="02070309020205020404" pitchFamily="49" charset="0"/>
              </a:rPr>
              <a:t>Comparable&lt;T&gt;</a:t>
            </a:r>
            <a:r>
              <a:rPr lang="en-GB" dirty="0"/>
              <a:t> interface on your type, as per previous slide…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allows you to use ranges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..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!in</a:t>
            </a:r>
          </a:p>
          <a:p>
            <a:pPr lvl="1"/>
            <a:r>
              <a:rPr lang="en-GB" dirty="0"/>
              <a:t>Kotlin invokes </a:t>
            </a:r>
            <a:r>
              <a:rPr lang="en-GB" dirty="0" err="1">
                <a:latin typeface="Courier New" panose="02070309020205020404" pitchFamily="49" charset="0"/>
              </a:rPr>
              <a:t>compareTo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intelligently under the covers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Supporting the Range Operator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BCBE7-9729-47FA-908F-929135703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033328"/>
            <a:ext cx="823277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data class Percentage(val n: Int) 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Comparable&lt;Percentage&gt; </a:t>
            </a:r>
            <a:r>
              <a:rPr lang="en-GB" sz="1200" dirty="0">
                <a:latin typeface="Courier New" panose="02070309020205020404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override fun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compareTo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(that: Percentage)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this.n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-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that.n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A103F6-DFB3-4797-B676-600D9056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931583"/>
            <a:ext cx="8232776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fr-FR" sz="1200" dirty="0">
                <a:latin typeface="Courier New" panose="02070309020205020404" pitchFamily="49" charset="0"/>
              </a:rPr>
              <a:t>val percentages = Percentage(10)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..</a:t>
            </a:r>
            <a:r>
              <a:rPr lang="fr-FR" sz="1200" dirty="0">
                <a:latin typeface="Courier New" panose="02070309020205020404" pitchFamily="49" charset="0"/>
              </a:rPr>
              <a:t>Percentage(20)</a:t>
            </a:r>
          </a:p>
          <a:p>
            <a:pPr defTabSz="739775">
              <a:defRPr/>
            </a:pPr>
            <a:endParaRPr lang="fr-FR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fr-FR" sz="1200" dirty="0">
                <a:latin typeface="Courier New" panose="02070309020205020404" pitchFamily="49" charset="0"/>
              </a:rPr>
              <a:t>val p1 = Percentage(15)</a:t>
            </a:r>
          </a:p>
          <a:p>
            <a:pPr defTabSz="739775">
              <a:defRPr/>
            </a:pPr>
            <a:endParaRPr lang="fr-FR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fr-FR" sz="1200" dirty="0" err="1">
                <a:latin typeface="Courier New" panose="02070309020205020404" pitchFamily="49" charset="0"/>
              </a:rPr>
              <a:t>println</a:t>
            </a:r>
            <a:r>
              <a:rPr lang="fr-FR" sz="1200" dirty="0">
                <a:latin typeface="Courier New" panose="02070309020205020404" pitchFamily="49" charset="0"/>
              </a:rPr>
              <a:t>(p1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fr-FR" sz="1200" dirty="0">
                <a:latin typeface="Courier New" panose="02070309020205020404" pitchFamily="49" charset="0"/>
              </a:rPr>
              <a:t> percentages)</a:t>
            </a:r>
          </a:p>
          <a:p>
            <a:pPr defTabSz="739775">
              <a:defRPr/>
            </a:pPr>
            <a:r>
              <a:rPr lang="fr-FR" sz="1200" dirty="0" err="1">
                <a:latin typeface="Courier New" panose="02070309020205020404" pitchFamily="49" charset="0"/>
              </a:rPr>
              <a:t>println</a:t>
            </a:r>
            <a:r>
              <a:rPr lang="fr-FR" sz="1200" dirty="0">
                <a:latin typeface="Courier New" panose="02070309020205020404" pitchFamily="49" charset="0"/>
              </a:rPr>
              <a:t>(p1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!in</a:t>
            </a:r>
            <a:r>
              <a:rPr lang="fr-FR" sz="1200" dirty="0">
                <a:latin typeface="Courier New" panose="02070309020205020404" pitchFamily="49" charset="0"/>
              </a:rPr>
              <a:t> percentages)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803A8-3D91-4F5C-AC66-66ABCA1243A8}"/>
              </a:ext>
            </a:extLst>
          </p:cNvPr>
          <p:cNvSpPr txBox="1"/>
          <p:nvPr/>
        </p:nvSpPr>
        <p:spPr>
          <a:xfrm>
            <a:off x="6123481" y="4855555"/>
            <a:ext cx="269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DemoOperatorOverloading5.kt</a:t>
            </a:r>
          </a:p>
        </p:txBody>
      </p:sp>
    </p:spTree>
    <p:extLst>
      <p:ext uri="{BB962C8B-B14F-4D97-AF65-F5344CB8AC3E}">
        <p14:creationId xmlns:p14="http://schemas.microsoft.com/office/powerpoint/2010/main" val="3616290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implement the </a:t>
            </a:r>
            <a:r>
              <a:rPr lang="en-GB" dirty="0">
                <a:latin typeface="Courier New" panose="02070309020205020404" pitchFamily="49" charset="0"/>
              </a:rPr>
              <a:t>[n]</a:t>
            </a:r>
            <a:r>
              <a:rPr lang="en-GB" dirty="0"/>
              <a:t> operator:</a:t>
            </a:r>
          </a:p>
          <a:p>
            <a:pPr lvl="1"/>
            <a:r>
              <a:rPr lang="en-GB" dirty="0"/>
              <a:t>Define functions named </a:t>
            </a:r>
            <a:r>
              <a:rPr lang="en-GB" dirty="0">
                <a:latin typeface="Courier New" panose="02070309020205020404" pitchFamily="49" charset="0"/>
              </a:rPr>
              <a:t>get()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</a:rPr>
              <a:t>set()</a:t>
            </a:r>
          </a:p>
          <a:p>
            <a:pPr lvl="1"/>
            <a:r>
              <a:rPr lang="en-GB" dirty="0"/>
              <a:t>You can overload with as many index parameters as you like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  <a:p>
            <a:pPr lvl="1"/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the Index Operator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41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A94806-1346-4CBB-B57C-BE2606818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72" y="3291723"/>
            <a:ext cx="8410028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data class </a:t>
            </a:r>
            <a:r>
              <a:rPr lang="en-GB" sz="1200" dirty="0" err="1">
                <a:latin typeface="Courier New" panose="02070309020205020404" pitchFamily="49" charset="0"/>
              </a:rPr>
              <a:t>ArithmeticProgression</a:t>
            </a:r>
            <a:r>
              <a:rPr lang="en-GB" sz="1200" dirty="0">
                <a:latin typeface="Courier New" panose="02070309020205020404" pitchFamily="49" charset="0"/>
              </a:rPr>
              <a:t>(val term0: Int, val </a:t>
            </a:r>
            <a:r>
              <a:rPr lang="en-GB" sz="1200" dirty="0" err="1">
                <a:latin typeface="Courier New" panose="02070309020205020404" pitchFamily="49" charset="0"/>
              </a:rPr>
              <a:t>numTerms</a:t>
            </a:r>
            <a:r>
              <a:rPr lang="en-GB" sz="1200" dirty="0">
                <a:latin typeface="Courier New" panose="02070309020205020404" pitchFamily="49" charset="0"/>
              </a:rPr>
              <a:t>: Int, val delta: Int = 1)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8C4020-BCCF-4F2B-8258-9A778FA3B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776558"/>
            <a:ext cx="8382000" cy="2493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operator fun </a:t>
            </a:r>
            <a:r>
              <a:rPr lang="en-GB" sz="1200" dirty="0" err="1">
                <a:latin typeface="Courier New" panose="02070309020205020404" pitchFamily="49" charset="0"/>
              </a:rPr>
              <a:t>ArithmeticProgression.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: Int) = </a:t>
            </a:r>
            <a:r>
              <a:rPr lang="en-GB" sz="1200" dirty="0" err="1">
                <a:latin typeface="Courier New" panose="02070309020205020404" pitchFamily="49" charset="0"/>
              </a:rPr>
              <a:t>this.terms</a:t>
            </a:r>
            <a:r>
              <a:rPr lang="en-GB" sz="1200" dirty="0">
                <a:latin typeface="Courier New" panose="02070309020205020404" pitchFamily="49" charset="0"/>
              </a:rPr>
              <a:t>[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]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operator fun </a:t>
            </a:r>
            <a:r>
              <a:rPr lang="en-GB" sz="1200" dirty="0" err="1">
                <a:latin typeface="Courier New" panose="02070309020205020404" pitchFamily="49" charset="0"/>
              </a:rPr>
              <a:t>ArithmeticProgression.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set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: Int, value: Int)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this.terms</a:t>
            </a:r>
            <a:r>
              <a:rPr lang="en-GB" sz="1200" dirty="0">
                <a:latin typeface="Courier New" panose="02070309020205020404" pitchFamily="49" charset="0"/>
              </a:rPr>
              <a:t>[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] = value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operator fun </a:t>
            </a:r>
            <a:r>
              <a:rPr lang="en-GB" sz="1200" dirty="0" err="1">
                <a:latin typeface="Courier New" panose="02070309020205020404" pitchFamily="49" charset="0"/>
              </a:rPr>
              <a:t>ArithmeticProgression.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: Int, j: Int): List&lt;Int&gt;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result = </a:t>
            </a:r>
            <a:r>
              <a:rPr lang="en-GB" sz="1200" dirty="0" err="1">
                <a:latin typeface="Courier New" panose="02070309020205020404" pitchFamily="49" charset="0"/>
              </a:rPr>
              <a:t>mutableListOf</a:t>
            </a:r>
            <a:r>
              <a:rPr lang="en-GB" sz="1200" dirty="0">
                <a:latin typeface="Courier New" panose="02070309020205020404" pitchFamily="49" charset="0"/>
              </a:rPr>
              <a:t>&lt;Int&gt;()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for (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 in 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..j)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result.add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this.terms</a:t>
            </a:r>
            <a:r>
              <a:rPr lang="en-GB" sz="1200" dirty="0">
                <a:latin typeface="Courier New" panose="02070309020205020404" pitchFamily="49" charset="0"/>
              </a:rPr>
              <a:t>[</a:t>
            </a:r>
            <a:r>
              <a:rPr lang="en-GB" sz="1200" dirty="0" err="1">
                <a:latin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</a:rPr>
              <a:t>])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return result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343627-C84D-49D3-8484-5305EF595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365" y="5287540"/>
            <a:ext cx="4419600" cy="13856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ap = </a:t>
            </a:r>
            <a:r>
              <a:rPr lang="en-GB" sz="1200" dirty="0" err="1">
                <a:latin typeface="Courier New" panose="02070309020205020404" pitchFamily="49" charset="0"/>
              </a:rPr>
              <a:t>ArithmeticProgression</a:t>
            </a:r>
            <a:r>
              <a:rPr lang="en-GB" sz="1200" dirty="0">
                <a:latin typeface="Courier New" panose="02070309020205020404" pitchFamily="49" charset="0"/>
              </a:rPr>
              <a:t>(1, 10, 3)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(ap[1])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(ap[3, 7])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ap[0] = 99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(ap)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A48E8-1DB8-4848-B321-922014A7730D}"/>
              </a:ext>
            </a:extLst>
          </p:cNvPr>
          <p:cNvSpPr txBox="1"/>
          <p:nvPr/>
        </p:nvSpPr>
        <p:spPr>
          <a:xfrm>
            <a:off x="5947954" y="6415723"/>
            <a:ext cx="269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DemoOperatorOverloading6.kt</a:t>
            </a:r>
          </a:p>
        </p:txBody>
      </p:sp>
    </p:spTree>
    <p:extLst>
      <p:ext uri="{BB962C8B-B14F-4D97-AF65-F5344CB8AC3E}">
        <p14:creationId xmlns:p14="http://schemas.microsoft.com/office/powerpoint/2010/main" val="2416883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42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81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28A83D3-3203-4853-9843-9A3BA01FEA49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Defining a Data Class (1 of 2)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To define a data class in Kotlin:</a:t>
            </a:r>
          </a:p>
          <a:p>
            <a:pPr lvl="1"/>
            <a:r>
              <a:rPr lang="en-GB" altLang="en-US" dirty="0"/>
              <a:t> Use the </a:t>
            </a:r>
            <a:r>
              <a:rPr lang="en-GB" altLang="en-US" dirty="0">
                <a:latin typeface="Courier New" panose="02070309020205020404" pitchFamily="49" charset="0"/>
              </a:rPr>
              <a:t>data class</a:t>
            </a:r>
            <a:r>
              <a:rPr lang="en-GB" altLang="en-US" dirty="0"/>
              <a:t> keywords </a:t>
            </a:r>
          </a:p>
          <a:p>
            <a:pPr lvl="1"/>
            <a:r>
              <a:rPr lang="en-GB" altLang="en-US" dirty="0"/>
              <a:t> Define constructor parameters, with </a:t>
            </a:r>
            <a:r>
              <a:rPr lang="en-GB" altLang="en-US" dirty="0">
                <a:latin typeface="Courier New" panose="02070309020205020404" pitchFamily="49" charset="0"/>
              </a:rPr>
              <a:t>var</a:t>
            </a:r>
            <a:r>
              <a:rPr lang="en-GB" altLang="en-US" dirty="0"/>
              <a:t> or </a:t>
            </a:r>
            <a:r>
              <a:rPr lang="en-GB" altLang="en-US" dirty="0">
                <a:latin typeface="Courier New" panose="02070309020205020404" pitchFamily="49" charset="0"/>
              </a:rPr>
              <a:t>val</a:t>
            </a:r>
            <a:r>
              <a:rPr lang="en-GB" altLang="en-US" dirty="0"/>
              <a:t> keywords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Technical requirements for a data class:</a:t>
            </a:r>
          </a:p>
          <a:p>
            <a:pPr lvl="1"/>
            <a:r>
              <a:rPr lang="en-GB" altLang="en-US" dirty="0"/>
              <a:t>Primary constructor must have at least 1 parameter</a:t>
            </a:r>
          </a:p>
          <a:p>
            <a:pPr lvl="1"/>
            <a:r>
              <a:rPr lang="en-GB" altLang="en-US" dirty="0"/>
              <a:t>All primary constructor parameters must be </a:t>
            </a:r>
            <a:r>
              <a:rPr lang="en-GB" altLang="en-US" dirty="0">
                <a:latin typeface="Courier New" panose="02070309020205020404" pitchFamily="49" charset="0"/>
              </a:rPr>
              <a:t>var</a:t>
            </a:r>
            <a:r>
              <a:rPr lang="en-GB" altLang="en-US" dirty="0"/>
              <a:t> or </a:t>
            </a:r>
            <a:r>
              <a:rPr lang="en-GB" altLang="en-US" dirty="0">
                <a:latin typeface="Courier New" panose="02070309020205020404" pitchFamily="49" charset="0"/>
              </a:rPr>
              <a:t>val</a:t>
            </a:r>
            <a:endParaRPr lang="en-GB" altLang="en-US" dirty="0"/>
          </a:p>
          <a:p>
            <a:pPr lvl="1"/>
            <a:r>
              <a:rPr lang="en-GB" altLang="en-US" dirty="0"/>
              <a:t>Data class cannot be </a:t>
            </a:r>
            <a:r>
              <a:rPr lang="en-GB" altLang="en-US" dirty="0">
                <a:latin typeface="Courier New" panose="02070309020205020404" pitchFamily="49" charset="0"/>
              </a:rPr>
              <a:t>abstract</a:t>
            </a:r>
            <a:r>
              <a:rPr lang="en-GB" altLang="en-US" dirty="0"/>
              <a:t>, </a:t>
            </a:r>
            <a:r>
              <a:rPr lang="en-GB" altLang="en-US" dirty="0">
                <a:latin typeface="Courier New" panose="02070309020205020404" pitchFamily="49" charset="0"/>
              </a:rPr>
              <a:t>open</a:t>
            </a:r>
            <a:r>
              <a:rPr lang="en-GB" altLang="en-US" dirty="0"/>
              <a:t>, </a:t>
            </a:r>
            <a:r>
              <a:rPr lang="en-GB" altLang="en-US" dirty="0">
                <a:latin typeface="Courier New" panose="02070309020205020404" pitchFamily="49" charset="0"/>
              </a:rPr>
              <a:t>sealed</a:t>
            </a:r>
            <a:r>
              <a:rPr lang="en-GB" altLang="en-US" dirty="0"/>
              <a:t>, or </a:t>
            </a:r>
            <a:r>
              <a:rPr lang="en-GB" altLang="en-US" dirty="0">
                <a:latin typeface="Courier New" panose="02070309020205020404" pitchFamily="49" charset="0"/>
              </a:rPr>
              <a:t>inner</a:t>
            </a:r>
          </a:p>
          <a:p>
            <a:pPr lvl="1"/>
            <a:endParaRPr lang="en-GB" altLang="en-US" dirty="0">
              <a:latin typeface="Courier New" panose="02070309020205020404" pitchFamily="49" charset="0"/>
            </a:endParaRPr>
          </a:p>
          <a:p>
            <a:r>
              <a:rPr lang="en-GB" altLang="en-US" dirty="0"/>
              <a:t>Aside: The Kotlin standard library provides a couple of simple data classes for free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Pair</a:t>
            </a:r>
            <a:r>
              <a:rPr lang="en-GB" altLang="en-US" dirty="0"/>
              <a:t>, </a:t>
            </a:r>
            <a:r>
              <a:rPr lang="en-GB" altLang="en-US" dirty="0">
                <a:latin typeface="Courier New" panose="02070309020205020404" pitchFamily="49" charset="0"/>
              </a:rPr>
              <a:t>Triple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55624" y="2429550"/>
            <a:ext cx="823277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 class </a:t>
            </a:r>
            <a:r>
              <a:rPr lang="en-GB" sz="1200" dirty="0">
                <a:latin typeface="Courier New" panose="02070309020205020404" pitchFamily="49" charset="0"/>
              </a:rPr>
              <a:t>Person(var name: String, val nationality: String, var age: Int)</a:t>
            </a:r>
          </a:p>
        </p:txBody>
      </p:sp>
    </p:spTree>
    <p:extLst>
      <p:ext uri="{BB962C8B-B14F-4D97-AF65-F5344CB8AC3E}">
        <p14:creationId xmlns:p14="http://schemas.microsoft.com/office/powerpoint/2010/main" val="313210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28A83D3-3203-4853-9843-9A3BA01FEA49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Defining a Data Class (2 of 2)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When you define a data class…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The compiler generates a class with these features: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</a:rPr>
              <a:t>equals()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hashCode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toString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methods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</a:rPr>
              <a:t>copy()</a:t>
            </a:r>
            <a:r>
              <a:rPr lang="en-GB" dirty="0"/>
              <a:t> method</a:t>
            </a:r>
          </a:p>
          <a:p>
            <a:pPr lvl="1"/>
            <a:r>
              <a:rPr lang="en-GB" dirty="0"/>
              <a:t> </a:t>
            </a:r>
            <a:r>
              <a:rPr lang="en-GB" dirty="0" err="1">
                <a:latin typeface="Courier New" panose="02070309020205020404" pitchFamily="49" charset="0"/>
              </a:rPr>
              <a:t>componentN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methods for </a:t>
            </a:r>
            <a:r>
              <a:rPr lang="en-GB" dirty="0" err="1"/>
              <a:t>destructuring</a:t>
            </a:r>
            <a:r>
              <a:rPr lang="en-GB" dirty="0"/>
              <a:t> (see later)</a:t>
            </a:r>
          </a:p>
          <a:p>
            <a:pPr lvl="1"/>
            <a:endParaRPr lang="en-GB" dirty="0"/>
          </a:p>
          <a:p>
            <a:r>
              <a:rPr lang="en-GB" dirty="0"/>
              <a:t>You can provide your own version of: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</a:rPr>
              <a:t>equals()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hashCode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toString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methods</a:t>
            </a:r>
          </a:p>
          <a:p>
            <a:pPr lvl="1"/>
            <a:endParaRPr lang="en-GB" dirty="0"/>
          </a:p>
          <a:p>
            <a:r>
              <a:rPr lang="en-GB" dirty="0"/>
              <a:t>You cannot provide your own version of: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</a:rPr>
              <a:t>copy()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componentN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methods</a:t>
            </a:r>
          </a:p>
          <a:p>
            <a:pPr lvl="1"/>
            <a:endParaRPr lang="en-GB" dirty="0"/>
          </a:p>
          <a:p>
            <a:pPr lvl="1"/>
            <a:endParaRPr lang="en-GB" altLang="en-US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55624" y="1682576"/>
            <a:ext cx="823277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 class </a:t>
            </a:r>
            <a:r>
              <a:rPr lang="en-GB" sz="1200" dirty="0">
                <a:latin typeface="Courier New" panose="02070309020205020404" pitchFamily="49" charset="0"/>
              </a:rPr>
              <a:t>Person(</a:t>
            </a: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name: String, val nationality: String, </a:t>
            </a: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age: Int)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B92FE7-650B-4625-B376-2BB0460933CE}"/>
                  </a:ext>
                </a:extLst>
              </p14:cNvPr>
              <p14:cNvContentPartPr/>
              <p14:nvPr/>
            </p14:nvContentPartPr>
            <p14:xfrm>
              <a:off x="1942094" y="1795948"/>
              <a:ext cx="24840" cy="2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B92FE7-650B-4625-B376-2BB0460933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3454" y="1787308"/>
                <a:ext cx="42480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29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AC02633-4BC3-49D8-9D2A-0482CF07C07D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Simple Usage of a Data Class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Simple example of how to define and use a data class: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624" y="1706319"/>
            <a:ext cx="823277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 class </a:t>
            </a:r>
            <a:r>
              <a:rPr lang="en-GB" sz="1200" dirty="0">
                <a:latin typeface="Courier New" panose="02070309020205020404" pitchFamily="49" charset="0"/>
              </a:rPr>
              <a:t>Person(var name: String, val nationality: String, var age: Int)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5624" y="2258082"/>
            <a:ext cx="8232776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p1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Person("Craig", "Welsh", 50)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p1.name</a:t>
            </a:r>
            <a:r>
              <a:rPr lang="en-GB" sz="1200" dirty="0">
                <a:latin typeface="Courier New" panose="02070309020205020404" pitchFamily="49" charset="0"/>
              </a:rPr>
              <a:t>} is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p1.nationality</a:t>
            </a:r>
            <a:r>
              <a:rPr lang="en-GB" sz="1200" dirty="0">
                <a:latin typeface="Courier New" panose="02070309020205020404" pitchFamily="49" charset="0"/>
              </a:rPr>
              <a:t>} and is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p1.age</a:t>
            </a:r>
            <a:r>
              <a:rPr lang="en-GB" sz="1200" dirty="0">
                <a:latin typeface="Courier New" panose="02070309020205020404" pitchFamily="49" charset="0"/>
              </a:rPr>
              <a:t>} years old")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p1.toString()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p1</a:t>
            </a:r>
            <a:r>
              <a:rPr lang="en-GB" sz="1200" dirty="0">
                <a:latin typeface="Courier New" panose="02070309020205020404" pitchFamily="49" charset="0"/>
              </a:rPr>
              <a:t>)  // Implicitly calls </a:t>
            </a:r>
            <a:r>
              <a:rPr lang="en-GB" sz="1200" dirty="0" err="1">
                <a:latin typeface="Courier New" panose="02070309020205020404" pitchFamily="49" charset="0"/>
              </a:rPr>
              <a:t>toString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920299-18B1-4867-80D9-73EEE7C9D25B}"/>
              </a:ext>
            </a:extLst>
          </p:cNvPr>
          <p:cNvSpPr txBox="1"/>
          <p:nvPr/>
        </p:nvSpPr>
        <p:spPr>
          <a:xfrm>
            <a:off x="6924540" y="3362427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909C3"/>
                </a:solidFill>
                <a:latin typeface="Courier New" panose="02070309020205020404" pitchFamily="49" charset="0"/>
              </a:rPr>
              <a:t>DemoDataClasses.kt</a:t>
            </a:r>
            <a:endParaRPr lang="en-GB" sz="1200" b="1" dirty="0">
              <a:solidFill>
                <a:srgbClr val="0909C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AC02633-4BC3-49D8-9D2A-0482CF07C07D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Data Class Equality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Data classes have an </a:t>
            </a:r>
            <a:r>
              <a:rPr lang="en-GB" altLang="en-US" dirty="0">
                <a:latin typeface="Courier New" panose="02070309020205020404" pitchFamily="49" charset="0"/>
              </a:rPr>
              <a:t>equals()</a:t>
            </a:r>
            <a:r>
              <a:rPr lang="en-GB" altLang="en-US" dirty="0"/>
              <a:t> method for free</a:t>
            </a:r>
          </a:p>
          <a:p>
            <a:pPr lvl="1"/>
            <a:r>
              <a:rPr lang="en-GB" altLang="en-US" dirty="0"/>
              <a:t>Compares values, not object references</a:t>
            </a:r>
          </a:p>
          <a:p>
            <a:pPr lvl="1"/>
            <a:r>
              <a:rPr lang="en-GB" altLang="en-US" dirty="0"/>
              <a:t>Also note that Kotlin </a:t>
            </a:r>
            <a:r>
              <a:rPr lang="en-GB" altLang="en-US" dirty="0">
                <a:latin typeface="Courier New" panose="02070309020205020404" pitchFamily="49" charset="0"/>
              </a:rPr>
              <a:t>==</a:t>
            </a:r>
            <a:r>
              <a:rPr lang="en-GB" altLang="en-US" dirty="0"/>
              <a:t> always delegates to </a:t>
            </a:r>
            <a:r>
              <a:rPr lang="en-GB" altLang="en-US" dirty="0">
                <a:latin typeface="Courier New" panose="02070309020205020404" pitchFamily="49" charset="0"/>
              </a:rPr>
              <a:t>equals()</a:t>
            </a:r>
          </a:p>
          <a:p>
            <a:pPr lvl="1"/>
            <a:endParaRPr lang="en-GB" altLang="en-US" dirty="0">
              <a:latin typeface="Courier New" panose="02070309020205020404" pitchFamily="49" charset="0"/>
            </a:endParaRPr>
          </a:p>
          <a:p>
            <a:pPr lvl="1"/>
            <a:endParaRPr lang="en-GB" altLang="en-US" dirty="0">
              <a:latin typeface="Courier New" panose="02070309020205020404" pitchFamily="49" charset="0"/>
            </a:endParaRPr>
          </a:p>
          <a:p>
            <a:pPr lvl="1"/>
            <a:endParaRPr lang="en-GB" altLang="en-US" dirty="0">
              <a:latin typeface="Courier New" panose="02070309020205020404" pitchFamily="49" charset="0"/>
            </a:endParaRPr>
          </a:p>
          <a:p>
            <a:pPr lvl="1"/>
            <a:endParaRPr lang="en-GB" altLang="en-US" dirty="0">
              <a:latin typeface="Courier New" panose="02070309020205020404" pitchFamily="49" charset="0"/>
            </a:endParaRPr>
          </a:p>
          <a:p>
            <a:pPr lvl="1"/>
            <a:endParaRPr lang="en-GB" altLang="en-US" dirty="0">
              <a:latin typeface="Courier New" panose="02070309020205020404" pitchFamily="49" charset="0"/>
            </a:endParaRPr>
          </a:p>
          <a:p>
            <a:endParaRPr lang="en-GB" altLang="en-US" dirty="0">
              <a:latin typeface="Courier New" panose="02070309020205020404" pitchFamily="49" charset="0"/>
            </a:endParaRPr>
          </a:p>
          <a:p>
            <a:r>
              <a:rPr lang="en-GB" altLang="en-US" dirty="0"/>
              <a:t>Note:</a:t>
            </a:r>
          </a:p>
          <a:p>
            <a:pPr lvl="1"/>
            <a:r>
              <a:rPr lang="en-GB" altLang="en-US" dirty="0"/>
              <a:t>Kotlin also has a === operator, tests for reference equality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624" y="2421237"/>
            <a:ext cx="823277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data class Person(name: String, nationality: String, age: Int)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5624" y="2973000"/>
            <a:ext cx="8232776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p1 = Person("Craig", "Welsh", 50)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p2 = Person("Craig", "Welsh", 50)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result1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p1.equals(p2)</a:t>
            </a:r>
            <a:r>
              <a:rPr lang="en-GB" sz="1200" dirty="0">
                <a:latin typeface="Courier New" panose="02070309020205020404" pitchFamily="49" charset="0"/>
              </a:rPr>
              <a:t>    // true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result2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p1 == p2</a:t>
            </a:r>
            <a:r>
              <a:rPr lang="en-GB" sz="1200" dirty="0">
                <a:latin typeface="Courier New" panose="02070309020205020404" pitchFamily="49" charset="0"/>
              </a:rPr>
              <a:t>         // true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("$result1, $result2")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624" y="5618523"/>
            <a:ext cx="8232776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res3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p1 === p2</a:t>
            </a:r>
            <a:r>
              <a:rPr lang="en-GB" sz="1200" dirty="0">
                <a:latin typeface="Courier New" panose="02070309020205020404" pitchFamily="49" charset="0"/>
              </a:rPr>
              <a:t>          // false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("$res3")</a:t>
            </a:r>
          </a:p>
        </p:txBody>
      </p:sp>
    </p:spTree>
    <p:extLst>
      <p:ext uri="{BB962C8B-B14F-4D97-AF65-F5344CB8AC3E}">
        <p14:creationId xmlns:p14="http://schemas.microsoft.com/office/powerpoint/2010/main" val="191700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AC02633-4BC3-49D8-9D2A-0482CF07C07D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Data Class Copying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Data classes have a </a:t>
            </a:r>
            <a:r>
              <a:rPr lang="en-GB" altLang="en-US" dirty="0">
                <a:latin typeface="Courier New" panose="02070309020205020404" pitchFamily="49" charset="0"/>
              </a:rPr>
              <a:t>copy()</a:t>
            </a:r>
            <a:r>
              <a:rPr lang="en-GB" altLang="en-US" dirty="0"/>
              <a:t> method for free</a:t>
            </a:r>
          </a:p>
          <a:p>
            <a:pPr lvl="1"/>
            <a:r>
              <a:rPr lang="en-GB" altLang="en-US" dirty="0"/>
              <a:t>Creates a copy of an object</a:t>
            </a:r>
          </a:p>
          <a:p>
            <a:pPr lvl="1"/>
            <a:r>
              <a:rPr lang="en-GB" altLang="en-US" dirty="0"/>
              <a:t>Allows you to specify different values for some fields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624" y="2421237"/>
            <a:ext cx="823277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data class Person(name: String, nationality: String, age: Int)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5624" y="2973000"/>
            <a:ext cx="8232776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p1 = Person("Andy", "Welsh", 55)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p2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p1.copy()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(p2)   // Andy, Welsh, 55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p3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p1.copy(name="Jayne")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(p3)   // Jayne, Welsh, 55</a:t>
            </a:r>
          </a:p>
        </p:txBody>
      </p:sp>
    </p:spTree>
    <p:extLst>
      <p:ext uri="{BB962C8B-B14F-4D97-AF65-F5344CB8AC3E}">
        <p14:creationId xmlns:p14="http://schemas.microsoft.com/office/powerpoint/2010/main" val="3923574871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6896</TotalTime>
  <Words>5739</Words>
  <Application>Microsoft Office PowerPoint</Application>
  <PresentationFormat>On-screen Show (4:3)</PresentationFormat>
  <Paragraphs>762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Bahnschrift</vt:lpstr>
      <vt:lpstr>Calibri</vt:lpstr>
      <vt:lpstr>Courier New</vt:lpstr>
      <vt:lpstr>Open Sans</vt:lpstr>
      <vt:lpstr>Tahoma</vt:lpstr>
      <vt:lpstr>Wingdings</vt:lpstr>
      <vt:lpstr>1_Blends</vt:lpstr>
      <vt:lpstr>Class Techniques Part Two</vt:lpstr>
      <vt:lpstr>Contents</vt:lpstr>
      <vt:lpstr>1. Data Classes</vt:lpstr>
      <vt:lpstr>Overview</vt:lpstr>
      <vt:lpstr>Defining a Data Class (1 of 2)</vt:lpstr>
      <vt:lpstr>Defining a Data Class (2 of 2)</vt:lpstr>
      <vt:lpstr>Simple Usage of a Data Class</vt:lpstr>
      <vt:lpstr>Data Class Equality</vt:lpstr>
      <vt:lpstr>Data Class Copying</vt:lpstr>
      <vt:lpstr>Data Class Destructuring (1 of 2)</vt:lpstr>
      <vt:lpstr>Data Class Destructuring (2 of 2)</vt:lpstr>
      <vt:lpstr>Defining Additional Properties (1 of 2)</vt:lpstr>
      <vt:lpstr>Defining Additional Properties (2 of 2)</vt:lpstr>
      <vt:lpstr>2. Type-Safe Enums</vt:lpstr>
      <vt:lpstr>Defining a Simple Enum</vt:lpstr>
      <vt:lpstr>Using a Simple Enum</vt:lpstr>
      <vt:lpstr>Using Enum Features</vt:lpstr>
      <vt:lpstr>Accessing the Values for an Enum Type</vt:lpstr>
      <vt:lpstr>Looking up an Enum Mnemonic</vt:lpstr>
      <vt:lpstr>Defining Properties in Enums (1 of 2)</vt:lpstr>
      <vt:lpstr>Defining Properties in Enums (2 of 2)</vt:lpstr>
      <vt:lpstr>Implementing Behaviour in Enum Types</vt:lpstr>
      <vt:lpstr>3. Extensions</vt:lpstr>
      <vt:lpstr>Overview</vt:lpstr>
      <vt:lpstr>Defining an Extension Function (1 of 2)</vt:lpstr>
      <vt:lpstr>Defining an Extension Function (2 of 2)</vt:lpstr>
      <vt:lpstr>Defining an Extension for a Nullable Type</vt:lpstr>
      <vt:lpstr>Defining an Extension Property</vt:lpstr>
      <vt:lpstr>Extensions and Scope</vt:lpstr>
      <vt:lpstr>Defining Extensions Inside a Class</vt:lpstr>
      <vt:lpstr>Dealing with Name Clashes (1 of 2)</vt:lpstr>
      <vt:lpstr>Dealing with Name Clashes (2 of 2)</vt:lpstr>
      <vt:lpstr>4. Operator Overloading</vt:lpstr>
      <vt:lpstr>Overview</vt:lpstr>
      <vt:lpstr>Implementing Unary Operators (1 of 2)</vt:lpstr>
      <vt:lpstr>Implementing Unary Operators (2 of 2)</vt:lpstr>
      <vt:lpstr>Implementing ++ and --</vt:lpstr>
      <vt:lpstr>Implementing Arithmetic Operators</vt:lpstr>
      <vt:lpstr>Supporting Relational Operators</vt:lpstr>
      <vt:lpstr>Supporting the Range Operator</vt:lpstr>
      <vt:lpstr>Implementing the Index Operator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 New Features</dc:title>
  <dc:creator>Julian Templeman</dc:creator>
  <cp:lastModifiedBy>Andy Olsen</cp:lastModifiedBy>
  <cp:revision>265</cp:revision>
  <dcterms:created xsi:type="dcterms:W3CDTF">2013-11-10T11:46:39Z</dcterms:created>
  <dcterms:modified xsi:type="dcterms:W3CDTF">2024-05-16T11:57:00Z</dcterms:modified>
</cp:coreProperties>
</file>