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3"/>
  </p:notesMasterIdLst>
  <p:handoutMasterIdLst>
    <p:handoutMasterId r:id="rId44"/>
  </p:handoutMasterIdLst>
  <p:sldIdLst>
    <p:sldId id="343" r:id="rId2"/>
    <p:sldId id="344" r:id="rId3"/>
    <p:sldId id="346" r:id="rId4"/>
    <p:sldId id="317" r:id="rId5"/>
    <p:sldId id="373" r:id="rId6"/>
    <p:sldId id="358" r:id="rId7"/>
    <p:sldId id="374" r:id="rId8"/>
    <p:sldId id="375" r:id="rId9"/>
    <p:sldId id="376" r:id="rId10"/>
    <p:sldId id="377" r:id="rId11"/>
    <p:sldId id="378" r:id="rId12"/>
    <p:sldId id="379" r:id="rId13"/>
    <p:sldId id="384" r:id="rId14"/>
    <p:sldId id="380" r:id="rId15"/>
    <p:sldId id="381" r:id="rId16"/>
    <p:sldId id="382" r:id="rId17"/>
    <p:sldId id="383" r:id="rId18"/>
    <p:sldId id="362" r:id="rId19"/>
    <p:sldId id="327" r:id="rId20"/>
    <p:sldId id="675" r:id="rId21"/>
    <p:sldId id="676" r:id="rId22"/>
    <p:sldId id="365" r:id="rId23"/>
    <p:sldId id="366" r:id="rId24"/>
    <p:sldId id="385" r:id="rId25"/>
    <p:sldId id="386" r:id="rId26"/>
    <p:sldId id="389" r:id="rId27"/>
    <p:sldId id="674" r:id="rId28"/>
    <p:sldId id="387" r:id="rId29"/>
    <p:sldId id="388" r:id="rId30"/>
    <p:sldId id="390" r:id="rId31"/>
    <p:sldId id="671" r:id="rId32"/>
    <p:sldId id="672" r:id="rId33"/>
    <p:sldId id="673" r:id="rId34"/>
    <p:sldId id="345" r:id="rId35"/>
    <p:sldId id="443" r:id="rId36"/>
    <p:sldId id="449" r:id="rId37"/>
    <p:sldId id="445" r:id="rId38"/>
    <p:sldId id="446" r:id="rId39"/>
    <p:sldId id="472" r:id="rId40"/>
    <p:sldId id="473" r:id="rId41"/>
    <p:sldId id="474"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24">
          <p15:clr>
            <a:srgbClr val="A4A3A4"/>
          </p15:clr>
        </p15:guide>
        <p15:guide id="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13" autoAdjust="0"/>
    <p:restoredTop sz="86434" autoAdjust="0"/>
  </p:normalViewPr>
  <p:slideViewPr>
    <p:cSldViewPr snapToGrid="0" snapToObjects="1">
      <p:cViewPr varScale="1">
        <p:scale>
          <a:sx n="126" d="100"/>
          <a:sy n="126" d="100"/>
        </p:scale>
        <p:origin x="537" y="69"/>
      </p:cViewPr>
      <p:guideLst>
        <p:guide orient="horz" pos="824"/>
        <p:guide pos="328"/>
      </p:guideLst>
    </p:cSldViewPr>
  </p:slideViewPr>
  <p:outlineViewPr>
    <p:cViewPr>
      <p:scale>
        <a:sx n="33" d="100"/>
        <a:sy n="33" d="100"/>
      </p:scale>
      <p:origin x="0" y="53896"/>
    </p:cViewPr>
    <p:sldLst>
      <p:sld r:id="rId1" collapse="1"/>
    </p:sldLst>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showGuides="1">
      <p:cViewPr varScale="1">
        <p:scale>
          <a:sx n="75" d="100"/>
          <a:sy n="75" d="100"/>
        </p:scale>
        <p:origin x="2631" y="5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604869" y="331079"/>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defPPr>
              <a:defRPr lang="en-US"/>
            </a:defPPr>
            <a:lvl1pPr marL="0" algn="ctr" defTabSz="954088" rtl="0" eaLnBrk="1" latinLnBrk="0" hangingPunct="1">
              <a:defRPr sz="1000" kern="1200">
                <a:solidFill>
                  <a:schemeClr val="tx2"/>
                </a:solidFill>
                <a:latin typeface="Tahoma"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GB" dirty="0">
                <a:solidFill>
                  <a:schemeClr val="tx1"/>
                </a:solidFill>
                <a:latin typeface="Open Sans" panose="020B0606030504020204" pitchFamily="34" charset="0"/>
              </a:rPr>
              <a:t>Inheritance and Interfaces</a:t>
            </a:r>
          </a:p>
        </p:txBody>
      </p:sp>
      <p:sp>
        <p:nvSpPr>
          <p:cNvPr id="7" name="Line 11"/>
          <p:cNvSpPr>
            <a:spLocks noChangeShapeType="1"/>
          </p:cNvSpPr>
          <p:nvPr/>
        </p:nvSpPr>
        <p:spPr bwMode="auto">
          <a:xfrm>
            <a:off x="549306" y="575554"/>
            <a:ext cx="5840413" cy="0"/>
          </a:xfrm>
          <a:prstGeom prst="line">
            <a:avLst/>
          </a:prstGeom>
          <a:noFill/>
          <a:ln w="9525">
            <a:solidFill>
              <a:schemeClr val="tx1"/>
            </a:solidFill>
            <a:round/>
            <a:headEnd/>
            <a:tailEnd/>
          </a:ln>
          <a:effectLst/>
        </p:spPr>
        <p:txBody>
          <a:bodyPr/>
          <a:lstStyle/>
          <a:p>
            <a:pPr>
              <a:defRPr/>
            </a:pPr>
            <a:endParaRPr lang="en-GB"/>
          </a:p>
        </p:txBody>
      </p:sp>
      <p:sp>
        <p:nvSpPr>
          <p:cNvPr id="8" name="Line 9"/>
          <p:cNvSpPr>
            <a:spLocks noChangeShapeType="1"/>
          </p:cNvSpPr>
          <p:nvPr/>
        </p:nvSpPr>
        <p:spPr bwMode="auto">
          <a:xfrm>
            <a:off x="549306" y="8668876"/>
            <a:ext cx="5840413" cy="0"/>
          </a:xfrm>
          <a:prstGeom prst="line">
            <a:avLst/>
          </a:prstGeom>
          <a:noFill/>
          <a:ln w="9525">
            <a:solidFill>
              <a:schemeClr val="tx1"/>
            </a:solidFill>
            <a:round/>
            <a:headEnd/>
            <a:tailEnd/>
          </a:ln>
          <a:effectLst/>
        </p:spPr>
        <p:txBody>
          <a:bodyPr/>
          <a:lstStyle/>
          <a:p>
            <a:pPr>
              <a:defRPr/>
            </a:pPr>
            <a:endParaRPr lang="en-GB"/>
          </a:p>
        </p:txBody>
      </p:sp>
      <p:sp>
        <p:nvSpPr>
          <p:cNvPr id="9" name="Rectangle 8"/>
          <p:cNvSpPr>
            <a:spLocks noChangeArrowheads="1"/>
          </p:cNvSpPr>
          <p:nvPr/>
        </p:nvSpPr>
        <p:spPr bwMode="auto">
          <a:xfrm>
            <a:off x="2286031" y="8719676"/>
            <a:ext cx="2355850" cy="201612"/>
          </a:xfrm>
          <a:prstGeom prst="rect">
            <a:avLst/>
          </a:prstGeom>
          <a:noFill/>
          <a:ln w="9525">
            <a:noFill/>
            <a:miter lim="800000"/>
            <a:headEnd/>
            <a:tailEnd/>
          </a:ln>
          <a:effectLst/>
        </p:spPr>
        <p:txBody>
          <a:bodyPr lIns="95445" tIns="47723" rIns="95445" bIns="47723" anchor="b"/>
          <a:lstStyle/>
          <a:p>
            <a:pPr algn="ctr" defTabSz="954088">
              <a:defRPr/>
            </a:pPr>
            <a:r>
              <a:rPr lang="en-GB" sz="1000" dirty="0">
                <a:latin typeface="Open Sans" panose="020B0606030504020204" pitchFamily="34" charset="0"/>
              </a:rPr>
              <a:t>© Olsen Software, 2023</a:t>
            </a:r>
          </a:p>
        </p:txBody>
      </p:sp>
    </p:spTree>
    <p:extLst>
      <p:ext uri="{BB962C8B-B14F-4D97-AF65-F5344CB8AC3E}">
        <p14:creationId xmlns:p14="http://schemas.microsoft.com/office/powerpoint/2010/main" val="314005774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26T11:04:24.850"/>
    </inkml:context>
    <inkml:brush xml:id="br0">
      <inkml:brushProperty name="width" value="0.05" units="cm"/>
      <inkml:brushProperty name="height" value="0.05" units="cm"/>
    </inkml:brush>
  </inkml:definitions>
  <inkml:trace contextRef="#ctx0" brushRef="#br0">0 0 9008 0 0,'0'0'1397'0'0,"15"8"-466"0"0,31-4 1970 0 0,38 2-241 0 0,-5 1-2493 0 0,-69-7-167 0 0,0 0 0 0 0,0-1 0 0 0,1-1 0 0 0,-1 1 0 0 0,16-6-1 0 0,3-3-670 0 0,-24 9-308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26T11:04:17.191"/>
    </inkml:context>
    <inkml:brush xml:id="br0">
      <inkml:brushProperty name="width" value="0.05" units="cm"/>
      <inkml:brushProperty name="height" value="0.05" units="cm"/>
    </inkml:brush>
  </inkml:definitions>
  <inkml:trace contextRef="#ctx0" brushRef="#br0">0 9 14568 0 0,'0'0'1512'0'0,"7"0"-1424"0"0,-1 2-88 0 0,-3-2 224 0 0,-6-10-4768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8" name="Rectangle 2"/>
          <p:cNvSpPr txBox="1">
            <a:spLocks noChangeArrowheads="1"/>
          </p:cNvSpPr>
          <p:nvPr/>
        </p:nvSpPr>
        <p:spPr bwMode="auto">
          <a:xfrm>
            <a:off x="604869" y="331079"/>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defPPr>
              <a:defRPr lang="en-US"/>
            </a:defPPr>
            <a:lvl1pPr marL="0" algn="ctr" defTabSz="954088" rtl="0" eaLnBrk="1" latinLnBrk="0" hangingPunct="1">
              <a:defRPr sz="1000" kern="1200">
                <a:solidFill>
                  <a:schemeClr val="tx2"/>
                </a:solidFill>
                <a:latin typeface="Tahoma"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GB" dirty="0">
                <a:solidFill>
                  <a:schemeClr val="tx1"/>
                </a:solidFill>
                <a:latin typeface="Open Sans" panose="020B0606030504020204" pitchFamily="34" charset="0"/>
              </a:rPr>
              <a:t>Inheritance and Interfaces</a:t>
            </a:r>
          </a:p>
        </p:txBody>
      </p:sp>
      <p:sp>
        <p:nvSpPr>
          <p:cNvPr id="9" name="Line 8"/>
          <p:cNvSpPr>
            <a:spLocks noChangeShapeType="1"/>
          </p:cNvSpPr>
          <p:nvPr/>
        </p:nvSpPr>
        <p:spPr bwMode="auto">
          <a:xfrm>
            <a:off x="549306" y="4241292"/>
            <a:ext cx="5840413" cy="1587"/>
          </a:xfrm>
          <a:prstGeom prst="line">
            <a:avLst/>
          </a:prstGeom>
          <a:noFill/>
          <a:ln w="9525">
            <a:solidFill>
              <a:schemeClr val="tx1"/>
            </a:solidFill>
            <a:round/>
            <a:headEnd/>
            <a:tailEnd/>
          </a:ln>
          <a:effectLst/>
        </p:spPr>
        <p:txBody>
          <a:bodyPr/>
          <a:lstStyle/>
          <a:p>
            <a:pPr>
              <a:defRPr/>
            </a:pPr>
            <a:endParaRPr lang="en-GB"/>
          </a:p>
        </p:txBody>
      </p:sp>
      <p:sp>
        <p:nvSpPr>
          <p:cNvPr id="10" name="Line 9"/>
          <p:cNvSpPr>
            <a:spLocks noChangeShapeType="1"/>
          </p:cNvSpPr>
          <p:nvPr/>
        </p:nvSpPr>
        <p:spPr bwMode="auto">
          <a:xfrm>
            <a:off x="549306" y="8668876"/>
            <a:ext cx="5840413" cy="0"/>
          </a:xfrm>
          <a:prstGeom prst="line">
            <a:avLst/>
          </a:prstGeom>
          <a:noFill/>
          <a:ln w="9525">
            <a:solidFill>
              <a:schemeClr val="tx1"/>
            </a:solidFill>
            <a:round/>
            <a:headEnd/>
            <a:tailEnd/>
          </a:ln>
          <a:effectLst/>
        </p:spPr>
        <p:txBody>
          <a:bodyPr/>
          <a:lstStyle/>
          <a:p>
            <a:pPr>
              <a:defRPr/>
            </a:pPr>
            <a:endParaRPr lang="en-GB"/>
          </a:p>
        </p:txBody>
      </p:sp>
      <p:sp>
        <p:nvSpPr>
          <p:cNvPr id="11" name="Rectangle 10"/>
          <p:cNvSpPr>
            <a:spLocks noChangeArrowheads="1"/>
          </p:cNvSpPr>
          <p:nvPr/>
        </p:nvSpPr>
        <p:spPr bwMode="auto">
          <a:xfrm>
            <a:off x="2286031" y="8719676"/>
            <a:ext cx="2355850" cy="201612"/>
          </a:xfrm>
          <a:prstGeom prst="rect">
            <a:avLst/>
          </a:prstGeom>
          <a:noFill/>
          <a:ln w="9525">
            <a:noFill/>
            <a:miter lim="800000"/>
            <a:headEnd/>
            <a:tailEnd/>
          </a:ln>
          <a:effectLst/>
        </p:spPr>
        <p:txBody>
          <a:bodyPr lIns="95445" tIns="47723" rIns="95445" bIns="47723" anchor="b"/>
          <a:lstStyle/>
          <a:p>
            <a:pPr algn="ctr" defTabSz="954088">
              <a:defRPr/>
            </a:pPr>
            <a:r>
              <a:rPr lang="en-GB" sz="1000" dirty="0">
                <a:latin typeface="Open Sans" panose="020B0606030504020204" pitchFamily="34" charset="0"/>
              </a:rPr>
              <a:t>© Olsen Software, 2023</a:t>
            </a:r>
          </a:p>
        </p:txBody>
      </p:sp>
      <p:sp>
        <p:nvSpPr>
          <p:cNvPr id="12" name="Line 11"/>
          <p:cNvSpPr>
            <a:spLocks noChangeShapeType="1"/>
          </p:cNvSpPr>
          <p:nvPr/>
        </p:nvSpPr>
        <p:spPr bwMode="auto">
          <a:xfrm>
            <a:off x="549306" y="575554"/>
            <a:ext cx="5840413"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36888695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98551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xfrm>
            <a:off x="0" y="1"/>
            <a:ext cx="2972098" cy="456595"/>
          </a:xfrm>
          <a:prstGeom prst="rect">
            <a:avLst/>
          </a:prstGeom>
          <a:noFill/>
        </p:spPr>
        <p:txBody>
          <a:bodyPr lIns="86493" tIns="43247" rIns="86493" bIns="43247"/>
          <a:lstStyle/>
          <a:p>
            <a:r>
              <a:rPr lang="en-GB"/>
              <a:t>Inheritance</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a:t>The one thing you don't inherit from the superclass is the constructors. You must redefine constructors in your subclass, taking the full set of parameters that you deem necessary to fully initialize all the members in your subclass plus the superclass.</a:t>
            </a:r>
          </a:p>
          <a:p>
            <a:pPr eaLnBrk="1" hangingPunct="1"/>
            <a:r>
              <a:rPr lang="en-US" dirty="0"/>
              <a:t>When the client creates a subclass object, Java calls the constructor defined in your subclass. The first thing the subclass constructor must do is to invoke a superclass constructor, to initialize the base part of the object. You do this via a call to </a:t>
            </a:r>
            <a:r>
              <a:rPr lang="en-US" dirty="0">
                <a:latin typeface="Courier New" panose="02070309020205020404" pitchFamily="49" charset="0"/>
              </a:rPr>
              <a:t>super()</a:t>
            </a:r>
            <a:r>
              <a:rPr lang="en-US" dirty="0"/>
              <a:t>, passing whatever parameters you need into the superclass constructor. </a:t>
            </a:r>
          </a:p>
          <a:p>
            <a:pPr eaLnBrk="1" hangingPunct="1"/>
            <a:r>
              <a:rPr lang="en-US" dirty="0"/>
              <a:t>Note the following additional points:</a:t>
            </a:r>
          </a:p>
          <a:p>
            <a:pPr lvl="1" eaLnBrk="1" hangingPunct="1"/>
            <a:r>
              <a:rPr lang="en-US" dirty="0"/>
              <a:t>The call to </a:t>
            </a:r>
            <a:r>
              <a:rPr lang="en-US" dirty="0">
                <a:latin typeface="Courier New" panose="02070309020205020404" pitchFamily="49" charset="0"/>
              </a:rPr>
              <a:t>super()</a:t>
            </a:r>
            <a:r>
              <a:rPr lang="en-US" dirty="0"/>
              <a:t> must be the first statement in your subclass constructor.</a:t>
            </a:r>
          </a:p>
          <a:p>
            <a:pPr lvl="1" eaLnBrk="1" hangingPunct="1"/>
            <a:r>
              <a:rPr lang="en-US" dirty="0"/>
              <a:t>If you omit the call to </a:t>
            </a:r>
            <a:r>
              <a:rPr lang="en-US" dirty="0">
                <a:latin typeface="Courier New" panose="02070309020205020404" pitchFamily="49" charset="0"/>
              </a:rPr>
              <a:t>super()</a:t>
            </a:r>
            <a:r>
              <a:rPr lang="en-US" dirty="0"/>
              <a:t>, Java will attempt to call a no-argument constructor in the superclass on your behalf. If the superclass doesn't have a no-argument constructor, a compiler error occurs.</a:t>
            </a:r>
          </a:p>
        </p:txBody>
      </p:sp>
    </p:spTree>
    <p:extLst>
      <p:ext uri="{BB962C8B-B14F-4D97-AF65-F5344CB8AC3E}">
        <p14:creationId xmlns:p14="http://schemas.microsoft.com/office/powerpoint/2010/main" val="2845751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xfrm>
            <a:off x="0" y="1"/>
            <a:ext cx="2972098" cy="456595"/>
          </a:xfrm>
          <a:prstGeom prst="rect">
            <a:avLst/>
          </a:prstGeom>
          <a:noFill/>
        </p:spPr>
        <p:txBody>
          <a:bodyPr lIns="86493" tIns="43247" rIns="86493" bIns="43247"/>
          <a:lstStyle/>
          <a:p>
            <a:r>
              <a:rPr lang="en-GB"/>
              <a:t>Inheritance</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a:t>The one thing you don't inherit from the superclass is the constructors. You must redefine constructors in your subclass, taking the full set of parameters that you deem necessary to fully initialize all the members in your subclass plus the superclass.</a:t>
            </a:r>
          </a:p>
          <a:p>
            <a:pPr eaLnBrk="1" hangingPunct="1"/>
            <a:r>
              <a:rPr lang="en-US" dirty="0"/>
              <a:t>When the client creates a subclass object, Java calls the constructor defined in your subclass. The first thing the subclass constructor must do is to invoke a superclass constructor, to initialize the base part of the object. You do this via a call to </a:t>
            </a:r>
            <a:r>
              <a:rPr lang="en-US" dirty="0">
                <a:latin typeface="Courier New" panose="02070309020205020404" pitchFamily="49" charset="0"/>
              </a:rPr>
              <a:t>super()</a:t>
            </a:r>
            <a:r>
              <a:rPr lang="en-US" dirty="0"/>
              <a:t>, passing whatever parameters you need into the superclass constructor. </a:t>
            </a:r>
          </a:p>
          <a:p>
            <a:pPr eaLnBrk="1" hangingPunct="1"/>
            <a:r>
              <a:rPr lang="en-US" dirty="0"/>
              <a:t>Note the following additional points:</a:t>
            </a:r>
          </a:p>
          <a:p>
            <a:pPr lvl="1" eaLnBrk="1" hangingPunct="1"/>
            <a:r>
              <a:rPr lang="en-US" dirty="0"/>
              <a:t>The call to </a:t>
            </a:r>
            <a:r>
              <a:rPr lang="en-US" dirty="0">
                <a:latin typeface="Courier New" panose="02070309020205020404" pitchFamily="49" charset="0"/>
              </a:rPr>
              <a:t>super()</a:t>
            </a:r>
            <a:r>
              <a:rPr lang="en-US" dirty="0"/>
              <a:t> must be the first statement in your subclass constructor.</a:t>
            </a:r>
          </a:p>
          <a:p>
            <a:pPr lvl="1" eaLnBrk="1" hangingPunct="1"/>
            <a:r>
              <a:rPr lang="en-US" dirty="0"/>
              <a:t>If you omit the call to </a:t>
            </a:r>
            <a:r>
              <a:rPr lang="en-US" dirty="0">
                <a:latin typeface="Courier New" panose="02070309020205020404" pitchFamily="49" charset="0"/>
              </a:rPr>
              <a:t>super()</a:t>
            </a:r>
            <a:r>
              <a:rPr lang="en-US" dirty="0"/>
              <a:t>, Java will attempt to call a no-argument constructor in the superclass on your behalf. If the superclass doesn't have a no-argument constructor, a compiler error occurs.</a:t>
            </a:r>
          </a:p>
        </p:txBody>
      </p:sp>
    </p:spTree>
    <p:extLst>
      <p:ext uri="{BB962C8B-B14F-4D97-AF65-F5344CB8AC3E}">
        <p14:creationId xmlns:p14="http://schemas.microsoft.com/office/powerpoint/2010/main" val="1793912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xfrm>
            <a:off x="0" y="1"/>
            <a:ext cx="2972098" cy="456595"/>
          </a:xfrm>
          <a:prstGeom prst="rect">
            <a:avLst/>
          </a:prstGeom>
          <a:noFill/>
        </p:spPr>
        <p:txBody>
          <a:bodyPr lIns="86493" tIns="43247" rIns="86493" bIns="43247"/>
          <a:lstStyle/>
          <a:p>
            <a:r>
              <a:rPr lang="en-GB"/>
              <a:t>Inheritance</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a:t>The one thing you don't inherit from the superclass is the constructors. You must redefine constructors in your subclass, taking the full set of parameters that you deem necessary to fully initialize all the members in your subclass plus the superclass.</a:t>
            </a:r>
          </a:p>
          <a:p>
            <a:pPr eaLnBrk="1" hangingPunct="1"/>
            <a:r>
              <a:rPr lang="en-US" dirty="0"/>
              <a:t>When the client creates a subclass object, Java calls the constructor defined in your subclass. The first thing the subclass constructor must do is to invoke a superclass constructor, to initialize the base part of the object. You do this via a call to </a:t>
            </a:r>
            <a:r>
              <a:rPr lang="en-US" dirty="0">
                <a:latin typeface="Courier New" panose="02070309020205020404" pitchFamily="49" charset="0"/>
              </a:rPr>
              <a:t>super()</a:t>
            </a:r>
            <a:r>
              <a:rPr lang="en-US" dirty="0"/>
              <a:t>, passing whatever parameters you need into the superclass constructor. </a:t>
            </a:r>
          </a:p>
          <a:p>
            <a:pPr eaLnBrk="1" hangingPunct="1"/>
            <a:r>
              <a:rPr lang="en-US" dirty="0"/>
              <a:t>Note the following additional points:</a:t>
            </a:r>
          </a:p>
          <a:p>
            <a:pPr lvl="1" eaLnBrk="1" hangingPunct="1"/>
            <a:r>
              <a:rPr lang="en-US" dirty="0"/>
              <a:t>The call to </a:t>
            </a:r>
            <a:r>
              <a:rPr lang="en-US" dirty="0">
                <a:latin typeface="Courier New" panose="02070309020205020404" pitchFamily="49" charset="0"/>
              </a:rPr>
              <a:t>super()</a:t>
            </a:r>
            <a:r>
              <a:rPr lang="en-US" dirty="0"/>
              <a:t> must be the first statement in your subclass constructor.</a:t>
            </a:r>
          </a:p>
          <a:p>
            <a:pPr lvl="1" eaLnBrk="1" hangingPunct="1"/>
            <a:r>
              <a:rPr lang="en-US" dirty="0"/>
              <a:t>If you omit the call to </a:t>
            </a:r>
            <a:r>
              <a:rPr lang="en-US" dirty="0">
                <a:latin typeface="Courier New" panose="02070309020205020404" pitchFamily="49" charset="0"/>
              </a:rPr>
              <a:t>super()</a:t>
            </a:r>
            <a:r>
              <a:rPr lang="en-US" dirty="0"/>
              <a:t>, Java will attempt to call a no-argument constructor in the superclass on your behalf. If the superclass doesn't have a no-argument constructor, a compiler error occurs.</a:t>
            </a:r>
          </a:p>
        </p:txBody>
      </p:sp>
    </p:spTree>
    <p:extLst>
      <p:ext uri="{BB962C8B-B14F-4D97-AF65-F5344CB8AC3E}">
        <p14:creationId xmlns:p14="http://schemas.microsoft.com/office/powerpoint/2010/main" val="1202742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xfrm>
            <a:off x="0" y="1"/>
            <a:ext cx="2972098" cy="456595"/>
          </a:xfrm>
          <a:prstGeom prst="rect">
            <a:avLst/>
          </a:prstGeom>
          <a:noFill/>
        </p:spPr>
        <p:txBody>
          <a:bodyPr lIns="86493" tIns="43247" rIns="86493" bIns="43247"/>
          <a:lstStyle/>
          <a:p>
            <a:r>
              <a:rPr lang="en-GB"/>
              <a:t>Inheritance</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a:t>The one thing you don't inherit from the superclass is the constructors. You must redefine constructors in your subclass, taking the full set of parameters that you deem necessary to fully initialize all the members in your subclass plus the superclass.</a:t>
            </a:r>
          </a:p>
          <a:p>
            <a:pPr eaLnBrk="1" hangingPunct="1"/>
            <a:r>
              <a:rPr lang="en-US" dirty="0"/>
              <a:t>When the client creates a subclass object, Java calls the constructor defined in your subclass. The first thing the subclass constructor must do is to invoke a superclass constructor, to initialize the base part of the object. You do this via a call to </a:t>
            </a:r>
            <a:r>
              <a:rPr lang="en-US" dirty="0">
                <a:latin typeface="Courier New" panose="02070309020205020404" pitchFamily="49" charset="0"/>
              </a:rPr>
              <a:t>super()</a:t>
            </a:r>
            <a:r>
              <a:rPr lang="en-US" dirty="0"/>
              <a:t>, passing whatever parameters you need into the superclass constructor. </a:t>
            </a:r>
          </a:p>
          <a:p>
            <a:pPr eaLnBrk="1" hangingPunct="1"/>
            <a:r>
              <a:rPr lang="en-US" dirty="0"/>
              <a:t>Note the following additional points:</a:t>
            </a:r>
          </a:p>
          <a:p>
            <a:pPr lvl="1" eaLnBrk="1" hangingPunct="1"/>
            <a:r>
              <a:rPr lang="en-US" dirty="0"/>
              <a:t>The call to </a:t>
            </a:r>
            <a:r>
              <a:rPr lang="en-US" dirty="0">
                <a:latin typeface="Courier New" panose="02070309020205020404" pitchFamily="49" charset="0"/>
              </a:rPr>
              <a:t>super()</a:t>
            </a:r>
            <a:r>
              <a:rPr lang="en-US" dirty="0"/>
              <a:t> must be the first statement in your subclass constructor.</a:t>
            </a:r>
          </a:p>
          <a:p>
            <a:pPr lvl="1" eaLnBrk="1" hangingPunct="1"/>
            <a:r>
              <a:rPr lang="en-US" dirty="0"/>
              <a:t>If you omit the call to </a:t>
            </a:r>
            <a:r>
              <a:rPr lang="en-US" dirty="0">
                <a:latin typeface="Courier New" panose="02070309020205020404" pitchFamily="49" charset="0"/>
              </a:rPr>
              <a:t>super()</a:t>
            </a:r>
            <a:r>
              <a:rPr lang="en-US" dirty="0"/>
              <a:t>, Java will attempt to call a no-argument constructor in the superclass on your behalf. If the superclass doesn't have a no-argument constructor, a compiler error occurs.</a:t>
            </a:r>
          </a:p>
        </p:txBody>
      </p:sp>
    </p:spTree>
    <p:extLst>
      <p:ext uri="{BB962C8B-B14F-4D97-AF65-F5344CB8AC3E}">
        <p14:creationId xmlns:p14="http://schemas.microsoft.com/office/powerpoint/2010/main" val="1820578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dirty="0">
              <a:latin typeface="Courier New" panose="02070309020205020404" pitchFamily="49" charset="0"/>
            </a:endParaRPr>
          </a:p>
        </p:txBody>
      </p:sp>
    </p:spTree>
    <p:extLst>
      <p:ext uri="{BB962C8B-B14F-4D97-AF65-F5344CB8AC3E}">
        <p14:creationId xmlns:p14="http://schemas.microsoft.com/office/powerpoint/2010/main" val="4131928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53050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87818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252699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xfrm>
            <a:off x="0" y="1"/>
            <a:ext cx="2972098" cy="456595"/>
          </a:xfrm>
          <a:prstGeom prst="rect">
            <a:avLst/>
          </a:prstGeom>
          <a:noFill/>
        </p:spPr>
        <p:txBody>
          <a:bodyPr lIns="86493" tIns="43247" rIns="86493" bIns="43247"/>
          <a:lstStyle/>
          <a:p>
            <a:r>
              <a:rPr lang="en-GB"/>
              <a:t>Inheritance</a:t>
            </a: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dirty="0"/>
              <a:t>If you declare a class as </a:t>
            </a:r>
            <a:r>
              <a:rPr lang="en-US" dirty="0">
                <a:latin typeface="Courier New" panose="02070309020205020404" pitchFamily="49" charset="0"/>
              </a:rPr>
              <a:t>abstract</a:t>
            </a:r>
            <a:r>
              <a:rPr lang="en-US" dirty="0"/>
              <a:t>, it prevents instances of that class from ever being created. This is a useful technique for </a:t>
            </a:r>
            <a:r>
              <a:rPr lang="en-US" dirty="0" err="1"/>
              <a:t>superclasses</a:t>
            </a:r>
            <a:r>
              <a:rPr lang="en-US" dirty="0"/>
              <a:t>, which often exist purely to house the common set of members required by all subclasses.</a:t>
            </a:r>
          </a:p>
          <a:p>
            <a:pPr eaLnBrk="1" hangingPunct="1"/>
            <a:r>
              <a:rPr lang="en-US" dirty="0"/>
              <a:t>Note that an </a:t>
            </a:r>
            <a:r>
              <a:rPr lang="en-US" dirty="0">
                <a:latin typeface="Courier New" panose="02070309020205020404" pitchFamily="49" charset="0"/>
              </a:rPr>
              <a:t>abstract</a:t>
            </a:r>
            <a:r>
              <a:rPr lang="en-US" dirty="0"/>
              <a:t> class can look and feel just like any other class. The only difference is that you can't instantiate objects.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520912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dirty="0">
              <a:latin typeface="Courier New" panose="02070309020205020404" pitchFamily="49"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74614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985448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dirty="0">
              <a:latin typeface="Courier New" panose="02070309020205020404" pitchFamily="49"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xfrm>
            <a:off x="0" y="1"/>
            <a:ext cx="2972098" cy="456595"/>
          </a:xfrm>
          <a:prstGeom prst="rect">
            <a:avLst/>
          </a:prstGeom>
          <a:noFill/>
        </p:spPr>
        <p:txBody>
          <a:bodyPr lIns="86493" tIns="43247" rIns="86493" bIns="43247"/>
          <a:lstStyle/>
          <a:p>
            <a:r>
              <a:rPr lang="en-GB"/>
              <a:t>Inheritance</a:t>
            </a: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dirty="0"/>
              <a:t>If you declare a class as </a:t>
            </a:r>
            <a:r>
              <a:rPr lang="en-US" dirty="0">
                <a:latin typeface="Courier New" panose="02070309020205020404" pitchFamily="49" charset="0"/>
              </a:rPr>
              <a:t>abstract</a:t>
            </a:r>
            <a:r>
              <a:rPr lang="en-US" dirty="0"/>
              <a:t>, it prevents instances of that class from ever being created. This is a useful technique for </a:t>
            </a:r>
            <a:r>
              <a:rPr lang="en-US" dirty="0" err="1"/>
              <a:t>superclasses</a:t>
            </a:r>
            <a:r>
              <a:rPr lang="en-US" dirty="0"/>
              <a:t>, which often exist purely to house the common set of members required by all subclasses.</a:t>
            </a:r>
          </a:p>
          <a:p>
            <a:pPr eaLnBrk="1" hangingPunct="1"/>
            <a:r>
              <a:rPr lang="en-US" dirty="0"/>
              <a:t>Note that an </a:t>
            </a:r>
            <a:r>
              <a:rPr lang="en-US" dirty="0">
                <a:latin typeface="Courier New" panose="02070309020205020404" pitchFamily="49" charset="0"/>
              </a:rPr>
              <a:t>abstract</a:t>
            </a:r>
            <a:r>
              <a:rPr lang="en-US" dirty="0"/>
              <a:t> class can look and feel just like any other class. The only difference is that you can't instantiate objects.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251258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855008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285181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dirty="0">
              <a:latin typeface="Courier New" panose="02070309020205020404" pitchFamily="49" charset="0"/>
            </a:endParaRPr>
          </a:p>
        </p:txBody>
      </p:sp>
    </p:spTree>
    <p:extLst>
      <p:ext uri="{BB962C8B-B14F-4D97-AF65-F5344CB8AC3E}">
        <p14:creationId xmlns:p14="http://schemas.microsoft.com/office/powerpoint/2010/main" val="3847211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8482486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08402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dirty="0">
              <a:latin typeface="Courier New" panose="02070309020205020404" pitchFamily="49"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6598998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168C247B-167E-423A-8DA5-8CF48C66885E}"/>
              </a:ext>
            </a:extLst>
          </p:cNvPr>
          <p:cNvSpPr>
            <a:spLocks noGrp="1"/>
          </p:cNvSpPr>
          <p:nvPr>
            <p:ph type="body" sz="quarter" idx="3"/>
          </p:nvPr>
        </p:nvSpPr>
        <p:spPr/>
        <p:txBody>
          <a:bodyPr/>
          <a:lstStyle/>
          <a:p>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43C774EB-8520-4364-9D50-9287EB8F9E75}"/>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55C1DB5A-EE4D-4604-90C3-20219EB3642D}"/>
              </a:ext>
            </a:extLst>
          </p:cNvPr>
          <p:cNvSpPr>
            <a:spLocks noGrp="1"/>
          </p:cNvSpPr>
          <p:nvPr>
            <p:ph type="body" idx="1"/>
          </p:nvPr>
        </p:nvSpPr>
        <p:spPr/>
        <p:txBody>
          <a:bodyPr/>
          <a:lstStyle/>
          <a:p>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07F213AD-8466-4194-8B46-AB2949B54DFE}"/>
              </a:ext>
            </a:extLst>
          </p:cNvPr>
          <p:cNvSpPr>
            <a:spLocks noGrp="1"/>
          </p:cNvSpPr>
          <p:nvPr>
            <p:ph type="body" sz="quarter" idx="3"/>
          </p:nvPr>
        </p:nvSpPr>
        <p:spPr/>
        <p:txBody>
          <a:bodyPr/>
          <a:lstStyle/>
          <a:p>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dirty="0">
              <a:latin typeface="Courier New" panose="02070309020205020404" pitchFamily="49"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674769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674769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012865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218229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8743524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8330076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04861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201119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xfrm>
            <a:off x="0" y="1"/>
            <a:ext cx="2972098" cy="456595"/>
          </a:xfrm>
          <a:prstGeom prst="rect">
            <a:avLst/>
          </a:prstGeom>
          <a:noFill/>
        </p:spPr>
        <p:txBody>
          <a:bodyPr lIns="86493" tIns="43247" rIns="86493" bIns="43247"/>
          <a:lstStyle/>
          <a:p>
            <a:r>
              <a:rPr lang="en-GB"/>
              <a:t>Inheritance</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a:t>The one thing you don't inherit from the superclass is the constructors. You must redefine constructors in your subclass, taking the full set of parameters that you deem necessary to fully initialize all the members in your subclass plus the superclass.</a:t>
            </a:r>
          </a:p>
          <a:p>
            <a:pPr eaLnBrk="1" hangingPunct="1"/>
            <a:r>
              <a:rPr lang="en-US" dirty="0"/>
              <a:t>When the client creates a subclass object, Java calls the constructor defined in your subclass. The first thing the subclass constructor must do is to invoke a superclass constructor, to initialize the base part of the object. You do this via a call to </a:t>
            </a:r>
            <a:r>
              <a:rPr lang="en-US" dirty="0">
                <a:latin typeface="Courier New" panose="02070309020205020404" pitchFamily="49" charset="0"/>
              </a:rPr>
              <a:t>super()</a:t>
            </a:r>
            <a:r>
              <a:rPr lang="en-US" dirty="0"/>
              <a:t>, passing whatever parameters you need into the superclass constructor. </a:t>
            </a:r>
          </a:p>
          <a:p>
            <a:pPr eaLnBrk="1" hangingPunct="1"/>
            <a:r>
              <a:rPr lang="en-US" dirty="0"/>
              <a:t>Note the following additional points:</a:t>
            </a:r>
          </a:p>
          <a:p>
            <a:pPr lvl="1" eaLnBrk="1" hangingPunct="1"/>
            <a:r>
              <a:rPr lang="en-US" dirty="0"/>
              <a:t>The call to </a:t>
            </a:r>
            <a:r>
              <a:rPr lang="en-US" dirty="0">
                <a:latin typeface="Courier New" panose="02070309020205020404" pitchFamily="49" charset="0"/>
              </a:rPr>
              <a:t>super()</a:t>
            </a:r>
            <a:r>
              <a:rPr lang="en-US" dirty="0"/>
              <a:t> must be the first statement in your subclass constructor.</a:t>
            </a:r>
          </a:p>
          <a:p>
            <a:pPr lvl="1" eaLnBrk="1" hangingPunct="1"/>
            <a:r>
              <a:rPr lang="en-US" dirty="0"/>
              <a:t>If you omit the call to </a:t>
            </a:r>
            <a:r>
              <a:rPr lang="en-US" dirty="0">
                <a:latin typeface="Courier New" panose="02070309020205020404" pitchFamily="49" charset="0"/>
              </a:rPr>
              <a:t>super()</a:t>
            </a:r>
            <a:r>
              <a:rPr lang="en-US" dirty="0"/>
              <a:t>, Java will attempt to call a no-argument constructor in the superclass on your behalf. If the superclass doesn't have a no-argument constructor, a compiler error occurs.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xfrm>
            <a:off x="0" y="1"/>
            <a:ext cx="2972098" cy="456595"/>
          </a:xfrm>
          <a:prstGeom prst="rect">
            <a:avLst/>
          </a:prstGeom>
          <a:noFill/>
        </p:spPr>
        <p:txBody>
          <a:bodyPr lIns="86493" tIns="43247" rIns="86493" bIns="43247"/>
          <a:lstStyle/>
          <a:p>
            <a:r>
              <a:rPr lang="en-GB"/>
              <a:t>Inheritance</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a:t>The one thing you don't inherit from the superclass is the constructors. You must redefine constructors in your subclass, taking the full set of parameters that you deem necessary to fully initialize all the members in your subclass plus the superclass.</a:t>
            </a:r>
          </a:p>
          <a:p>
            <a:pPr eaLnBrk="1" hangingPunct="1"/>
            <a:r>
              <a:rPr lang="en-US" dirty="0"/>
              <a:t>When the client creates a subclass object, Java calls the constructor defined in your subclass. The first thing the subclass constructor must do is to invoke a superclass constructor, to initialize the base part of the object. You do this via a call to </a:t>
            </a:r>
            <a:r>
              <a:rPr lang="en-US" dirty="0">
                <a:latin typeface="Courier New" panose="02070309020205020404" pitchFamily="49" charset="0"/>
              </a:rPr>
              <a:t>super()</a:t>
            </a:r>
            <a:r>
              <a:rPr lang="en-US" dirty="0"/>
              <a:t>, passing whatever parameters you need into the superclass constructor. </a:t>
            </a:r>
          </a:p>
          <a:p>
            <a:pPr eaLnBrk="1" hangingPunct="1"/>
            <a:r>
              <a:rPr lang="en-US" dirty="0"/>
              <a:t>Note the following additional points:</a:t>
            </a:r>
          </a:p>
          <a:p>
            <a:pPr lvl="1" eaLnBrk="1" hangingPunct="1"/>
            <a:r>
              <a:rPr lang="en-US" dirty="0"/>
              <a:t>The call to </a:t>
            </a:r>
            <a:r>
              <a:rPr lang="en-US" dirty="0">
                <a:latin typeface="Courier New" panose="02070309020205020404" pitchFamily="49" charset="0"/>
              </a:rPr>
              <a:t>super()</a:t>
            </a:r>
            <a:r>
              <a:rPr lang="en-US" dirty="0"/>
              <a:t> must be the first statement in your subclass constructor.</a:t>
            </a:r>
          </a:p>
          <a:p>
            <a:pPr lvl="1" eaLnBrk="1" hangingPunct="1"/>
            <a:r>
              <a:rPr lang="en-US" dirty="0"/>
              <a:t>If you omit the call to </a:t>
            </a:r>
            <a:r>
              <a:rPr lang="en-US" dirty="0">
                <a:latin typeface="Courier New" panose="02070309020205020404" pitchFamily="49" charset="0"/>
              </a:rPr>
              <a:t>super()</a:t>
            </a:r>
            <a:r>
              <a:rPr lang="en-US" dirty="0"/>
              <a:t>, Java will attempt to call a no-argument constructor in the superclass on your behalf. If the superclass doesn't have a no-argument constructor, a compiler error occurs.</a:t>
            </a:r>
          </a:p>
        </p:txBody>
      </p:sp>
    </p:spTree>
    <p:extLst>
      <p:ext uri="{BB962C8B-B14F-4D97-AF65-F5344CB8AC3E}">
        <p14:creationId xmlns:p14="http://schemas.microsoft.com/office/powerpoint/2010/main" val="3175702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xfrm>
            <a:off x="0" y="1"/>
            <a:ext cx="2972098" cy="456595"/>
          </a:xfrm>
          <a:prstGeom prst="rect">
            <a:avLst/>
          </a:prstGeom>
          <a:noFill/>
        </p:spPr>
        <p:txBody>
          <a:bodyPr lIns="86493" tIns="43247" rIns="86493" bIns="43247"/>
          <a:lstStyle/>
          <a:p>
            <a:r>
              <a:rPr lang="en-GB"/>
              <a:t>Inheritance</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a:t>The one thing you don't inherit from the superclass is the constructors. You must redefine constructors in your subclass, taking the full set of parameters that you deem necessary to fully initialize all the members in your subclass plus the superclass.</a:t>
            </a:r>
          </a:p>
          <a:p>
            <a:pPr eaLnBrk="1" hangingPunct="1"/>
            <a:r>
              <a:rPr lang="en-US" dirty="0"/>
              <a:t>When the client creates a subclass object, Java calls the constructor defined in your subclass. The first thing the subclass constructor must do is to invoke a superclass constructor, to initialize the base part of the object. You do this via a call to </a:t>
            </a:r>
            <a:r>
              <a:rPr lang="en-US" dirty="0">
                <a:latin typeface="Courier New" panose="02070309020205020404" pitchFamily="49" charset="0"/>
              </a:rPr>
              <a:t>super()</a:t>
            </a:r>
            <a:r>
              <a:rPr lang="en-US" dirty="0"/>
              <a:t>, passing whatever parameters you need into the superclass constructor. </a:t>
            </a:r>
          </a:p>
          <a:p>
            <a:pPr eaLnBrk="1" hangingPunct="1"/>
            <a:r>
              <a:rPr lang="en-US" dirty="0"/>
              <a:t>Note the following additional points:</a:t>
            </a:r>
          </a:p>
          <a:p>
            <a:pPr lvl="1" eaLnBrk="1" hangingPunct="1"/>
            <a:r>
              <a:rPr lang="en-US" dirty="0"/>
              <a:t>The call to </a:t>
            </a:r>
            <a:r>
              <a:rPr lang="en-US" dirty="0">
                <a:latin typeface="Courier New" panose="02070309020205020404" pitchFamily="49" charset="0"/>
              </a:rPr>
              <a:t>super()</a:t>
            </a:r>
            <a:r>
              <a:rPr lang="en-US" dirty="0"/>
              <a:t> must be the first statement in your subclass constructor.</a:t>
            </a:r>
          </a:p>
          <a:p>
            <a:pPr lvl="1" eaLnBrk="1" hangingPunct="1"/>
            <a:r>
              <a:rPr lang="en-US" dirty="0"/>
              <a:t>If you omit the call to </a:t>
            </a:r>
            <a:r>
              <a:rPr lang="en-US" dirty="0">
                <a:latin typeface="Courier New" panose="02070309020205020404" pitchFamily="49" charset="0"/>
              </a:rPr>
              <a:t>super()</a:t>
            </a:r>
            <a:r>
              <a:rPr lang="en-US" dirty="0"/>
              <a:t>, Java will attempt to call a no-argument constructor in the superclass on your behalf. If the superclass doesn't have a no-argument constructor, a compiler error occurs.</a:t>
            </a:r>
          </a:p>
        </p:txBody>
      </p:sp>
    </p:spTree>
    <p:extLst>
      <p:ext uri="{BB962C8B-B14F-4D97-AF65-F5344CB8AC3E}">
        <p14:creationId xmlns:p14="http://schemas.microsoft.com/office/powerpoint/2010/main" val="202072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xfrm>
            <a:off x="0" y="1"/>
            <a:ext cx="2972098" cy="456595"/>
          </a:xfrm>
          <a:prstGeom prst="rect">
            <a:avLst/>
          </a:prstGeom>
          <a:noFill/>
        </p:spPr>
        <p:txBody>
          <a:bodyPr lIns="86493" tIns="43247" rIns="86493" bIns="43247"/>
          <a:lstStyle/>
          <a:p>
            <a:r>
              <a:rPr lang="en-GB"/>
              <a:t>Inheritance</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a:t>The one thing you don't inherit from the superclass is the constructors. You must redefine constructors in your subclass, taking the full set of parameters that you deem necessary to fully initialize all the members in your subclass plus the superclass.</a:t>
            </a:r>
          </a:p>
          <a:p>
            <a:pPr eaLnBrk="1" hangingPunct="1"/>
            <a:r>
              <a:rPr lang="en-US" dirty="0"/>
              <a:t>When the client creates a subclass object, Java calls the constructor defined in your subclass. The first thing the subclass constructor must do is to invoke a superclass constructor, to initialize the base part of the object. You do this via a call to </a:t>
            </a:r>
            <a:r>
              <a:rPr lang="en-US" dirty="0">
                <a:latin typeface="Courier New" panose="02070309020205020404" pitchFamily="49" charset="0"/>
              </a:rPr>
              <a:t>super()</a:t>
            </a:r>
            <a:r>
              <a:rPr lang="en-US" dirty="0"/>
              <a:t>, passing whatever parameters you need into the superclass constructor. </a:t>
            </a:r>
          </a:p>
          <a:p>
            <a:pPr eaLnBrk="1" hangingPunct="1"/>
            <a:r>
              <a:rPr lang="en-US" dirty="0"/>
              <a:t>Note the following additional points:</a:t>
            </a:r>
          </a:p>
          <a:p>
            <a:pPr lvl="1" eaLnBrk="1" hangingPunct="1"/>
            <a:r>
              <a:rPr lang="en-US" dirty="0"/>
              <a:t>The call to </a:t>
            </a:r>
            <a:r>
              <a:rPr lang="en-US" dirty="0">
                <a:latin typeface="Courier New" panose="02070309020205020404" pitchFamily="49" charset="0"/>
              </a:rPr>
              <a:t>super()</a:t>
            </a:r>
            <a:r>
              <a:rPr lang="en-US" dirty="0"/>
              <a:t> must be the first statement in your subclass constructor.</a:t>
            </a:r>
          </a:p>
          <a:p>
            <a:pPr lvl="1" eaLnBrk="1" hangingPunct="1"/>
            <a:r>
              <a:rPr lang="en-US" dirty="0"/>
              <a:t>If you omit the call to </a:t>
            </a:r>
            <a:r>
              <a:rPr lang="en-US" dirty="0">
                <a:latin typeface="Courier New" panose="02070309020205020404" pitchFamily="49" charset="0"/>
              </a:rPr>
              <a:t>super()</a:t>
            </a:r>
            <a:r>
              <a:rPr lang="en-US" dirty="0"/>
              <a:t>, Java will attempt to call a no-argument constructor in the superclass on your behalf. If the superclass doesn't have a no-argument constructor, a compiler error occurs.</a:t>
            </a:r>
          </a:p>
        </p:txBody>
      </p:sp>
    </p:spTree>
    <p:extLst>
      <p:ext uri="{BB962C8B-B14F-4D97-AF65-F5344CB8AC3E}">
        <p14:creationId xmlns:p14="http://schemas.microsoft.com/office/powerpoint/2010/main" val="1001380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vl4pPr>
              <a:defRPr>
                <a:latin typeface="Open Sans" panose="020B0606030504020204" pitchFamily="34" charset="0"/>
              </a:defRPr>
            </a:lvl4pPr>
            <a:lvl5pPr>
              <a:defRPr>
                <a:latin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rgbClr val="FFC000"/>
              </a:solidFill>
              <a:effectLst/>
              <a:latin typeface="Courier New" panose="02070309020205020404"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Open Sans" panose="020B0606030504020204" pitchFamily="34" charset="0"/>
            </a:endParaRPr>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100495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latin typeface="Bahnschrift" panose="020B0502040204020203" pitchFamily="34" charset="0"/>
              </a:defRPr>
            </a:lvl1pPr>
          </a:lstStyle>
          <a:p>
            <a:r>
              <a:rPr lang="en-US" dirty="0"/>
              <a:t>Click to edit master title style</a:t>
            </a:r>
          </a:p>
        </p:txBody>
      </p:sp>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grpSp>
        <p:nvGrpSpPr>
          <p:cNvPr id="5" name="Group 4">
            <a:extLst>
              <a:ext uri="{FF2B5EF4-FFF2-40B4-BE49-F238E27FC236}">
                <a16:creationId xmlns:a16="http://schemas.microsoft.com/office/drawing/2014/main" id="{8C76AAB0-834E-4F08-B56F-9A43370D2754}"/>
              </a:ext>
            </a:extLst>
          </p:cNvPr>
          <p:cNvGrpSpPr/>
          <p:nvPr userDrawn="1"/>
        </p:nvGrpSpPr>
        <p:grpSpPr>
          <a:xfrm>
            <a:off x="5010435" y="5561862"/>
            <a:ext cx="3774014" cy="963223"/>
            <a:chOff x="5010435" y="5561862"/>
            <a:chExt cx="3774014" cy="963223"/>
          </a:xfrm>
        </p:grpSpPr>
        <p:sp>
          <p:nvSpPr>
            <p:cNvPr id="7" name="Rectangle 6">
              <a:extLst>
                <a:ext uri="{FF2B5EF4-FFF2-40B4-BE49-F238E27FC236}">
                  <a16:creationId xmlns:a16="http://schemas.microsoft.com/office/drawing/2014/main" id="{0A7E2449-D270-4A82-B839-82C05612220E}"/>
                </a:ext>
              </a:extLst>
            </p:cNvPr>
            <p:cNvSpPr/>
            <p:nvPr userDrawn="1"/>
          </p:nvSpPr>
          <p:spPr bwMode="auto">
            <a:xfrm>
              <a:off x="5010435" y="5561862"/>
              <a:ext cx="3774014" cy="963223"/>
            </a:xfrm>
            <a:prstGeom prst="rect">
              <a:avLst/>
            </a:prstGeom>
            <a:solidFill>
              <a:srgbClr val="00589A"/>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Bahnschrift" panose="020B0502040204020203" pitchFamily="34" charset="0"/>
              </a:endParaRPr>
            </a:p>
          </p:txBody>
        </p:sp>
        <p:pic>
          <p:nvPicPr>
            <p:cNvPr id="8" name="Picture 7">
              <a:extLst>
                <a:ext uri="{FF2B5EF4-FFF2-40B4-BE49-F238E27FC236}">
                  <a16:creationId xmlns:a16="http://schemas.microsoft.com/office/drawing/2014/main" id="{D6441445-F6E9-4866-9E76-5F8A28379F2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30119" y="5673432"/>
              <a:ext cx="764598" cy="727097"/>
            </a:xfrm>
            <a:prstGeom prst="rect">
              <a:avLst/>
            </a:prstGeom>
          </p:spPr>
        </p:pic>
        <p:sp>
          <p:nvSpPr>
            <p:cNvPr id="10" name="TextBox 9">
              <a:extLst>
                <a:ext uri="{FF2B5EF4-FFF2-40B4-BE49-F238E27FC236}">
                  <a16:creationId xmlns:a16="http://schemas.microsoft.com/office/drawing/2014/main" id="{D0DA8AF9-3CFA-4E61-889F-7EA400C50DA6}"/>
                </a:ext>
              </a:extLst>
            </p:cNvPr>
            <p:cNvSpPr txBox="1"/>
            <p:nvPr userDrawn="1"/>
          </p:nvSpPr>
          <p:spPr>
            <a:xfrm>
              <a:off x="5907359" y="5754986"/>
              <a:ext cx="2757486" cy="553998"/>
            </a:xfrm>
            <a:prstGeom prst="rect">
              <a:avLst/>
            </a:prstGeom>
            <a:noFill/>
          </p:spPr>
          <p:txBody>
            <a:bodyPr wrap="none" rtlCol="0">
              <a:spAutoFit/>
            </a:bodyPr>
            <a:lstStyle/>
            <a:p>
              <a:r>
                <a:rPr lang="en-GB" sz="3000" dirty="0">
                  <a:solidFill>
                    <a:schemeClr val="bg1"/>
                  </a:solidFill>
                  <a:latin typeface="Bahnschrift" panose="020B0502040204020203" pitchFamily="34" charset="0"/>
                </a:rPr>
                <a:t>olsen software</a:t>
              </a:r>
            </a:p>
          </p:txBody>
        </p:sp>
      </p:grpSp>
    </p:spTree>
    <p:extLst>
      <p:ext uri="{BB962C8B-B14F-4D97-AF65-F5344CB8AC3E}">
        <p14:creationId xmlns:p14="http://schemas.microsoft.com/office/powerpoint/2010/main" val="30610348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Open Sans" panose="020B0606030504020204" pitchFamily="34" charset="0"/>
              </a:defRPr>
            </a:lvl1pPr>
          </a:lstStyle>
          <a:p>
            <a:pPr>
              <a:defRPr/>
            </a:pPr>
            <a:fld id="{B016C11A-B916-4667-8D69-E957939188D1}" type="slidenum">
              <a:rPr lang="en-GB" smtClean="0"/>
              <a:pPr>
                <a:defRPr/>
              </a:pPr>
              <a:t>‹#›</a:t>
            </a:fld>
            <a:endParaRPr lang="en-GB" dirty="0"/>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dirty="0"/>
              <a:t>Click to edit Master title style</a:t>
            </a:r>
          </a:p>
        </p:txBody>
      </p:sp>
    </p:spTree>
    <p:extLst>
      <p:ext uri="{BB962C8B-B14F-4D97-AF65-F5344CB8AC3E}">
        <p14:creationId xmlns:p14="http://schemas.microsoft.com/office/powerpoint/2010/main" val="3411524210"/>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dt="0"/>
  <p:txStyles>
    <p:titleStyle>
      <a:lvl1pPr algn="l" rtl="0" eaLnBrk="0" fontAlgn="base" hangingPunct="0">
        <a:spcBef>
          <a:spcPct val="0"/>
        </a:spcBef>
        <a:spcAft>
          <a:spcPct val="0"/>
        </a:spcAft>
        <a:defRPr sz="3000">
          <a:solidFill>
            <a:schemeClr val="bg1"/>
          </a:solidFill>
          <a:latin typeface="Open Sans" panose="020B0606030504020204" pitchFamily="34" charset="0"/>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Open Sans" panose="020B0606030504020204" pitchFamily="34" charset="0"/>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Open Sans" panose="020B0606030504020204" pitchFamily="34" charset="0"/>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Open Sans" panose="020B0606030504020204" pitchFamily="34" charset="0"/>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kotlinlang.org/api/kotlinx.serialization/kotlinx-serialization-core/kotlinx.serialization/-sealed-class-serializer/"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3293" y="1076120"/>
            <a:ext cx="8094095" cy="1360488"/>
          </a:xfrm>
        </p:spPr>
        <p:txBody>
          <a:bodyPr/>
          <a:lstStyle/>
          <a:p>
            <a:r>
              <a:rPr lang="en-GB" dirty="0"/>
              <a:t>Inheritance and Interfaces</a:t>
            </a:r>
          </a:p>
        </p:txBody>
      </p:sp>
    </p:spTree>
    <p:extLst>
      <p:ext uri="{BB962C8B-B14F-4D97-AF65-F5344CB8AC3E}">
        <p14:creationId xmlns:p14="http://schemas.microsoft.com/office/powerpoint/2010/main" val="745284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r>
              <a:rPr lang="en-GB" dirty="0"/>
              <a:t>By default, functions/properties are "closed"</a:t>
            </a:r>
          </a:p>
          <a:p>
            <a:pPr lvl="1" eaLnBrk="1" hangingPunct="1"/>
            <a:r>
              <a:rPr lang="en-GB" dirty="0"/>
              <a:t>Equivalent to </a:t>
            </a:r>
            <a:r>
              <a:rPr lang="en-GB" dirty="0">
                <a:latin typeface="Courier New" panose="02070309020205020404" pitchFamily="49" charset="0"/>
              </a:rPr>
              <a:t>final</a:t>
            </a:r>
            <a:r>
              <a:rPr lang="en-GB" dirty="0"/>
              <a:t> members in Java, i.e. you can't override</a:t>
            </a:r>
          </a:p>
          <a:p>
            <a:pPr lvl="1" eaLnBrk="1" hangingPunct="1"/>
            <a:endParaRPr lang="en-GB" dirty="0"/>
          </a:p>
          <a:p>
            <a:pPr eaLnBrk="1" hangingPunct="1"/>
            <a:r>
              <a:rPr lang="en-GB" dirty="0"/>
              <a:t>If you want a function/property to be overridable:</a:t>
            </a:r>
          </a:p>
          <a:p>
            <a:pPr lvl="1" eaLnBrk="1" hangingPunct="1"/>
            <a:r>
              <a:rPr lang="en-GB" dirty="0"/>
              <a:t>You must define it as </a:t>
            </a:r>
            <a:r>
              <a:rPr lang="en-GB" dirty="0">
                <a:latin typeface="Courier New" panose="02070309020205020404" pitchFamily="49" charset="0"/>
              </a:rPr>
              <a:t>open</a:t>
            </a:r>
            <a:r>
              <a:rPr lang="en-GB" dirty="0"/>
              <a:t>, and you can now override it</a:t>
            </a:r>
          </a:p>
        </p:txBody>
      </p:sp>
      <p:sp>
        <p:nvSpPr>
          <p:cNvPr id="18434" name="Rectangle 2"/>
          <p:cNvSpPr>
            <a:spLocks noGrp="1" noChangeArrowheads="1"/>
          </p:cNvSpPr>
          <p:nvPr>
            <p:ph type="title"/>
          </p:nvPr>
        </p:nvSpPr>
        <p:spPr/>
        <p:txBody>
          <a:bodyPr/>
          <a:lstStyle/>
          <a:p>
            <a:pPr eaLnBrk="1" hangingPunct="1"/>
            <a:r>
              <a:rPr lang="en-GB" dirty="0"/>
              <a:t>Defining Overridable Functions and Properties</a:t>
            </a:r>
          </a:p>
        </p:txBody>
      </p:sp>
      <p:sp>
        <p:nvSpPr>
          <p:cNvPr id="28" name="Footer Placeholder 3"/>
          <p:cNvSpPr>
            <a:spLocks noGrp="1"/>
          </p:cNvSpPr>
          <p:nvPr>
            <p:ph type="ftr" sz="quarter" idx="10"/>
          </p:nvPr>
        </p:nvSpPr>
        <p:spPr/>
        <p:txBody>
          <a:bodyPr/>
          <a:lstStyle/>
          <a:p>
            <a:pPr>
              <a:defRPr/>
            </a:pPr>
            <a:fld id="{2447ADE1-50E6-4E85-93A8-4277AD8BC79E}" type="slidenum">
              <a:rPr lang="en-GB"/>
              <a:pPr>
                <a:defRPr/>
              </a:pPr>
              <a:t>10</a:t>
            </a:fld>
            <a:endParaRPr lang="en-GB" dirty="0"/>
          </a:p>
        </p:txBody>
      </p:sp>
      <p:sp>
        <p:nvSpPr>
          <p:cNvPr id="7" name="Rectangle 6">
            <a:extLst>
              <a:ext uri="{FF2B5EF4-FFF2-40B4-BE49-F238E27FC236}">
                <a16:creationId xmlns:a16="http://schemas.microsoft.com/office/drawing/2014/main" id="{217598C1-A414-4761-A9C0-4F11DF1476E1}"/>
              </a:ext>
            </a:extLst>
          </p:cNvPr>
          <p:cNvSpPr>
            <a:spLocks noChangeArrowheads="1"/>
          </p:cNvSpPr>
          <p:nvPr/>
        </p:nvSpPr>
        <p:spPr bwMode="auto">
          <a:xfrm>
            <a:off x="555624" y="3278481"/>
            <a:ext cx="8232776" cy="2862964"/>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open class </a:t>
            </a:r>
            <a:r>
              <a:rPr lang="en-GB" sz="1200" dirty="0" err="1">
                <a:latin typeface="Courier New" panose="02070309020205020404" pitchFamily="49" charset="0"/>
              </a:rPr>
              <a:t>BankAccount</a:t>
            </a:r>
            <a:r>
              <a:rPr lang="en-GB" sz="1200" dirty="0">
                <a:latin typeface="Courier New" panose="02070309020205020404" pitchFamily="49" charset="0"/>
              </a:rPr>
              <a:t>(var holder: String, var balance: Double) {</a:t>
            </a:r>
          </a:p>
          <a:p>
            <a:pPr defTabSz="739775">
              <a:defRPr/>
            </a:pPr>
            <a:endParaRPr lang="en-GB" sz="1200" dirty="0">
              <a:latin typeface="Courier New" panose="02070309020205020404" pitchFamily="49" charset="0"/>
            </a:endParaRPr>
          </a:p>
          <a:p>
            <a:pPr defTabSz="739775">
              <a:defRPr/>
            </a:pPr>
            <a:r>
              <a:rPr lang="en-GB" sz="1200" b="1" dirty="0">
                <a:solidFill>
                  <a:srgbClr val="FF0000"/>
                </a:solidFill>
                <a:latin typeface="Courier New" panose="02070309020205020404" pitchFamily="49" charset="0"/>
              </a:rPr>
              <a:t>    open </a:t>
            </a:r>
            <a:r>
              <a:rPr lang="en-GB" sz="1200" dirty="0">
                <a:latin typeface="Courier New" panose="02070309020205020404" pitchFamily="49" charset="0"/>
              </a:rPr>
              <a:t>fun deposit(amount: Double) {</a:t>
            </a:r>
          </a:p>
          <a:p>
            <a:pPr defTabSz="739775">
              <a:defRPr/>
            </a:pPr>
            <a:r>
              <a:rPr lang="en-GB" sz="1200" dirty="0">
                <a:latin typeface="Courier New" panose="02070309020205020404" pitchFamily="49" charset="0"/>
              </a:rPr>
              <a:t>        balance += amount</a:t>
            </a:r>
          </a:p>
          <a:p>
            <a:pPr defTabSz="739775">
              <a:defRPr/>
            </a:pPr>
            <a:r>
              <a:rPr lang="en-GB" sz="1200" dirty="0">
                <a:latin typeface="Courier New" panose="02070309020205020404" pitchFamily="49" charset="0"/>
              </a:rPr>
              <a:t>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open </a:t>
            </a:r>
            <a:r>
              <a:rPr lang="en-GB" sz="1200" dirty="0">
                <a:latin typeface="Courier New" panose="02070309020205020404" pitchFamily="49" charset="0"/>
              </a:rPr>
              <a:t>fun withdraw(amount: Double) {</a:t>
            </a:r>
          </a:p>
          <a:p>
            <a:pPr defTabSz="739775">
              <a:defRPr/>
            </a:pPr>
            <a:r>
              <a:rPr lang="en-GB" sz="1200" dirty="0">
                <a:latin typeface="Courier New" panose="02070309020205020404" pitchFamily="49" charset="0"/>
              </a:rPr>
              <a:t>        balance -= amount</a:t>
            </a:r>
          </a:p>
          <a:p>
            <a:pPr defTabSz="739775">
              <a:defRPr/>
            </a:pPr>
            <a:r>
              <a:rPr lang="en-GB" sz="1200" dirty="0">
                <a:latin typeface="Courier New" panose="02070309020205020404" pitchFamily="49" charset="0"/>
              </a:rPr>
              <a:t>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open </a:t>
            </a:r>
            <a:r>
              <a:rPr lang="en-GB" sz="1200" dirty="0" err="1">
                <a:latin typeface="Courier New" panose="02070309020205020404" pitchFamily="49" charset="0"/>
              </a:rPr>
              <a:t>val</a:t>
            </a:r>
            <a:r>
              <a:rPr lang="en-GB" sz="1200" dirty="0">
                <a:latin typeface="Courier New" panose="02070309020205020404" pitchFamily="49" charset="0"/>
              </a:rPr>
              <a:t> status : String</a:t>
            </a:r>
          </a:p>
          <a:p>
            <a:pPr defTabSz="739775">
              <a:defRPr/>
            </a:pPr>
            <a:r>
              <a:rPr lang="en-GB" sz="1200" dirty="0">
                <a:latin typeface="Courier New" panose="02070309020205020404" pitchFamily="49" charset="0"/>
              </a:rPr>
              <a:t>        get() = when { … }</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p:txBody>
      </p:sp>
      <p:sp>
        <p:nvSpPr>
          <p:cNvPr id="9" name="TextBox 8">
            <a:extLst>
              <a:ext uri="{FF2B5EF4-FFF2-40B4-BE49-F238E27FC236}">
                <a16:creationId xmlns:a16="http://schemas.microsoft.com/office/drawing/2014/main" id="{10C84CCE-983F-4F72-88BB-F029BE40EC34}"/>
              </a:ext>
            </a:extLst>
          </p:cNvPr>
          <p:cNvSpPr txBox="1"/>
          <p:nvPr/>
        </p:nvSpPr>
        <p:spPr>
          <a:xfrm>
            <a:off x="6273721" y="5859086"/>
            <a:ext cx="2509020"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inheritance.demo6 package</a:t>
            </a:r>
          </a:p>
        </p:txBody>
      </p:sp>
    </p:spTree>
    <p:extLst>
      <p:ext uri="{BB962C8B-B14F-4D97-AF65-F5344CB8AC3E}">
        <p14:creationId xmlns:p14="http://schemas.microsoft.com/office/powerpoint/2010/main" val="3283465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r>
              <a:rPr lang="en-GB" dirty="0"/>
              <a:t>The subclass can override overridable functions and properties</a:t>
            </a:r>
          </a:p>
          <a:p>
            <a:pPr lvl="1" eaLnBrk="1" hangingPunct="1"/>
            <a:r>
              <a:rPr lang="en-GB" dirty="0">
                <a:cs typeface="Open Sans" panose="020B0606030504020204" pitchFamily="34" charset="0"/>
              </a:rPr>
              <a:t>To </a:t>
            </a:r>
            <a:r>
              <a:rPr lang="en-GB" dirty="0">
                <a:cs typeface="Open Sans" panose="020B0606030504020204" pitchFamily="34" charset="0"/>
                <a:sym typeface="Wingdings" pitchFamily="2" charset="2"/>
              </a:rPr>
              <a:t>provide a different (or supplementary) implementation</a:t>
            </a:r>
          </a:p>
          <a:p>
            <a:pPr lvl="1" eaLnBrk="1" hangingPunct="1"/>
            <a:r>
              <a:rPr lang="en-GB" dirty="0">
                <a:cs typeface="Open Sans" panose="020B0606030504020204" pitchFamily="34" charset="0"/>
                <a:sym typeface="Wingdings" pitchFamily="2" charset="2"/>
              </a:rPr>
              <a:t>No obligation </a:t>
            </a:r>
          </a:p>
          <a:p>
            <a:pPr lvl="1" eaLnBrk="1" hangingPunct="1"/>
            <a:endParaRPr lang="en-GB" dirty="0">
              <a:cs typeface="Open Sans" panose="020B0606030504020204" pitchFamily="34" charset="0"/>
              <a:sym typeface="Wingdings" pitchFamily="2" charset="2"/>
            </a:endParaRPr>
          </a:p>
          <a:p>
            <a:pPr eaLnBrk="1" hangingPunct="1"/>
            <a:r>
              <a:rPr lang="en-GB" dirty="0">
                <a:cs typeface="Open Sans" panose="020B0606030504020204" pitchFamily="34" charset="0"/>
                <a:sym typeface="Wingdings" pitchFamily="2" charset="2"/>
              </a:rPr>
              <a:t>To override a function/property:</a:t>
            </a:r>
          </a:p>
          <a:p>
            <a:pPr lvl="1" eaLnBrk="1" hangingPunct="1"/>
            <a:r>
              <a:rPr lang="en-GB" dirty="0">
                <a:cs typeface="Open Sans" panose="020B0606030504020204" pitchFamily="34" charset="0"/>
                <a:sym typeface="Wingdings" pitchFamily="2" charset="2"/>
              </a:rPr>
              <a:t>You must use the </a:t>
            </a:r>
            <a:r>
              <a:rPr lang="en-GB" dirty="0">
                <a:latin typeface="Courier New" panose="02070309020205020404" pitchFamily="49" charset="0"/>
                <a:cs typeface="Open Sans" panose="020B0606030504020204" pitchFamily="34" charset="0"/>
                <a:sym typeface="Wingdings" pitchFamily="2" charset="2"/>
              </a:rPr>
              <a:t>override</a:t>
            </a:r>
            <a:r>
              <a:rPr lang="en-GB" dirty="0">
                <a:cs typeface="Open Sans" panose="020B0606030504020204" pitchFamily="34" charset="0"/>
                <a:sym typeface="Wingdings" pitchFamily="2" charset="2"/>
              </a:rPr>
              <a:t> keyword</a:t>
            </a:r>
          </a:p>
          <a:p>
            <a:pPr lvl="1" eaLnBrk="1" hangingPunct="1"/>
            <a:r>
              <a:rPr lang="en-GB" dirty="0">
                <a:cs typeface="Open Sans" panose="020B0606030504020204" pitchFamily="34" charset="0"/>
                <a:sym typeface="Wingdings" pitchFamily="2" charset="2"/>
              </a:rPr>
              <a:t>The signature must be the same as in the superclass </a:t>
            </a:r>
          </a:p>
          <a:p>
            <a:pPr lvl="1" eaLnBrk="1" hangingPunct="1"/>
            <a:r>
              <a:rPr lang="en-GB" dirty="0">
                <a:cs typeface="Open Sans" panose="020B0606030504020204" pitchFamily="34" charset="0"/>
                <a:sym typeface="Wingdings" pitchFamily="2" charset="2"/>
              </a:rPr>
              <a:t>The return type must be the same (or a subclass – this is called a "covariant" return)</a:t>
            </a:r>
          </a:p>
          <a:p>
            <a:pPr lvl="1" eaLnBrk="1" hangingPunct="1"/>
            <a:r>
              <a:rPr lang="en-GB" dirty="0">
                <a:cs typeface="Open Sans" panose="020B0606030504020204" pitchFamily="34" charset="0"/>
                <a:sym typeface="Wingdings" pitchFamily="2" charset="2"/>
              </a:rPr>
              <a:t>The access level must be the same (or less restrictive)</a:t>
            </a:r>
          </a:p>
        </p:txBody>
      </p:sp>
      <p:sp>
        <p:nvSpPr>
          <p:cNvPr id="18434" name="Rectangle 2"/>
          <p:cNvSpPr>
            <a:spLocks noGrp="1" noChangeArrowheads="1"/>
          </p:cNvSpPr>
          <p:nvPr>
            <p:ph type="title"/>
          </p:nvPr>
        </p:nvSpPr>
        <p:spPr/>
        <p:txBody>
          <a:bodyPr/>
          <a:lstStyle/>
          <a:p>
            <a:pPr eaLnBrk="1" hangingPunct="1"/>
            <a:r>
              <a:rPr lang="en-GB" dirty="0"/>
              <a:t>Overriding Functions and Properties (1 of 3)</a:t>
            </a:r>
          </a:p>
        </p:txBody>
      </p:sp>
      <p:sp>
        <p:nvSpPr>
          <p:cNvPr id="28" name="Footer Placeholder 3"/>
          <p:cNvSpPr>
            <a:spLocks noGrp="1"/>
          </p:cNvSpPr>
          <p:nvPr>
            <p:ph type="ftr" sz="quarter" idx="10"/>
          </p:nvPr>
        </p:nvSpPr>
        <p:spPr/>
        <p:txBody>
          <a:bodyPr/>
          <a:lstStyle/>
          <a:p>
            <a:pPr>
              <a:defRPr/>
            </a:pPr>
            <a:fld id="{2447ADE1-50E6-4E85-93A8-4277AD8BC79E}" type="slidenum">
              <a:rPr lang="en-GB"/>
              <a:pPr>
                <a:defRPr/>
              </a:pPr>
              <a:t>11</a:t>
            </a:fld>
            <a:endParaRPr lang="en-GB" dirty="0"/>
          </a:p>
        </p:txBody>
      </p:sp>
    </p:spTree>
    <p:extLst>
      <p:ext uri="{BB962C8B-B14F-4D97-AF65-F5344CB8AC3E}">
        <p14:creationId xmlns:p14="http://schemas.microsoft.com/office/powerpoint/2010/main" val="2158695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r>
              <a:rPr lang="en-GB" dirty="0"/>
              <a:t>Here's an example of how to override functions and properties</a:t>
            </a:r>
          </a:p>
          <a:p>
            <a:pPr lvl="1" eaLnBrk="1" hangingPunct="1"/>
            <a:r>
              <a:rPr lang="en-GB" dirty="0" err="1">
                <a:latin typeface="Courier New" panose="02070309020205020404" pitchFamily="49" charset="0"/>
                <a:cs typeface="Open Sans" panose="020B0606030504020204" pitchFamily="34" charset="0"/>
                <a:sym typeface="Wingdings" pitchFamily="2" charset="2"/>
              </a:rPr>
              <a:t>BankAccount</a:t>
            </a:r>
            <a:r>
              <a:rPr lang="en-GB" dirty="0">
                <a:cs typeface="Open Sans" panose="020B0606030504020204" pitchFamily="34" charset="0"/>
                <a:sym typeface="Wingdings" pitchFamily="2" charset="2"/>
              </a:rPr>
              <a:t> has open d</a:t>
            </a:r>
            <a:r>
              <a:rPr lang="en-GB" dirty="0">
                <a:latin typeface="Courier New" panose="02070309020205020404" pitchFamily="49" charset="0"/>
                <a:cs typeface="Open Sans" panose="020B0606030504020204" pitchFamily="34" charset="0"/>
                <a:sym typeface="Wingdings" pitchFamily="2" charset="2"/>
              </a:rPr>
              <a:t>eposit()</a:t>
            </a:r>
            <a:r>
              <a:rPr lang="en-GB" dirty="0">
                <a:cs typeface="Open Sans" panose="020B0606030504020204" pitchFamily="34" charset="0"/>
                <a:sym typeface="Wingdings" pitchFamily="2" charset="2"/>
              </a:rPr>
              <a:t>, </a:t>
            </a:r>
            <a:r>
              <a:rPr lang="en-GB" dirty="0">
                <a:latin typeface="Courier New" panose="02070309020205020404" pitchFamily="49" charset="0"/>
                <a:cs typeface="Open Sans" panose="020B0606030504020204" pitchFamily="34" charset="0"/>
                <a:sym typeface="Wingdings" pitchFamily="2" charset="2"/>
              </a:rPr>
              <a:t>withdraw()</a:t>
            </a:r>
            <a:r>
              <a:rPr lang="en-GB" dirty="0">
                <a:cs typeface="Open Sans" panose="020B0606030504020204" pitchFamily="34" charset="0"/>
                <a:sym typeface="Wingdings" pitchFamily="2" charset="2"/>
              </a:rPr>
              <a:t>, </a:t>
            </a:r>
            <a:r>
              <a:rPr lang="en-GB" dirty="0">
                <a:latin typeface="Courier New" panose="02070309020205020404" pitchFamily="49" charset="0"/>
                <a:cs typeface="Open Sans" panose="020B0606030504020204" pitchFamily="34" charset="0"/>
                <a:sym typeface="Wingdings" pitchFamily="2" charset="2"/>
              </a:rPr>
              <a:t>status</a:t>
            </a:r>
          </a:p>
          <a:p>
            <a:pPr lvl="1" eaLnBrk="1" hangingPunct="1"/>
            <a:r>
              <a:rPr lang="en-GB" dirty="0" err="1">
                <a:latin typeface="Courier New" panose="02070309020205020404" pitchFamily="49" charset="0"/>
                <a:cs typeface="Open Sans" panose="020B0606030504020204" pitchFamily="34" charset="0"/>
                <a:sym typeface="Wingdings" pitchFamily="2" charset="2"/>
              </a:rPr>
              <a:t>SavingsAccount</a:t>
            </a:r>
            <a:r>
              <a:rPr lang="en-GB" dirty="0">
                <a:cs typeface="Open Sans" panose="020B0606030504020204" pitchFamily="34" charset="0"/>
                <a:sym typeface="Wingdings" pitchFamily="2" charset="2"/>
              </a:rPr>
              <a:t> overrides </a:t>
            </a:r>
            <a:r>
              <a:rPr lang="en-GB" dirty="0">
                <a:latin typeface="Courier New" panose="02070309020205020404" pitchFamily="49" charset="0"/>
                <a:cs typeface="Open Sans" panose="020B0606030504020204" pitchFamily="34" charset="0"/>
                <a:sym typeface="Wingdings" pitchFamily="2" charset="2"/>
              </a:rPr>
              <a:t>withdraw()</a:t>
            </a:r>
            <a:r>
              <a:rPr lang="en-GB" dirty="0">
                <a:cs typeface="Open Sans" panose="020B0606030504020204" pitchFamily="34" charset="0"/>
                <a:sym typeface="Wingdings" pitchFamily="2" charset="2"/>
              </a:rPr>
              <a:t>, </a:t>
            </a:r>
            <a:r>
              <a:rPr lang="en-GB" dirty="0">
                <a:latin typeface="Courier New" panose="02070309020205020404" pitchFamily="49" charset="0"/>
                <a:cs typeface="Open Sans" panose="020B0606030504020204" pitchFamily="34" charset="0"/>
                <a:sym typeface="Wingdings" pitchFamily="2" charset="2"/>
              </a:rPr>
              <a:t>status</a:t>
            </a:r>
            <a:endParaRPr lang="en-GB" dirty="0">
              <a:cs typeface="Open Sans" panose="020B0606030504020204" pitchFamily="34" charset="0"/>
              <a:sym typeface="Wingdings" pitchFamily="2" charset="2"/>
            </a:endParaRPr>
          </a:p>
        </p:txBody>
      </p:sp>
      <p:sp>
        <p:nvSpPr>
          <p:cNvPr id="18434" name="Rectangle 2"/>
          <p:cNvSpPr>
            <a:spLocks noGrp="1" noChangeArrowheads="1"/>
          </p:cNvSpPr>
          <p:nvPr>
            <p:ph type="title"/>
          </p:nvPr>
        </p:nvSpPr>
        <p:spPr/>
        <p:txBody>
          <a:bodyPr/>
          <a:lstStyle/>
          <a:p>
            <a:pPr eaLnBrk="1" hangingPunct="1"/>
            <a:r>
              <a:rPr lang="en-GB" dirty="0"/>
              <a:t>Overriding Functions and Properties (2 of 3)</a:t>
            </a:r>
          </a:p>
        </p:txBody>
      </p:sp>
      <p:sp>
        <p:nvSpPr>
          <p:cNvPr id="28" name="Footer Placeholder 3"/>
          <p:cNvSpPr>
            <a:spLocks noGrp="1"/>
          </p:cNvSpPr>
          <p:nvPr>
            <p:ph type="ftr" sz="quarter" idx="10"/>
          </p:nvPr>
        </p:nvSpPr>
        <p:spPr/>
        <p:txBody>
          <a:bodyPr/>
          <a:lstStyle/>
          <a:p>
            <a:pPr>
              <a:defRPr/>
            </a:pPr>
            <a:fld id="{2447ADE1-50E6-4E85-93A8-4277AD8BC79E}" type="slidenum">
              <a:rPr lang="en-GB"/>
              <a:pPr>
                <a:defRPr/>
              </a:pPr>
              <a:t>12</a:t>
            </a:fld>
            <a:endParaRPr lang="en-GB" dirty="0"/>
          </a:p>
        </p:txBody>
      </p:sp>
      <p:sp>
        <p:nvSpPr>
          <p:cNvPr id="6" name="Rectangle 5">
            <a:extLst>
              <a:ext uri="{FF2B5EF4-FFF2-40B4-BE49-F238E27FC236}">
                <a16:creationId xmlns:a16="http://schemas.microsoft.com/office/drawing/2014/main" id="{18439814-92BC-42B1-9AD1-D00B8965C2F1}"/>
              </a:ext>
            </a:extLst>
          </p:cNvPr>
          <p:cNvSpPr>
            <a:spLocks noChangeArrowheads="1"/>
          </p:cNvSpPr>
          <p:nvPr/>
        </p:nvSpPr>
        <p:spPr bwMode="auto">
          <a:xfrm>
            <a:off x="555624" y="2424051"/>
            <a:ext cx="8232776" cy="2493632"/>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class </a:t>
            </a:r>
            <a:r>
              <a:rPr lang="en-GB" sz="1200" dirty="0" err="1">
                <a:latin typeface="Courier New" panose="02070309020205020404" pitchFamily="49" charset="0"/>
              </a:rPr>
              <a:t>SavingsAccount</a:t>
            </a:r>
            <a:r>
              <a:rPr lang="en-GB" sz="1200" dirty="0">
                <a:latin typeface="Courier New" panose="02070309020205020404" pitchFamily="49" charset="0"/>
              </a:rPr>
              <a:t>(holder: String, balance: Double, var </a:t>
            </a:r>
            <a:r>
              <a:rPr lang="en-GB" sz="1200" dirty="0" err="1">
                <a:latin typeface="Courier New" panose="02070309020205020404" pitchFamily="49" charset="0"/>
              </a:rPr>
              <a:t>interestRate</a:t>
            </a:r>
            <a:r>
              <a:rPr lang="en-GB" sz="1200" dirty="0">
                <a:latin typeface="Courier New" panose="02070309020205020404" pitchFamily="49" charset="0"/>
              </a:rPr>
              <a:t>: Double)</a:t>
            </a:r>
          </a:p>
          <a:p>
            <a:pPr defTabSz="739775">
              <a:defRPr/>
            </a:pPr>
            <a:r>
              <a:rPr lang="en-GB" sz="1200" dirty="0">
                <a:latin typeface="Courier New" panose="02070309020205020404" pitchFamily="49" charset="0"/>
              </a:rPr>
              <a:t>    : </a:t>
            </a:r>
            <a:r>
              <a:rPr lang="en-GB" sz="1200" dirty="0" err="1">
                <a:latin typeface="Courier New" panose="02070309020205020404" pitchFamily="49" charset="0"/>
              </a:rPr>
              <a:t>BankAccount</a:t>
            </a:r>
            <a:r>
              <a:rPr lang="en-GB" sz="1200" dirty="0">
                <a:latin typeface="Courier New" panose="02070309020205020404" pitchFamily="49" charset="0"/>
              </a:rPr>
              <a:t>(holder, balance)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override </a:t>
            </a:r>
            <a:r>
              <a:rPr lang="en-GB" sz="1200" dirty="0">
                <a:latin typeface="Courier New" panose="02070309020205020404" pitchFamily="49" charset="0"/>
              </a:rPr>
              <a:t>fun withdraw(amount: Double) {</a:t>
            </a:r>
          </a:p>
          <a:p>
            <a:pPr defTabSz="739775">
              <a:defRPr/>
            </a:pPr>
            <a:r>
              <a:rPr lang="en-GB" sz="1200" dirty="0">
                <a:latin typeface="Courier New" panose="02070309020205020404" pitchFamily="49" charset="0"/>
              </a:rPr>
              <a:t>        if (balance &gt;= amount)</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super.withdraw</a:t>
            </a:r>
            <a:r>
              <a:rPr lang="en-GB" sz="1200" dirty="0">
                <a:latin typeface="Courier New" panose="02070309020205020404" pitchFamily="49" charset="0"/>
              </a:rPr>
              <a:t>(amount)</a:t>
            </a:r>
          </a:p>
          <a:p>
            <a:pPr defTabSz="739775">
              <a:defRPr/>
            </a:pPr>
            <a:r>
              <a:rPr lang="en-GB" sz="1200" dirty="0">
                <a:latin typeface="Courier New" panose="02070309020205020404" pitchFamily="49" charset="0"/>
              </a:rPr>
              <a:t>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override</a:t>
            </a:r>
            <a:r>
              <a:rPr lang="en-GB" sz="1200" dirty="0">
                <a:latin typeface="Courier New" panose="02070309020205020404" pitchFamily="49" charset="0"/>
              </a:rPr>
              <a:t> </a:t>
            </a:r>
            <a:r>
              <a:rPr lang="en-GB" sz="1200" dirty="0" err="1">
                <a:latin typeface="Courier New" panose="02070309020205020404" pitchFamily="49" charset="0"/>
              </a:rPr>
              <a:t>val</a:t>
            </a:r>
            <a:r>
              <a:rPr lang="en-GB" sz="1200" dirty="0">
                <a:latin typeface="Courier New" panose="02070309020205020404" pitchFamily="49" charset="0"/>
              </a:rPr>
              <a:t> status: String</a:t>
            </a:r>
          </a:p>
          <a:p>
            <a:pPr defTabSz="739775">
              <a:defRPr/>
            </a:pPr>
            <a:r>
              <a:rPr lang="en-GB" sz="1200" dirty="0">
                <a:latin typeface="Courier New" panose="02070309020205020404" pitchFamily="49" charset="0"/>
              </a:rPr>
              <a:t>        get() = when { …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p:txBody>
      </p:sp>
      <p:sp>
        <p:nvSpPr>
          <p:cNvPr id="7" name="TextBox 6">
            <a:extLst>
              <a:ext uri="{FF2B5EF4-FFF2-40B4-BE49-F238E27FC236}">
                <a16:creationId xmlns:a16="http://schemas.microsoft.com/office/drawing/2014/main" id="{C67B4F50-C43B-4525-8E71-68D4771CF502}"/>
              </a:ext>
            </a:extLst>
          </p:cNvPr>
          <p:cNvSpPr txBox="1"/>
          <p:nvPr/>
        </p:nvSpPr>
        <p:spPr>
          <a:xfrm>
            <a:off x="6273721" y="4640684"/>
            <a:ext cx="2509020"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inheritance.demo6 package</a:t>
            </a:r>
          </a:p>
        </p:txBody>
      </p:sp>
    </p:spTree>
    <p:extLst>
      <p:ext uri="{BB962C8B-B14F-4D97-AF65-F5344CB8AC3E}">
        <p14:creationId xmlns:p14="http://schemas.microsoft.com/office/powerpoint/2010/main" val="3088771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406400" y="1196975"/>
            <a:ext cx="8600911" cy="4935538"/>
          </a:xfrm>
        </p:spPr>
        <p:txBody>
          <a:bodyPr/>
          <a:lstStyle/>
          <a:p>
            <a:pPr eaLnBrk="1" hangingPunct="1"/>
            <a:r>
              <a:rPr lang="en-GB" dirty="0"/>
              <a:t>Note: If the superclass defines an overridable property…</a:t>
            </a:r>
          </a:p>
          <a:p>
            <a:pPr lvl="1" eaLnBrk="1" hangingPunct="1"/>
            <a:r>
              <a:rPr lang="en-GB" dirty="0">
                <a:cs typeface="Open Sans" panose="020B0606030504020204" pitchFamily="34" charset="0"/>
                <a:sym typeface="Wingdings" pitchFamily="2" charset="2"/>
              </a:rPr>
              <a:t>The subclass can override it via the primary constructor</a:t>
            </a:r>
          </a:p>
          <a:p>
            <a:pPr lvl="1" eaLnBrk="1" hangingPunct="1"/>
            <a:r>
              <a:rPr lang="en-GB" dirty="0">
                <a:cs typeface="Open Sans" panose="020B0606030504020204" pitchFamily="34" charset="0"/>
                <a:sym typeface="Wingdings" pitchFamily="2" charset="2"/>
              </a:rPr>
              <a:t>Can be useful in simple cases</a:t>
            </a:r>
          </a:p>
        </p:txBody>
      </p:sp>
      <p:sp>
        <p:nvSpPr>
          <p:cNvPr id="18434" name="Rectangle 2"/>
          <p:cNvSpPr>
            <a:spLocks noGrp="1" noChangeArrowheads="1"/>
          </p:cNvSpPr>
          <p:nvPr>
            <p:ph type="title"/>
          </p:nvPr>
        </p:nvSpPr>
        <p:spPr/>
        <p:txBody>
          <a:bodyPr/>
          <a:lstStyle/>
          <a:p>
            <a:pPr eaLnBrk="1" hangingPunct="1"/>
            <a:r>
              <a:rPr lang="en-GB" dirty="0"/>
              <a:t>Overriding Functions and Properties (3 of 3)</a:t>
            </a:r>
          </a:p>
        </p:txBody>
      </p:sp>
      <p:sp>
        <p:nvSpPr>
          <p:cNvPr id="28" name="Footer Placeholder 3"/>
          <p:cNvSpPr>
            <a:spLocks noGrp="1"/>
          </p:cNvSpPr>
          <p:nvPr>
            <p:ph type="ftr" sz="quarter" idx="10"/>
          </p:nvPr>
        </p:nvSpPr>
        <p:spPr/>
        <p:txBody>
          <a:bodyPr/>
          <a:lstStyle/>
          <a:p>
            <a:pPr>
              <a:defRPr/>
            </a:pPr>
            <a:fld id="{2447ADE1-50E6-4E85-93A8-4277AD8BC79E}" type="slidenum">
              <a:rPr lang="en-GB" smtClean="0"/>
              <a:pPr>
                <a:defRPr/>
              </a:pPr>
              <a:t>13</a:t>
            </a:fld>
            <a:endParaRPr lang="en-GB" dirty="0"/>
          </a:p>
        </p:txBody>
      </p:sp>
      <p:sp>
        <p:nvSpPr>
          <p:cNvPr id="6" name="Rectangle 5">
            <a:extLst>
              <a:ext uri="{FF2B5EF4-FFF2-40B4-BE49-F238E27FC236}">
                <a16:creationId xmlns:a16="http://schemas.microsoft.com/office/drawing/2014/main" id="{18439814-92BC-42B1-9AD1-D00B8965C2F1}"/>
              </a:ext>
            </a:extLst>
          </p:cNvPr>
          <p:cNvSpPr>
            <a:spLocks noChangeArrowheads="1"/>
          </p:cNvSpPr>
          <p:nvPr/>
        </p:nvSpPr>
        <p:spPr bwMode="auto">
          <a:xfrm>
            <a:off x="555624" y="2413903"/>
            <a:ext cx="8232776" cy="1200971"/>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open class </a:t>
            </a:r>
            <a:r>
              <a:rPr lang="en-GB" sz="1200" dirty="0" err="1">
                <a:latin typeface="Courier New" panose="02070309020205020404" pitchFamily="49" charset="0"/>
              </a:rPr>
              <a:t>BankAccount</a:t>
            </a:r>
            <a:r>
              <a:rPr lang="en-GB" sz="1200" dirty="0">
                <a:latin typeface="Courier New" panose="02070309020205020404" pitchFamily="49" charset="0"/>
              </a:rPr>
              <a:t>(var holder: String, var balance: Double)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open </a:t>
            </a:r>
            <a:r>
              <a:rPr lang="en-GB" sz="1200" b="1" dirty="0" err="1">
                <a:solidFill>
                  <a:srgbClr val="FF0000"/>
                </a:solidFill>
                <a:latin typeface="Courier New" panose="02070309020205020404" pitchFamily="49" charset="0"/>
              </a:rPr>
              <a:t>val</a:t>
            </a:r>
            <a:r>
              <a:rPr lang="en-GB" sz="1200" b="1" dirty="0">
                <a:solidFill>
                  <a:srgbClr val="FF0000"/>
                </a:solidFill>
                <a:latin typeface="Courier New" panose="02070309020205020404" pitchFamily="49" charset="0"/>
              </a:rPr>
              <a:t> status : String</a:t>
            </a:r>
          </a:p>
          <a:p>
            <a:pPr defTabSz="739775">
              <a:defRPr/>
            </a:pPr>
            <a:r>
              <a:rPr lang="en-GB" sz="1200" dirty="0">
                <a:latin typeface="Courier New" panose="02070309020205020404" pitchFamily="49" charset="0"/>
              </a:rPr>
              <a:t>        get() = when { … }</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p:txBody>
      </p:sp>
      <p:sp>
        <p:nvSpPr>
          <p:cNvPr id="8" name="Rectangle 7">
            <a:extLst>
              <a:ext uri="{FF2B5EF4-FFF2-40B4-BE49-F238E27FC236}">
                <a16:creationId xmlns:a16="http://schemas.microsoft.com/office/drawing/2014/main" id="{90367036-6D05-4BDB-AC44-10BBA1525741}"/>
              </a:ext>
            </a:extLst>
          </p:cNvPr>
          <p:cNvSpPr>
            <a:spLocks noChangeArrowheads="1"/>
          </p:cNvSpPr>
          <p:nvPr/>
        </p:nvSpPr>
        <p:spPr bwMode="auto">
          <a:xfrm>
            <a:off x="549965" y="3843225"/>
            <a:ext cx="8232776" cy="1385637"/>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class </a:t>
            </a:r>
            <a:r>
              <a:rPr lang="en-GB" sz="1200" dirty="0" err="1">
                <a:latin typeface="Courier New" panose="02070309020205020404" pitchFamily="49" charset="0"/>
              </a:rPr>
              <a:t>SavingsAccount</a:t>
            </a:r>
            <a:r>
              <a:rPr lang="en-GB" sz="1200" dirty="0">
                <a:latin typeface="Courier New" panose="02070309020205020404" pitchFamily="49" charset="0"/>
              </a:rPr>
              <a:t>(holder: String, </a:t>
            </a:r>
          </a:p>
          <a:p>
            <a:pPr defTabSz="739775">
              <a:defRPr/>
            </a:pPr>
            <a:r>
              <a:rPr lang="en-GB" sz="1200" dirty="0">
                <a:latin typeface="Courier New" panose="02070309020205020404" pitchFamily="49" charset="0"/>
              </a:rPr>
              <a:t>                     balance: Double, </a:t>
            </a:r>
          </a:p>
          <a:p>
            <a:pPr defTabSz="739775">
              <a:defRPr/>
            </a:pPr>
            <a:r>
              <a:rPr lang="en-GB" sz="1200" dirty="0">
                <a:latin typeface="Courier New" panose="02070309020205020404" pitchFamily="49" charset="0"/>
              </a:rPr>
              <a:t>                     var </a:t>
            </a:r>
            <a:r>
              <a:rPr lang="en-GB" sz="1200" dirty="0" err="1">
                <a:latin typeface="Courier New" panose="02070309020205020404" pitchFamily="49" charset="0"/>
              </a:rPr>
              <a:t>interestRate</a:t>
            </a:r>
            <a:r>
              <a:rPr lang="en-GB" sz="1200" dirty="0">
                <a:latin typeface="Courier New" panose="02070309020205020404" pitchFamily="49" charset="0"/>
              </a:rPr>
              <a:t>: Double, </a:t>
            </a:r>
          </a:p>
          <a:p>
            <a:pPr defTabSz="739775">
              <a:defRPr/>
            </a:pP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override </a:t>
            </a:r>
            <a:r>
              <a:rPr lang="en-GB" sz="1200" b="1" dirty="0" err="1">
                <a:solidFill>
                  <a:srgbClr val="FF0000"/>
                </a:solidFill>
                <a:latin typeface="Courier New" panose="02070309020205020404" pitchFamily="49" charset="0"/>
              </a:rPr>
              <a:t>val</a:t>
            </a:r>
            <a:r>
              <a:rPr lang="en-GB" sz="1200" b="1" dirty="0">
                <a:solidFill>
                  <a:srgbClr val="FF0000"/>
                </a:solidFill>
                <a:latin typeface="Courier New" panose="02070309020205020404" pitchFamily="49" charset="0"/>
              </a:rPr>
              <a:t> status: String = "I'm a </a:t>
            </a:r>
            <a:r>
              <a:rPr lang="en-GB" sz="1200" b="1" dirty="0" err="1">
                <a:solidFill>
                  <a:srgbClr val="FF0000"/>
                </a:solidFill>
                <a:latin typeface="Courier New" panose="02070309020205020404" pitchFamily="49" charset="0"/>
              </a:rPr>
              <a:t>SavingsAccount</a:t>
            </a:r>
            <a:r>
              <a:rPr lang="en-GB" sz="1200" b="1" dirty="0">
                <a:solidFill>
                  <a:srgbClr val="FF0000"/>
                </a:solidFill>
                <a:latin typeface="Courier New" panose="02070309020205020404" pitchFamily="49" charset="0"/>
              </a:rPr>
              <a:t> dude"</a:t>
            </a:r>
            <a:r>
              <a:rPr lang="en-GB" sz="1200" dirty="0">
                <a:latin typeface="Courier New" panose="02070309020205020404" pitchFamily="49" charset="0"/>
              </a:rPr>
              <a:t>) </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BankAccount</a:t>
            </a:r>
            <a:r>
              <a:rPr lang="en-GB" sz="1200" dirty="0">
                <a:latin typeface="Courier New" panose="02070309020205020404" pitchFamily="49" charset="0"/>
              </a:rPr>
              <a:t>(holder, balance) {</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p:txBody>
      </p:sp>
    </p:spTree>
    <p:extLst>
      <p:ext uri="{BB962C8B-B14F-4D97-AF65-F5344CB8AC3E}">
        <p14:creationId xmlns:p14="http://schemas.microsoft.com/office/powerpoint/2010/main" val="2480355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eaLnBrk="1" hangingPunct="1"/>
            <a:r>
              <a:rPr lang="en-GB" dirty="0"/>
              <a:t>The </a:t>
            </a:r>
            <a:r>
              <a:rPr lang="en-GB" dirty="0" err="1"/>
              <a:t>Liskov</a:t>
            </a:r>
            <a:r>
              <a:rPr lang="en-GB" dirty="0"/>
              <a:t> Substitution Principle</a:t>
            </a:r>
          </a:p>
          <a:p>
            <a:pPr eaLnBrk="1" hangingPunct="1"/>
            <a:r>
              <a:rPr lang="en-GB" dirty="0"/>
              <a:t>Polymorphism in action</a:t>
            </a:r>
          </a:p>
          <a:p>
            <a:pPr eaLnBrk="1" hangingPunct="1"/>
            <a:r>
              <a:rPr lang="en-GB" dirty="0"/>
              <a:t>Type checking</a:t>
            </a:r>
          </a:p>
          <a:p>
            <a:pPr eaLnBrk="1" hangingPunct="1"/>
            <a:r>
              <a:rPr lang="en-GB" dirty="0"/>
              <a:t>Defining an abstract class</a:t>
            </a:r>
          </a:p>
          <a:p>
            <a:pPr eaLnBrk="1" hangingPunct="1"/>
            <a:r>
              <a:rPr lang="en-GB" dirty="0"/>
              <a:t>Defining abstract functions and properties</a:t>
            </a:r>
          </a:p>
          <a:p>
            <a:pPr eaLnBrk="1" hangingPunct="1"/>
            <a:r>
              <a:rPr lang="en-GB" dirty="0"/>
              <a:t>Defining a sealed class</a:t>
            </a:r>
          </a:p>
          <a:p>
            <a:pPr eaLnBrk="1" hangingPunct="1"/>
            <a:endParaRPr lang="en-GB" dirty="0"/>
          </a:p>
        </p:txBody>
      </p:sp>
      <p:sp>
        <p:nvSpPr>
          <p:cNvPr id="622594" name="Rectangle 2"/>
          <p:cNvSpPr>
            <a:spLocks noGrp="1" noChangeArrowheads="1"/>
          </p:cNvSpPr>
          <p:nvPr>
            <p:ph type="title"/>
          </p:nvPr>
        </p:nvSpPr>
        <p:spPr/>
        <p:txBody>
          <a:bodyPr/>
          <a:lstStyle/>
          <a:p>
            <a:pPr eaLnBrk="1" hangingPunct="1"/>
            <a:r>
              <a:rPr lang="en-GB" dirty="0"/>
              <a:t>2. Additional Inheritance Techniques</a:t>
            </a:r>
          </a:p>
        </p:txBody>
      </p:sp>
      <p:sp>
        <p:nvSpPr>
          <p:cNvPr id="4" name="Footer Placeholder 3"/>
          <p:cNvSpPr>
            <a:spLocks noGrp="1"/>
          </p:cNvSpPr>
          <p:nvPr>
            <p:ph type="ftr" sz="quarter" idx="10"/>
          </p:nvPr>
        </p:nvSpPr>
        <p:spPr/>
        <p:txBody>
          <a:bodyPr/>
          <a:lstStyle/>
          <a:p>
            <a:pPr>
              <a:defRPr/>
            </a:pPr>
            <a:fld id="{1FBC76C2-0C74-49C7-97F1-2F2EB457B571}" type="slidenum">
              <a:rPr lang="en-GB"/>
              <a:pPr>
                <a:defRPr/>
              </a:pPr>
              <a:t>14</a:t>
            </a:fld>
            <a:endParaRPr lang="en-GB"/>
          </a:p>
        </p:txBody>
      </p:sp>
    </p:spTree>
    <p:extLst>
      <p:ext uri="{BB962C8B-B14F-4D97-AF65-F5344CB8AC3E}">
        <p14:creationId xmlns:p14="http://schemas.microsoft.com/office/powerpoint/2010/main" val="2766362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GB" dirty="0"/>
              <a:t>Kotlin supports the </a:t>
            </a:r>
            <a:r>
              <a:rPr lang="en-GB" dirty="0" err="1"/>
              <a:t>Liskov</a:t>
            </a:r>
            <a:r>
              <a:rPr lang="en-GB" dirty="0"/>
              <a:t> Substitution Principle, as Java</a:t>
            </a:r>
          </a:p>
          <a:p>
            <a:pPr lvl="1"/>
            <a:r>
              <a:rPr lang="en-GB" dirty="0"/>
              <a:t>Superclass variable can point to that type or any subtype</a:t>
            </a:r>
          </a:p>
          <a:p>
            <a:pPr lvl="1"/>
            <a:endParaRPr lang="en-GB" dirty="0"/>
          </a:p>
          <a:p>
            <a:pPr lvl="1"/>
            <a:endParaRPr lang="en-GB" dirty="0"/>
          </a:p>
          <a:p>
            <a:pPr lvl="1"/>
            <a:endParaRPr lang="en-GB" dirty="0"/>
          </a:p>
          <a:p>
            <a:pPr lvl="1"/>
            <a:endParaRPr lang="en-GB" dirty="0"/>
          </a:p>
          <a:p>
            <a:pPr lvl="1"/>
            <a:endParaRPr lang="en-GB" dirty="0"/>
          </a:p>
        </p:txBody>
      </p:sp>
      <p:sp>
        <p:nvSpPr>
          <p:cNvPr id="2" name="Title 1"/>
          <p:cNvSpPr>
            <a:spLocks noGrp="1"/>
          </p:cNvSpPr>
          <p:nvPr>
            <p:ph type="title"/>
          </p:nvPr>
        </p:nvSpPr>
        <p:spPr/>
        <p:txBody>
          <a:bodyPr/>
          <a:lstStyle/>
          <a:p>
            <a:r>
              <a:rPr lang="en-GB" dirty="0"/>
              <a:t>The </a:t>
            </a:r>
            <a:r>
              <a:rPr lang="en-GB" dirty="0" err="1"/>
              <a:t>Liskov</a:t>
            </a:r>
            <a:r>
              <a:rPr lang="en-GB" dirty="0"/>
              <a:t> Substitution Principle</a:t>
            </a:r>
          </a:p>
        </p:txBody>
      </p:sp>
      <p:sp>
        <p:nvSpPr>
          <p:cNvPr id="6" name="Footer Placeholder 3"/>
          <p:cNvSpPr>
            <a:spLocks noGrp="1"/>
          </p:cNvSpPr>
          <p:nvPr>
            <p:ph type="ftr" sz="quarter" idx="10"/>
          </p:nvPr>
        </p:nvSpPr>
        <p:spPr>
          <a:xfrm>
            <a:off x="8725566" y="6346483"/>
            <a:ext cx="520503" cy="457200"/>
          </a:xfrm>
        </p:spPr>
        <p:txBody>
          <a:bodyPr/>
          <a:lstStyle/>
          <a:p>
            <a:pPr>
              <a:defRPr/>
            </a:pPr>
            <a:fld id="{1FBC76C2-0C74-49C7-97F1-2F2EB457B571}" type="slidenum">
              <a:rPr lang="en-GB"/>
              <a:pPr>
                <a:defRPr/>
              </a:pPr>
              <a:t>15</a:t>
            </a:fld>
            <a:endParaRPr lang="en-GB"/>
          </a:p>
        </p:txBody>
      </p:sp>
      <p:sp>
        <p:nvSpPr>
          <p:cNvPr id="7" name="Rectangle 6"/>
          <p:cNvSpPr>
            <a:spLocks noChangeArrowheads="1"/>
          </p:cNvSpPr>
          <p:nvPr/>
        </p:nvSpPr>
        <p:spPr bwMode="auto">
          <a:xfrm>
            <a:off x="555624" y="2041370"/>
            <a:ext cx="8232776" cy="831639"/>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open class </a:t>
            </a:r>
            <a:r>
              <a:rPr lang="en-GB" sz="1200" dirty="0" err="1">
                <a:latin typeface="Courier New" panose="02070309020205020404" pitchFamily="49" charset="0"/>
              </a:rPr>
              <a:t>BankAccount</a:t>
            </a:r>
            <a:r>
              <a:rPr lang="en-GB" sz="1200" dirty="0">
                <a:latin typeface="Courier New" panose="02070309020205020404" pitchFamily="49" charset="0"/>
              </a:rPr>
              <a:t>(var holder: String, var balance: Double)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class </a:t>
            </a:r>
            <a:r>
              <a:rPr lang="en-GB" sz="1200" dirty="0" err="1">
                <a:latin typeface="Courier New" panose="02070309020205020404" pitchFamily="49" charset="0"/>
              </a:rPr>
              <a:t>SavingsAccount</a:t>
            </a:r>
            <a:r>
              <a:rPr lang="en-GB" sz="1200" dirty="0">
                <a:latin typeface="Courier New" panose="02070309020205020404" pitchFamily="49" charset="0"/>
              </a:rPr>
              <a:t>(holder: String, balance: Double, var </a:t>
            </a:r>
            <a:r>
              <a:rPr lang="en-GB" sz="1200" dirty="0" err="1">
                <a:latin typeface="Courier New" panose="02070309020205020404" pitchFamily="49" charset="0"/>
              </a:rPr>
              <a:t>interestRate</a:t>
            </a:r>
            <a:r>
              <a:rPr lang="en-GB" sz="1200" dirty="0">
                <a:latin typeface="Courier New" panose="02070309020205020404" pitchFamily="49" charset="0"/>
              </a:rPr>
              <a:t>: Double)</a:t>
            </a:r>
          </a:p>
          <a:p>
            <a:pPr defTabSz="739775">
              <a:defRPr/>
            </a:pPr>
            <a:r>
              <a:rPr lang="en-GB" sz="1200" dirty="0">
                <a:latin typeface="Courier New" panose="02070309020205020404" pitchFamily="49" charset="0"/>
              </a:rPr>
              <a:t>    : </a:t>
            </a:r>
            <a:r>
              <a:rPr lang="en-GB" sz="1200" dirty="0" err="1">
                <a:latin typeface="Courier New" panose="02070309020205020404" pitchFamily="49" charset="0"/>
              </a:rPr>
              <a:t>BankAccount</a:t>
            </a:r>
            <a:r>
              <a:rPr lang="en-GB" sz="1200" dirty="0">
                <a:latin typeface="Courier New" panose="02070309020205020404" pitchFamily="49" charset="0"/>
              </a:rPr>
              <a:t>(holder, balance) {…}</a:t>
            </a:r>
          </a:p>
        </p:txBody>
      </p:sp>
      <p:sp>
        <p:nvSpPr>
          <p:cNvPr id="8" name="Rectangle 7"/>
          <p:cNvSpPr>
            <a:spLocks noChangeArrowheads="1"/>
          </p:cNvSpPr>
          <p:nvPr/>
        </p:nvSpPr>
        <p:spPr bwMode="auto">
          <a:xfrm>
            <a:off x="555624" y="3300238"/>
            <a:ext cx="8232776" cy="2308966"/>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fun main() {</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    // Superclass variable, points to superclass object.</a:t>
            </a:r>
          </a:p>
          <a:p>
            <a:pPr defTabSz="739775">
              <a:defRPr/>
            </a:pP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var ba1: </a:t>
            </a:r>
            <a:r>
              <a:rPr lang="en-GB" sz="1200" b="1" dirty="0" err="1">
                <a:solidFill>
                  <a:srgbClr val="FF0000"/>
                </a:solidFill>
                <a:latin typeface="Courier New" panose="02070309020205020404" pitchFamily="49" charset="0"/>
              </a:rPr>
              <a:t>BankAccount</a:t>
            </a:r>
            <a:r>
              <a:rPr lang="en-GB" sz="1200" b="1" dirty="0">
                <a:solidFill>
                  <a:srgbClr val="FF0000"/>
                </a:solidFill>
                <a:latin typeface="Courier New" panose="02070309020205020404" pitchFamily="49" charset="0"/>
              </a:rPr>
              <a:t> = </a:t>
            </a:r>
            <a:r>
              <a:rPr lang="en-GB" sz="1200" b="1" dirty="0" err="1">
                <a:solidFill>
                  <a:srgbClr val="FF0000"/>
                </a:solidFill>
                <a:latin typeface="Courier New" panose="02070309020205020404" pitchFamily="49" charset="0"/>
              </a:rPr>
              <a:t>BankAccount</a:t>
            </a:r>
            <a:r>
              <a:rPr lang="en-GB" sz="1200" b="1" dirty="0">
                <a:solidFill>
                  <a:srgbClr val="FF0000"/>
                </a:solidFill>
                <a:latin typeface="Courier New" panose="02070309020205020404" pitchFamily="49" charset="0"/>
              </a:rPr>
              <a:t>("Fred", 100.0)</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 Superclass variable, points to subclass object.</a:t>
            </a:r>
          </a:p>
          <a:p>
            <a:pPr defTabSz="739775">
              <a:defRPr/>
            </a:pP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var sa1: </a:t>
            </a:r>
            <a:r>
              <a:rPr lang="en-GB" sz="1200" b="1">
                <a:solidFill>
                  <a:srgbClr val="FF0000"/>
                </a:solidFill>
                <a:latin typeface="Courier New" panose="02070309020205020404" pitchFamily="49" charset="0"/>
              </a:rPr>
              <a:t>BankAccount </a:t>
            </a:r>
            <a:r>
              <a:rPr lang="en-GB" sz="1200" b="1" dirty="0">
                <a:solidFill>
                  <a:srgbClr val="FF0000"/>
                </a:solidFill>
                <a:latin typeface="Courier New" panose="02070309020205020404" pitchFamily="49" charset="0"/>
              </a:rPr>
              <a:t>= </a:t>
            </a:r>
            <a:r>
              <a:rPr lang="en-GB" sz="1200" b="1" dirty="0" err="1">
                <a:solidFill>
                  <a:srgbClr val="FF0000"/>
                </a:solidFill>
                <a:latin typeface="Courier New" panose="02070309020205020404" pitchFamily="49" charset="0"/>
              </a:rPr>
              <a:t>SavingsAccount</a:t>
            </a:r>
            <a:r>
              <a:rPr lang="en-GB" sz="1200" b="1" dirty="0">
                <a:solidFill>
                  <a:srgbClr val="FF0000"/>
                </a:solidFill>
                <a:latin typeface="Courier New" panose="02070309020205020404" pitchFamily="49" charset="0"/>
              </a:rPr>
              <a:t>("Wilma", 200.0, 2.0)</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 Polymorphic collection, can hold any kind of account.</a:t>
            </a:r>
          </a:p>
          <a:p>
            <a:pPr defTabSz="739775">
              <a:defRPr/>
            </a:pP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var </a:t>
            </a:r>
            <a:r>
              <a:rPr lang="en-GB" sz="1200" b="1" dirty="0" err="1">
                <a:solidFill>
                  <a:srgbClr val="FF0000"/>
                </a:solidFill>
                <a:latin typeface="Courier New" panose="02070309020205020404" pitchFamily="49" charset="0"/>
              </a:rPr>
              <a:t>accs</a:t>
            </a:r>
            <a:r>
              <a:rPr lang="en-GB" sz="1200" b="1" dirty="0">
                <a:solidFill>
                  <a:srgbClr val="FF0000"/>
                </a:solidFill>
                <a:latin typeface="Courier New" panose="02070309020205020404" pitchFamily="49" charset="0"/>
              </a:rPr>
              <a:t> = </a:t>
            </a:r>
            <a:r>
              <a:rPr lang="en-GB" sz="1200" b="1" dirty="0" err="1">
                <a:solidFill>
                  <a:srgbClr val="FF0000"/>
                </a:solidFill>
                <a:latin typeface="Courier New" panose="02070309020205020404" pitchFamily="49" charset="0"/>
              </a:rPr>
              <a:t>listOf</a:t>
            </a:r>
            <a:r>
              <a:rPr lang="en-GB" sz="1200" b="1" dirty="0">
                <a:solidFill>
                  <a:srgbClr val="FF0000"/>
                </a:solidFill>
                <a:latin typeface="Courier New" panose="02070309020205020404" pitchFamily="49" charset="0"/>
              </a:rPr>
              <a:t>&lt;</a:t>
            </a:r>
            <a:r>
              <a:rPr lang="en-GB" sz="1200" b="1" dirty="0" err="1">
                <a:solidFill>
                  <a:srgbClr val="FF0000"/>
                </a:solidFill>
                <a:latin typeface="Courier New" panose="02070309020205020404" pitchFamily="49" charset="0"/>
              </a:rPr>
              <a:t>BankAccount</a:t>
            </a:r>
            <a:r>
              <a:rPr lang="en-GB" sz="1200" b="1" dirty="0">
                <a:solidFill>
                  <a:srgbClr val="FF0000"/>
                </a:solidFill>
                <a:latin typeface="Courier New" panose="02070309020205020404" pitchFamily="49" charset="0"/>
              </a:rPr>
              <a:t>&gt;(ba1, sa1)</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endParaRPr lang="en-GB" sz="1200" b="1" dirty="0">
              <a:solidFill>
                <a:srgbClr val="FF0000"/>
              </a:solidFill>
              <a:latin typeface="Courier New" panose="02070309020205020404" pitchFamily="49" charset="0"/>
            </a:endParaRPr>
          </a:p>
        </p:txBody>
      </p:sp>
      <p:sp>
        <p:nvSpPr>
          <p:cNvPr id="9" name="TextBox 8">
            <a:extLst>
              <a:ext uri="{FF2B5EF4-FFF2-40B4-BE49-F238E27FC236}">
                <a16:creationId xmlns:a16="http://schemas.microsoft.com/office/drawing/2014/main" id="{358F2471-03F0-4896-B654-D93A7AE8BFE6}"/>
              </a:ext>
            </a:extLst>
          </p:cNvPr>
          <p:cNvSpPr txBox="1"/>
          <p:nvPr/>
        </p:nvSpPr>
        <p:spPr>
          <a:xfrm>
            <a:off x="6273721" y="5331616"/>
            <a:ext cx="2509020"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inheritance.demo7 package</a:t>
            </a:r>
          </a:p>
        </p:txBody>
      </p:sp>
    </p:spTree>
    <p:extLst>
      <p:ext uri="{BB962C8B-B14F-4D97-AF65-F5344CB8AC3E}">
        <p14:creationId xmlns:p14="http://schemas.microsoft.com/office/powerpoint/2010/main" val="4039927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GB" dirty="0"/>
              <a:t>Polymorphism in Kotlin works similarly to in Java</a:t>
            </a:r>
          </a:p>
          <a:p>
            <a:pPr lvl="1"/>
            <a:r>
              <a:rPr lang="en-GB" dirty="0"/>
              <a:t>If you invoke an </a:t>
            </a:r>
            <a:r>
              <a:rPr lang="en-GB" dirty="0">
                <a:latin typeface="Courier New" panose="02070309020205020404" pitchFamily="49" charset="0"/>
              </a:rPr>
              <a:t>open</a:t>
            </a:r>
            <a:r>
              <a:rPr lang="en-GB" dirty="0"/>
              <a:t> function/property…</a:t>
            </a:r>
          </a:p>
          <a:p>
            <a:pPr lvl="1"/>
            <a:r>
              <a:rPr lang="en-GB" dirty="0"/>
              <a:t>Kotlin dispatches call dynamically, based on actual object type</a:t>
            </a:r>
          </a:p>
        </p:txBody>
      </p:sp>
      <p:sp>
        <p:nvSpPr>
          <p:cNvPr id="2" name="Title 1"/>
          <p:cNvSpPr>
            <a:spLocks noGrp="1"/>
          </p:cNvSpPr>
          <p:nvPr>
            <p:ph type="title"/>
          </p:nvPr>
        </p:nvSpPr>
        <p:spPr/>
        <p:txBody>
          <a:bodyPr/>
          <a:lstStyle/>
          <a:p>
            <a:r>
              <a:rPr lang="en-GB" dirty="0"/>
              <a:t>Polymorphism in Action</a:t>
            </a:r>
          </a:p>
        </p:txBody>
      </p:sp>
      <p:sp>
        <p:nvSpPr>
          <p:cNvPr id="6" name="Footer Placeholder 3"/>
          <p:cNvSpPr>
            <a:spLocks noGrp="1"/>
          </p:cNvSpPr>
          <p:nvPr>
            <p:ph type="ftr" sz="quarter" idx="10"/>
          </p:nvPr>
        </p:nvSpPr>
        <p:spPr>
          <a:xfrm>
            <a:off x="8725566" y="6346483"/>
            <a:ext cx="520503" cy="457200"/>
          </a:xfrm>
        </p:spPr>
        <p:txBody>
          <a:bodyPr/>
          <a:lstStyle/>
          <a:p>
            <a:pPr>
              <a:defRPr/>
            </a:pPr>
            <a:fld id="{1FBC76C2-0C74-49C7-97F1-2F2EB457B571}" type="slidenum">
              <a:rPr lang="en-GB"/>
              <a:pPr>
                <a:defRPr/>
              </a:pPr>
              <a:t>16</a:t>
            </a:fld>
            <a:endParaRPr lang="en-GB"/>
          </a:p>
        </p:txBody>
      </p:sp>
      <p:sp>
        <p:nvSpPr>
          <p:cNvPr id="8" name="Rectangle 7"/>
          <p:cNvSpPr>
            <a:spLocks noChangeArrowheads="1"/>
          </p:cNvSpPr>
          <p:nvPr/>
        </p:nvSpPr>
        <p:spPr bwMode="auto">
          <a:xfrm>
            <a:off x="555624" y="2434424"/>
            <a:ext cx="8232776" cy="2862964"/>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fun main() {</a:t>
            </a:r>
          </a:p>
          <a:p>
            <a:pPr defTabSz="739775">
              <a:defRPr/>
            </a:pPr>
            <a:r>
              <a:rPr lang="en-GB" sz="1200" dirty="0">
                <a:latin typeface="Courier New" panose="02070309020205020404" pitchFamily="49" charset="0"/>
              </a:rPr>
              <a:t>    var ba1 = </a:t>
            </a:r>
            <a:r>
              <a:rPr lang="en-GB" sz="1200" dirty="0" err="1">
                <a:latin typeface="Courier New" panose="02070309020205020404" pitchFamily="49" charset="0"/>
              </a:rPr>
              <a:t>BankAccount</a:t>
            </a:r>
            <a:r>
              <a:rPr lang="en-GB" sz="1200" dirty="0">
                <a:latin typeface="Courier New" panose="02070309020205020404" pitchFamily="49" charset="0"/>
              </a:rPr>
              <a:t>("Fred", 100.0)</a:t>
            </a:r>
          </a:p>
          <a:p>
            <a:pPr defTabSz="739775">
              <a:defRPr/>
            </a:pPr>
            <a:r>
              <a:rPr lang="en-GB" sz="1200" dirty="0">
                <a:latin typeface="Courier New" panose="02070309020205020404" pitchFamily="49" charset="0"/>
              </a:rPr>
              <a:t>    var sa1 = </a:t>
            </a:r>
            <a:r>
              <a:rPr lang="en-GB" sz="1200" dirty="0" err="1">
                <a:latin typeface="Courier New" panose="02070309020205020404" pitchFamily="49" charset="0"/>
              </a:rPr>
              <a:t>SavingsAccount</a:t>
            </a:r>
            <a:r>
              <a:rPr lang="en-GB" sz="1200" dirty="0">
                <a:latin typeface="Courier New" panose="02070309020205020404" pitchFamily="49" charset="0"/>
              </a:rPr>
              <a:t>("Wilma", 200.0, 2.0)</a:t>
            </a:r>
          </a:p>
          <a:p>
            <a:pPr defTabSz="739775">
              <a:defRPr/>
            </a:pPr>
            <a:r>
              <a:rPr lang="en-GB" sz="1200" dirty="0">
                <a:latin typeface="Courier New" panose="02070309020205020404" pitchFamily="49" charset="0"/>
              </a:rPr>
              <a:t>    var </a:t>
            </a:r>
            <a:r>
              <a:rPr lang="en-GB" sz="1200" dirty="0" err="1">
                <a:latin typeface="Courier New" panose="02070309020205020404" pitchFamily="49" charset="0"/>
              </a:rPr>
              <a:t>accs</a:t>
            </a:r>
            <a:r>
              <a:rPr lang="en-GB" sz="1200" dirty="0">
                <a:latin typeface="Courier New" panose="02070309020205020404" pitchFamily="49" charset="0"/>
              </a:rPr>
              <a:t> = </a:t>
            </a:r>
            <a:r>
              <a:rPr lang="en-GB" sz="1200" dirty="0" err="1">
                <a:latin typeface="Courier New" panose="02070309020205020404" pitchFamily="49" charset="0"/>
              </a:rPr>
              <a:t>listOf</a:t>
            </a:r>
            <a:r>
              <a:rPr lang="en-GB" sz="1200" dirty="0">
                <a:latin typeface="Courier New" panose="02070309020205020404" pitchFamily="49" charset="0"/>
              </a:rPr>
              <a:t>&lt;</a:t>
            </a:r>
            <a:r>
              <a:rPr lang="en-GB" sz="1200" dirty="0" err="1">
                <a:latin typeface="Courier New" panose="02070309020205020404" pitchFamily="49" charset="0"/>
              </a:rPr>
              <a:t>BankAccount</a:t>
            </a:r>
            <a:r>
              <a:rPr lang="en-GB" sz="1200" dirty="0">
                <a:latin typeface="Courier New" panose="02070309020205020404" pitchFamily="49" charset="0"/>
              </a:rPr>
              <a:t>&gt;(ba1, sa1)    // We'll discuss collections soon…</a:t>
            </a:r>
          </a:p>
          <a:p>
            <a:pPr defTabSz="739775">
              <a:defRPr/>
            </a:pPr>
            <a:endParaRPr lang="en-GB" sz="1200" b="1" dirty="0">
              <a:solidFill>
                <a:srgbClr val="FF0000"/>
              </a:solidFill>
              <a:latin typeface="Courier New" panose="02070309020205020404" pitchFamily="49" charset="0"/>
            </a:endParaRPr>
          </a:p>
          <a:p>
            <a:pPr defTabSz="739775">
              <a:defRPr/>
            </a:pPr>
            <a:r>
              <a:rPr lang="en-GB" sz="1200" b="1" dirty="0">
                <a:solidFill>
                  <a:srgbClr val="FF0000"/>
                </a:solidFill>
                <a:latin typeface="Courier New" panose="02070309020205020404" pitchFamily="49" charset="0"/>
              </a:rPr>
              <a:t>    </a:t>
            </a:r>
            <a:r>
              <a:rPr lang="en-GB" sz="1200" b="1" dirty="0" err="1">
                <a:solidFill>
                  <a:srgbClr val="FF0000"/>
                </a:solidFill>
                <a:latin typeface="Courier New" panose="02070309020205020404" pitchFamily="49" charset="0"/>
              </a:rPr>
              <a:t>processAccount</a:t>
            </a:r>
            <a:r>
              <a:rPr lang="en-GB" sz="1200" b="1" dirty="0">
                <a:solidFill>
                  <a:srgbClr val="FF0000"/>
                </a:solidFill>
                <a:latin typeface="Courier New" panose="02070309020205020404" pitchFamily="49" charset="0"/>
              </a:rPr>
              <a:t>(ba1)</a:t>
            </a:r>
          </a:p>
          <a:p>
            <a:pPr defTabSz="739775">
              <a:defRPr/>
            </a:pPr>
            <a:r>
              <a:rPr lang="en-GB" sz="1200" b="1" dirty="0">
                <a:solidFill>
                  <a:srgbClr val="FF0000"/>
                </a:solidFill>
                <a:latin typeface="Courier New" panose="02070309020205020404" pitchFamily="49" charset="0"/>
              </a:rPr>
              <a:t>    </a:t>
            </a:r>
            <a:r>
              <a:rPr lang="en-GB" sz="1200" b="1" dirty="0" err="1">
                <a:solidFill>
                  <a:srgbClr val="FF0000"/>
                </a:solidFill>
                <a:latin typeface="Courier New" panose="02070309020205020404" pitchFamily="49" charset="0"/>
              </a:rPr>
              <a:t>processAccount</a:t>
            </a:r>
            <a:r>
              <a:rPr lang="en-GB" sz="1200" b="1" dirty="0">
                <a:solidFill>
                  <a:srgbClr val="FF0000"/>
                </a:solidFill>
                <a:latin typeface="Courier New" panose="02070309020205020404" pitchFamily="49" charset="0"/>
              </a:rPr>
              <a:t>(sa1)</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accs.forEach</a:t>
            </a:r>
            <a:r>
              <a:rPr lang="en-GB" sz="1200" dirty="0">
                <a:latin typeface="Courier New" panose="02070309020205020404" pitchFamily="49" charset="0"/>
              </a:rPr>
              <a:t>({a -&gt; </a:t>
            </a:r>
            <a:r>
              <a:rPr lang="en-GB" sz="1200" b="1" dirty="0" err="1">
                <a:solidFill>
                  <a:srgbClr val="FF0000"/>
                </a:solidFill>
                <a:latin typeface="Courier New" panose="02070309020205020404" pitchFamily="49" charset="0"/>
              </a:rPr>
              <a:t>processAccount</a:t>
            </a:r>
            <a:r>
              <a:rPr lang="en-GB" sz="1200" b="1" dirty="0">
                <a:solidFill>
                  <a:srgbClr val="FF0000"/>
                </a:solidFill>
                <a:latin typeface="Courier New" panose="02070309020205020404" pitchFamily="49" charset="0"/>
              </a:rPr>
              <a:t>(a)</a:t>
            </a:r>
            <a:r>
              <a:rPr lang="en-GB" sz="1200" dirty="0">
                <a:latin typeface="Courier New" panose="02070309020205020404" pitchFamily="49" charset="0"/>
              </a:rPr>
              <a:t>})      // We'll discuss </a:t>
            </a:r>
            <a:r>
              <a:rPr lang="en-GB" sz="1200" dirty="0" err="1">
                <a:latin typeface="Courier New" panose="02070309020205020404" pitchFamily="49" charset="0"/>
              </a:rPr>
              <a:t>forEach</a:t>
            </a:r>
            <a:r>
              <a:rPr lang="en-GB" sz="1200" dirty="0">
                <a:latin typeface="Courier New" panose="02070309020205020404" pitchFamily="49" charset="0"/>
              </a:rPr>
              <a:t>() soon…</a:t>
            </a:r>
          </a:p>
          <a:p>
            <a:pPr defTabSz="739775">
              <a:defRPr/>
            </a:pPr>
            <a:r>
              <a:rPr lang="en-GB" sz="1200" dirty="0">
                <a:latin typeface="Courier New" panose="02070309020205020404" pitchFamily="49" charset="0"/>
              </a:rPr>
              <a:t>}</a:t>
            </a:r>
          </a:p>
          <a:p>
            <a:pPr defTabSz="739775">
              <a:defRPr/>
            </a:pPr>
            <a:endParaRPr lang="en-GB" sz="1200" b="1" dirty="0">
              <a:solidFill>
                <a:srgbClr val="FF0000"/>
              </a:solidFill>
              <a:latin typeface="Courier New" panose="02070309020205020404" pitchFamily="49" charset="0"/>
            </a:endParaRPr>
          </a:p>
          <a:p>
            <a:pPr defTabSz="739775">
              <a:defRPr/>
            </a:pPr>
            <a:r>
              <a:rPr lang="en-GB" sz="1200" dirty="0">
                <a:latin typeface="Courier New" panose="02070309020205020404" pitchFamily="49" charset="0"/>
              </a:rPr>
              <a:t>fun </a:t>
            </a:r>
            <a:r>
              <a:rPr lang="en-GB" sz="1200" dirty="0" err="1">
                <a:latin typeface="Courier New" panose="02070309020205020404" pitchFamily="49" charset="0"/>
              </a:rPr>
              <a:t>processAccount</a:t>
            </a:r>
            <a:r>
              <a:rPr lang="en-GB" sz="1200" dirty="0">
                <a:latin typeface="Courier New" panose="02070309020205020404" pitchFamily="49" charset="0"/>
              </a:rPr>
              <a:t>(</a:t>
            </a:r>
            <a:r>
              <a:rPr lang="en-GB" sz="1200" b="1" dirty="0" err="1">
                <a:solidFill>
                  <a:srgbClr val="FF0000"/>
                </a:solidFill>
                <a:latin typeface="Courier New" panose="02070309020205020404" pitchFamily="49" charset="0"/>
              </a:rPr>
              <a:t>acc</a:t>
            </a:r>
            <a:r>
              <a:rPr lang="en-GB" sz="1200" b="1" dirty="0">
                <a:solidFill>
                  <a:srgbClr val="FF0000"/>
                </a:solidFill>
                <a:latin typeface="Courier New" panose="02070309020205020404" pitchFamily="49" charset="0"/>
              </a:rPr>
              <a:t>: </a:t>
            </a:r>
            <a:r>
              <a:rPr lang="en-GB" sz="1200" b="1" dirty="0" err="1">
                <a:solidFill>
                  <a:srgbClr val="FF0000"/>
                </a:solidFill>
                <a:latin typeface="Courier New" panose="02070309020205020404" pitchFamily="49" charset="0"/>
              </a:rPr>
              <a:t>BankAccount</a:t>
            </a:r>
            <a:r>
              <a:rPr lang="en-GB" sz="1200" dirty="0">
                <a:latin typeface="Courier New" panose="02070309020205020404" pitchFamily="49" charset="0"/>
              </a:rPr>
              <a:t>) {</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a:t>
            </a:r>
            <a:r>
              <a:rPr lang="en-GB" sz="1200" dirty="0" err="1">
                <a:latin typeface="Courier New" panose="02070309020205020404" pitchFamily="49" charset="0"/>
              </a:rPr>
              <a:t>nIn</a:t>
            </a:r>
            <a:r>
              <a:rPr lang="en-GB" sz="1200" dirty="0">
                <a:latin typeface="Courier New" panose="02070309020205020404" pitchFamily="49" charset="0"/>
              </a:rPr>
              <a:t> </a:t>
            </a:r>
            <a:r>
              <a:rPr lang="en-GB" sz="1200" dirty="0" err="1">
                <a:latin typeface="Courier New" panose="02070309020205020404" pitchFamily="49" charset="0"/>
              </a:rPr>
              <a:t>processAccount</a:t>
            </a:r>
            <a:r>
              <a:rPr lang="en-GB" sz="1200" dirty="0">
                <a:latin typeface="Courier New" panose="02070309020205020404" pitchFamily="49" charset="0"/>
              </a:rPr>
              <a:t>() with ${</a:t>
            </a:r>
            <a:r>
              <a:rPr lang="en-GB" sz="1200" dirty="0" err="1">
                <a:latin typeface="Courier New" panose="02070309020205020404" pitchFamily="49" charset="0"/>
              </a:rPr>
              <a:t>acc</a:t>
            </a:r>
            <a:r>
              <a:rPr lang="en-GB" sz="1200" dirty="0">
                <a:latin typeface="Courier New" panose="02070309020205020404" pitchFamily="49" charset="0"/>
              </a:rPr>
              <a:t>::</a:t>
            </a:r>
            <a:r>
              <a:rPr lang="en-GB" sz="1200" dirty="0" err="1">
                <a:latin typeface="Courier New" panose="02070309020205020404" pitchFamily="49" charset="0"/>
              </a:rPr>
              <a:t>class.simpleName</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acc.withdraw</a:t>
            </a:r>
            <a:r>
              <a:rPr lang="en-GB" sz="1200" dirty="0">
                <a:latin typeface="Courier New" panose="02070309020205020404" pitchFamily="49" charset="0"/>
              </a:rPr>
              <a:t>(500.0)</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a:t>
            </a:r>
            <a:r>
              <a:rPr lang="en-GB" sz="1200" dirty="0" err="1">
                <a:latin typeface="Courier New" panose="02070309020205020404" pitchFamily="49" charset="0"/>
              </a:rPr>
              <a:t>acc</a:t>
            </a:r>
            <a:r>
              <a:rPr lang="en-GB" sz="1200" dirty="0">
                <a:latin typeface="Courier New" panose="02070309020205020404" pitchFamily="49" charset="0"/>
              </a:rPr>
              <a:t> balance: ${</a:t>
            </a:r>
            <a:r>
              <a:rPr lang="en-GB" sz="1200" dirty="0" err="1">
                <a:latin typeface="Courier New" panose="02070309020205020404" pitchFamily="49" charset="0"/>
              </a:rPr>
              <a:t>acc.balance</a:t>
            </a:r>
            <a:r>
              <a:rPr lang="en-GB" sz="1200" dirty="0">
                <a:latin typeface="Courier New" panose="02070309020205020404" pitchFamily="49" charset="0"/>
              </a:rPr>
              <a:t>}, status: ${</a:t>
            </a:r>
            <a:r>
              <a:rPr lang="en-GB" sz="1200" dirty="0" err="1">
                <a:latin typeface="Courier New" panose="02070309020205020404" pitchFamily="49" charset="0"/>
              </a:rPr>
              <a:t>acc.status</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a:t>
            </a:r>
          </a:p>
        </p:txBody>
      </p:sp>
      <p:sp>
        <p:nvSpPr>
          <p:cNvPr id="9" name="TextBox 8">
            <a:extLst>
              <a:ext uri="{FF2B5EF4-FFF2-40B4-BE49-F238E27FC236}">
                <a16:creationId xmlns:a16="http://schemas.microsoft.com/office/drawing/2014/main" id="{358F2471-03F0-4896-B654-D93A7AE8BFE6}"/>
              </a:ext>
            </a:extLst>
          </p:cNvPr>
          <p:cNvSpPr txBox="1"/>
          <p:nvPr/>
        </p:nvSpPr>
        <p:spPr>
          <a:xfrm>
            <a:off x="6273721" y="5352401"/>
            <a:ext cx="2509020"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inheritance.demo7 package</a:t>
            </a:r>
          </a:p>
        </p:txBody>
      </p:sp>
    </p:spTree>
    <p:extLst>
      <p:ext uri="{BB962C8B-B14F-4D97-AF65-F5344CB8AC3E}">
        <p14:creationId xmlns:p14="http://schemas.microsoft.com/office/powerpoint/2010/main" val="4176010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GB" dirty="0"/>
              <a:t>You can use </a:t>
            </a:r>
            <a:r>
              <a:rPr lang="en-GB" dirty="0">
                <a:solidFill>
                  <a:srgbClr val="FF0000"/>
                </a:solidFill>
                <a:latin typeface="Courier New" panose="02070309020205020404" pitchFamily="49" charset="0"/>
              </a:rPr>
              <a:t>is</a:t>
            </a:r>
            <a:r>
              <a:rPr lang="en-GB" dirty="0"/>
              <a:t> and </a:t>
            </a:r>
            <a:r>
              <a:rPr lang="en-GB" dirty="0">
                <a:solidFill>
                  <a:srgbClr val="FF0000"/>
                </a:solidFill>
                <a:latin typeface="Courier New" panose="02070309020205020404" pitchFamily="49" charset="0"/>
              </a:rPr>
              <a:t>as</a:t>
            </a:r>
            <a:r>
              <a:rPr lang="en-GB" dirty="0"/>
              <a:t> to perform type checking:</a:t>
            </a:r>
          </a:p>
        </p:txBody>
      </p:sp>
      <p:sp>
        <p:nvSpPr>
          <p:cNvPr id="2" name="Title 1"/>
          <p:cNvSpPr>
            <a:spLocks noGrp="1"/>
          </p:cNvSpPr>
          <p:nvPr>
            <p:ph type="title"/>
          </p:nvPr>
        </p:nvSpPr>
        <p:spPr/>
        <p:txBody>
          <a:bodyPr/>
          <a:lstStyle/>
          <a:p>
            <a:r>
              <a:rPr lang="en-GB" dirty="0"/>
              <a:t>Type Checking</a:t>
            </a:r>
          </a:p>
        </p:txBody>
      </p:sp>
      <p:sp>
        <p:nvSpPr>
          <p:cNvPr id="6" name="Footer Placeholder 3"/>
          <p:cNvSpPr>
            <a:spLocks noGrp="1"/>
          </p:cNvSpPr>
          <p:nvPr>
            <p:ph type="ftr" sz="quarter" idx="10"/>
          </p:nvPr>
        </p:nvSpPr>
        <p:spPr>
          <a:xfrm>
            <a:off x="8725566" y="6346483"/>
            <a:ext cx="520503" cy="457200"/>
          </a:xfrm>
        </p:spPr>
        <p:txBody>
          <a:bodyPr/>
          <a:lstStyle/>
          <a:p>
            <a:pPr>
              <a:defRPr/>
            </a:pPr>
            <a:fld id="{1FBC76C2-0C74-49C7-97F1-2F2EB457B571}" type="slidenum">
              <a:rPr lang="en-GB"/>
              <a:pPr>
                <a:defRPr/>
              </a:pPr>
              <a:t>17</a:t>
            </a:fld>
            <a:endParaRPr lang="en-GB"/>
          </a:p>
        </p:txBody>
      </p:sp>
      <p:sp>
        <p:nvSpPr>
          <p:cNvPr id="8" name="Rectangle 7"/>
          <p:cNvSpPr>
            <a:spLocks noChangeArrowheads="1"/>
          </p:cNvSpPr>
          <p:nvPr/>
        </p:nvSpPr>
        <p:spPr bwMode="auto">
          <a:xfrm>
            <a:off x="555624" y="1677353"/>
            <a:ext cx="8232776" cy="4709624"/>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fun </a:t>
            </a:r>
            <a:r>
              <a:rPr lang="en-GB" sz="1200" dirty="0" err="1">
                <a:latin typeface="Courier New" panose="02070309020205020404" pitchFamily="49" charset="0"/>
              </a:rPr>
              <a:t>processAccount</a:t>
            </a:r>
            <a:r>
              <a:rPr lang="en-GB" sz="1200" dirty="0">
                <a:latin typeface="Courier New" panose="02070309020205020404" pitchFamily="49" charset="0"/>
              </a:rPr>
              <a:t>(</a:t>
            </a:r>
            <a:r>
              <a:rPr lang="en-GB" sz="1200" dirty="0" err="1">
                <a:latin typeface="Courier New" panose="02070309020205020404" pitchFamily="49" charset="0"/>
              </a:rPr>
              <a:t>acc</a:t>
            </a:r>
            <a:r>
              <a:rPr lang="en-GB" sz="1200" dirty="0">
                <a:latin typeface="Courier New" panose="02070309020205020404" pitchFamily="49" charset="0"/>
              </a:rPr>
              <a:t>: </a:t>
            </a:r>
            <a:r>
              <a:rPr lang="en-GB" sz="1200" dirty="0" err="1">
                <a:latin typeface="Courier New" panose="02070309020205020404" pitchFamily="49" charset="0"/>
              </a:rPr>
              <a:t>BankAccount</a:t>
            </a:r>
            <a:r>
              <a:rPr lang="en-GB" sz="1200" dirty="0">
                <a:latin typeface="Courier New" panose="02070309020205020404" pitchFamily="49" charset="0"/>
              </a:rPr>
              <a:t>)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if (</a:t>
            </a:r>
            <a:r>
              <a:rPr lang="en-GB" sz="1200" b="1" dirty="0" err="1">
                <a:solidFill>
                  <a:srgbClr val="FF0000"/>
                </a:solidFill>
                <a:latin typeface="Courier New" panose="02070309020205020404" pitchFamily="49" charset="0"/>
              </a:rPr>
              <a:t>acc</a:t>
            </a:r>
            <a:r>
              <a:rPr lang="en-GB" sz="1200" b="1" dirty="0">
                <a:solidFill>
                  <a:srgbClr val="FF0000"/>
                </a:solidFill>
                <a:latin typeface="Courier New" panose="02070309020205020404" pitchFamily="49" charset="0"/>
              </a:rPr>
              <a:t> is </a:t>
            </a:r>
            <a:r>
              <a:rPr lang="en-GB" sz="1200" b="1" dirty="0" err="1">
                <a:solidFill>
                  <a:srgbClr val="FF0000"/>
                </a:solidFill>
                <a:latin typeface="Courier New" panose="02070309020205020404" pitchFamily="49" charset="0"/>
              </a:rPr>
              <a:t>SavingsAccount</a:t>
            </a:r>
            <a:r>
              <a:rPr lang="en-GB" sz="1200" dirty="0">
                <a:latin typeface="Courier New" panose="02070309020205020404" pitchFamily="49" charset="0"/>
              </a:rPr>
              <a:t>) {</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("Mate, you can earn interest on your </a:t>
            </a:r>
            <a:r>
              <a:rPr lang="en-GB" sz="1200" dirty="0" err="1">
                <a:latin typeface="Courier New" panose="02070309020205020404" pitchFamily="49" charset="0"/>
              </a:rPr>
              <a:t>SavingsAccount</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if (</a:t>
            </a:r>
            <a:r>
              <a:rPr lang="en-GB" sz="1200" b="1" dirty="0" err="1">
                <a:solidFill>
                  <a:srgbClr val="FF0000"/>
                </a:solidFill>
                <a:latin typeface="Courier New" panose="02070309020205020404" pitchFamily="49" charset="0"/>
              </a:rPr>
              <a:t>acc</a:t>
            </a:r>
            <a:r>
              <a:rPr lang="en-GB" sz="1200" b="1" dirty="0">
                <a:solidFill>
                  <a:srgbClr val="FF0000"/>
                </a:solidFill>
                <a:latin typeface="Courier New" panose="02070309020205020404" pitchFamily="49" charset="0"/>
              </a:rPr>
              <a:t> is </a:t>
            </a:r>
            <a:r>
              <a:rPr lang="en-GB" sz="1200" b="1" dirty="0" err="1">
                <a:solidFill>
                  <a:srgbClr val="FF0000"/>
                </a:solidFill>
                <a:latin typeface="Courier New" panose="02070309020205020404" pitchFamily="49" charset="0"/>
              </a:rPr>
              <a:t>SavingsAccount</a:t>
            </a:r>
            <a:r>
              <a:rPr lang="en-GB" sz="1200" dirty="0">
                <a:latin typeface="Courier New" panose="02070309020205020404" pitchFamily="49" charset="0"/>
              </a:rPr>
              <a:t>) {</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("Dude, I'm going to give you interest.")</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acc.applyInterest</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if (</a:t>
            </a:r>
            <a:r>
              <a:rPr lang="en-GB" sz="1200" b="1" dirty="0" err="1">
                <a:solidFill>
                  <a:srgbClr val="FF0000"/>
                </a:solidFill>
                <a:latin typeface="Courier New" panose="02070309020205020404" pitchFamily="49" charset="0"/>
              </a:rPr>
              <a:t>acc</a:t>
            </a:r>
            <a:r>
              <a:rPr lang="en-GB" sz="1200" b="1" dirty="0">
                <a:solidFill>
                  <a:srgbClr val="FF0000"/>
                </a:solidFill>
                <a:latin typeface="Courier New" panose="02070309020205020404" pitchFamily="49" charset="0"/>
              </a:rPr>
              <a:t> is </a:t>
            </a:r>
            <a:r>
              <a:rPr lang="en-GB" sz="1200" b="1" dirty="0" err="1">
                <a:solidFill>
                  <a:srgbClr val="FF0000"/>
                </a:solidFill>
                <a:latin typeface="Courier New" panose="02070309020205020404" pitchFamily="49" charset="0"/>
              </a:rPr>
              <a:t>SavingsAccount</a:t>
            </a:r>
            <a:r>
              <a:rPr lang="en-GB" sz="1200" b="1" dirty="0">
                <a:solidFill>
                  <a:srgbClr val="FF0000"/>
                </a:solidFill>
                <a:latin typeface="Courier New" panose="02070309020205020404" pitchFamily="49" charset="0"/>
              </a:rPr>
              <a:t> &amp;&amp; </a:t>
            </a:r>
            <a:r>
              <a:rPr lang="en-GB" sz="1200" b="1" dirty="0" err="1">
                <a:solidFill>
                  <a:srgbClr val="FF0000"/>
                </a:solidFill>
                <a:latin typeface="Courier New" panose="02070309020205020404" pitchFamily="49" charset="0"/>
              </a:rPr>
              <a:t>acc.isHighInterest</a:t>
            </a:r>
            <a:r>
              <a:rPr lang="en-GB" sz="1200" dirty="0">
                <a:latin typeface="Courier New" panose="02070309020205020404" pitchFamily="49" charset="0"/>
              </a:rPr>
              <a:t>) {</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("Babe, you're a high-interest earner, so here's some more interest.")</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acc.applyInterest</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try {</a:t>
            </a:r>
          </a:p>
          <a:p>
            <a:pPr defTabSz="739775">
              <a:defRPr/>
            </a:pPr>
            <a:r>
              <a:rPr lang="en-GB" sz="1200" dirty="0">
                <a:latin typeface="Courier New" panose="02070309020205020404" pitchFamily="49" charset="0"/>
              </a:rPr>
              <a:t>        </a:t>
            </a:r>
            <a:r>
              <a:rPr lang="en-GB" sz="1200" b="1" dirty="0" err="1">
                <a:solidFill>
                  <a:srgbClr val="FF0000"/>
                </a:solidFill>
                <a:latin typeface="Courier New" panose="02070309020205020404" pitchFamily="49" charset="0"/>
              </a:rPr>
              <a:t>val</a:t>
            </a:r>
            <a:r>
              <a:rPr lang="en-GB" sz="1200" b="1" dirty="0">
                <a:solidFill>
                  <a:srgbClr val="FF0000"/>
                </a:solidFill>
                <a:latin typeface="Courier New" panose="02070309020205020404" pitchFamily="49" charset="0"/>
              </a:rPr>
              <a:t> </a:t>
            </a:r>
            <a:r>
              <a:rPr lang="en-GB" sz="1200" b="1" dirty="0" err="1">
                <a:solidFill>
                  <a:srgbClr val="FF0000"/>
                </a:solidFill>
                <a:latin typeface="Courier New" panose="02070309020205020404" pitchFamily="49" charset="0"/>
              </a:rPr>
              <a:t>sa</a:t>
            </a:r>
            <a:r>
              <a:rPr lang="en-GB" sz="1200" b="1" dirty="0">
                <a:solidFill>
                  <a:srgbClr val="FF0000"/>
                </a:solidFill>
                <a:latin typeface="Courier New" panose="02070309020205020404" pitchFamily="49" charset="0"/>
              </a:rPr>
              <a:t> = </a:t>
            </a:r>
            <a:r>
              <a:rPr lang="en-GB" sz="1200" b="1" dirty="0" err="1">
                <a:solidFill>
                  <a:srgbClr val="FF0000"/>
                </a:solidFill>
                <a:latin typeface="Courier New" panose="02070309020205020404" pitchFamily="49" charset="0"/>
              </a:rPr>
              <a:t>acc</a:t>
            </a:r>
            <a:r>
              <a:rPr lang="en-GB" sz="1200" b="1" dirty="0">
                <a:solidFill>
                  <a:srgbClr val="FF0000"/>
                </a:solidFill>
                <a:latin typeface="Courier New" panose="02070309020205020404" pitchFamily="49" charset="0"/>
              </a:rPr>
              <a:t> as </a:t>
            </a:r>
            <a:r>
              <a:rPr lang="en-GB" sz="1200" b="1" dirty="0" err="1">
                <a:solidFill>
                  <a:srgbClr val="FF0000"/>
                </a:solidFill>
                <a:latin typeface="Courier New" panose="02070309020205020404" pitchFamily="49" charset="0"/>
              </a:rPr>
              <a:t>SavingsAccount</a:t>
            </a:r>
            <a:endParaRPr lang="en-GB" sz="1200" b="1" dirty="0">
              <a:solidFill>
                <a:srgbClr val="FF0000"/>
              </a:solidFill>
              <a:latin typeface="Courier New" panose="02070309020205020404" pitchFamily="49" charset="0"/>
            </a:endParaRP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("Chum, even more interest is inbound.")</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sa.applyInterest</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catch (ex: </a:t>
            </a:r>
            <a:r>
              <a:rPr lang="en-GB" sz="1200" b="1" dirty="0" err="1">
                <a:solidFill>
                  <a:srgbClr val="FF0000"/>
                </a:solidFill>
                <a:latin typeface="Courier New" panose="02070309020205020404" pitchFamily="49" charset="0"/>
              </a:rPr>
              <a:t>ClassCastException</a:t>
            </a:r>
            <a:r>
              <a:rPr lang="en-GB" sz="1200" b="1" dirty="0">
                <a:solidFill>
                  <a:srgbClr val="FF0000"/>
                </a:solidFill>
                <a:latin typeface="Courier New" panose="02070309020205020404" pitchFamily="49" charset="0"/>
              </a:rPr>
              <a:t>)</a:t>
            </a:r>
            <a:r>
              <a:rPr lang="en-GB" sz="1200" dirty="0">
                <a:latin typeface="Courier New" panose="02070309020205020404" pitchFamily="49" charset="0"/>
              </a:rPr>
              <a:t> {</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("Whoa, unsafe typecast failed: $ex")</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p:txBody>
      </p:sp>
      <p:sp>
        <p:nvSpPr>
          <p:cNvPr id="9" name="TextBox 8">
            <a:extLst>
              <a:ext uri="{FF2B5EF4-FFF2-40B4-BE49-F238E27FC236}">
                <a16:creationId xmlns:a16="http://schemas.microsoft.com/office/drawing/2014/main" id="{358F2471-03F0-4896-B654-D93A7AE8BFE6}"/>
              </a:ext>
            </a:extLst>
          </p:cNvPr>
          <p:cNvSpPr txBox="1"/>
          <p:nvPr/>
        </p:nvSpPr>
        <p:spPr>
          <a:xfrm>
            <a:off x="6273721" y="6100677"/>
            <a:ext cx="2509020"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inheritance.demo8 package</a:t>
            </a:r>
          </a:p>
        </p:txBody>
      </p:sp>
    </p:spTree>
    <p:extLst>
      <p:ext uri="{BB962C8B-B14F-4D97-AF65-F5344CB8AC3E}">
        <p14:creationId xmlns:p14="http://schemas.microsoft.com/office/powerpoint/2010/main" val="3639709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idx="1"/>
          </p:nvPr>
        </p:nvSpPr>
        <p:spPr/>
        <p:txBody>
          <a:bodyPr/>
          <a:lstStyle/>
          <a:p>
            <a:pPr eaLnBrk="1" hangingPunct="1">
              <a:defRPr/>
            </a:pPr>
            <a:r>
              <a:rPr lang="en-GB" dirty="0"/>
              <a:t>When you define an inheritance hierarchy, you often find that the </a:t>
            </a:r>
            <a:r>
              <a:rPr lang="en-GB" dirty="0" err="1"/>
              <a:t>superclass</a:t>
            </a:r>
            <a:r>
              <a:rPr lang="en-GB" dirty="0"/>
              <a:t> is "incomplete"</a:t>
            </a:r>
          </a:p>
          <a:p>
            <a:pPr lvl="1" eaLnBrk="1" hangingPunct="1">
              <a:defRPr/>
            </a:pPr>
            <a:r>
              <a:rPr lang="en-GB" dirty="0"/>
              <a:t>It contains common members for its subclasses, but it doesn't have enough know-how to represent a real object</a:t>
            </a:r>
          </a:p>
          <a:p>
            <a:pPr lvl="1" eaLnBrk="1" hangingPunct="1">
              <a:defRPr/>
            </a:pPr>
            <a:endParaRPr lang="en-GB" dirty="0"/>
          </a:p>
          <a:p>
            <a:pPr eaLnBrk="1" hangingPunct="1">
              <a:defRPr/>
            </a:pPr>
            <a:r>
              <a:rPr lang="en-GB" dirty="0"/>
              <a:t>In such cases, qualify the superclass as </a:t>
            </a:r>
            <a:r>
              <a:rPr lang="en-GB" dirty="0">
                <a:latin typeface="Courier New" panose="02070309020205020404" pitchFamily="49" charset="0"/>
              </a:rPr>
              <a:t>abstract</a:t>
            </a:r>
          </a:p>
          <a:p>
            <a:pPr lvl="1" eaLnBrk="1" hangingPunct="1">
              <a:defRPr/>
            </a:pPr>
            <a:r>
              <a:rPr lang="en-GB" dirty="0"/>
              <a:t>The compiler prevents superclass instances being created</a:t>
            </a:r>
          </a:p>
          <a:p>
            <a:pPr lvl="1" eaLnBrk="1" hangingPunct="1">
              <a:defRPr/>
            </a:pPr>
            <a:r>
              <a:rPr lang="en-GB" dirty="0"/>
              <a:t>No need to define as </a:t>
            </a:r>
            <a:r>
              <a:rPr lang="en-GB" dirty="0">
                <a:latin typeface="Courier New" panose="02070309020205020404" pitchFamily="49" charset="0"/>
              </a:rPr>
              <a:t>open</a:t>
            </a:r>
            <a:r>
              <a:rPr lang="en-GB" dirty="0"/>
              <a:t> as well (it's implicitly </a:t>
            </a:r>
            <a:r>
              <a:rPr lang="en-GB" dirty="0">
                <a:latin typeface="Courier New" panose="02070309020205020404" pitchFamily="49" charset="0"/>
              </a:rPr>
              <a:t>open</a:t>
            </a:r>
            <a:r>
              <a:rPr lang="en-GB" dirty="0"/>
              <a:t>)</a:t>
            </a:r>
          </a:p>
        </p:txBody>
      </p:sp>
      <p:sp>
        <p:nvSpPr>
          <p:cNvPr id="28675" name="Rectangle 2"/>
          <p:cNvSpPr>
            <a:spLocks noGrp="1" noChangeArrowheads="1"/>
          </p:cNvSpPr>
          <p:nvPr>
            <p:ph type="title"/>
          </p:nvPr>
        </p:nvSpPr>
        <p:spPr/>
        <p:txBody>
          <a:bodyPr/>
          <a:lstStyle/>
          <a:p>
            <a:pPr eaLnBrk="1" hangingPunct="1"/>
            <a:r>
              <a:rPr lang="en-GB"/>
              <a:t>Defining an Abstract Class</a:t>
            </a:r>
          </a:p>
        </p:txBody>
      </p:sp>
      <p:sp>
        <p:nvSpPr>
          <p:cNvPr id="5" name="Footer Placeholder 3"/>
          <p:cNvSpPr>
            <a:spLocks noGrp="1"/>
          </p:cNvSpPr>
          <p:nvPr>
            <p:ph type="ftr" sz="quarter" idx="10"/>
          </p:nvPr>
        </p:nvSpPr>
        <p:spPr/>
        <p:txBody>
          <a:bodyPr/>
          <a:lstStyle/>
          <a:p>
            <a:pPr>
              <a:defRPr/>
            </a:pPr>
            <a:fld id="{30CE4A5E-CEAF-498A-AAA4-A00954F3AE4F}" type="slidenum">
              <a:rPr lang="en-GB"/>
              <a:pPr>
                <a:defRPr/>
              </a:pPr>
              <a:t>18</a:t>
            </a:fld>
            <a:endParaRPr lang="en-GB"/>
          </a:p>
        </p:txBody>
      </p:sp>
      <p:sp>
        <p:nvSpPr>
          <p:cNvPr id="7" name="Rectangle 6"/>
          <p:cNvSpPr>
            <a:spLocks noChangeArrowheads="1"/>
          </p:cNvSpPr>
          <p:nvPr/>
        </p:nvSpPr>
        <p:spPr bwMode="auto">
          <a:xfrm>
            <a:off x="555624" y="4313710"/>
            <a:ext cx="8232776" cy="646973"/>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b="1" dirty="0">
                <a:solidFill>
                  <a:srgbClr val="FF0000"/>
                </a:solidFill>
                <a:latin typeface="Courier New" panose="02070309020205020404" pitchFamily="49" charset="0"/>
              </a:rPr>
              <a:t>abstract</a:t>
            </a:r>
            <a:r>
              <a:rPr lang="en-GB" sz="1200" dirty="0">
                <a:latin typeface="Courier New" panose="02070309020205020404" pitchFamily="49" charset="0"/>
              </a:rPr>
              <a:t> class </a:t>
            </a:r>
            <a:r>
              <a:rPr lang="en-GB" sz="1200" dirty="0" err="1">
                <a:latin typeface="Courier New" panose="02070309020205020404" pitchFamily="49" charset="0"/>
              </a:rPr>
              <a:t>BankAccount</a:t>
            </a:r>
            <a:r>
              <a:rPr lang="en-GB" sz="1200" dirty="0">
                <a:latin typeface="Courier New" panose="02070309020205020404" pitchFamily="49" charset="0"/>
              </a:rPr>
              <a:t>(…) {</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p:txBody>
      </p:sp>
      <p:sp>
        <p:nvSpPr>
          <p:cNvPr id="8" name="Rectangle 7"/>
          <p:cNvSpPr>
            <a:spLocks noChangeArrowheads="1"/>
          </p:cNvSpPr>
          <p:nvPr/>
        </p:nvSpPr>
        <p:spPr bwMode="auto">
          <a:xfrm>
            <a:off x="555624" y="5127352"/>
            <a:ext cx="8232776" cy="646973"/>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class </a:t>
            </a:r>
            <a:r>
              <a:rPr lang="en-GB" sz="1200" dirty="0" err="1">
                <a:latin typeface="Courier New" panose="02070309020205020404" pitchFamily="49" charset="0"/>
              </a:rPr>
              <a:t>SavingsAccount</a:t>
            </a:r>
            <a:r>
              <a:rPr lang="en-GB" sz="1200" dirty="0">
                <a:latin typeface="Courier New" panose="02070309020205020404" pitchFamily="49" charset="0"/>
              </a:rPr>
              <a:t>(…) : </a:t>
            </a:r>
            <a:r>
              <a:rPr lang="en-GB" sz="1200" dirty="0" err="1">
                <a:latin typeface="Courier New" panose="02070309020205020404" pitchFamily="49" charset="0"/>
              </a:rPr>
              <a:t>BankAccount</a:t>
            </a:r>
            <a:r>
              <a:rPr lang="en-GB" sz="1200" dirty="0">
                <a:latin typeface="Courier New" panose="02070309020205020404" pitchFamily="49" charset="0"/>
              </a:rPr>
              <a:t>(…) {</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p:txBody>
      </p:sp>
      <p:sp>
        <p:nvSpPr>
          <p:cNvPr id="9" name="TextBox 8">
            <a:extLst>
              <a:ext uri="{FF2B5EF4-FFF2-40B4-BE49-F238E27FC236}">
                <a16:creationId xmlns:a16="http://schemas.microsoft.com/office/drawing/2014/main" id="{23B1054F-34DC-466C-8377-CE4B500C0B56}"/>
              </a:ext>
            </a:extLst>
          </p:cNvPr>
          <p:cNvSpPr txBox="1"/>
          <p:nvPr/>
        </p:nvSpPr>
        <p:spPr>
          <a:xfrm>
            <a:off x="6273721" y="5495766"/>
            <a:ext cx="2509020"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inheritance.demo9 package</a:t>
            </a:r>
          </a:p>
        </p:txBody>
      </p:sp>
    </p:spTree>
    <p:extLst>
      <p:ext uri="{BB962C8B-B14F-4D97-AF65-F5344CB8AC3E}">
        <p14:creationId xmlns:p14="http://schemas.microsoft.com/office/powerpoint/2010/main" val="3087937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a:t>Abstract class can define abstract functions/properties</a:t>
            </a:r>
          </a:p>
          <a:p>
            <a:pPr lvl="1"/>
            <a:r>
              <a:rPr lang="en-GB" dirty="0"/>
              <a:t>Define a function/property with no body</a:t>
            </a:r>
          </a:p>
          <a:p>
            <a:pPr lvl="1"/>
            <a:r>
              <a:rPr lang="en-GB" dirty="0"/>
              <a:t>Qualify with </a:t>
            </a:r>
            <a:r>
              <a:rPr lang="en-GB" dirty="0">
                <a:latin typeface="Courier New" panose="02070309020205020404" pitchFamily="49" charset="0"/>
              </a:rPr>
              <a:t>abstract</a:t>
            </a:r>
            <a:r>
              <a:rPr lang="en-GB" dirty="0"/>
              <a:t> keyword (no need for </a:t>
            </a:r>
            <a:r>
              <a:rPr lang="en-GB" dirty="0">
                <a:latin typeface="Courier New" panose="02070309020205020404" pitchFamily="49" charset="0"/>
              </a:rPr>
              <a:t>open</a:t>
            </a:r>
            <a:r>
              <a:rPr lang="en-GB" dirty="0"/>
              <a:t> keyword)</a:t>
            </a:r>
          </a:p>
          <a:p>
            <a:pPr lvl="1"/>
            <a:endParaRPr lang="en-GB" dirty="0"/>
          </a:p>
          <a:p>
            <a:pPr lvl="1"/>
            <a:endParaRPr lang="en-GB" dirty="0"/>
          </a:p>
          <a:p>
            <a:pPr lvl="1"/>
            <a:endParaRPr lang="en-GB" dirty="0"/>
          </a:p>
          <a:p>
            <a:pPr lvl="1"/>
            <a:endParaRPr lang="en-GB" dirty="0"/>
          </a:p>
          <a:p>
            <a:r>
              <a:rPr lang="en-GB" dirty="0"/>
              <a:t>Subclasses must override abstract functions/properties</a:t>
            </a:r>
          </a:p>
          <a:p>
            <a:pPr lvl="1"/>
            <a:r>
              <a:rPr lang="en-GB" dirty="0"/>
              <a:t>Use the </a:t>
            </a:r>
            <a:r>
              <a:rPr lang="en-GB" dirty="0">
                <a:latin typeface="Courier New" panose="02070309020205020404" pitchFamily="49" charset="0"/>
              </a:rPr>
              <a:t>override</a:t>
            </a:r>
            <a:r>
              <a:rPr lang="en-GB" dirty="0"/>
              <a:t> keyword, and match the signature</a:t>
            </a:r>
          </a:p>
          <a:p>
            <a:pPr lvl="1"/>
            <a:endParaRPr lang="en-GB" dirty="0"/>
          </a:p>
          <a:p>
            <a:pPr lvl="1"/>
            <a:endParaRPr lang="en-GB" dirty="0"/>
          </a:p>
          <a:p>
            <a:pPr lvl="1"/>
            <a:endParaRPr lang="en-GB" dirty="0"/>
          </a:p>
          <a:p>
            <a:pPr lvl="1"/>
            <a:endParaRPr lang="en-GB" dirty="0"/>
          </a:p>
          <a:p>
            <a:pPr lvl="1"/>
            <a:endParaRPr lang="en-GB" dirty="0"/>
          </a:p>
        </p:txBody>
      </p:sp>
      <p:sp>
        <p:nvSpPr>
          <p:cNvPr id="2" name="Title 1"/>
          <p:cNvSpPr>
            <a:spLocks noGrp="1"/>
          </p:cNvSpPr>
          <p:nvPr>
            <p:ph type="title"/>
          </p:nvPr>
        </p:nvSpPr>
        <p:spPr/>
        <p:txBody>
          <a:bodyPr/>
          <a:lstStyle/>
          <a:p>
            <a:pPr eaLnBrk="1" hangingPunct="1"/>
            <a:r>
              <a:rPr lang="en-GB" dirty="0"/>
              <a:t>Defining Abstract Functions and Properties </a:t>
            </a:r>
          </a:p>
        </p:txBody>
      </p:sp>
      <p:sp>
        <p:nvSpPr>
          <p:cNvPr id="9" name="Footer Placeholder 3"/>
          <p:cNvSpPr>
            <a:spLocks noGrp="1"/>
          </p:cNvSpPr>
          <p:nvPr>
            <p:ph type="ftr" sz="quarter" idx="10"/>
          </p:nvPr>
        </p:nvSpPr>
        <p:spPr>
          <a:xfrm>
            <a:off x="8725566" y="6346483"/>
            <a:ext cx="520503" cy="457200"/>
          </a:xfrm>
        </p:spPr>
        <p:txBody>
          <a:bodyPr/>
          <a:lstStyle/>
          <a:p>
            <a:pPr>
              <a:defRPr/>
            </a:pPr>
            <a:fld id="{1FBC76C2-0C74-49C7-97F1-2F2EB457B571}" type="slidenum">
              <a:rPr lang="en-GB"/>
              <a:pPr>
                <a:defRPr/>
              </a:pPr>
              <a:t>19</a:t>
            </a:fld>
            <a:endParaRPr lang="en-GB"/>
          </a:p>
        </p:txBody>
      </p:sp>
      <p:sp>
        <p:nvSpPr>
          <p:cNvPr id="6" name="Rectangle 5"/>
          <p:cNvSpPr>
            <a:spLocks noChangeArrowheads="1"/>
          </p:cNvSpPr>
          <p:nvPr/>
        </p:nvSpPr>
        <p:spPr bwMode="auto">
          <a:xfrm>
            <a:off x="555624" y="2414574"/>
            <a:ext cx="8232776" cy="1016305"/>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abstract class </a:t>
            </a:r>
            <a:r>
              <a:rPr lang="en-GB" sz="1200" dirty="0" err="1">
                <a:latin typeface="Courier New" panose="02070309020205020404" pitchFamily="49" charset="0"/>
              </a:rPr>
              <a:t>BankAccount</a:t>
            </a:r>
            <a:r>
              <a:rPr lang="en-GB" sz="1200" dirty="0">
                <a:latin typeface="Courier New" panose="02070309020205020404" pitchFamily="49" charset="0"/>
              </a:rPr>
              <a:t>(…) {</a:t>
            </a:r>
          </a:p>
          <a:p>
            <a:pPr defTabSz="739775">
              <a:defRPr/>
            </a:pP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abstract </a:t>
            </a:r>
            <a:r>
              <a:rPr lang="en-GB" sz="1200" dirty="0">
                <a:latin typeface="Courier New" panose="02070309020205020404" pitchFamily="49" charset="0"/>
              </a:rPr>
              <a:t>fun </a:t>
            </a:r>
            <a:r>
              <a:rPr lang="en-GB" sz="1200" dirty="0" err="1">
                <a:latin typeface="Courier New" panose="02070309020205020404" pitchFamily="49" charset="0"/>
              </a:rPr>
              <a:t>getTermsAndConditions</a:t>
            </a:r>
            <a:r>
              <a:rPr lang="en-GB" sz="1200" dirty="0">
                <a:latin typeface="Courier New" panose="02070309020205020404" pitchFamily="49" charset="0"/>
              </a:rPr>
              <a:t>() : String</a:t>
            </a:r>
          </a:p>
          <a:p>
            <a:pPr defTabSz="739775">
              <a:defRPr/>
            </a:pP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abstract </a:t>
            </a:r>
            <a:r>
              <a:rPr lang="en-GB" sz="1200" dirty="0" err="1">
                <a:latin typeface="Courier New" panose="02070309020205020404" pitchFamily="49" charset="0"/>
              </a:rPr>
              <a:t>val</a:t>
            </a:r>
            <a:r>
              <a:rPr lang="en-GB" sz="1200" dirty="0">
                <a:latin typeface="Courier New" panose="02070309020205020404" pitchFamily="49" charset="0"/>
              </a:rPr>
              <a:t> </a:t>
            </a:r>
            <a:r>
              <a:rPr lang="en-GB" sz="1200" dirty="0" err="1">
                <a:latin typeface="Courier New" panose="02070309020205020404" pitchFamily="49" charset="0"/>
              </a:rPr>
              <a:t>overdraftLimit</a:t>
            </a:r>
            <a:r>
              <a:rPr lang="en-GB" sz="1200" dirty="0">
                <a:latin typeface="Courier New" panose="02070309020205020404" pitchFamily="49" charset="0"/>
              </a:rPr>
              <a:t> : Double</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p:txBody>
      </p:sp>
      <p:sp>
        <p:nvSpPr>
          <p:cNvPr id="7" name="Rectangle 6"/>
          <p:cNvSpPr>
            <a:spLocks noChangeArrowheads="1"/>
          </p:cNvSpPr>
          <p:nvPr/>
        </p:nvSpPr>
        <p:spPr bwMode="auto">
          <a:xfrm>
            <a:off x="555624" y="4735574"/>
            <a:ext cx="8232776" cy="1754969"/>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class </a:t>
            </a:r>
            <a:r>
              <a:rPr lang="en-GB" sz="1200" dirty="0" err="1">
                <a:latin typeface="Courier New" panose="02070309020205020404" pitchFamily="49" charset="0"/>
              </a:rPr>
              <a:t>SavingsAccount</a:t>
            </a:r>
            <a:r>
              <a:rPr lang="en-GB" sz="1200" dirty="0">
                <a:latin typeface="Courier New" panose="02070309020205020404" pitchFamily="49" charset="0"/>
              </a:rPr>
              <a:t>(…) : </a:t>
            </a:r>
            <a:r>
              <a:rPr lang="en-GB" sz="1200" dirty="0" err="1">
                <a:latin typeface="Courier New" panose="02070309020205020404" pitchFamily="49" charset="0"/>
              </a:rPr>
              <a:t>BankAccount</a:t>
            </a:r>
            <a:r>
              <a:rPr lang="en-GB" sz="1200" dirty="0">
                <a:latin typeface="Courier New" panose="02070309020205020404" pitchFamily="49" charset="0"/>
              </a:rPr>
              <a:t>(…)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override</a:t>
            </a:r>
            <a:r>
              <a:rPr lang="en-GB" sz="1200" dirty="0">
                <a:latin typeface="Courier New" panose="02070309020205020404" pitchFamily="49" charset="0"/>
              </a:rPr>
              <a:t> fun </a:t>
            </a:r>
            <a:r>
              <a:rPr lang="en-GB" sz="1200" dirty="0" err="1">
                <a:latin typeface="Courier New" panose="02070309020205020404" pitchFamily="49" charset="0"/>
              </a:rPr>
              <a:t>getTermsAndConditions</a:t>
            </a:r>
            <a:r>
              <a:rPr lang="en-GB" sz="1200" dirty="0">
                <a:latin typeface="Courier New" panose="02070309020205020404" pitchFamily="49" charset="0"/>
              </a:rPr>
              <a:t>(): String {</a:t>
            </a:r>
          </a:p>
          <a:p>
            <a:pPr defTabSz="739775">
              <a:defRPr/>
            </a:pPr>
            <a:r>
              <a:rPr lang="en-GB" sz="1200" dirty="0">
                <a:latin typeface="Courier New" panose="02070309020205020404" pitchFamily="49" charset="0"/>
              </a:rPr>
              <a:t>        return "You get good interest"</a:t>
            </a:r>
          </a:p>
          <a:p>
            <a:pPr defTabSz="739775">
              <a:defRPr/>
            </a:pPr>
            <a:r>
              <a:rPr lang="en-GB" sz="1200" dirty="0">
                <a:latin typeface="Courier New" panose="02070309020205020404" pitchFamily="49" charset="0"/>
              </a:rPr>
              <a:t>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override</a:t>
            </a:r>
            <a:r>
              <a:rPr lang="en-GB" sz="1200" dirty="0">
                <a:latin typeface="Courier New" panose="02070309020205020404" pitchFamily="49" charset="0"/>
              </a:rPr>
              <a:t> </a:t>
            </a:r>
            <a:r>
              <a:rPr lang="en-GB" sz="1200" dirty="0" err="1">
                <a:latin typeface="Courier New" panose="02070309020205020404" pitchFamily="49" charset="0"/>
              </a:rPr>
              <a:t>val</a:t>
            </a:r>
            <a:r>
              <a:rPr lang="en-GB" sz="1200" dirty="0">
                <a:latin typeface="Courier New" panose="02070309020205020404" pitchFamily="49" charset="0"/>
              </a:rPr>
              <a:t> </a:t>
            </a:r>
            <a:r>
              <a:rPr lang="en-GB" sz="1200" dirty="0" err="1">
                <a:latin typeface="Courier New" panose="02070309020205020404" pitchFamily="49" charset="0"/>
              </a:rPr>
              <a:t>overdraftLimit</a:t>
            </a:r>
            <a:r>
              <a:rPr lang="en-GB" sz="1200" dirty="0">
                <a:latin typeface="Courier New" panose="02070309020205020404" pitchFamily="49" charset="0"/>
              </a:rPr>
              <a:t>: Double = 75000.0</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p:txBody>
      </p:sp>
      <p:sp>
        <p:nvSpPr>
          <p:cNvPr id="8" name="TextBox 7">
            <a:extLst>
              <a:ext uri="{FF2B5EF4-FFF2-40B4-BE49-F238E27FC236}">
                <a16:creationId xmlns:a16="http://schemas.microsoft.com/office/drawing/2014/main" id="{4A2FB264-FB7F-46BF-9D8B-97AE8E05A39C}"/>
              </a:ext>
            </a:extLst>
          </p:cNvPr>
          <p:cNvSpPr txBox="1"/>
          <p:nvPr/>
        </p:nvSpPr>
        <p:spPr>
          <a:xfrm>
            <a:off x="6273721" y="6212548"/>
            <a:ext cx="2509020"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inheritance.demo9 package</a:t>
            </a:r>
          </a:p>
        </p:txBody>
      </p:sp>
    </p:spTree>
    <p:extLst>
      <p:ext uri="{BB962C8B-B14F-4D97-AF65-F5344CB8AC3E}">
        <p14:creationId xmlns:p14="http://schemas.microsoft.com/office/powerpoint/2010/main" val="422176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dirty="0"/>
              <a:t>Inheritance essentials</a:t>
            </a:r>
          </a:p>
          <a:p>
            <a:pPr marL="457200" indent="-457200" eaLnBrk="1" hangingPunct="1">
              <a:buFont typeface="Tahoma" pitchFamily="34" charset="0"/>
              <a:buAutoNum type="arabicPeriod"/>
            </a:pPr>
            <a:r>
              <a:rPr lang="en-GB" dirty="0"/>
              <a:t>Additional inheritance techniques </a:t>
            </a:r>
          </a:p>
          <a:p>
            <a:pPr marL="457200" indent="-457200" eaLnBrk="1" hangingPunct="1">
              <a:buFont typeface="Tahoma" pitchFamily="34" charset="0"/>
              <a:buAutoNum type="arabicPeriod"/>
            </a:pPr>
            <a:r>
              <a:rPr lang="en-GB" dirty="0"/>
              <a:t>Interface essentials</a:t>
            </a:r>
          </a:p>
          <a:p>
            <a:pPr marL="457200" indent="-457200" eaLnBrk="1" hangingPunct="1">
              <a:buFont typeface="Tahoma" pitchFamily="34" charset="0"/>
              <a:buAutoNum type="arabicPeriod"/>
            </a:pPr>
            <a:r>
              <a:rPr lang="en-GB" dirty="0"/>
              <a:t>Additional interface techniques</a:t>
            </a:r>
          </a:p>
          <a:p>
            <a:pPr marL="457200" indent="-457200" eaLnBrk="1" hangingPunct="1">
              <a:buFont typeface="Tahoma" pitchFamily="34" charset="0"/>
              <a:buAutoNum type="arabicPeriod"/>
            </a:pPr>
            <a:endParaRPr lang="en-GB" dirty="0"/>
          </a:p>
          <a:p>
            <a:pPr marL="0" indent="0" eaLnBrk="1" hangingPunct="1">
              <a:buNone/>
            </a:pPr>
            <a:r>
              <a:rPr lang="en-GB" u="sng" dirty="0"/>
              <a:t>Annex</a:t>
            </a:r>
            <a:r>
              <a:rPr lang="en-GB" dirty="0"/>
              <a:t>:</a:t>
            </a:r>
          </a:p>
          <a:p>
            <a:pPr marL="446088" indent="-446088" eaLnBrk="1" hangingPunct="1"/>
            <a:r>
              <a:rPr lang="en-GB" dirty="0"/>
              <a:t>Inheritance and generics</a:t>
            </a:r>
          </a:p>
        </p:txBody>
      </p:sp>
      <p:sp>
        <p:nvSpPr>
          <p:cNvPr id="622594" name="Rectangle 2"/>
          <p:cNvSpPr>
            <a:spLocks noGrp="1" noChangeArrowheads="1"/>
          </p:cNvSpPr>
          <p:nvPr>
            <p:ph type="title"/>
          </p:nvPr>
        </p:nvSpPr>
        <p:spPr/>
        <p:txBody>
          <a:bodyPr/>
          <a:lstStyle/>
          <a:p>
            <a:pPr eaLnBrk="1" hangingPunct="1"/>
            <a:r>
              <a:rPr lang="en-GB" dirty="0"/>
              <a:t>Contents</a:t>
            </a:r>
          </a:p>
        </p:txBody>
      </p:sp>
      <p:sp>
        <p:nvSpPr>
          <p:cNvPr id="4" name="Footer Placeholder 3"/>
          <p:cNvSpPr>
            <a:spLocks noGrp="1"/>
          </p:cNvSpPr>
          <p:nvPr>
            <p:ph type="ftr" sz="quarter" idx="10"/>
          </p:nvPr>
        </p:nvSpPr>
        <p:spPr/>
        <p:txBody>
          <a:bodyPr/>
          <a:lstStyle/>
          <a:p>
            <a:pPr>
              <a:defRPr/>
            </a:pPr>
            <a:fld id="{1FBC76C2-0C74-49C7-97F1-2F2EB457B571}" type="slidenum">
              <a:rPr lang="en-GB"/>
              <a:pPr>
                <a:defRPr/>
              </a:pPr>
              <a:t>2</a:t>
            </a:fld>
            <a:endParaRPr lang="en-GB"/>
          </a:p>
        </p:txBody>
      </p:sp>
    </p:spTree>
    <p:extLst>
      <p:ext uri="{BB962C8B-B14F-4D97-AF65-F5344CB8AC3E}">
        <p14:creationId xmlns:p14="http://schemas.microsoft.com/office/powerpoint/2010/main" val="1184136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a:t>Kotlin supports the concept of "sealed classes"</a:t>
            </a:r>
          </a:p>
          <a:p>
            <a:pPr lvl="1"/>
            <a:r>
              <a:rPr lang="en-GB" dirty="0"/>
              <a:t>A sealed class is a superclass with a bounded set of subclasses</a:t>
            </a:r>
          </a:p>
          <a:p>
            <a:pPr lvl="1"/>
            <a:endParaRPr lang="en-GB" dirty="0"/>
          </a:p>
          <a:p>
            <a:r>
              <a:rPr lang="en-GB" dirty="0"/>
              <a:t>Note:</a:t>
            </a:r>
          </a:p>
          <a:p>
            <a:pPr lvl="1"/>
            <a:r>
              <a:rPr lang="en-GB" dirty="0"/>
              <a:t>All subclasses must be in the </a:t>
            </a:r>
            <a:r>
              <a:rPr lang="en-GB"/>
              <a:t>same package </a:t>
            </a:r>
            <a:r>
              <a:rPr lang="en-GB" dirty="0"/>
              <a:t>as </a:t>
            </a:r>
            <a:r>
              <a:rPr lang="en-GB" dirty="0">
                <a:latin typeface="Courier New" panose="02070309020205020404" pitchFamily="49" charset="0"/>
              </a:rPr>
              <a:t>sealed</a:t>
            </a:r>
            <a:r>
              <a:rPr lang="en-GB" dirty="0"/>
              <a:t> class</a:t>
            </a:r>
          </a:p>
          <a:p>
            <a:pPr lvl="1"/>
            <a:r>
              <a:rPr lang="en-GB" dirty="0"/>
              <a:t>This enables compiler to be sure it knows about all subclasses</a:t>
            </a:r>
          </a:p>
          <a:p>
            <a:endParaRPr lang="en-GB" dirty="0"/>
          </a:p>
          <a:p>
            <a:endParaRPr lang="en-GB" dirty="0"/>
          </a:p>
          <a:p>
            <a:endParaRPr lang="en-GB" dirty="0"/>
          </a:p>
          <a:p>
            <a:endParaRPr lang="en-GB" dirty="0"/>
          </a:p>
          <a:p>
            <a:r>
              <a:rPr lang="en-GB" dirty="0"/>
              <a:t>Aside:</a:t>
            </a:r>
          </a:p>
          <a:p>
            <a:pPr lvl="1"/>
            <a:r>
              <a:rPr lang="en-GB" dirty="0"/>
              <a:t>A </a:t>
            </a:r>
            <a:r>
              <a:rPr lang="en-GB" dirty="0">
                <a:latin typeface="Courier New" panose="02070309020205020404" pitchFamily="49" charset="0"/>
              </a:rPr>
              <a:t>sealed</a:t>
            </a:r>
            <a:r>
              <a:rPr lang="en-GB" dirty="0"/>
              <a:t> class is implicitly </a:t>
            </a:r>
            <a:r>
              <a:rPr lang="en-GB" dirty="0">
                <a:latin typeface="Courier New" panose="02070309020205020404" pitchFamily="49" charset="0"/>
              </a:rPr>
              <a:t>abstract</a:t>
            </a:r>
          </a:p>
          <a:p>
            <a:endParaRPr lang="en-GB" dirty="0"/>
          </a:p>
          <a:p>
            <a:endParaRPr lang="en-GB" dirty="0"/>
          </a:p>
          <a:p>
            <a:endParaRPr lang="en-GB" dirty="0"/>
          </a:p>
        </p:txBody>
      </p:sp>
      <p:sp>
        <p:nvSpPr>
          <p:cNvPr id="2" name="Title 1"/>
          <p:cNvSpPr>
            <a:spLocks noGrp="1"/>
          </p:cNvSpPr>
          <p:nvPr>
            <p:ph type="title"/>
          </p:nvPr>
        </p:nvSpPr>
        <p:spPr/>
        <p:txBody>
          <a:bodyPr/>
          <a:lstStyle/>
          <a:p>
            <a:pPr eaLnBrk="1" hangingPunct="1"/>
            <a:r>
              <a:rPr lang="en-GB" dirty="0"/>
              <a:t>Defining a Sealed Class (1 of 2)</a:t>
            </a:r>
          </a:p>
        </p:txBody>
      </p:sp>
      <p:sp>
        <p:nvSpPr>
          <p:cNvPr id="9" name="Footer Placeholder 3"/>
          <p:cNvSpPr>
            <a:spLocks noGrp="1"/>
          </p:cNvSpPr>
          <p:nvPr>
            <p:ph type="ftr" sz="quarter" idx="10"/>
          </p:nvPr>
        </p:nvSpPr>
        <p:spPr>
          <a:xfrm>
            <a:off x="8725566" y="6346483"/>
            <a:ext cx="520503" cy="457200"/>
          </a:xfrm>
        </p:spPr>
        <p:txBody>
          <a:bodyPr/>
          <a:lstStyle/>
          <a:p>
            <a:pPr>
              <a:defRPr/>
            </a:pPr>
            <a:fld id="{1FBC76C2-0C74-49C7-97F1-2F2EB457B571}" type="slidenum">
              <a:rPr lang="en-GB"/>
              <a:pPr>
                <a:defRPr/>
              </a:pPr>
              <a:t>20</a:t>
            </a:fld>
            <a:endParaRPr lang="en-GB"/>
          </a:p>
        </p:txBody>
      </p:sp>
      <p:sp>
        <p:nvSpPr>
          <p:cNvPr id="7" name="Rectangle 6"/>
          <p:cNvSpPr>
            <a:spLocks noChangeArrowheads="1"/>
          </p:cNvSpPr>
          <p:nvPr/>
        </p:nvSpPr>
        <p:spPr bwMode="auto">
          <a:xfrm>
            <a:off x="555624" y="3654154"/>
            <a:ext cx="8232776" cy="1385637"/>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b="1" dirty="0">
                <a:solidFill>
                  <a:srgbClr val="FF0000"/>
                </a:solidFill>
                <a:latin typeface="Courier New" panose="02070309020205020404" pitchFamily="49" charset="0"/>
              </a:rPr>
              <a:t>sealed</a:t>
            </a:r>
            <a:r>
              <a:rPr lang="en-GB" sz="1200" dirty="0">
                <a:latin typeface="Courier New" panose="02070309020205020404" pitchFamily="49" charset="0"/>
              </a:rPr>
              <a:t> class Equation</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data class </a:t>
            </a:r>
            <a:r>
              <a:rPr lang="en-GB" sz="1200" dirty="0" err="1">
                <a:latin typeface="Courier New" panose="02070309020205020404" pitchFamily="49" charset="0"/>
              </a:rPr>
              <a:t>LinearEquation</a:t>
            </a:r>
            <a:r>
              <a:rPr lang="en-GB" sz="1200" dirty="0">
                <a:latin typeface="Courier New" panose="02070309020205020404" pitchFamily="49" charset="0"/>
              </a:rPr>
              <a:t>(</a:t>
            </a:r>
            <a:r>
              <a:rPr lang="en-GB" sz="1200" dirty="0" err="1">
                <a:latin typeface="Courier New" panose="02070309020205020404" pitchFamily="49" charset="0"/>
              </a:rPr>
              <a:t>val</a:t>
            </a:r>
            <a:r>
              <a:rPr lang="en-GB" sz="1200" dirty="0">
                <a:latin typeface="Courier New" panose="02070309020205020404" pitchFamily="49" charset="0"/>
              </a:rPr>
              <a:t> a: Int, </a:t>
            </a:r>
            <a:r>
              <a:rPr lang="en-GB" sz="1200" dirty="0" err="1">
                <a:latin typeface="Courier New" panose="02070309020205020404" pitchFamily="49" charset="0"/>
              </a:rPr>
              <a:t>val</a:t>
            </a:r>
            <a:r>
              <a:rPr lang="en-GB" sz="1200" dirty="0">
                <a:latin typeface="Courier New" panose="02070309020205020404" pitchFamily="49" charset="0"/>
              </a:rPr>
              <a:t> b: Int) : Equation()</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data class </a:t>
            </a:r>
            <a:r>
              <a:rPr lang="en-GB" sz="1200" dirty="0" err="1">
                <a:latin typeface="Courier New" panose="02070309020205020404" pitchFamily="49" charset="0"/>
              </a:rPr>
              <a:t>QuadraticEquation</a:t>
            </a:r>
            <a:r>
              <a:rPr lang="en-GB" sz="1200" dirty="0">
                <a:latin typeface="Courier New" panose="02070309020205020404" pitchFamily="49" charset="0"/>
              </a:rPr>
              <a:t>(</a:t>
            </a:r>
            <a:r>
              <a:rPr lang="en-GB" sz="1200" dirty="0" err="1">
                <a:latin typeface="Courier New" panose="02070309020205020404" pitchFamily="49" charset="0"/>
              </a:rPr>
              <a:t>val</a:t>
            </a:r>
            <a:r>
              <a:rPr lang="en-GB" sz="1200" dirty="0">
                <a:latin typeface="Courier New" panose="02070309020205020404" pitchFamily="49" charset="0"/>
              </a:rPr>
              <a:t> a: Int, </a:t>
            </a:r>
            <a:r>
              <a:rPr lang="en-GB" sz="1200" dirty="0" err="1">
                <a:latin typeface="Courier New" panose="02070309020205020404" pitchFamily="49" charset="0"/>
              </a:rPr>
              <a:t>val</a:t>
            </a:r>
            <a:r>
              <a:rPr lang="en-GB" sz="1200" dirty="0">
                <a:latin typeface="Courier New" panose="02070309020205020404" pitchFamily="49" charset="0"/>
              </a:rPr>
              <a:t> b: Int, </a:t>
            </a:r>
            <a:r>
              <a:rPr lang="en-GB" sz="1200" dirty="0" err="1">
                <a:latin typeface="Courier New" panose="02070309020205020404" pitchFamily="49" charset="0"/>
              </a:rPr>
              <a:t>val</a:t>
            </a:r>
            <a:r>
              <a:rPr lang="en-GB" sz="1200" dirty="0">
                <a:latin typeface="Courier New" panose="02070309020205020404" pitchFamily="49" charset="0"/>
              </a:rPr>
              <a:t> c: Int) : Equation()</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data class </a:t>
            </a:r>
            <a:r>
              <a:rPr lang="en-GB" sz="1200" dirty="0" err="1">
                <a:latin typeface="Courier New" panose="02070309020205020404" pitchFamily="49" charset="0"/>
              </a:rPr>
              <a:t>CubicEquation</a:t>
            </a:r>
            <a:r>
              <a:rPr lang="en-GB" sz="1200" dirty="0">
                <a:latin typeface="Courier New" panose="02070309020205020404" pitchFamily="49" charset="0"/>
              </a:rPr>
              <a:t>(</a:t>
            </a:r>
            <a:r>
              <a:rPr lang="en-GB" sz="1200" dirty="0" err="1">
                <a:latin typeface="Courier New" panose="02070309020205020404" pitchFamily="49" charset="0"/>
              </a:rPr>
              <a:t>val</a:t>
            </a:r>
            <a:r>
              <a:rPr lang="en-GB" sz="1200" dirty="0">
                <a:latin typeface="Courier New" panose="02070309020205020404" pitchFamily="49" charset="0"/>
              </a:rPr>
              <a:t> a: Int, </a:t>
            </a:r>
            <a:r>
              <a:rPr lang="en-GB" sz="1200" dirty="0" err="1">
                <a:latin typeface="Courier New" panose="02070309020205020404" pitchFamily="49" charset="0"/>
              </a:rPr>
              <a:t>val</a:t>
            </a:r>
            <a:r>
              <a:rPr lang="en-GB" sz="1200" dirty="0">
                <a:latin typeface="Courier New" panose="02070309020205020404" pitchFamily="49" charset="0"/>
              </a:rPr>
              <a:t> b: Int, </a:t>
            </a:r>
            <a:r>
              <a:rPr lang="en-GB" sz="1200" dirty="0" err="1">
                <a:latin typeface="Courier New" panose="02070309020205020404" pitchFamily="49" charset="0"/>
              </a:rPr>
              <a:t>val</a:t>
            </a:r>
            <a:r>
              <a:rPr lang="en-GB" sz="1200" dirty="0">
                <a:latin typeface="Courier New" panose="02070309020205020404" pitchFamily="49" charset="0"/>
              </a:rPr>
              <a:t> c: Int, </a:t>
            </a:r>
            <a:r>
              <a:rPr lang="en-GB" sz="1200" dirty="0" err="1">
                <a:latin typeface="Courier New" panose="02070309020205020404" pitchFamily="49" charset="0"/>
              </a:rPr>
              <a:t>val</a:t>
            </a:r>
            <a:r>
              <a:rPr lang="en-GB" sz="1200" dirty="0">
                <a:latin typeface="Courier New" panose="02070309020205020404" pitchFamily="49" charset="0"/>
              </a:rPr>
              <a:t> d: Int) : Equation()</a:t>
            </a:r>
          </a:p>
        </p:txBody>
      </p:sp>
      <p:sp>
        <p:nvSpPr>
          <p:cNvPr id="8" name="TextBox 7">
            <a:extLst>
              <a:ext uri="{FF2B5EF4-FFF2-40B4-BE49-F238E27FC236}">
                <a16:creationId xmlns:a16="http://schemas.microsoft.com/office/drawing/2014/main" id="{4A2FB264-FB7F-46BF-9D8B-97AE8E05A39C}"/>
              </a:ext>
            </a:extLst>
          </p:cNvPr>
          <p:cNvSpPr txBox="1"/>
          <p:nvPr/>
        </p:nvSpPr>
        <p:spPr>
          <a:xfrm>
            <a:off x="6242513" y="5124652"/>
            <a:ext cx="2694969"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inheritance.demo10.Types.kt</a:t>
            </a:r>
          </a:p>
        </p:txBody>
      </p:sp>
    </p:spTree>
    <p:extLst>
      <p:ext uri="{BB962C8B-B14F-4D97-AF65-F5344CB8AC3E}">
        <p14:creationId xmlns:p14="http://schemas.microsoft.com/office/powerpoint/2010/main" val="1164066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a:t>Sealed classes allow compiler to detect potential bugs</a:t>
            </a:r>
          </a:p>
          <a:p>
            <a:pPr lvl="1"/>
            <a:r>
              <a:rPr lang="en-GB" dirty="0"/>
              <a:t>E.g. failing to match all possible subclasses in </a:t>
            </a:r>
            <a:r>
              <a:rPr lang="en-GB" dirty="0">
                <a:solidFill>
                  <a:srgbClr val="FF0000"/>
                </a:solidFill>
                <a:latin typeface="Courier New" panose="02070309020205020404" pitchFamily="49" charset="0"/>
              </a:rPr>
              <a:t>when</a:t>
            </a:r>
          </a:p>
          <a:p>
            <a:pPr lvl="1"/>
            <a:endParaRPr lang="en-GB" dirty="0"/>
          </a:p>
          <a:p>
            <a:r>
              <a:rPr lang="en-GB" dirty="0"/>
              <a:t>Consider the following example:</a:t>
            </a:r>
          </a:p>
          <a:p>
            <a:endParaRPr lang="en-GB" dirty="0"/>
          </a:p>
          <a:p>
            <a:endParaRPr lang="en-GB" dirty="0"/>
          </a:p>
          <a:p>
            <a:endParaRPr lang="en-GB" dirty="0"/>
          </a:p>
          <a:p>
            <a:pPr lvl="1"/>
            <a:endParaRPr lang="en-GB" dirty="0"/>
          </a:p>
          <a:p>
            <a:pPr lvl="1"/>
            <a:endParaRPr lang="en-GB" dirty="0"/>
          </a:p>
          <a:p>
            <a:r>
              <a:rPr lang="en-GB" dirty="0"/>
              <a:t>Aside: For info about serializing sealed classes, see demo package </a:t>
            </a:r>
            <a:r>
              <a:rPr lang="en-GB" dirty="0">
                <a:latin typeface="Courier New" panose="02070309020205020404" pitchFamily="49" charset="0"/>
                <a:cs typeface="Courier New" panose="02070309020205020404" pitchFamily="49" charset="0"/>
              </a:rPr>
              <a:t>inheritance</a:t>
            </a:r>
            <a:r>
              <a:rPr lang="en-GB">
                <a:latin typeface="Courier New" panose="02070309020205020404" pitchFamily="49" charset="0"/>
                <a:cs typeface="Courier New" panose="02070309020205020404" pitchFamily="49" charset="0"/>
              </a:rPr>
              <a:t>.demo10b</a:t>
            </a:r>
            <a:r>
              <a:rPr lang="en-GB"/>
              <a:t>, </a:t>
            </a:r>
            <a:r>
              <a:rPr lang="en-GB" dirty="0"/>
              <a:t>and also see:</a:t>
            </a:r>
          </a:p>
          <a:p>
            <a:pPr lvl="1"/>
            <a:r>
              <a:rPr lang="en-GB" dirty="0">
                <a:hlinkClick r:id="rId3"/>
              </a:rPr>
              <a:t>https://kotlinlang.org/api/kotlinx.serialization/kotlinx-serialization-core/kotlinx.serialization/-sealed-class-serializer/</a:t>
            </a:r>
            <a:r>
              <a:rPr lang="en-GB" dirty="0"/>
              <a:t> </a:t>
            </a:r>
          </a:p>
        </p:txBody>
      </p:sp>
      <p:sp>
        <p:nvSpPr>
          <p:cNvPr id="2" name="Title 1"/>
          <p:cNvSpPr>
            <a:spLocks noGrp="1"/>
          </p:cNvSpPr>
          <p:nvPr>
            <p:ph type="title"/>
          </p:nvPr>
        </p:nvSpPr>
        <p:spPr/>
        <p:txBody>
          <a:bodyPr/>
          <a:lstStyle/>
          <a:p>
            <a:pPr eaLnBrk="1" hangingPunct="1"/>
            <a:r>
              <a:rPr lang="en-GB" dirty="0"/>
              <a:t>Defining a Sealed Class (2 of 2)</a:t>
            </a:r>
          </a:p>
        </p:txBody>
      </p:sp>
      <p:sp>
        <p:nvSpPr>
          <p:cNvPr id="9" name="Footer Placeholder 3"/>
          <p:cNvSpPr>
            <a:spLocks noGrp="1"/>
          </p:cNvSpPr>
          <p:nvPr>
            <p:ph type="ftr" sz="quarter" idx="10"/>
          </p:nvPr>
        </p:nvSpPr>
        <p:spPr>
          <a:xfrm>
            <a:off x="8725566" y="6346483"/>
            <a:ext cx="520503" cy="457200"/>
          </a:xfrm>
        </p:spPr>
        <p:txBody>
          <a:bodyPr/>
          <a:lstStyle/>
          <a:p>
            <a:pPr>
              <a:defRPr/>
            </a:pPr>
            <a:fld id="{1FBC76C2-0C74-49C7-97F1-2F2EB457B571}" type="slidenum">
              <a:rPr lang="en-GB"/>
              <a:pPr>
                <a:defRPr/>
              </a:pPr>
              <a:t>21</a:t>
            </a:fld>
            <a:endParaRPr lang="en-GB"/>
          </a:p>
        </p:txBody>
      </p:sp>
      <p:sp>
        <p:nvSpPr>
          <p:cNvPr id="7" name="Rectangle 6"/>
          <p:cNvSpPr>
            <a:spLocks noChangeArrowheads="1"/>
          </p:cNvSpPr>
          <p:nvPr/>
        </p:nvSpPr>
        <p:spPr bwMode="auto">
          <a:xfrm>
            <a:off x="555624" y="2911469"/>
            <a:ext cx="8232776" cy="1754969"/>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 Because Equation is a sealed class, Kotlin knows the exhaustive set of subclasses. </a:t>
            </a:r>
          </a:p>
          <a:p>
            <a:pPr defTabSz="739775">
              <a:defRPr/>
            </a:pPr>
            <a:r>
              <a:rPr lang="en-GB" sz="1200" dirty="0">
                <a:latin typeface="Courier New" panose="02070309020205020404" pitchFamily="49" charset="0"/>
              </a:rPr>
              <a:t>//   - If our "when" forgets a subclass, Kotlin will complain.</a:t>
            </a:r>
          </a:p>
          <a:p>
            <a:pPr defTabSz="739775">
              <a:defRPr/>
            </a:pPr>
            <a:r>
              <a:rPr lang="en-GB" sz="1200" dirty="0">
                <a:latin typeface="Courier New" panose="02070309020205020404" pitchFamily="49" charset="0"/>
              </a:rPr>
              <a:t>//   - If our "when" includes all subclasses, Kotlin doesn't expect an "else" branch.</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fun process(</a:t>
            </a:r>
            <a:r>
              <a:rPr lang="en-GB" sz="1200" dirty="0" err="1">
                <a:latin typeface="Courier New" panose="02070309020205020404" pitchFamily="49" charset="0"/>
              </a:rPr>
              <a:t>eq</a:t>
            </a:r>
            <a:r>
              <a:rPr lang="en-GB" sz="1200" dirty="0">
                <a:latin typeface="Courier New" panose="02070309020205020404" pitchFamily="49" charset="0"/>
              </a:rPr>
              <a:t>: Equation) = when(</a:t>
            </a:r>
            <a:r>
              <a:rPr lang="en-GB" sz="1200" dirty="0" err="1">
                <a:latin typeface="Courier New" panose="02070309020205020404" pitchFamily="49" charset="0"/>
              </a:rPr>
              <a:t>eq</a:t>
            </a:r>
            <a:r>
              <a:rPr lang="en-GB" sz="1200" dirty="0">
                <a:latin typeface="Courier New" panose="02070309020205020404" pitchFamily="49" charset="0"/>
              </a:rPr>
              <a:t>) {</a:t>
            </a:r>
          </a:p>
          <a:p>
            <a:pPr defTabSz="739775">
              <a:defRPr/>
            </a:pPr>
            <a:r>
              <a:rPr lang="en-GB" sz="1200" dirty="0">
                <a:latin typeface="Courier New" panose="02070309020205020404" pitchFamily="49" charset="0"/>
              </a:rPr>
              <a:t>    is </a:t>
            </a:r>
            <a:r>
              <a:rPr lang="en-GB" sz="1200" dirty="0" err="1">
                <a:latin typeface="Courier New" panose="02070309020205020404" pitchFamily="49" charset="0"/>
              </a:rPr>
              <a:t>LinearEquation</a:t>
            </a:r>
            <a:r>
              <a:rPr lang="en-GB" sz="1200" dirty="0">
                <a:latin typeface="Courier New" panose="02070309020205020404" pitchFamily="49" charset="0"/>
              </a:rPr>
              <a:t>    -&gt; "It's a linear equation, $</a:t>
            </a:r>
            <a:r>
              <a:rPr lang="en-GB" sz="1200" dirty="0" err="1">
                <a:latin typeface="Courier New" panose="02070309020205020404" pitchFamily="49" charset="0"/>
              </a:rPr>
              <a:t>eq</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    is </a:t>
            </a:r>
            <a:r>
              <a:rPr lang="en-GB" sz="1200" dirty="0" err="1">
                <a:latin typeface="Courier New" panose="02070309020205020404" pitchFamily="49" charset="0"/>
              </a:rPr>
              <a:t>QuadraticEquation</a:t>
            </a:r>
            <a:r>
              <a:rPr lang="en-GB" sz="1200" dirty="0">
                <a:latin typeface="Courier New" panose="02070309020205020404" pitchFamily="49" charset="0"/>
              </a:rPr>
              <a:t> -&gt; "It's a quadratic equation, $</a:t>
            </a:r>
            <a:r>
              <a:rPr lang="en-GB" sz="1200" dirty="0" err="1">
                <a:latin typeface="Courier New" panose="02070309020205020404" pitchFamily="49" charset="0"/>
              </a:rPr>
              <a:t>eq</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    is </a:t>
            </a:r>
            <a:r>
              <a:rPr lang="en-GB" sz="1200" dirty="0" err="1">
                <a:latin typeface="Courier New" panose="02070309020205020404" pitchFamily="49" charset="0"/>
              </a:rPr>
              <a:t>CubicEquation</a:t>
            </a:r>
            <a:r>
              <a:rPr lang="en-GB" sz="1200" dirty="0">
                <a:latin typeface="Courier New" panose="02070309020205020404" pitchFamily="49" charset="0"/>
              </a:rPr>
              <a:t>     -&gt; "It's a cubic equation, $</a:t>
            </a:r>
            <a:r>
              <a:rPr lang="en-GB" sz="1200" dirty="0" err="1">
                <a:latin typeface="Courier New" panose="02070309020205020404" pitchFamily="49" charset="0"/>
              </a:rPr>
              <a:t>eq</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a:t>
            </a:r>
          </a:p>
        </p:txBody>
      </p:sp>
      <p:sp>
        <p:nvSpPr>
          <p:cNvPr id="8" name="TextBox 7">
            <a:extLst>
              <a:ext uri="{FF2B5EF4-FFF2-40B4-BE49-F238E27FC236}">
                <a16:creationId xmlns:a16="http://schemas.microsoft.com/office/drawing/2014/main" id="{4A2FB264-FB7F-46BF-9D8B-97AE8E05A39C}"/>
              </a:ext>
            </a:extLst>
          </p:cNvPr>
          <p:cNvSpPr txBox="1"/>
          <p:nvPr/>
        </p:nvSpPr>
        <p:spPr>
          <a:xfrm>
            <a:off x="6187056" y="4754205"/>
            <a:ext cx="2787943"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inheritance.demo10.Client.kt</a:t>
            </a:r>
          </a:p>
        </p:txBody>
      </p:sp>
    </p:spTree>
    <p:extLst>
      <p:ext uri="{BB962C8B-B14F-4D97-AF65-F5344CB8AC3E}">
        <p14:creationId xmlns:p14="http://schemas.microsoft.com/office/powerpoint/2010/main" val="736333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eaLnBrk="1" hangingPunct="1"/>
            <a:r>
              <a:rPr lang="en-GB" dirty="0"/>
              <a:t>Overview of interfaces in Kotlin</a:t>
            </a:r>
          </a:p>
          <a:p>
            <a:pPr eaLnBrk="1" hangingPunct="1"/>
            <a:r>
              <a:rPr lang="en-GB" dirty="0"/>
              <a:t>Defining an interface</a:t>
            </a:r>
          </a:p>
          <a:p>
            <a:pPr eaLnBrk="1" hangingPunct="1"/>
            <a:r>
              <a:rPr lang="en-GB" dirty="0"/>
              <a:t>Implementing an interface</a:t>
            </a:r>
          </a:p>
          <a:p>
            <a:pPr eaLnBrk="1" hangingPunct="1"/>
            <a:r>
              <a:rPr lang="en-GB" dirty="0"/>
              <a:t>Interfaces and polymorphism</a:t>
            </a:r>
          </a:p>
        </p:txBody>
      </p:sp>
      <p:sp>
        <p:nvSpPr>
          <p:cNvPr id="622594" name="Rectangle 2"/>
          <p:cNvSpPr>
            <a:spLocks noGrp="1" noChangeArrowheads="1"/>
          </p:cNvSpPr>
          <p:nvPr>
            <p:ph type="title"/>
          </p:nvPr>
        </p:nvSpPr>
        <p:spPr/>
        <p:txBody>
          <a:bodyPr/>
          <a:lstStyle/>
          <a:p>
            <a:pPr eaLnBrk="1" hangingPunct="1"/>
            <a:r>
              <a:rPr lang="en-GB" dirty="0"/>
              <a:t>3. Interface Essentials</a:t>
            </a:r>
          </a:p>
        </p:txBody>
      </p:sp>
      <p:sp>
        <p:nvSpPr>
          <p:cNvPr id="4" name="Footer Placeholder 3"/>
          <p:cNvSpPr>
            <a:spLocks noGrp="1"/>
          </p:cNvSpPr>
          <p:nvPr>
            <p:ph type="ftr" sz="quarter" idx="10"/>
          </p:nvPr>
        </p:nvSpPr>
        <p:spPr/>
        <p:txBody>
          <a:bodyPr/>
          <a:lstStyle/>
          <a:p>
            <a:pPr>
              <a:defRPr/>
            </a:pPr>
            <a:fld id="{1FBC76C2-0C74-49C7-97F1-2F2EB457B571}" type="slidenum">
              <a:rPr lang="en-GB"/>
              <a:pPr>
                <a:defRPr/>
              </a:pPr>
              <a:t>22</a:t>
            </a:fld>
            <a:endParaRPr lang="en-GB"/>
          </a:p>
        </p:txBody>
      </p:sp>
    </p:spTree>
    <p:extLst>
      <p:ext uri="{BB962C8B-B14F-4D97-AF65-F5344CB8AC3E}">
        <p14:creationId xmlns:p14="http://schemas.microsoft.com/office/powerpoint/2010/main" val="1786059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idx="1"/>
          </p:nvPr>
        </p:nvSpPr>
        <p:spPr/>
        <p:txBody>
          <a:bodyPr/>
          <a:lstStyle/>
          <a:p>
            <a:r>
              <a:rPr lang="en-GB" dirty="0"/>
              <a:t>An interface is like a class, except:</a:t>
            </a:r>
          </a:p>
          <a:p>
            <a:pPr lvl="1"/>
            <a:r>
              <a:rPr lang="en-GB" dirty="0"/>
              <a:t>All members are implicitly open to be overridden</a:t>
            </a:r>
          </a:p>
          <a:p>
            <a:pPr lvl="1"/>
            <a:endParaRPr lang="en-GB" dirty="0"/>
          </a:p>
          <a:p>
            <a:r>
              <a:rPr lang="en-GB" dirty="0"/>
              <a:t>A Kotlin interface can define:</a:t>
            </a:r>
          </a:p>
          <a:p>
            <a:pPr lvl="1"/>
            <a:r>
              <a:rPr lang="en-GB" dirty="0"/>
              <a:t>Abstract functions</a:t>
            </a:r>
          </a:p>
          <a:p>
            <a:pPr lvl="1"/>
            <a:r>
              <a:rPr lang="en-GB" dirty="0"/>
              <a:t>Abstract properties</a:t>
            </a:r>
          </a:p>
          <a:p>
            <a:pPr lvl="1"/>
            <a:r>
              <a:rPr lang="en-GB" dirty="0"/>
              <a:t>Functions with default implementations</a:t>
            </a:r>
          </a:p>
          <a:p>
            <a:pPr lvl="1"/>
            <a:r>
              <a:rPr lang="en-GB" dirty="0"/>
              <a:t>Properties with default accessor(s) implementations</a:t>
            </a:r>
          </a:p>
          <a:p>
            <a:pPr lvl="1"/>
            <a:endParaRPr lang="en-GB" dirty="0"/>
          </a:p>
          <a:p>
            <a:r>
              <a:rPr lang="en-GB" dirty="0"/>
              <a:t>In a Kotlin interface, you can't define:</a:t>
            </a:r>
          </a:p>
          <a:p>
            <a:pPr lvl="1"/>
            <a:r>
              <a:rPr lang="en-GB" dirty="0"/>
              <a:t>State (i.e., properties without accessors)</a:t>
            </a:r>
          </a:p>
          <a:p>
            <a:pPr lvl="1"/>
            <a:r>
              <a:rPr lang="en-GB" dirty="0"/>
              <a:t>Constructors (no need)</a:t>
            </a:r>
          </a:p>
        </p:txBody>
      </p:sp>
      <p:sp>
        <p:nvSpPr>
          <p:cNvPr id="28675" name="Rectangle 2"/>
          <p:cNvSpPr>
            <a:spLocks noGrp="1" noChangeArrowheads="1"/>
          </p:cNvSpPr>
          <p:nvPr>
            <p:ph type="title"/>
          </p:nvPr>
        </p:nvSpPr>
        <p:spPr/>
        <p:txBody>
          <a:bodyPr/>
          <a:lstStyle/>
          <a:p>
            <a:pPr eaLnBrk="1" hangingPunct="1"/>
            <a:r>
              <a:rPr lang="en-GB" dirty="0"/>
              <a:t>Overview of Interfaces in Kotlin</a:t>
            </a:r>
          </a:p>
        </p:txBody>
      </p:sp>
      <p:sp>
        <p:nvSpPr>
          <p:cNvPr id="5" name="Footer Placeholder 3"/>
          <p:cNvSpPr>
            <a:spLocks noGrp="1"/>
          </p:cNvSpPr>
          <p:nvPr>
            <p:ph type="ftr" sz="quarter" idx="10"/>
          </p:nvPr>
        </p:nvSpPr>
        <p:spPr/>
        <p:txBody>
          <a:bodyPr/>
          <a:lstStyle/>
          <a:p>
            <a:pPr>
              <a:defRPr/>
            </a:pPr>
            <a:fld id="{30CE4A5E-CEAF-498A-AAA4-A00954F3AE4F}" type="slidenum">
              <a:rPr lang="en-GB"/>
              <a:pPr>
                <a:defRPr/>
              </a:pPr>
              <a:t>23</a:t>
            </a:fld>
            <a:endParaRPr lang="en-GB"/>
          </a:p>
        </p:txBody>
      </p:sp>
    </p:spTree>
    <p:extLst>
      <p:ext uri="{BB962C8B-B14F-4D97-AF65-F5344CB8AC3E}">
        <p14:creationId xmlns:p14="http://schemas.microsoft.com/office/powerpoint/2010/main" val="173220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a:t>Here's an example of how to define an interface</a:t>
            </a:r>
          </a:p>
        </p:txBody>
      </p:sp>
      <p:sp>
        <p:nvSpPr>
          <p:cNvPr id="2" name="Title 1"/>
          <p:cNvSpPr>
            <a:spLocks noGrp="1"/>
          </p:cNvSpPr>
          <p:nvPr>
            <p:ph type="title"/>
          </p:nvPr>
        </p:nvSpPr>
        <p:spPr/>
        <p:txBody>
          <a:bodyPr/>
          <a:lstStyle/>
          <a:p>
            <a:pPr eaLnBrk="1" hangingPunct="1"/>
            <a:r>
              <a:rPr lang="en-GB" dirty="0"/>
              <a:t>Defining an Interface</a:t>
            </a:r>
          </a:p>
        </p:txBody>
      </p:sp>
      <p:sp>
        <p:nvSpPr>
          <p:cNvPr id="9" name="Footer Placeholder 3"/>
          <p:cNvSpPr>
            <a:spLocks noGrp="1"/>
          </p:cNvSpPr>
          <p:nvPr>
            <p:ph type="ftr" sz="quarter" idx="10"/>
          </p:nvPr>
        </p:nvSpPr>
        <p:spPr>
          <a:xfrm>
            <a:off x="8725566" y="6346483"/>
            <a:ext cx="520503" cy="457200"/>
          </a:xfrm>
        </p:spPr>
        <p:txBody>
          <a:bodyPr/>
          <a:lstStyle/>
          <a:p>
            <a:pPr>
              <a:defRPr/>
            </a:pPr>
            <a:fld id="{1FBC76C2-0C74-49C7-97F1-2F2EB457B571}" type="slidenum">
              <a:rPr lang="en-GB"/>
              <a:pPr>
                <a:defRPr/>
              </a:pPr>
              <a:t>24</a:t>
            </a:fld>
            <a:endParaRPr lang="en-GB"/>
          </a:p>
        </p:txBody>
      </p:sp>
      <p:sp>
        <p:nvSpPr>
          <p:cNvPr id="6" name="Rectangle 5"/>
          <p:cNvSpPr>
            <a:spLocks noChangeArrowheads="1"/>
          </p:cNvSpPr>
          <p:nvPr/>
        </p:nvSpPr>
        <p:spPr bwMode="auto">
          <a:xfrm>
            <a:off x="555624" y="1695766"/>
            <a:ext cx="8232776" cy="3232296"/>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interface Shape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 Abstract function.</a:t>
            </a:r>
          </a:p>
          <a:p>
            <a:pPr defTabSz="739775">
              <a:defRPr/>
            </a:pPr>
            <a:r>
              <a:rPr lang="en-GB" sz="1200" dirty="0">
                <a:latin typeface="Courier New" panose="02070309020205020404" pitchFamily="49" charset="0"/>
              </a:rPr>
              <a:t>    fun draw()</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 Abstract property.</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val</a:t>
            </a:r>
            <a:r>
              <a:rPr lang="en-GB" sz="1200" dirty="0">
                <a:latin typeface="Courier New" panose="02070309020205020404" pitchFamily="49" charset="0"/>
              </a:rPr>
              <a:t> </a:t>
            </a:r>
            <a:r>
              <a:rPr lang="en-GB" sz="1200" dirty="0" err="1">
                <a:latin typeface="Courier New" panose="02070309020205020404" pitchFamily="49" charset="0"/>
              </a:rPr>
              <a:t>numSides</a:t>
            </a:r>
            <a:r>
              <a:rPr lang="en-GB" sz="1200" dirty="0">
                <a:latin typeface="Courier New" panose="02070309020205020404" pitchFamily="49" charset="0"/>
              </a:rPr>
              <a:t>: Int</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 Function with default implementation.</a:t>
            </a:r>
          </a:p>
          <a:p>
            <a:pPr defTabSz="739775">
              <a:defRPr/>
            </a:pPr>
            <a:r>
              <a:rPr lang="en-GB" sz="1200" dirty="0">
                <a:latin typeface="Courier New" panose="02070309020205020404" pitchFamily="49" charset="0"/>
              </a:rPr>
              <a:t>    fun </a:t>
            </a:r>
            <a:r>
              <a:rPr lang="en-GB" sz="1200" dirty="0" err="1">
                <a:latin typeface="Courier New" panose="02070309020205020404" pitchFamily="49" charset="0"/>
              </a:rPr>
              <a:t>sumOfInteriorAngles</a:t>
            </a:r>
            <a:r>
              <a:rPr lang="en-GB" sz="1200" dirty="0">
                <a:latin typeface="Courier New" panose="02070309020205020404" pitchFamily="49" charset="0"/>
              </a:rPr>
              <a:t>() : Double {</a:t>
            </a:r>
          </a:p>
          <a:p>
            <a:pPr defTabSz="739775">
              <a:defRPr/>
            </a:pPr>
            <a:r>
              <a:rPr lang="en-GB" sz="1200" dirty="0">
                <a:latin typeface="Courier New" panose="02070309020205020404" pitchFamily="49" charset="0"/>
              </a:rPr>
              <a:t>        return 180.0 * (</a:t>
            </a:r>
            <a:r>
              <a:rPr lang="en-GB" sz="1200" dirty="0" err="1">
                <a:latin typeface="Courier New" panose="02070309020205020404" pitchFamily="49" charset="0"/>
              </a:rPr>
              <a:t>numSides</a:t>
            </a:r>
            <a:r>
              <a:rPr lang="en-GB" sz="1200" dirty="0">
                <a:latin typeface="Courier New" panose="02070309020205020404" pitchFamily="49" charset="0"/>
              </a:rPr>
              <a:t> - 2)</a:t>
            </a:r>
          </a:p>
          <a:p>
            <a:pPr defTabSz="739775">
              <a:defRPr/>
            </a:pPr>
            <a:r>
              <a:rPr lang="en-GB" sz="1200" dirty="0">
                <a:latin typeface="Courier New" panose="02070309020205020404" pitchFamily="49" charset="0"/>
              </a:rPr>
              <a:t>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 Property with default accessor(s) implementation.</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val</a:t>
            </a:r>
            <a:r>
              <a:rPr lang="en-GB" sz="1200" dirty="0">
                <a:latin typeface="Courier New" panose="02070309020205020404" pitchFamily="49" charset="0"/>
              </a:rPr>
              <a:t> description: String</a:t>
            </a:r>
          </a:p>
          <a:p>
            <a:pPr defTabSz="739775">
              <a:defRPr/>
            </a:pPr>
            <a:r>
              <a:rPr lang="en-GB" sz="1200" dirty="0">
                <a:latin typeface="Courier New" panose="02070309020205020404" pitchFamily="49" charset="0"/>
              </a:rPr>
              <a:t>        get() = "I'm a ${this::</a:t>
            </a:r>
            <a:r>
              <a:rPr lang="en-GB" sz="1200" dirty="0" err="1">
                <a:latin typeface="Courier New" panose="02070309020205020404" pitchFamily="49" charset="0"/>
              </a:rPr>
              <a:t>class.simpleName</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a:t>
            </a:r>
          </a:p>
        </p:txBody>
      </p:sp>
      <p:sp>
        <p:nvSpPr>
          <p:cNvPr id="8" name="TextBox 7">
            <a:extLst>
              <a:ext uri="{FF2B5EF4-FFF2-40B4-BE49-F238E27FC236}">
                <a16:creationId xmlns:a16="http://schemas.microsoft.com/office/drawing/2014/main" id="{4A2FB264-FB7F-46BF-9D8B-97AE8E05A39C}"/>
              </a:ext>
            </a:extLst>
          </p:cNvPr>
          <p:cNvSpPr txBox="1"/>
          <p:nvPr/>
        </p:nvSpPr>
        <p:spPr>
          <a:xfrm>
            <a:off x="6180746" y="4651063"/>
            <a:ext cx="2601995"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inheritance.demo11 package</a:t>
            </a:r>
          </a:p>
        </p:txBody>
      </p:sp>
    </p:spTree>
    <p:extLst>
      <p:ext uri="{BB962C8B-B14F-4D97-AF65-F5344CB8AC3E}">
        <p14:creationId xmlns:p14="http://schemas.microsoft.com/office/powerpoint/2010/main" val="1696859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a:t>Here's how a class can implement an interface…</a:t>
            </a:r>
          </a:p>
          <a:p>
            <a:pPr lvl="1"/>
            <a:r>
              <a:rPr lang="en-GB" dirty="0"/>
              <a:t>You </a:t>
            </a:r>
            <a:r>
              <a:rPr lang="en-GB" u="sng" dirty="0"/>
              <a:t>must</a:t>
            </a:r>
            <a:r>
              <a:rPr lang="en-GB" dirty="0"/>
              <a:t> override abstract members</a:t>
            </a:r>
          </a:p>
          <a:p>
            <a:pPr lvl="1"/>
            <a:r>
              <a:rPr lang="en-GB" dirty="0"/>
              <a:t>You </a:t>
            </a:r>
            <a:r>
              <a:rPr lang="en-GB" u="sng" dirty="0"/>
              <a:t>can</a:t>
            </a:r>
            <a:r>
              <a:rPr lang="en-GB" dirty="0"/>
              <a:t> override members that have a default implementation</a:t>
            </a:r>
          </a:p>
        </p:txBody>
      </p:sp>
      <p:sp>
        <p:nvSpPr>
          <p:cNvPr id="2" name="Title 1"/>
          <p:cNvSpPr>
            <a:spLocks noGrp="1"/>
          </p:cNvSpPr>
          <p:nvPr>
            <p:ph type="title"/>
          </p:nvPr>
        </p:nvSpPr>
        <p:spPr/>
        <p:txBody>
          <a:bodyPr/>
          <a:lstStyle/>
          <a:p>
            <a:pPr eaLnBrk="1" hangingPunct="1"/>
            <a:r>
              <a:rPr lang="en-GB" dirty="0"/>
              <a:t>Implementing an Interface</a:t>
            </a:r>
          </a:p>
        </p:txBody>
      </p:sp>
      <p:sp>
        <p:nvSpPr>
          <p:cNvPr id="9" name="Footer Placeholder 3"/>
          <p:cNvSpPr>
            <a:spLocks noGrp="1"/>
          </p:cNvSpPr>
          <p:nvPr>
            <p:ph type="ftr" sz="quarter" idx="10"/>
          </p:nvPr>
        </p:nvSpPr>
        <p:spPr>
          <a:xfrm>
            <a:off x="8725566" y="6346483"/>
            <a:ext cx="520503" cy="457200"/>
          </a:xfrm>
        </p:spPr>
        <p:txBody>
          <a:bodyPr/>
          <a:lstStyle/>
          <a:p>
            <a:pPr>
              <a:defRPr/>
            </a:pPr>
            <a:fld id="{1FBC76C2-0C74-49C7-97F1-2F2EB457B571}" type="slidenum">
              <a:rPr lang="en-GB"/>
              <a:pPr>
                <a:defRPr/>
              </a:pPr>
              <a:t>25</a:t>
            </a:fld>
            <a:endParaRPr lang="en-GB"/>
          </a:p>
        </p:txBody>
      </p:sp>
      <p:sp>
        <p:nvSpPr>
          <p:cNvPr id="6" name="Rectangle 5"/>
          <p:cNvSpPr>
            <a:spLocks noChangeArrowheads="1"/>
          </p:cNvSpPr>
          <p:nvPr/>
        </p:nvSpPr>
        <p:spPr bwMode="auto">
          <a:xfrm>
            <a:off x="555624" y="2423598"/>
            <a:ext cx="8232776" cy="1570303"/>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class Triangle(</a:t>
            </a:r>
            <a:r>
              <a:rPr lang="en-GB" sz="1200" dirty="0" err="1">
                <a:latin typeface="Courier New" panose="02070309020205020404" pitchFamily="49" charset="0"/>
              </a:rPr>
              <a:t>val</a:t>
            </a:r>
            <a:r>
              <a:rPr lang="en-GB" sz="1200" dirty="0">
                <a:latin typeface="Courier New" panose="02070309020205020404" pitchFamily="49" charset="0"/>
              </a:rPr>
              <a:t> p1: Point, </a:t>
            </a:r>
            <a:r>
              <a:rPr lang="en-GB" sz="1200" dirty="0" err="1">
                <a:latin typeface="Courier New" panose="02070309020205020404" pitchFamily="49" charset="0"/>
              </a:rPr>
              <a:t>val</a:t>
            </a:r>
            <a:r>
              <a:rPr lang="en-GB" sz="1200" dirty="0">
                <a:latin typeface="Courier New" panose="02070309020205020404" pitchFamily="49" charset="0"/>
              </a:rPr>
              <a:t> p2: Point, </a:t>
            </a:r>
            <a:r>
              <a:rPr lang="en-GB" sz="1200" dirty="0" err="1">
                <a:latin typeface="Courier New" panose="02070309020205020404" pitchFamily="49" charset="0"/>
              </a:rPr>
              <a:t>val</a:t>
            </a:r>
            <a:r>
              <a:rPr lang="en-GB" sz="1200" dirty="0">
                <a:latin typeface="Courier New" panose="02070309020205020404" pitchFamily="49" charset="0"/>
              </a:rPr>
              <a:t> p3: Point) </a:t>
            </a:r>
            <a:r>
              <a:rPr lang="en-GB" sz="1200" b="1" dirty="0">
                <a:solidFill>
                  <a:srgbClr val="FF0000"/>
                </a:solidFill>
                <a:latin typeface="Courier New" panose="02070309020205020404" pitchFamily="49" charset="0"/>
              </a:rPr>
              <a:t>: Shape </a:t>
            </a:r>
            <a:r>
              <a:rPr lang="en-GB" sz="1200" dirty="0">
                <a:latin typeface="Courier New" panose="02070309020205020404" pitchFamily="49" charset="0"/>
              </a:rPr>
              <a:t>{</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override</a:t>
            </a:r>
            <a:r>
              <a:rPr lang="en-GB" sz="1200" dirty="0">
                <a:latin typeface="Courier New" panose="02070309020205020404" pitchFamily="49" charset="0"/>
              </a:rPr>
              <a:t> fun draw() {</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("Drawing a Triangle with points $p1, $p2, $p3")</a:t>
            </a:r>
          </a:p>
          <a:p>
            <a:pPr defTabSz="739775">
              <a:defRPr/>
            </a:pPr>
            <a:r>
              <a:rPr lang="en-GB" sz="1200" dirty="0">
                <a:latin typeface="Courier New" panose="02070309020205020404" pitchFamily="49" charset="0"/>
              </a:rPr>
              <a:t>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override</a:t>
            </a:r>
            <a:r>
              <a:rPr lang="en-GB" sz="1200" dirty="0">
                <a:latin typeface="Courier New" panose="02070309020205020404" pitchFamily="49" charset="0"/>
              </a:rPr>
              <a:t> </a:t>
            </a:r>
            <a:r>
              <a:rPr lang="en-GB" sz="1200" dirty="0" err="1">
                <a:latin typeface="Courier New" panose="02070309020205020404" pitchFamily="49" charset="0"/>
              </a:rPr>
              <a:t>val</a:t>
            </a:r>
            <a:r>
              <a:rPr lang="en-GB" sz="1200" dirty="0">
                <a:latin typeface="Courier New" panose="02070309020205020404" pitchFamily="49" charset="0"/>
              </a:rPr>
              <a:t> </a:t>
            </a:r>
            <a:r>
              <a:rPr lang="en-GB" sz="1200" dirty="0" err="1">
                <a:latin typeface="Courier New" panose="02070309020205020404" pitchFamily="49" charset="0"/>
              </a:rPr>
              <a:t>numSides</a:t>
            </a:r>
            <a:r>
              <a:rPr lang="en-GB" sz="1200" dirty="0">
                <a:latin typeface="Courier New" panose="02070309020205020404" pitchFamily="49" charset="0"/>
              </a:rPr>
              <a:t>: Int = 3</a:t>
            </a:r>
          </a:p>
          <a:p>
            <a:pPr defTabSz="739775">
              <a:defRPr/>
            </a:pPr>
            <a:r>
              <a:rPr lang="en-GB" sz="1200" dirty="0">
                <a:latin typeface="Courier New" panose="02070309020205020404" pitchFamily="49" charset="0"/>
              </a:rPr>
              <a:t>}</a:t>
            </a:r>
          </a:p>
        </p:txBody>
      </p:sp>
      <p:sp>
        <p:nvSpPr>
          <p:cNvPr id="7" name="Rectangle 6">
            <a:extLst>
              <a:ext uri="{FF2B5EF4-FFF2-40B4-BE49-F238E27FC236}">
                <a16:creationId xmlns:a16="http://schemas.microsoft.com/office/drawing/2014/main" id="{807AD1BA-6DFC-472D-B409-DAB95A7A9298}"/>
              </a:ext>
            </a:extLst>
          </p:cNvPr>
          <p:cNvSpPr>
            <a:spLocks noChangeArrowheads="1"/>
          </p:cNvSpPr>
          <p:nvPr/>
        </p:nvSpPr>
        <p:spPr bwMode="auto">
          <a:xfrm>
            <a:off x="549965" y="4212203"/>
            <a:ext cx="8232776" cy="2124300"/>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class Quadrilateral(</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val</a:t>
            </a:r>
            <a:r>
              <a:rPr lang="en-GB" sz="1200" dirty="0">
                <a:latin typeface="Courier New" panose="02070309020205020404" pitchFamily="49" charset="0"/>
              </a:rPr>
              <a:t> p1: Point,</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val</a:t>
            </a:r>
            <a:r>
              <a:rPr lang="en-GB" sz="1200" dirty="0">
                <a:latin typeface="Courier New" panose="02070309020205020404" pitchFamily="49" charset="0"/>
              </a:rPr>
              <a:t> p2: Point,</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val</a:t>
            </a:r>
            <a:r>
              <a:rPr lang="en-GB" sz="1200" dirty="0">
                <a:latin typeface="Courier New" panose="02070309020205020404" pitchFamily="49" charset="0"/>
              </a:rPr>
              <a:t> p3: Point,</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val</a:t>
            </a:r>
            <a:r>
              <a:rPr lang="en-GB" sz="1200" dirty="0">
                <a:latin typeface="Courier New" panose="02070309020205020404" pitchFamily="49" charset="0"/>
              </a:rPr>
              <a:t> p4: Point,</a:t>
            </a:r>
          </a:p>
          <a:p>
            <a:pPr defTabSz="739775">
              <a:defRPr/>
            </a:pP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override </a:t>
            </a:r>
            <a:r>
              <a:rPr lang="en-GB" sz="1200" b="1" dirty="0" err="1">
                <a:solidFill>
                  <a:srgbClr val="FF0000"/>
                </a:solidFill>
                <a:latin typeface="Courier New" panose="02070309020205020404" pitchFamily="49" charset="0"/>
              </a:rPr>
              <a:t>val</a:t>
            </a:r>
            <a:r>
              <a:rPr lang="en-GB" sz="1200" b="1" dirty="0">
                <a:solidFill>
                  <a:srgbClr val="FF0000"/>
                </a:solidFill>
                <a:latin typeface="Courier New" panose="02070309020205020404" pitchFamily="49" charset="0"/>
              </a:rPr>
              <a:t> </a:t>
            </a:r>
            <a:r>
              <a:rPr lang="en-GB" sz="1200" b="1" dirty="0" err="1">
                <a:solidFill>
                  <a:srgbClr val="FF0000"/>
                </a:solidFill>
                <a:latin typeface="Courier New" panose="02070309020205020404" pitchFamily="49" charset="0"/>
              </a:rPr>
              <a:t>numSides</a:t>
            </a:r>
            <a:r>
              <a:rPr lang="en-GB" sz="1200" b="1" dirty="0">
                <a:solidFill>
                  <a:srgbClr val="FF0000"/>
                </a:solidFill>
                <a:latin typeface="Courier New" panose="02070309020205020404" pitchFamily="49" charset="0"/>
              </a:rPr>
              <a:t>: Int = 4</a:t>
            </a: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 Shape </a:t>
            </a:r>
            <a:r>
              <a:rPr lang="en-GB" sz="1200" dirty="0">
                <a:latin typeface="Courier New" panose="02070309020205020404" pitchFamily="49" charset="0"/>
              </a:rPr>
              <a:t>{</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override fun draw() {</a:t>
            </a:r>
          </a:p>
          <a:p>
            <a:pPr defTabSz="739775">
              <a:defRPr/>
            </a:pPr>
            <a:r>
              <a:rPr lang="en-GB" sz="1200" b="1" dirty="0">
                <a:solidFill>
                  <a:srgbClr val="FF0000"/>
                </a:solidFill>
                <a:latin typeface="Courier New" panose="02070309020205020404" pitchFamily="49" charset="0"/>
              </a:rPr>
              <a:t>        </a:t>
            </a:r>
            <a:r>
              <a:rPr lang="en-GB" sz="1200" b="1" dirty="0" err="1">
                <a:solidFill>
                  <a:srgbClr val="FF0000"/>
                </a:solidFill>
                <a:latin typeface="Courier New" panose="02070309020205020404" pitchFamily="49" charset="0"/>
              </a:rPr>
              <a:t>println</a:t>
            </a:r>
            <a:r>
              <a:rPr lang="en-GB" sz="1200" b="1" dirty="0">
                <a:solidFill>
                  <a:srgbClr val="FF0000"/>
                </a:solidFill>
                <a:latin typeface="Courier New" panose="02070309020205020404" pitchFamily="49" charset="0"/>
              </a:rPr>
              <a:t>("Drawing a Quadrilateral with points $p1, $p2, $p3, $p4")</a:t>
            </a:r>
          </a:p>
          <a:p>
            <a:pPr defTabSz="739775">
              <a:defRPr/>
            </a:pPr>
            <a:r>
              <a:rPr lang="en-GB" sz="1200" b="1" dirty="0">
                <a:solidFill>
                  <a:srgbClr val="FF0000"/>
                </a:solidFill>
                <a:latin typeface="Courier New" panose="02070309020205020404" pitchFamily="49" charset="0"/>
              </a:rPr>
              <a:t>    }</a:t>
            </a:r>
          </a:p>
          <a:p>
            <a:pPr defTabSz="739775">
              <a:defRPr/>
            </a:pPr>
            <a:r>
              <a:rPr lang="en-GB" sz="1200" dirty="0">
                <a:latin typeface="Courier New" panose="02070309020205020404" pitchFamily="49" charset="0"/>
              </a:rPr>
              <a:t>}</a:t>
            </a:r>
          </a:p>
        </p:txBody>
      </p:sp>
      <p:sp>
        <p:nvSpPr>
          <p:cNvPr id="10" name="TextBox 9">
            <a:extLst>
              <a:ext uri="{FF2B5EF4-FFF2-40B4-BE49-F238E27FC236}">
                <a16:creationId xmlns:a16="http://schemas.microsoft.com/office/drawing/2014/main" id="{1B86D623-1140-4C5E-BF1D-B014945F4E20}"/>
              </a:ext>
            </a:extLst>
          </p:cNvPr>
          <p:cNvSpPr txBox="1"/>
          <p:nvPr/>
        </p:nvSpPr>
        <p:spPr>
          <a:xfrm>
            <a:off x="6175087" y="6059504"/>
            <a:ext cx="2601995"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inheritance.demo11 package</a:t>
            </a:r>
          </a:p>
        </p:txBody>
      </p:sp>
    </p:spTree>
    <p:extLst>
      <p:ext uri="{BB962C8B-B14F-4D97-AF65-F5344CB8AC3E}">
        <p14:creationId xmlns:p14="http://schemas.microsoft.com/office/powerpoint/2010/main" val="1647609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a:t>Interfaces behave polymorphically</a:t>
            </a:r>
          </a:p>
        </p:txBody>
      </p:sp>
      <p:sp>
        <p:nvSpPr>
          <p:cNvPr id="2" name="Title 1"/>
          <p:cNvSpPr>
            <a:spLocks noGrp="1"/>
          </p:cNvSpPr>
          <p:nvPr>
            <p:ph type="title"/>
          </p:nvPr>
        </p:nvSpPr>
        <p:spPr/>
        <p:txBody>
          <a:bodyPr/>
          <a:lstStyle/>
          <a:p>
            <a:pPr eaLnBrk="1" hangingPunct="1"/>
            <a:r>
              <a:rPr lang="en-GB" dirty="0"/>
              <a:t>Interfaces and Polymorphism</a:t>
            </a:r>
          </a:p>
        </p:txBody>
      </p:sp>
      <p:sp>
        <p:nvSpPr>
          <p:cNvPr id="9" name="Footer Placeholder 3"/>
          <p:cNvSpPr>
            <a:spLocks noGrp="1"/>
          </p:cNvSpPr>
          <p:nvPr>
            <p:ph type="ftr" sz="quarter" idx="10"/>
          </p:nvPr>
        </p:nvSpPr>
        <p:spPr>
          <a:xfrm>
            <a:off x="8725566" y="6346483"/>
            <a:ext cx="520503" cy="457200"/>
          </a:xfrm>
        </p:spPr>
        <p:txBody>
          <a:bodyPr/>
          <a:lstStyle/>
          <a:p>
            <a:pPr>
              <a:defRPr/>
            </a:pPr>
            <a:fld id="{1FBC76C2-0C74-49C7-97F1-2F2EB457B571}" type="slidenum">
              <a:rPr lang="en-GB"/>
              <a:pPr>
                <a:defRPr/>
              </a:pPr>
              <a:t>26</a:t>
            </a:fld>
            <a:endParaRPr lang="en-GB"/>
          </a:p>
        </p:txBody>
      </p:sp>
      <p:sp>
        <p:nvSpPr>
          <p:cNvPr id="7" name="Rectangle 6">
            <a:extLst>
              <a:ext uri="{FF2B5EF4-FFF2-40B4-BE49-F238E27FC236}">
                <a16:creationId xmlns:a16="http://schemas.microsoft.com/office/drawing/2014/main" id="{08A87E7D-9FC4-42F7-95E1-271FA537BD54}"/>
              </a:ext>
            </a:extLst>
          </p:cNvPr>
          <p:cNvSpPr>
            <a:spLocks noChangeArrowheads="1"/>
          </p:cNvSpPr>
          <p:nvPr/>
        </p:nvSpPr>
        <p:spPr bwMode="auto">
          <a:xfrm>
            <a:off x="555624" y="1691813"/>
            <a:ext cx="8232776" cy="3416962"/>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fun main() {</a:t>
            </a:r>
          </a:p>
          <a:p>
            <a:pPr defTabSz="739775">
              <a:defRPr/>
            </a:pPr>
            <a:r>
              <a:rPr lang="en-GB" sz="1200" dirty="0">
                <a:latin typeface="Courier New" panose="02070309020205020404" pitchFamily="49" charset="0"/>
              </a:rPr>
              <a:t>    </a:t>
            </a:r>
            <a:r>
              <a:rPr lang="en-GB" sz="1200" b="1" dirty="0" err="1">
                <a:solidFill>
                  <a:srgbClr val="FF0000"/>
                </a:solidFill>
                <a:latin typeface="Courier New" panose="02070309020205020404" pitchFamily="49" charset="0"/>
              </a:rPr>
              <a:t>val</a:t>
            </a:r>
            <a:r>
              <a:rPr lang="en-GB" sz="1200" b="1" dirty="0">
                <a:solidFill>
                  <a:srgbClr val="FF0000"/>
                </a:solidFill>
                <a:latin typeface="Courier New" panose="02070309020205020404" pitchFamily="49" charset="0"/>
              </a:rPr>
              <a:t> shape1 = Triangle(Point(0,0), Point(5, 0), Point(5, 5))</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processShape</a:t>
            </a:r>
            <a:r>
              <a:rPr lang="en-GB" sz="1200" dirty="0">
                <a:latin typeface="Courier New" panose="02070309020205020404" pitchFamily="49" charset="0"/>
              </a:rPr>
              <a:t>(</a:t>
            </a:r>
            <a:r>
              <a:rPr lang="en-GB" sz="1200" b="1" dirty="0">
                <a:solidFill>
                  <a:srgbClr val="FF0000"/>
                </a:solidFill>
                <a:latin typeface="Courier New" panose="02070309020205020404" pitchFamily="49" charset="0"/>
              </a:rPr>
              <a:t>shape1</a:t>
            </a:r>
            <a:r>
              <a:rPr lang="en-GB" sz="1200" dirty="0">
                <a:latin typeface="Courier New" panose="02070309020205020404" pitchFamily="49" charset="0"/>
              </a:rPr>
              <a:t>)</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a:t>
            </a:r>
            <a:r>
              <a:rPr lang="en-GB" sz="1200" b="1" dirty="0" err="1">
                <a:solidFill>
                  <a:srgbClr val="FF0000"/>
                </a:solidFill>
                <a:latin typeface="Courier New" panose="02070309020205020404" pitchFamily="49" charset="0"/>
              </a:rPr>
              <a:t>val</a:t>
            </a:r>
            <a:r>
              <a:rPr lang="en-GB" sz="1200" b="1" dirty="0">
                <a:solidFill>
                  <a:srgbClr val="FF0000"/>
                </a:solidFill>
                <a:latin typeface="Courier New" panose="02070309020205020404" pitchFamily="49" charset="0"/>
              </a:rPr>
              <a:t> shape2 = Quadrilateral(Point(0,0), Point(5, 0), Point(5, 5), Point(0, 5))</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processShape</a:t>
            </a:r>
            <a:r>
              <a:rPr lang="en-GB" sz="1200" dirty="0">
                <a:latin typeface="Courier New" panose="02070309020205020404" pitchFamily="49" charset="0"/>
              </a:rPr>
              <a:t>(</a:t>
            </a:r>
            <a:r>
              <a:rPr lang="en-GB" sz="1200" b="1" dirty="0">
                <a:solidFill>
                  <a:srgbClr val="FF0000"/>
                </a:solidFill>
                <a:latin typeface="Courier New" panose="02070309020205020404" pitchFamily="49" charset="0"/>
              </a:rPr>
              <a:t>shape2</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a:t>
            </a:r>
          </a:p>
          <a:p>
            <a:pPr defTabSz="739775">
              <a:defRPr/>
            </a:pPr>
            <a:endParaRPr lang="en-GB" sz="1200" dirty="0">
              <a:latin typeface="Courier New" panose="02070309020205020404" pitchFamily="49" charset="0"/>
            </a:endParaRP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fun </a:t>
            </a:r>
            <a:r>
              <a:rPr lang="en-GB" sz="1200" dirty="0" err="1">
                <a:latin typeface="Courier New" panose="02070309020205020404" pitchFamily="49" charset="0"/>
              </a:rPr>
              <a:t>processShape</a:t>
            </a:r>
            <a:r>
              <a:rPr lang="en-GB" sz="1200" dirty="0">
                <a:latin typeface="Courier New" panose="02070309020205020404" pitchFamily="49" charset="0"/>
              </a:rPr>
              <a:t>(</a:t>
            </a:r>
            <a:r>
              <a:rPr lang="en-GB" sz="1200" b="1" dirty="0">
                <a:solidFill>
                  <a:srgbClr val="FF0000"/>
                </a:solidFill>
                <a:latin typeface="Courier New" panose="02070309020205020404" pitchFamily="49" charset="0"/>
              </a:rPr>
              <a:t>shape: Shape</a:t>
            </a:r>
            <a:r>
              <a:rPr lang="en-GB" sz="1200" dirty="0">
                <a:latin typeface="Courier New" panose="02070309020205020404" pitchFamily="49" charset="0"/>
              </a:rPr>
              <a:t>)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a:t>
            </a:r>
            <a:r>
              <a:rPr lang="en-GB" sz="1200" dirty="0" err="1">
                <a:latin typeface="Courier New" panose="02070309020205020404" pitchFamily="49" charset="0"/>
              </a:rPr>
              <a:t>nIn</a:t>
            </a:r>
            <a:r>
              <a:rPr lang="en-GB" sz="1200" dirty="0">
                <a:latin typeface="Courier New" panose="02070309020205020404" pitchFamily="49" charset="0"/>
              </a:rPr>
              <a:t> </a:t>
            </a:r>
            <a:r>
              <a:rPr lang="en-GB" sz="1200" dirty="0" err="1">
                <a:latin typeface="Courier New" panose="02070309020205020404" pitchFamily="49" charset="0"/>
              </a:rPr>
              <a:t>processShape</a:t>
            </a:r>
            <a:r>
              <a:rPr lang="en-GB" sz="1200" dirty="0">
                <a:latin typeface="Courier New" panose="02070309020205020404" pitchFamily="49" charset="0"/>
              </a:rPr>
              <a:t>() with ${shape::</a:t>
            </a:r>
            <a:r>
              <a:rPr lang="en-GB" sz="1200" dirty="0" err="1">
                <a:latin typeface="Courier New" panose="02070309020205020404" pitchFamily="49" charset="0"/>
              </a:rPr>
              <a:t>class.simpleName</a:t>
            </a:r>
            <a:r>
              <a:rPr lang="en-GB" sz="1200" dirty="0">
                <a:latin typeface="Courier New" panose="02070309020205020404" pitchFamily="49" charset="0"/>
              </a:rPr>
              <a:t>}")</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a:t>
            </a:r>
            <a:r>
              <a:rPr lang="en-GB" sz="1200" b="1" dirty="0" err="1">
                <a:solidFill>
                  <a:srgbClr val="FF0000"/>
                </a:solidFill>
                <a:latin typeface="Courier New" panose="02070309020205020404" pitchFamily="49" charset="0"/>
              </a:rPr>
              <a:t>shape.draw</a:t>
            </a:r>
            <a:r>
              <a:rPr lang="en-GB" sz="1200" b="1" dirty="0">
                <a:solidFill>
                  <a:srgbClr val="FF0000"/>
                </a:solidFill>
                <a:latin typeface="Courier New" panose="02070309020205020404" pitchFamily="49" charset="0"/>
              </a:rPr>
              <a:t>()</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("Number of sides: ${</a:t>
            </a:r>
            <a:r>
              <a:rPr lang="en-GB" sz="1200" b="1" dirty="0" err="1">
                <a:solidFill>
                  <a:srgbClr val="FF0000"/>
                </a:solidFill>
                <a:latin typeface="Courier New" panose="02070309020205020404" pitchFamily="49" charset="0"/>
              </a:rPr>
              <a:t>shape.numSides</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("Sum of interior angles: ${</a:t>
            </a:r>
            <a:r>
              <a:rPr lang="en-GB" sz="1200" b="1" dirty="0" err="1">
                <a:solidFill>
                  <a:srgbClr val="FF0000"/>
                </a:solidFill>
                <a:latin typeface="Courier New" panose="02070309020205020404" pitchFamily="49" charset="0"/>
              </a:rPr>
              <a:t>shape.sumOfInteriorAngles</a:t>
            </a:r>
            <a:r>
              <a:rPr lang="en-GB" sz="1200" b="1" dirty="0">
                <a:solidFill>
                  <a:srgbClr val="FF0000"/>
                </a:solidFill>
                <a:latin typeface="Courier New" panose="02070309020205020404" pitchFamily="49" charset="0"/>
              </a:rPr>
              <a:t>()</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("Description: ${</a:t>
            </a:r>
            <a:r>
              <a:rPr lang="en-GB" sz="1200" b="1" dirty="0" err="1">
                <a:solidFill>
                  <a:srgbClr val="FF0000"/>
                </a:solidFill>
                <a:latin typeface="Courier New" panose="02070309020205020404" pitchFamily="49" charset="0"/>
              </a:rPr>
              <a:t>shape.description</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a:t>
            </a:r>
          </a:p>
        </p:txBody>
      </p:sp>
      <p:sp>
        <p:nvSpPr>
          <p:cNvPr id="10" name="TextBox 9">
            <a:extLst>
              <a:ext uri="{FF2B5EF4-FFF2-40B4-BE49-F238E27FC236}">
                <a16:creationId xmlns:a16="http://schemas.microsoft.com/office/drawing/2014/main" id="{A9AA45E4-D9B6-4D12-8834-BCB77B7D5BA7}"/>
              </a:ext>
            </a:extLst>
          </p:cNvPr>
          <p:cNvSpPr txBox="1"/>
          <p:nvPr/>
        </p:nvSpPr>
        <p:spPr>
          <a:xfrm>
            <a:off x="6180746" y="4828542"/>
            <a:ext cx="2601995"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inheritance.demo11 package</a:t>
            </a:r>
          </a:p>
        </p:txBody>
      </p:sp>
    </p:spTree>
    <p:extLst>
      <p:ext uri="{BB962C8B-B14F-4D97-AF65-F5344CB8AC3E}">
        <p14:creationId xmlns:p14="http://schemas.microsoft.com/office/powerpoint/2010/main" val="4164368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eaLnBrk="1" hangingPunct="1"/>
            <a:r>
              <a:rPr lang="en-GB" dirty="0"/>
              <a:t>Interface inheritance</a:t>
            </a:r>
          </a:p>
          <a:p>
            <a:pPr eaLnBrk="1" hangingPunct="1"/>
            <a:r>
              <a:rPr lang="en-GB" dirty="0"/>
              <a:t>Implementing multiple interfaces</a:t>
            </a:r>
          </a:p>
          <a:p>
            <a:pPr eaLnBrk="1" hangingPunct="1"/>
            <a:r>
              <a:rPr lang="en-GB" dirty="0"/>
              <a:t>Cross-casting</a:t>
            </a:r>
          </a:p>
          <a:p>
            <a:pPr eaLnBrk="1" hangingPunct="1"/>
            <a:r>
              <a:rPr lang="en-GB" dirty="0"/>
              <a:t>Special cases</a:t>
            </a:r>
          </a:p>
        </p:txBody>
      </p:sp>
      <p:sp>
        <p:nvSpPr>
          <p:cNvPr id="622594" name="Rectangle 2"/>
          <p:cNvSpPr>
            <a:spLocks noGrp="1" noChangeArrowheads="1"/>
          </p:cNvSpPr>
          <p:nvPr>
            <p:ph type="title"/>
          </p:nvPr>
        </p:nvSpPr>
        <p:spPr/>
        <p:txBody>
          <a:bodyPr/>
          <a:lstStyle/>
          <a:p>
            <a:pPr eaLnBrk="1" hangingPunct="1"/>
            <a:r>
              <a:rPr lang="en-GB" dirty="0"/>
              <a:t>4. Interface Additional Techniques</a:t>
            </a:r>
          </a:p>
        </p:txBody>
      </p:sp>
      <p:sp>
        <p:nvSpPr>
          <p:cNvPr id="4" name="Footer Placeholder 3"/>
          <p:cNvSpPr>
            <a:spLocks noGrp="1"/>
          </p:cNvSpPr>
          <p:nvPr>
            <p:ph type="ftr" sz="quarter" idx="10"/>
          </p:nvPr>
        </p:nvSpPr>
        <p:spPr/>
        <p:txBody>
          <a:bodyPr/>
          <a:lstStyle/>
          <a:p>
            <a:pPr>
              <a:defRPr/>
            </a:pPr>
            <a:fld id="{1FBC76C2-0C74-49C7-97F1-2F2EB457B571}" type="slidenum">
              <a:rPr lang="en-GB"/>
              <a:pPr>
                <a:defRPr/>
              </a:pPr>
              <a:t>27</a:t>
            </a:fld>
            <a:endParaRPr lang="en-GB"/>
          </a:p>
        </p:txBody>
      </p:sp>
    </p:spTree>
    <p:extLst>
      <p:ext uri="{BB962C8B-B14F-4D97-AF65-F5344CB8AC3E}">
        <p14:creationId xmlns:p14="http://schemas.microsoft.com/office/powerpoint/2010/main" val="2976357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a:t>An interface can inherit from other interfaces</a:t>
            </a:r>
          </a:p>
          <a:p>
            <a:pPr lvl="1"/>
            <a:r>
              <a:rPr lang="en-GB" dirty="0"/>
              <a:t>Enables you to define a hierarchy of interfaces</a:t>
            </a:r>
          </a:p>
          <a:p>
            <a:pPr lvl="1"/>
            <a:endParaRPr lang="en-GB" dirty="0"/>
          </a:p>
          <a:p>
            <a:pPr lvl="1"/>
            <a:endParaRPr lang="en-GB" dirty="0"/>
          </a:p>
          <a:p>
            <a:pPr lvl="1"/>
            <a:endParaRPr lang="en-GB" dirty="0"/>
          </a:p>
          <a:p>
            <a:pPr lvl="1"/>
            <a:endParaRPr lang="en-GB" dirty="0"/>
          </a:p>
          <a:p>
            <a:pPr lvl="1"/>
            <a:endParaRPr lang="en-GB" dirty="0"/>
          </a:p>
          <a:p>
            <a:pPr lvl="1"/>
            <a:endParaRPr lang="en-GB" dirty="0"/>
          </a:p>
          <a:p>
            <a:r>
              <a:rPr lang="en-GB" dirty="0"/>
              <a:t>A class can choose what level of interface to implement</a:t>
            </a:r>
          </a:p>
        </p:txBody>
      </p:sp>
      <p:sp>
        <p:nvSpPr>
          <p:cNvPr id="2" name="Title 1"/>
          <p:cNvSpPr>
            <a:spLocks noGrp="1"/>
          </p:cNvSpPr>
          <p:nvPr>
            <p:ph type="title"/>
          </p:nvPr>
        </p:nvSpPr>
        <p:spPr/>
        <p:txBody>
          <a:bodyPr/>
          <a:lstStyle/>
          <a:p>
            <a:pPr eaLnBrk="1" hangingPunct="1"/>
            <a:r>
              <a:rPr lang="en-GB" dirty="0"/>
              <a:t>Interface Inheritance</a:t>
            </a:r>
          </a:p>
        </p:txBody>
      </p:sp>
      <p:sp>
        <p:nvSpPr>
          <p:cNvPr id="9" name="Footer Placeholder 3"/>
          <p:cNvSpPr>
            <a:spLocks noGrp="1"/>
          </p:cNvSpPr>
          <p:nvPr>
            <p:ph type="ftr" sz="quarter" idx="10"/>
          </p:nvPr>
        </p:nvSpPr>
        <p:spPr>
          <a:xfrm>
            <a:off x="8725566" y="6346483"/>
            <a:ext cx="520503" cy="457200"/>
          </a:xfrm>
        </p:spPr>
        <p:txBody>
          <a:bodyPr/>
          <a:lstStyle/>
          <a:p>
            <a:pPr>
              <a:defRPr/>
            </a:pPr>
            <a:fld id="{1FBC76C2-0C74-49C7-97F1-2F2EB457B571}" type="slidenum">
              <a:rPr lang="en-GB"/>
              <a:pPr>
                <a:defRPr/>
              </a:pPr>
              <a:t>28</a:t>
            </a:fld>
            <a:endParaRPr lang="en-GB"/>
          </a:p>
        </p:txBody>
      </p:sp>
      <p:sp>
        <p:nvSpPr>
          <p:cNvPr id="6" name="Rectangle 5"/>
          <p:cNvSpPr>
            <a:spLocks noChangeArrowheads="1"/>
          </p:cNvSpPr>
          <p:nvPr/>
        </p:nvSpPr>
        <p:spPr bwMode="auto">
          <a:xfrm>
            <a:off x="555624" y="2039087"/>
            <a:ext cx="8232776" cy="1570303"/>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interface Shape {</a:t>
            </a:r>
          </a:p>
          <a:p>
            <a:pPr defTabSz="739775">
              <a:defRPr/>
            </a:pPr>
            <a:r>
              <a:rPr lang="en-GB" sz="1200" dirty="0">
                <a:latin typeface="Courier New" panose="02070309020205020404" pitchFamily="49" charset="0"/>
              </a:rPr>
              <a:t>    // Same as before</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a:p>
            <a:pPr defTabSz="739775">
              <a:defRPr/>
            </a:pPr>
            <a:endParaRPr lang="en-GB" sz="1200" dirty="0">
              <a:latin typeface="Courier New" panose="02070309020205020404" pitchFamily="49" charset="0"/>
            </a:endParaRPr>
          </a:p>
          <a:p>
            <a:pPr defTabSz="739775">
              <a:defRPr/>
            </a:pPr>
            <a:r>
              <a:rPr lang="en-GB" sz="1200" b="1" dirty="0">
                <a:solidFill>
                  <a:srgbClr val="FF0000"/>
                </a:solidFill>
                <a:latin typeface="Courier New" panose="02070309020205020404" pitchFamily="49" charset="0"/>
              </a:rPr>
              <a:t>interface </a:t>
            </a:r>
            <a:r>
              <a:rPr lang="en-GB" sz="1200" b="1" dirty="0" err="1">
                <a:solidFill>
                  <a:srgbClr val="FF0000"/>
                </a:solidFill>
                <a:latin typeface="Courier New" panose="02070309020205020404" pitchFamily="49" charset="0"/>
              </a:rPr>
              <a:t>SolidShape</a:t>
            </a:r>
            <a:r>
              <a:rPr lang="en-GB" sz="1200" b="1" dirty="0">
                <a:solidFill>
                  <a:srgbClr val="FF0000"/>
                </a:solidFill>
                <a:latin typeface="Courier New" panose="02070309020205020404" pitchFamily="49" charset="0"/>
              </a:rPr>
              <a:t> : Shape {</a:t>
            </a:r>
          </a:p>
          <a:p>
            <a:pPr defTabSz="739775">
              <a:defRPr/>
            </a:pPr>
            <a:r>
              <a:rPr lang="en-GB" sz="1200" b="1" dirty="0">
                <a:solidFill>
                  <a:srgbClr val="FF0000"/>
                </a:solidFill>
                <a:latin typeface="Courier New" panose="02070309020205020404" pitchFamily="49" charset="0"/>
              </a:rPr>
              <a:t>    fun paint(</a:t>
            </a:r>
            <a:r>
              <a:rPr lang="en-GB" sz="1200" b="1" dirty="0" err="1">
                <a:solidFill>
                  <a:srgbClr val="FF0000"/>
                </a:solidFill>
                <a:latin typeface="Courier New" panose="02070309020205020404" pitchFamily="49" charset="0"/>
              </a:rPr>
              <a:t>color</a:t>
            </a:r>
            <a:r>
              <a:rPr lang="en-GB" sz="1200" b="1" dirty="0">
                <a:solidFill>
                  <a:srgbClr val="FF0000"/>
                </a:solidFill>
                <a:latin typeface="Courier New" panose="02070309020205020404" pitchFamily="49" charset="0"/>
              </a:rPr>
              <a:t>: String)</a:t>
            </a:r>
          </a:p>
          <a:p>
            <a:pPr defTabSz="739775">
              <a:defRPr/>
            </a:pPr>
            <a:r>
              <a:rPr lang="en-GB" sz="1200" b="1" dirty="0">
                <a:solidFill>
                  <a:srgbClr val="FF0000"/>
                </a:solidFill>
                <a:latin typeface="Courier New" panose="02070309020205020404" pitchFamily="49" charset="0"/>
              </a:rPr>
              <a:t>}</a:t>
            </a:r>
          </a:p>
        </p:txBody>
      </p:sp>
      <p:sp>
        <p:nvSpPr>
          <p:cNvPr id="8" name="TextBox 7">
            <a:extLst>
              <a:ext uri="{FF2B5EF4-FFF2-40B4-BE49-F238E27FC236}">
                <a16:creationId xmlns:a16="http://schemas.microsoft.com/office/drawing/2014/main" id="{4A2FB264-FB7F-46BF-9D8B-97AE8E05A39C}"/>
              </a:ext>
            </a:extLst>
          </p:cNvPr>
          <p:cNvSpPr txBox="1"/>
          <p:nvPr/>
        </p:nvSpPr>
        <p:spPr>
          <a:xfrm>
            <a:off x="6180746" y="5002760"/>
            <a:ext cx="2601995"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inheritance.demo11 package</a:t>
            </a:r>
          </a:p>
        </p:txBody>
      </p:sp>
      <p:sp>
        <p:nvSpPr>
          <p:cNvPr id="7" name="Rectangle 6">
            <a:extLst>
              <a:ext uri="{FF2B5EF4-FFF2-40B4-BE49-F238E27FC236}">
                <a16:creationId xmlns:a16="http://schemas.microsoft.com/office/drawing/2014/main" id="{08A87E7D-9FC4-42F7-95E1-271FA537BD54}"/>
              </a:ext>
            </a:extLst>
          </p:cNvPr>
          <p:cNvSpPr>
            <a:spLocks noChangeArrowheads="1"/>
          </p:cNvSpPr>
          <p:nvPr/>
        </p:nvSpPr>
        <p:spPr bwMode="auto">
          <a:xfrm>
            <a:off x="555624" y="4763158"/>
            <a:ext cx="8232776" cy="1754969"/>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class Triangle(</a:t>
            </a:r>
            <a:r>
              <a:rPr lang="en-GB" sz="1200" dirty="0" err="1">
                <a:latin typeface="Courier New" panose="02070309020205020404" pitchFamily="49" charset="0"/>
              </a:rPr>
              <a:t>val</a:t>
            </a:r>
            <a:r>
              <a:rPr lang="en-GB" sz="1200" dirty="0">
                <a:latin typeface="Courier New" panose="02070309020205020404" pitchFamily="49" charset="0"/>
              </a:rPr>
              <a:t> p1: Point, </a:t>
            </a:r>
            <a:r>
              <a:rPr lang="en-GB" sz="1200" dirty="0" err="1">
                <a:latin typeface="Courier New" panose="02070309020205020404" pitchFamily="49" charset="0"/>
              </a:rPr>
              <a:t>val</a:t>
            </a:r>
            <a:r>
              <a:rPr lang="en-GB" sz="1200" dirty="0">
                <a:latin typeface="Courier New" panose="02070309020205020404" pitchFamily="49" charset="0"/>
              </a:rPr>
              <a:t> p2: Point, </a:t>
            </a:r>
            <a:r>
              <a:rPr lang="en-GB" sz="1200" dirty="0" err="1">
                <a:latin typeface="Courier New" panose="02070309020205020404" pitchFamily="49" charset="0"/>
              </a:rPr>
              <a:t>val</a:t>
            </a:r>
            <a:r>
              <a:rPr lang="en-GB" sz="1200" dirty="0">
                <a:latin typeface="Courier New" panose="02070309020205020404" pitchFamily="49" charset="0"/>
              </a:rPr>
              <a:t> p3: Point) </a:t>
            </a:r>
            <a:r>
              <a:rPr lang="en-GB" sz="1200" b="1" dirty="0">
                <a:solidFill>
                  <a:srgbClr val="FF0000"/>
                </a:solidFill>
                <a:latin typeface="Courier New" panose="02070309020205020404" pitchFamily="49" charset="0"/>
              </a:rPr>
              <a:t>: </a:t>
            </a:r>
            <a:r>
              <a:rPr lang="en-GB" sz="1200" b="1" dirty="0" err="1">
                <a:solidFill>
                  <a:srgbClr val="FF0000"/>
                </a:solidFill>
                <a:latin typeface="Courier New" panose="02070309020205020404" pitchFamily="49" charset="0"/>
              </a:rPr>
              <a:t>SolidShape</a:t>
            </a:r>
            <a:r>
              <a:rPr lang="en-GB" sz="1200" b="1" dirty="0">
                <a:solidFill>
                  <a:srgbClr val="FF0000"/>
                </a:solidFill>
                <a:latin typeface="Courier New" panose="02070309020205020404" pitchFamily="49" charset="0"/>
              </a:rPr>
              <a:t> </a:t>
            </a:r>
            <a:r>
              <a:rPr lang="en-GB" sz="1200" dirty="0">
                <a:latin typeface="Courier New" panose="02070309020205020404" pitchFamily="49" charset="0"/>
              </a:rPr>
              <a:t>{</a:t>
            </a:r>
          </a:p>
          <a:p>
            <a:pPr defTabSz="739775">
              <a:defRPr/>
            </a:pPr>
            <a:endParaRPr lang="en-GB" sz="1200" dirty="0">
              <a:latin typeface="Courier New" panose="02070309020205020404" pitchFamily="49" charset="0"/>
            </a:endParaRPr>
          </a:p>
          <a:p>
            <a:pPr defTabSz="739775">
              <a:defRPr/>
            </a:pPr>
            <a:r>
              <a:rPr lang="en-GB" sz="1200" b="1" dirty="0">
                <a:solidFill>
                  <a:srgbClr val="FF0000"/>
                </a:solidFill>
                <a:latin typeface="Courier New" panose="02070309020205020404" pitchFamily="49" charset="0"/>
              </a:rPr>
              <a:t>    override fun paint(</a:t>
            </a:r>
            <a:r>
              <a:rPr lang="en-GB" sz="1200" b="1" dirty="0" err="1">
                <a:solidFill>
                  <a:srgbClr val="FF0000"/>
                </a:solidFill>
                <a:latin typeface="Courier New" panose="02070309020205020404" pitchFamily="49" charset="0"/>
              </a:rPr>
              <a:t>color</a:t>
            </a:r>
            <a:r>
              <a:rPr lang="en-GB" sz="1200" b="1" dirty="0">
                <a:solidFill>
                  <a:srgbClr val="FF0000"/>
                </a:solidFill>
                <a:latin typeface="Courier New" panose="02070309020205020404" pitchFamily="49" charset="0"/>
              </a:rPr>
              <a:t>: String) {</a:t>
            </a:r>
          </a:p>
          <a:p>
            <a:pPr defTabSz="739775">
              <a:defRPr/>
            </a:pPr>
            <a:r>
              <a:rPr lang="en-GB" sz="1200" b="1" dirty="0">
                <a:solidFill>
                  <a:srgbClr val="FF0000"/>
                </a:solidFill>
                <a:latin typeface="Courier New" panose="02070309020205020404" pitchFamily="49" charset="0"/>
              </a:rPr>
              <a:t>        </a:t>
            </a:r>
            <a:r>
              <a:rPr lang="en-GB" sz="1200" b="1" dirty="0" err="1">
                <a:solidFill>
                  <a:srgbClr val="FF0000"/>
                </a:solidFill>
                <a:latin typeface="Courier New" panose="02070309020205020404" pitchFamily="49" charset="0"/>
              </a:rPr>
              <a:t>println</a:t>
            </a:r>
            <a:r>
              <a:rPr lang="en-GB" sz="1200" b="1" dirty="0">
                <a:solidFill>
                  <a:srgbClr val="FF0000"/>
                </a:solidFill>
                <a:latin typeface="Courier New" panose="02070309020205020404" pitchFamily="49" charset="0"/>
              </a:rPr>
              <a:t>("Painting a Triangle in $</a:t>
            </a:r>
            <a:r>
              <a:rPr lang="en-GB" sz="1200" b="1" dirty="0" err="1">
                <a:solidFill>
                  <a:srgbClr val="FF0000"/>
                </a:solidFill>
                <a:latin typeface="Courier New" panose="02070309020205020404" pitchFamily="49" charset="0"/>
              </a:rPr>
              <a:t>color</a:t>
            </a:r>
            <a:r>
              <a:rPr lang="en-GB" sz="1200" b="1" dirty="0">
                <a:solidFill>
                  <a:srgbClr val="FF0000"/>
                </a:solidFill>
                <a:latin typeface="Courier New" panose="02070309020205020404" pitchFamily="49" charset="0"/>
              </a:rPr>
              <a:t> with points $p1, $p2, $p3")</a:t>
            </a:r>
          </a:p>
          <a:p>
            <a:pPr defTabSz="739775">
              <a:defRPr/>
            </a:pPr>
            <a:r>
              <a:rPr lang="en-GB" sz="1200" b="1" dirty="0">
                <a:solidFill>
                  <a:srgbClr val="FF0000"/>
                </a:solidFill>
                <a:latin typeface="Courier New" panose="02070309020205020404" pitchFamily="49" charset="0"/>
              </a:rPr>
              <a:t>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 Plus Shape methods, same as before</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p:txBody>
      </p:sp>
      <p:sp>
        <p:nvSpPr>
          <p:cNvPr id="10" name="TextBox 9">
            <a:extLst>
              <a:ext uri="{FF2B5EF4-FFF2-40B4-BE49-F238E27FC236}">
                <a16:creationId xmlns:a16="http://schemas.microsoft.com/office/drawing/2014/main" id="{A9AA45E4-D9B6-4D12-8834-BCB77B7D5BA7}"/>
              </a:ext>
            </a:extLst>
          </p:cNvPr>
          <p:cNvSpPr txBox="1"/>
          <p:nvPr/>
        </p:nvSpPr>
        <p:spPr>
          <a:xfrm>
            <a:off x="6180746" y="6240806"/>
            <a:ext cx="2601995"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inheritance.demo12 package</a:t>
            </a:r>
          </a:p>
        </p:txBody>
      </p:sp>
    </p:spTree>
    <p:extLst>
      <p:ext uri="{BB962C8B-B14F-4D97-AF65-F5344CB8AC3E}">
        <p14:creationId xmlns:p14="http://schemas.microsoft.com/office/powerpoint/2010/main" val="1524503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F8BBF79F-8F23-4470-ABE8-365FB0B9845A}"/>
              </a:ext>
            </a:extLst>
          </p:cNvPr>
          <p:cNvCxnSpPr>
            <a:cxnSpLocks/>
          </p:cNvCxnSpPr>
          <p:nvPr/>
        </p:nvCxnSpPr>
        <p:spPr bwMode="auto">
          <a:xfrm>
            <a:off x="4571977" y="2586344"/>
            <a:ext cx="1" cy="1076181"/>
          </a:xfrm>
          <a:prstGeom prst="line">
            <a:avLst/>
          </a:prstGeom>
          <a:noFill/>
          <a:ln w="28575" cap="flat" cmpd="sng" algn="ctr">
            <a:solidFill>
              <a:schemeClr val="tx2"/>
            </a:solidFill>
            <a:prstDash val="sysDot"/>
            <a:round/>
            <a:headEnd type="none" w="med" len="med"/>
            <a:tailEnd type="none" w="med" len="med"/>
          </a:ln>
          <a:effectLst/>
        </p:spPr>
      </p:cxnSp>
      <p:sp>
        <p:nvSpPr>
          <p:cNvPr id="4" name="Content Placeholder 3"/>
          <p:cNvSpPr>
            <a:spLocks noGrp="1"/>
          </p:cNvSpPr>
          <p:nvPr>
            <p:ph idx="1"/>
          </p:nvPr>
        </p:nvSpPr>
        <p:spPr/>
        <p:txBody>
          <a:bodyPr/>
          <a:lstStyle/>
          <a:p>
            <a:r>
              <a:rPr lang="en-GB" dirty="0"/>
              <a:t>A class can implement any number of interfaces</a:t>
            </a:r>
          </a:p>
        </p:txBody>
      </p:sp>
      <p:sp>
        <p:nvSpPr>
          <p:cNvPr id="2" name="Title 1"/>
          <p:cNvSpPr>
            <a:spLocks noGrp="1"/>
          </p:cNvSpPr>
          <p:nvPr>
            <p:ph type="title"/>
          </p:nvPr>
        </p:nvSpPr>
        <p:spPr/>
        <p:txBody>
          <a:bodyPr/>
          <a:lstStyle/>
          <a:p>
            <a:pPr eaLnBrk="1" hangingPunct="1"/>
            <a:r>
              <a:rPr lang="en-GB" dirty="0"/>
              <a:t>Implementing Multiple Interfaces</a:t>
            </a:r>
          </a:p>
        </p:txBody>
      </p:sp>
      <p:sp>
        <p:nvSpPr>
          <p:cNvPr id="9" name="Footer Placeholder 3"/>
          <p:cNvSpPr>
            <a:spLocks noGrp="1"/>
          </p:cNvSpPr>
          <p:nvPr>
            <p:ph type="ftr" sz="quarter" idx="10"/>
          </p:nvPr>
        </p:nvSpPr>
        <p:spPr>
          <a:xfrm>
            <a:off x="8725566" y="6346483"/>
            <a:ext cx="520503" cy="457200"/>
          </a:xfrm>
        </p:spPr>
        <p:txBody>
          <a:bodyPr/>
          <a:lstStyle/>
          <a:p>
            <a:pPr>
              <a:defRPr/>
            </a:pPr>
            <a:fld id="{1FBC76C2-0C74-49C7-97F1-2F2EB457B571}" type="slidenum">
              <a:rPr lang="en-GB"/>
              <a:pPr>
                <a:defRPr/>
              </a:pPr>
              <a:t>29</a:t>
            </a:fld>
            <a:endParaRPr lang="en-GB"/>
          </a:p>
        </p:txBody>
      </p:sp>
      <p:sp>
        <p:nvSpPr>
          <p:cNvPr id="6" name="Rectangle 5"/>
          <p:cNvSpPr>
            <a:spLocks noChangeArrowheads="1"/>
          </p:cNvSpPr>
          <p:nvPr/>
        </p:nvSpPr>
        <p:spPr bwMode="auto">
          <a:xfrm>
            <a:off x="555625" y="1787989"/>
            <a:ext cx="2178197" cy="646973"/>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interface Shape {</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p:txBody>
      </p:sp>
      <p:sp>
        <p:nvSpPr>
          <p:cNvPr id="8" name="TextBox 7">
            <a:extLst>
              <a:ext uri="{FF2B5EF4-FFF2-40B4-BE49-F238E27FC236}">
                <a16:creationId xmlns:a16="http://schemas.microsoft.com/office/drawing/2014/main" id="{4A2FB264-FB7F-46BF-9D8B-97AE8E05A39C}"/>
              </a:ext>
            </a:extLst>
          </p:cNvPr>
          <p:cNvSpPr txBox="1"/>
          <p:nvPr/>
        </p:nvSpPr>
        <p:spPr>
          <a:xfrm>
            <a:off x="6180746" y="5002760"/>
            <a:ext cx="2601995"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inheritance.demo11 package</a:t>
            </a:r>
          </a:p>
        </p:txBody>
      </p:sp>
      <p:sp>
        <p:nvSpPr>
          <p:cNvPr id="7" name="Rectangle 6">
            <a:extLst>
              <a:ext uri="{FF2B5EF4-FFF2-40B4-BE49-F238E27FC236}">
                <a16:creationId xmlns:a16="http://schemas.microsoft.com/office/drawing/2014/main" id="{08A87E7D-9FC4-42F7-95E1-271FA537BD54}"/>
              </a:ext>
            </a:extLst>
          </p:cNvPr>
          <p:cNvSpPr>
            <a:spLocks noChangeArrowheads="1"/>
          </p:cNvSpPr>
          <p:nvPr/>
        </p:nvSpPr>
        <p:spPr bwMode="auto">
          <a:xfrm>
            <a:off x="555624" y="3341310"/>
            <a:ext cx="8232776" cy="2678298"/>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class Triangle(</a:t>
            </a:r>
            <a:r>
              <a:rPr lang="en-GB" sz="1200" dirty="0" err="1">
                <a:latin typeface="Courier New" panose="02070309020205020404" pitchFamily="49" charset="0"/>
              </a:rPr>
              <a:t>val</a:t>
            </a:r>
            <a:r>
              <a:rPr lang="en-GB" sz="1200" dirty="0">
                <a:latin typeface="Courier New" panose="02070309020205020404" pitchFamily="49" charset="0"/>
              </a:rPr>
              <a:t> p1: Point, </a:t>
            </a:r>
            <a:r>
              <a:rPr lang="en-GB" sz="1200" dirty="0" err="1">
                <a:latin typeface="Courier New" panose="02070309020205020404" pitchFamily="49" charset="0"/>
              </a:rPr>
              <a:t>val</a:t>
            </a:r>
            <a:r>
              <a:rPr lang="en-GB" sz="1200" dirty="0">
                <a:latin typeface="Courier New" panose="02070309020205020404" pitchFamily="49" charset="0"/>
              </a:rPr>
              <a:t> p2: Point, </a:t>
            </a:r>
            <a:r>
              <a:rPr lang="en-GB" sz="1200" dirty="0" err="1">
                <a:latin typeface="Courier New" panose="02070309020205020404" pitchFamily="49" charset="0"/>
              </a:rPr>
              <a:t>val</a:t>
            </a:r>
            <a:r>
              <a:rPr lang="en-GB" sz="1200" dirty="0">
                <a:latin typeface="Courier New" panose="02070309020205020404" pitchFamily="49" charset="0"/>
              </a:rPr>
              <a:t> p3: Point)</a:t>
            </a:r>
          </a:p>
          <a:p>
            <a:pPr defTabSz="739775">
              <a:defRPr/>
            </a:pP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a:t>
            </a: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Shape, </a:t>
            </a:r>
            <a:r>
              <a:rPr lang="en-GB" sz="1200" b="1" dirty="0" err="1">
                <a:solidFill>
                  <a:srgbClr val="FF0000"/>
                </a:solidFill>
                <a:latin typeface="Courier New" panose="02070309020205020404" pitchFamily="49" charset="0"/>
              </a:rPr>
              <a:t>Loggable</a:t>
            </a:r>
            <a:r>
              <a:rPr lang="en-GB" sz="1200" b="1" dirty="0">
                <a:solidFill>
                  <a:srgbClr val="FF0000"/>
                </a:solidFill>
                <a:latin typeface="Courier New" panose="02070309020205020404" pitchFamily="49" charset="0"/>
              </a:rPr>
              <a:t>, Serializable</a:t>
            </a:r>
            <a:r>
              <a:rPr lang="en-GB" sz="1200" dirty="0">
                <a:latin typeface="Courier New" panose="02070309020205020404" pitchFamily="49" charset="0"/>
              </a:rPr>
              <a:t> {</a:t>
            </a:r>
          </a:p>
          <a:p>
            <a:pPr defTabSz="739775">
              <a:defRPr/>
            </a:pPr>
            <a:endParaRPr lang="en-GB" sz="1200" dirty="0">
              <a:latin typeface="Courier New" panose="02070309020205020404" pitchFamily="49" charset="0"/>
            </a:endParaRPr>
          </a:p>
          <a:p>
            <a:pPr defTabSz="739775">
              <a:defRPr/>
            </a:pPr>
            <a:r>
              <a:rPr lang="en-GB" sz="1200" b="1" dirty="0">
                <a:solidFill>
                  <a:srgbClr val="FF0000"/>
                </a:solidFill>
                <a:latin typeface="Courier New" panose="02070309020205020404" pitchFamily="49" charset="0"/>
              </a:rPr>
              <a:t>    override fun log() {</a:t>
            </a:r>
          </a:p>
          <a:p>
            <a:pPr defTabSz="739775">
              <a:defRPr/>
            </a:pPr>
            <a:r>
              <a:rPr lang="en-GB" sz="1200" b="1" dirty="0">
                <a:solidFill>
                  <a:srgbClr val="FF0000"/>
                </a:solidFill>
                <a:latin typeface="Courier New" panose="02070309020205020404" pitchFamily="49" charset="0"/>
              </a:rPr>
              <a:t>        </a:t>
            </a:r>
            <a:r>
              <a:rPr lang="en-GB" sz="1200" b="1" dirty="0" err="1">
                <a:solidFill>
                  <a:srgbClr val="FF0000"/>
                </a:solidFill>
                <a:latin typeface="Courier New" panose="02070309020205020404" pitchFamily="49" charset="0"/>
              </a:rPr>
              <a:t>println</a:t>
            </a:r>
            <a:r>
              <a:rPr lang="en-GB" sz="1200" b="1" dirty="0">
                <a:solidFill>
                  <a:srgbClr val="FF0000"/>
                </a:solidFill>
                <a:latin typeface="Courier New" panose="02070309020205020404" pitchFamily="49" charset="0"/>
              </a:rPr>
              <a:t>("Logging a Triangle")</a:t>
            </a:r>
          </a:p>
          <a:p>
            <a:pPr defTabSz="739775">
              <a:defRPr/>
            </a:pPr>
            <a:r>
              <a:rPr lang="en-GB" sz="1200" b="1" dirty="0">
                <a:solidFill>
                  <a:srgbClr val="FF0000"/>
                </a:solidFill>
                <a:latin typeface="Courier New" panose="02070309020205020404" pitchFamily="49" charset="0"/>
              </a:rPr>
              <a:t>    }</a:t>
            </a:r>
          </a:p>
          <a:p>
            <a:pPr defTabSz="739775">
              <a:defRPr/>
            </a:pPr>
            <a:endParaRPr lang="en-GB" sz="1200" b="1" dirty="0">
              <a:solidFill>
                <a:srgbClr val="FF0000"/>
              </a:solidFill>
              <a:latin typeface="Courier New" panose="02070309020205020404" pitchFamily="49" charset="0"/>
            </a:endParaRPr>
          </a:p>
          <a:p>
            <a:pPr defTabSz="739775">
              <a:defRPr/>
            </a:pPr>
            <a:r>
              <a:rPr lang="en-GB" sz="1200" b="1" dirty="0">
                <a:solidFill>
                  <a:srgbClr val="FF0000"/>
                </a:solidFill>
                <a:latin typeface="Courier New" panose="02070309020205020404" pitchFamily="49" charset="0"/>
              </a:rPr>
              <a:t>    override fun serialize() {</a:t>
            </a:r>
          </a:p>
          <a:p>
            <a:pPr defTabSz="739775">
              <a:defRPr/>
            </a:pPr>
            <a:r>
              <a:rPr lang="en-GB" sz="1200" b="1" dirty="0">
                <a:solidFill>
                  <a:srgbClr val="FF0000"/>
                </a:solidFill>
                <a:latin typeface="Courier New" panose="02070309020205020404" pitchFamily="49" charset="0"/>
              </a:rPr>
              <a:t>        </a:t>
            </a:r>
            <a:r>
              <a:rPr lang="en-GB" sz="1200" b="1" dirty="0" err="1">
                <a:solidFill>
                  <a:srgbClr val="FF0000"/>
                </a:solidFill>
                <a:latin typeface="Courier New" panose="02070309020205020404" pitchFamily="49" charset="0"/>
              </a:rPr>
              <a:t>println</a:t>
            </a:r>
            <a:r>
              <a:rPr lang="en-GB" sz="1200" b="1" dirty="0">
                <a:solidFill>
                  <a:srgbClr val="FF0000"/>
                </a:solidFill>
                <a:latin typeface="Courier New" panose="02070309020205020404" pitchFamily="49" charset="0"/>
              </a:rPr>
              <a:t>("Serializing a Triangle")</a:t>
            </a:r>
          </a:p>
          <a:p>
            <a:pPr defTabSz="739775">
              <a:defRPr/>
            </a:pPr>
            <a:r>
              <a:rPr lang="en-GB" sz="1200" b="1" dirty="0">
                <a:solidFill>
                  <a:srgbClr val="FF0000"/>
                </a:solidFill>
                <a:latin typeface="Courier New" panose="02070309020205020404" pitchFamily="49" charset="0"/>
              </a:rPr>
              <a:t>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 Plus Shape methods, same as before </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p:txBody>
      </p:sp>
      <p:sp>
        <p:nvSpPr>
          <p:cNvPr id="10" name="TextBox 9">
            <a:extLst>
              <a:ext uri="{FF2B5EF4-FFF2-40B4-BE49-F238E27FC236}">
                <a16:creationId xmlns:a16="http://schemas.microsoft.com/office/drawing/2014/main" id="{A9AA45E4-D9B6-4D12-8834-BCB77B7D5BA7}"/>
              </a:ext>
            </a:extLst>
          </p:cNvPr>
          <p:cNvSpPr txBox="1"/>
          <p:nvPr/>
        </p:nvSpPr>
        <p:spPr>
          <a:xfrm>
            <a:off x="6087771" y="5737920"/>
            <a:ext cx="2694970"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inheritance.demo13 package</a:t>
            </a:r>
          </a:p>
        </p:txBody>
      </p:sp>
      <p:sp>
        <p:nvSpPr>
          <p:cNvPr id="11" name="Rectangle 10">
            <a:extLst>
              <a:ext uri="{FF2B5EF4-FFF2-40B4-BE49-F238E27FC236}">
                <a16:creationId xmlns:a16="http://schemas.microsoft.com/office/drawing/2014/main" id="{36B5873B-03C6-4C6C-AF30-7C0F03F643B6}"/>
              </a:ext>
            </a:extLst>
          </p:cNvPr>
          <p:cNvSpPr>
            <a:spLocks noChangeArrowheads="1"/>
          </p:cNvSpPr>
          <p:nvPr/>
        </p:nvSpPr>
        <p:spPr bwMode="auto">
          <a:xfrm>
            <a:off x="3427829" y="1787989"/>
            <a:ext cx="2264898" cy="646973"/>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interface </a:t>
            </a:r>
            <a:r>
              <a:rPr lang="en-GB" sz="1200" dirty="0" err="1">
                <a:latin typeface="Courier New" panose="02070309020205020404" pitchFamily="49" charset="0"/>
              </a:rPr>
              <a:t>Loggable</a:t>
            </a:r>
            <a:r>
              <a:rPr lang="en-GB" sz="1200" dirty="0">
                <a:latin typeface="Courier New" panose="02070309020205020404" pitchFamily="49" charset="0"/>
              </a:rPr>
              <a:t> {</a:t>
            </a:r>
          </a:p>
          <a:p>
            <a:pPr defTabSz="739775">
              <a:defRPr/>
            </a:pPr>
            <a:r>
              <a:rPr lang="en-GB" sz="1200" dirty="0">
                <a:latin typeface="Courier New" panose="02070309020205020404" pitchFamily="49" charset="0"/>
              </a:rPr>
              <a:t>  fun log()</a:t>
            </a:r>
          </a:p>
          <a:p>
            <a:pPr defTabSz="739775">
              <a:defRPr/>
            </a:pPr>
            <a:r>
              <a:rPr lang="en-GB" sz="1200" dirty="0">
                <a:latin typeface="Courier New" panose="02070309020205020404" pitchFamily="49" charset="0"/>
              </a:rPr>
              <a:t>}</a:t>
            </a:r>
          </a:p>
        </p:txBody>
      </p:sp>
      <p:sp>
        <p:nvSpPr>
          <p:cNvPr id="12" name="Rectangle 11">
            <a:extLst>
              <a:ext uri="{FF2B5EF4-FFF2-40B4-BE49-F238E27FC236}">
                <a16:creationId xmlns:a16="http://schemas.microsoft.com/office/drawing/2014/main" id="{142BF504-BB19-492B-AD5C-4EB8769651BF}"/>
              </a:ext>
            </a:extLst>
          </p:cNvPr>
          <p:cNvSpPr>
            <a:spLocks noChangeArrowheads="1"/>
          </p:cNvSpPr>
          <p:nvPr/>
        </p:nvSpPr>
        <p:spPr bwMode="auto">
          <a:xfrm>
            <a:off x="6330462" y="1787989"/>
            <a:ext cx="2452279" cy="646973"/>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interface Serializable {</a:t>
            </a:r>
          </a:p>
          <a:p>
            <a:pPr defTabSz="739775">
              <a:defRPr/>
            </a:pPr>
            <a:r>
              <a:rPr lang="en-GB" sz="1200" dirty="0">
                <a:latin typeface="Courier New" panose="02070309020205020404" pitchFamily="49" charset="0"/>
              </a:rPr>
              <a:t>  fun serialize()</a:t>
            </a:r>
          </a:p>
          <a:p>
            <a:pPr defTabSz="739775">
              <a:defRPr/>
            </a:pPr>
            <a:r>
              <a:rPr lang="en-GB" sz="1200" dirty="0">
                <a:latin typeface="Courier New" panose="02070309020205020404" pitchFamily="49" charset="0"/>
              </a:rPr>
              <a:t>}</a:t>
            </a:r>
          </a:p>
        </p:txBody>
      </p:sp>
      <p:sp>
        <p:nvSpPr>
          <p:cNvPr id="3" name="Isosceles Triangle 2">
            <a:extLst>
              <a:ext uri="{FF2B5EF4-FFF2-40B4-BE49-F238E27FC236}">
                <a16:creationId xmlns:a16="http://schemas.microsoft.com/office/drawing/2014/main" id="{FA7F0CBA-554C-40DB-AAE5-B35DB88D10AA}"/>
              </a:ext>
            </a:extLst>
          </p:cNvPr>
          <p:cNvSpPr/>
          <p:nvPr/>
        </p:nvSpPr>
        <p:spPr bwMode="auto">
          <a:xfrm>
            <a:off x="1529997" y="2452467"/>
            <a:ext cx="228460" cy="196948"/>
          </a:xfrm>
          <a:prstGeom prst="triangle">
            <a:avLst/>
          </a:prstGeom>
          <a:solidFill>
            <a:schemeClr val="bg1"/>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Courier New" panose="02070309020205020404" pitchFamily="49" charset="0"/>
            </a:endParaRPr>
          </a:p>
        </p:txBody>
      </p:sp>
      <p:sp>
        <p:nvSpPr>
          <p:cNvPr id="13" name="Isosceles Triangle 12">
            <a:extLst>
              <a:ext uri="{FF2B5EF4-FFF2-40B4-BE49-F238E27FC236}">
                <a16:creationId xmlns:a16="http://schemas.microsoft.com/office/drawing/2014/main" id="{070BA0C5-B224-4684-810B-11FF56544755}"/>
              </a:ext>
            </a:extLst>
          </p:cNvPr>
          <p:cNvSpPr/>
          <p:nvPr/>
        </p:nvSpPr>
        <p:spPr bwMode="auto">
          <a:xfrm>
            <a:off x="4449044" y="2452467"/>
            <a:ext cx="228460" cy="196948"/>
          </a:xfrm>
          <a:prstGeom prst="triangle">
            <a:avLst/>
          </a:prstGeom>
          <a:solidFill>
            <a:schemeClr val="bg1"/>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Courier New" panose="02070309020205020404" pitchFamily="49" charset="0"/>
            </a:endParaRPr>
          </a:p>
        </p:txBody>
      </p:sp>
      <p:sp>
        <p:nvSpPr>
          <p:cNvPr id="14" name="Isosceles Triangle 13">
            <a:extLst>
              <a:ext uri="{FF2B5EF4-FFF2-40B4-BE49-F238E27FC236}">
                <a16:creationId xmlns:a16="http://schemas.microsoft.com/office/drawing/2014/main" id="{02682DB1-552F-494A-BA0C-477AB1A925CE}"/>
              </a:ext>
            </a:extLst>
          </p:cNvPr>
          <p:cNvSpPr/>
          <p:nvPr/>
        </p:nvSpPr>
        <p:spPr bwMode="auto">
          <a:xfrm>
            <a:off x="7447810" y="2452467"/>
            <a:ext cx="228460" cy="196948"/>
          </a:xfrm>
          <a:prstGeom prst="triangle">
            <a:avLst/>
          </a:prstGeom>
          <a:solidFill>
            <a:schemeClr val="bg1"/>
          </a:solidFill>
          <a:ln w="28575" cap="flat" cmpd="sng" algn="ctr">
            <a:solidFill>
              <a:schemeClr val="tx2"/>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Courier New" panose="02070309020205020404" pitchFamily="49" charset="0"/>
            </a:endParaRPr>
          </a:p>
        </p:txBody>
      </p:sp>
      <p:cxnSp>
        <p:nvCxnSpPr>
          <p:cNvPr id="15" name="Straight Connector 14">
            <a:extLst>
              <a:ext uri="{FF2B5EF4-FFF2-40B4-BE49-F238E27FC236}">
                <a16:creationId xmlns:a16="http://schemas.microsoft.com/office/drawing/2014/main" id="{E6DFCA78-89DF-4A5B-9FD7-9CF5E5FDC14B}"/>
              </a:ext>
            </a:extLst>
          </p:cNvPr>
          <p:cNvCxnSpPr>
            <a:cxnSpLocks/>
          </p:cNvCxnSpPr>
          <p:nvPr/>
        </p:nvCxnSpPr>
        <p:spPr bwMode="auto">
          <a:xfrm flipH="1">
            <a:off x="1634172" y="2649415"/>
            <a:ext cx="10055" cy="304800"/>
          </a:xfrm>
          <a:prstGeom prst="line">
            <a:avLst/>
          </a:prstGeom>
          <a:noFill/>
          <a:ln w="28575" cap="flat" cmpd="sng" algn="ctr">
            <a:solidFill>
              <a:schemeClr val="tx2"/>
            </a:solidFill>
            <a:prstDash val="sysDot"/>
            <a:round/>
            <a:headEnd type="none" w="med" len="med"/>
            <a:tailEnd type="none" w="med" len="med"/>
          </a:ln>
          <a:effectLst/>
        </p:spPr>
      </p:cxnSp>
      <p:cxnSp>
        <p:nvCxnSpPr>
          <p:cNvPr id="19" name="Straight Connector 18">
            <a:extLst>
              <a:ext uri="{FF2B5EF4-FFF2-40B4-BE49-F238E27FC236}">
                <a16:creationId xmlns:a16="http://schemas.microsoft.com/office/drawing/2014/main" id="{E9885239-B56B-4E0F-88EE-0DE426E4E24A}"/>
              </a:ext>
            </a:extLst>
          </p:cNvPr>
          <p:cNvCxnSpPr>
            <a:cxnSpLocks/>
          </p:cNvCxnSpPr>
          <p:nvPr/>
        </p:nvCxnSpPr>
        <p:spPr bwMode="auto">
          <a:xfrm flipH="1">
            <a:off x="7554325" y="2649415"/>
            <a:ext cx="10055" cy="304800"/>
          </a:xfrm>
          <a:prstGeom prst="line">
            <a:avLst/>
          </a:prstGeom>
          <a:noFill/>
          <a:ln w="28575" cap="flat" cmpd="sng" algn="ctr">
            <a:solidFill>
              <a:schemeClr val="tx2"/>
            </a:solidFill>
            <a:prstDash val="sysDot"/>
            <a:round/>
            <a:headEnd type="none" w="med" len="med"/>
            <a:tailEnd type="none" w="med" len="med"/>
          </a:ln>
          <a:effectLst/>
        </p:spPr>
      </p:cxnSp>
      <p:cxnSp>
        <p:nvCxnSpPr>
          <p:cNvPr id="20" name="Straight Connector 19">
            <a:extLst>
              <a:ext uri="{FF2B5EF4-FFF2-40B4-BE49-F238E27FC236}">
                <a16:creationId xmlns:a16="http://schemas.microsoft.com/office/drawing/2014/main" id="{6A272E79-627C-4777-B798-E2C2AD5D5CC2}"/>
              </a:ext>
            </a:extLst>
          </p:cNvPr>
          <p:cNvCxnSpPr>
            <a:cxnSpLocks/>
          </p:cNvCxnSpPr>
          <p:nvPr/>
        </p:nvCxnSpPr>
        <p:spPr bwMode="auto">
          <a:xfrm flipH="1">
            <a:off x="1634172" y="2989384"/>
            <a:ext cx="5920153" cy="0"/>
          </a:xfrm>
          <a:prstGeom prst="line">
            <a:avLst/>
          </a:prstGeom>
          <a:noFill/>
          <a:ln w="28575" cap="flat" cmpd="sng" algn="ctr">
            <a:solidFill>
              <a:schemeClr val="tx2"/>
            </a:solidFill>
            <a:prstDash val="sysDot"/>
            <a:round/>
            <a:headEnd type="none" w="med" len="med"/>
            <a:tailEnd type="none" w="med" len="med"/>
          </a:ln>
          <a:effectLst/>
        </p:spPr>
      </p:cxnSp>
    </p:spTree>
    <p:extLst>
      <p:ext uri="{BB962C8B-B14F-4D97-AF65-F5344CB8AC3E}">
        <p14:creationId xmlns:p14="http://schemas.microsoft.com/office/powerpoint/2010/main" val="358408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eaLnBrk="1" hangingPunct="1"/>
            <a:r>
              <a:rPr lang="en-GB" dirty="0"/>
              <a:t>The Kotlin unified inheritance hierarchy</a:t>
            </a:r>
          </a:p>
          <a:p>
            <a:pPr eaLnBrk="1" hangingPunct="1"/>
            <a:r>
              <a:rPr lang="en-GB" dirty="0"/>
              <a:t>The </a:t>
            </a:r>
            <a:r>
              <a:rPr lang="en-GB" dirty="0">
                <a:latin typeface="Courier New" panose="02070309020205020404" pitchFamily="49" charset="0"/>
              </a:rPr>
              <a:t>Any</a:t>
            </a:r>
            <a:r>
              <a:rPr lang="en-GB" dirty="0"/>
              <a:t> class</a:t>
            </a:r>
          </a:p>
          <a:p>
            <a:pPr eaLnBrk="1" hangingPunct="1"/>
            <a:r>
              <a:rPr lang="en-GB" dirty="0"/>
              <a:t>Defining a superclass and subclass</a:t>
            </a:r>
          </a:p>
          <a:p>
            <a:pPr eaLnBrk="1" hangingPunct="1"/>
            <a:r>
              <a:rPr lang="en-GB" dirty="0"/>
              <a:t>Implementing constructors</a:t>
            </a:r>
          </a:p>
          <a:p>
            <a:pPr eaLnBrk="1" hangingPunct="1"/>
            <a:r>
              <a:rPr lang="en-GB" dirty="0"/>
              <a:t>Member visibility</a:t>
            </a:r>
          </a:p>
          <a:p>
            <a:pPr eaLnBrk="1" hangingPunct="1"/>
            <a:r>
              <a:rPr lang="en-GB" dirty="0"/>
              <a:t>Accessing superclass members</a:t>
            </a:r>
          </a:p>
          <a:p>
            <a:pPr eaLnBrk="1" hangingPunct="1"/>
            <a:r>
              <a:rPr lang="en-GB" dirty="0"/>
              <a:t>Defining overridable functions and properties</a:t>
            </a:r>
          </a:p>
          <a:p>
            <a:pPr eaLnBrk="1" hangingPunct="1"/>
            <a:r>
              <a:rPr lang="en-GB" dirty="0"/>
              <a:t>Overriding functions and properties</a:t>
            </a:r>
          </a:p>
          <a:p>
            <a:pPr eaLnBrk="1" hangingPunct="1"/>
            <a:endParaRPr lang="en-GB" dirty="0"/>
          </a:p>
          <a:p>
            <a:pPr eaLnBrk="1" hangingPunct="1"/>
            <a:endParaRPr lang="en-GB" dirty="0"/>
          </a:p>
        </p:txBody>
      </p:sp>
      <p:sp>
        <p:nvSpPr>
          <p:cNvPr id="622594" name="Rectangle 2"/>
          <p:cNvSpPr>
            <a:spLocks noGrp="1" noChangeArrowheads="1"/>
          </p:cNvSpPr>
          <p:nvPr>
            <p:ph type="title"/>
          </p:nvPr>
        </p:nvSpPr>
        <p:spPr/>
        <p:txBody>
          <a:bodyPr/>
          <a:lstStyle/>
          <a:p>
            <a:pPr eaLnBrk="1" hangingPunct="1"/>
            <a:r>
              <a:rPr lang="en-GB" dirty="0"/>
              <a:t>1. Inheritance Essentials</a:t>
            </a:r>
          </a:p>
        </p:txBody>
      </p:sp>
      <p:sp>
        <p:nvSpPr>
          <p:cNvPr id="4" name="Footer Placeholder 3"/>
          <p:cNvSpPr>
            <a:spLocks noGrp="1"/>
          </p:cNvSpPr>
          <p:nvPr>
            <p:ph type="ftr" sz="quarter" idx="10"/>
          </p:nvPr>
        </p:nvSpPr>
        <p:spPr/>
        <p:txBody>
          <a:bodyPr/>
          <a:lstStyle/>
          <a:p>
            <a:pPr>
              <a:defRPr/>
            </a:pPr>
            <a:fld id="{1FBC76C2-0C74-49C7-97F1-2F2EB457B571}" type="slidenum">
              <a:rPr lang="en-GB"/>
              <a:pPr>
                <a:defRPr/>
              </a:pPr>
              <a:t>3</a:t>
            </a:fld>
            <a:endParaRPr lang="en-GB"/>
          </a:p>
        </p:txBody>
      </p:sp>
    </p:spTree>
    <p:extLst>
      <p:ext uri="{BB962C8B-B14F-4D97-AF65-F5344CB8AC3E}">
        <p14:creationId xmlns:p14="http://schemas.microsoft.com/office/powerpoint/2010/main" val="1551465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a:t>Consider this:</a:t>
            </a:r>
          </a:p>
          <a:p>
            <a:pPr lvl="1"/>
            <a:r>
              <a:rPr lang="en-GB" dirty="0"/>
              <a:t>You declare a variable of an interface type</a:t>
            </a:r>
          </a:p>
          <a:p>
            <a:pPr lvl="1"/>
            <a:r>
              <a:rPr lang="en-GB" dirty="0"/>
              <a:t>You assign an object that implements the interface</a:t>
            </a:r>
          </a:p>
          <a:p>
            <a:pPr lvl="1"/>
            <a:r>
              <a:rPr lang="en-GB" dirty="0"/>
              <a:t>You can test if the object implements other interfaces too</a:t>
            </a:r>
          </a:p>
        </p:txBody>
      </p:sp>
      <p:sp>
        <p:nvSpPr>
          <p:cNvPr id="2" name="Title 1"/>
          <p:cNvSpPr>
            <a:spLocks noGrp="1"/>
          </p:cNvSpPr>
          <p:nvPr>
            <p:ph type="title"/>
          </p:nvPr>
        </p:nvSpPr>
        <p:spPr/>
        <p:txBody>
          <a:bodyPr/>
          <a:lstStyle/>
          <a:p>
            <a:pPr eaLnBrk="1" hangingPunct="1"/>
            <a:r>
              <a:rPr lang="en-GB" dirty="0"/>
              <a:t>Cross-Casting</a:t>
            </a:r>
          </a:p>
        </p:txBody>
      </p:sp>
      <p:sp>
        <p:nvSpPr>
          <p:cNvPr id="9" name="Footer Placeholder 3"/>
          <p:cNvSpPr>
            <a:spLocks noGrp="1"/>
          </p:cNvSpPr>
          <p:nvPr>
            <p:ph type="ftr" sz="quarter" idx="10"/>
          </p:nvPr>
        </p:nvSpPr>
        <p:spPr>
          <a:xfrm>
            <a:off x="8725566" y="6346483"/>
            <a:ext cx="520503" cy="457200"/>
          </a:xfrm>
        </p:spPr>
        <p:txBody>
          <a:bodyPr/>
          <a:lstStyle/>
          <a:p>
            <a:pPr>
              <a:defRPr/>
            </a:pPr>
            <a:fld id="{1FBC76C2-0C74-49C7-97F1-2F2EB457B571}" type="slidenum">
              <a:rPr lang="en-GB"/>
              <a:pPr>
                <a:defRPr/>
              </a:pPr>
              <a:t>30</a:t>
            </a:fld>
            <a:endParaRPr lang="en-GB"/>
          </a:p>
        </p:txBody>
      </p:sp>
      <p:sp>
        <p:nvSpPr>
          <p:cNvPr id="13" name="Rectangle 12">
            <a:extLst>
              <a:ext uri="{FF2B5EF4-FFF2-40B4-BE49-F238E27FC236}">
                <a16:creationId xmlns:a16="http://schemas.microsoft.com/office/drawing/2014/main" id="{41AC9C18-B272-4D92-ADEB-C73892BE6647}"/>
              </a:ext>
            </a:extLst>
          </p:cNvPr>
          <p:cNvSpPr>
            <a:spLocks noChangeArrowheads="1"/>
          </p:cNvSpPr>
          <p:nvPr/>
        </p:nvSpPr>
        <p:spPr bwMode="auto">
          <a:xfrm>
            <a:off x="555624" y="2812762"/>
            <a:ext cx="8232776" cy="462307"/>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class Triangle(</a:t>
            </a:r>
            <a:r>
              <a:rPr lang="en-GB" sz="1200" dirty="0" err="1">
                <a:latin typeface="Courier New" panose="02070309020205020404" pitchFamily="49" charset="0"/>
              </a:rPr>
              <a:t>val</a:t>
            </a:r>
            <a:r>
              <a:rPr lang="en-GB" sz="1200" dirty="0">
                <a:latin typeface="Courier New" panose="02070309020205020404" pitchFamily="49" charset="0"/>
              </a:rPr>
              <a:t> p1: Point, </a:t>
            </a:r>
            <a:r>
              <a:rPr lang="en-GB" sz="1200" dirty="0" err="1">
                <a:latin typeface="Courier New" panose="02070309020205020404" pitchFamily="49" charset="0"/>
              </a:rPr>
              <a:t>val</a:t>
            </a:r>
            <a:r>
              <a:rPr lang="en-GB" sz="1200" dirty="0">
                <a:latin typeface="Courier New" panose="02070309020205020404" pitchFamily="49" charset="0"/>
              </a:rPr>
              <a:t> p2: Point, </a:t>
            </a:r>
            <a:r>
              <a:rPr lang="en-GB" sz="1200" dirty="0" err="1">
                <a:latin typeface="Courier New" panose="02070309020205020404" pitchFamily="49" charset="0"/>
              </a:rPr>
              <a:t>val</a:t>
            </a:r>
            <a:r>
              <a:rPr lang="en-GB" sz="1200" dirty="0">
                <a:latin typeface="Courier New" panose="02070309020205020404" pitchFamily="49" charset="0"/>
              </a:rPr>
              <a:t> p3: Point)</a:t>
            </a:r>
          </a:p>
          <a:p>
            <a:pPr defTabSz="739775">
              <a:defRPr/>
            </a:pP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a:t>
            </a: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Shape, </a:t>
            </a:r>
            <a:r>
              <a:rPr lang="en-GB" sz="1200" b="1" dirty="0" err="1">
                <a:solidFill>
                  <a:srgbClr val="FF0000"/>
                </a:solidFill>
                <a:latin typeface="Courier New" panose="02070309020205020404" pitchFamily="49" charset="0"/>
              </a:rPr>
              <a:t>Loggable</a:t>
            </a:r>
            <a:r>
              <a:rPr lang="en-GB" sz="1200" b="1" dirty="0">
                <a:solidFill>
                  <a:srgbClr val="FF0000"/>
                </a:solidFill>
                <a:latin typeface="Courier New" panose="02070309020205020404" pitchFamily="49" charset="0"/>
              </a:rPr>
              <a:t>, Serializable</a:t>
            </a:r>
            <a:r>
              <a:rPr lang="en-GB" sz="1200" dirty="0">
                <a:latin typeface="Courier New" panose="02070309020205020404" pitchFamily="49" charset="0"/>
              </a:rPr>
              <a:t> { … }</a:t>
            </a:r>
          </a:p>
        </p:txBody>
      </p:sp>
      <p:sp>
        <p:nvSpPr>
          <p:cNvPr id="15" name="Rectangle 14">
            <a:extLst>
              <a:ext uri="{FF2B5EF4-FFF2-40B4-BE49-F238E27FC236}">
                <a16:creationId xmlns:a16="http://schemas.microsoft.com/office/drawing/2014/main" id="{7929D887-E0EA-422B-8147-E7C44364DA15}"/>
              </a:ext>
            </a:extLst>
          </p:cNvPr>
          <p:cNvSpPr>
            <a:spLocks noChangeArrowheads="1"/>
          </p:cNvSpPr>
          <p:nvPr/>
        </p:nvSpPr>
        <p:spPr bwMode="auto">
          <a:xfrm>
            <a:off x="555624" y="3496946"/>
            <a:ext cx="8232776" cy="2493632"/>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fun main() {</a:t>
            </a:r>
          </a:p>
          <a:p>
            <a:pPr defTabSz="739775">
              <a:defRPr/>
            </a:pPr>
            <a:r>
              <a:rPr lang="en-GB" sz="1200" dirty="0">
                <a:latin typeface="Courier New" panose="02070309020205020404" pitchFamily="49" charset="0"/>
              </a:rPr>
              <a:t>    </a:t>
            </a:r>
            <a:r>
              <a:rPr lang="en-GB" sz="1200" b="1" dirty="0" err="1">
                <a:solidFill>
                  <a:srgbClr val="FF0000"/>
                </a:solidFill>
                <a:latin typeface="Courier New" panose="02070309020205020404" pitchFamily="49" charset="0"/>
              </a:rPr>
              <a:t>val</a:t>
            </a:r>
            <a:r>
              <a:rPr lang="en-GB" sz="1200" b="1" dirty="0">
                <a:solidFill>
                  <a:srgbClr val="FF0000"/>
                </a:solidFill>
                <a:latin typeface="Courier New" panose="02070309020205020404" pitchFamily="49" charset="0"/>
              </a:rPr>
              <a:t> t = Triangle(Point(0, 0), Point(5, 0), Point(5, 5))</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processLoggableWithCrossCast</a:t>
            </a:r>
            <a:r>
              <a:rPr lang="en-GB" sz="1200" dirty="0">
                <a:latin typeface="Courier New" panose="02070309020205020404" pitchFamily="49" charset="0"/>
              </a:rPr>
              <a:t>(</a:t>
            </a:r>
            <a:r>
              <a:rPr lang="en-GB" sz="1200" b="1" dirty="0">
                <a:solidFill>
                  <a:srgbClr val="FF0000"/>
                </a:solidFill>
                <a:latin typeface="Courier New" panose="02070309020205020404" pitchFamily="49" charset="0"/>
              </a:rPr>
              <a:t>t</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a:t>
            </a:r>
          </a:p>
          <a:p>
            <a:pPr defTabSz="739775">
              <a:defRPr/>
            </a:pPr>
            <a:endParaRPr lang="en-GB" sz="1200" dirty="0">
              <a:latin typeface="Courier New" panose="02070309020205020404" pitchFamily="49" charset="0"/>
            </a:endParaRP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fun </a:t>
            </a:r>
            <a:r>
              <a:rPr lang="en-GB" sz="1200" dirty="0" err="1">
                <a:latin typeface="Courier New" panose="02070309020205020404" pitchFamily="49" charset="0"/>
              </a:rPr>
              <a:t>processLoggableWithCrossCast</a:t>
            </a:r>
            <a:r>
              <a:rPr lang="en-GB" sz="1200" dirty="0">
                <a:latin typeface="Courier New" panose="02070309020205020404" pitchFamily="49" charset="0"/>
              </a:rPr>
              <a:t>(</a:t>
            </a:r>
            <a:r>
              <a:rPr lang="en-GB" sz="1200" b="1" dirty="0" err="1">
                <a:solidFill>
                  <a:srgbClr val="FF0000"/>
                </a:solidFill>
                <a:latin typeface="Courier New" panose="02070309020205020404" pitchFamily="49" charset="0"/>
              </a:rPr>
              <a:t>loggable</a:t>
            </a:r>
            <a:r>
              <a:rPr lang="en-GB" sz="1200" b="1" dirty="0">
                <a:solidFill>
                  <a:srgbClr val="FF0000"/>
                </a:solidFill>
                <a:latin typeface="Courier New" panose="02070309020205020404" pitchFamily="49" charset="0"/>
              </a:rPr>
              <a:t>: </a:t>
            </a:r>
            <a:r>
              <a:rPr lang="en-GB" sz="1200" b="1" dirty="0" err="1">
                <a:solidFill>
                  <a:srgbClr val="FF0000"/>
                </a:solidFill>
                <a:latin typeface="Courier New" panose="02070309020205020404" pitchFamily="49" charset="0"/>
              </a:rPr>
              <a:t>Loggable</a:t>
            </a:r>
            <a:r>
              <a:rPr lang="en-GB" sz="1200" dirty="0">
                <a:latin typeface="Courier New" panose="02070309020205020404" pitchFamily="49" charset="0"/>
              </a:rPr>
              <a:t>) {</a:t>
            </a:r>
          </a:p>
          <a:p>
            <a:pPr defTabSz="739775">
              <a:defRPr/>
            </a:pPr>
            <a:r>
              <a:rPr lang="en-GB" sz="1200" dirty="0">
                <a:latin typeface="Courier New" panose="02070309020205020404" pitchFamily="49" charset="0"/>
              </a:rPr>
              <a:t>    loggable.log()</a:t>
            </a:r>
          </a:p>
          <a:p>
            <a:pPr defTabSz="739775">
              <a:defRPr/>
            </a:pPr>
            <a:r>
              <a:rPr lang="en-GB" sz="1200" dirty="0">
                <a:latin typeface="Courier New" panose="02070309020205020404" pitchFamily="49" charset="0"/>
              </a:rPr>
              <a:t>    if (</a:t>
            </a:r>
            <a:r>
              <a:rPr lang="en-GB" sz="1200" b="1" dirty="0" err="1">
                <a:solidFill>
                  <a:srgbClr val="FF0000"/>
                </a:solidFill>
                <a:latin typeface="Courier New" panose="02070309020205020404" pitchFamily="49" charset="0"/>
              </a:rPr>
              <a:t>loggable</a:t>
            </a:r>
            <a:r>
              <a:rPr lang="en-GB" sz="1200" b="1" dirty="0">
                <a:solidFill>
                  <a:srgbClr val="FF0000"/>
                </a:solidFill>
                <a:latin typeface="Courier New" panose="02070309020205020404" pitchFamily="49" charset="0"/>
              </a:rPr>
              <a:t> is Serializable</a:t>
            </a:r>
            <a:r>
              <a:rPr lang="en-GB" sz="1200" dirty="0">
                <a:latin typeface="Courier New" panose="02070309020205020404" pitchFamily="49" charset="0"/>
              </a:rPr>
              <a:t>) {</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("The </a:t>
            </a:r>
            <a:r>
              <a:rPr lang="en-GB" sz="1200" dirty="0" err="1">
                <a:latin typeface="Courier New" panose="02070309020205020404" pitchFamily="49" charset="0"/>
              </a:rPr>
              <a:t>loggable</a:t>
            </a:r>
            <a:r>
              <a:rPr lang="en-GB" sz="1200" dirty="0">
                <a:latin typeface="Courier New" panose="02070309020205020404" pitchFamily="49" charset="0"/>
              </a:rPr>
              <a:t> object also implements Serializable!")</a:t>
            </a:r>
          </a:p>
          <a:p>
            <a:pPr defTabSz="739775">
              <a:defRPr/>
            </a:pPr>
            <a:r>
              <a:rPr lang="en-GB" sz="1200" dirty="0">
                <a:latin typeface="Courier New" panose="02070309020205020404" pitchFamily="49" charset="0"/>
              </a:rPr>
              <a:t>        </a:t>
            </a:r>
            <a:r>
              <a:rPr lang="en-GB" sz="1200" b="1" dirty="0" err="1">
                <a:solidFill>
                  <a:srgbClr val="FF0000"/>
                </a:solidFill>
                <a:latin typeface="Courier New" panose="02070309020205020404" pitchFamily="49" charset="0"/>
              </a:rPr>
              <a:t>loggable.serialize</a:t>
            </a:r>
            <a:r>
              <a:rPr lang="en-GB" sz="1200" b="1" dirty="0">
                <a:solidFill>
                  <a:srgbClr val="FF0000"/>
                </a:solidFill>
                <a:latin typeface="Courier New" panose="02070309020205020404" pitchFamily="49" charset="0"/>
              </a:rPr>
              <a:t>()</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p:txBody>
      </p:sp>
      <p:sp>
        <p:nvSpPr>
          <p:cNvPr id="14" name="TextBox 13">
            <a:extLst>
              <a:ext uri="{FF2B5EF4-FFF2-40B4-BE49-F238E27FC236}">
                <a16:creationId xmlns:a16="http://schemas.microsoft.com/office/drawing/2014/main" id="{64B68043-FEA8-440D-A801-860259D31238}"/>
              </a:ext>
            </a:extLst>
          </p:cNvPr>
          <p:cNvSpPr txBox="1"/>
          <p:nvPr/>
        </p:nvSpPr>
        <p:spPr>
          <a:xfrm>
            <a:off x="6180746" y="5713579"/>
            <a:ext cx="2601995"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inheritance.demo13 package</a:t>
            </a:r>
          </a:p>
        </p:txBody>
      </p:sp>
    </p:spTree>
    <p:extLst>
      <p:ext uri="{BB962C8B-B14F-4D97-AF65-F5344CB8AC3E}">
        <p14:creationId xmlns:p14="http://schemas.microsoft.com/office/powerpoint/2010/main" val="489670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Special Cases (1 of 3)</a:t>
            </a:r>
          </a:p>
        </p:txBody>
      </p:sp>
      <p:sp>
        <p:nvSpPr>
          <p:cNvPr id="30724" name="Rectangle 3"/>
          <p:cNvSpPr>
            <a:spLocks noGrp="1" noChangeArrowheads="1"/>
          </p:cNvSpPr>
          <p:nvPr>
            <p:ph idx="1"/>
          </p:nvPr>
        </p:nvSpPr>
        <p:spPr/>
        <p:txBody>
          <a:bodyPr/>
          <a:lstStyle/>
          <a:p>
            <a:pPr eaLnBrk="1" hangingPunct="1"/>
            <a:r>
              <a:rPr lang="en-GB" dirty="0"/>
              <a:t>Scenario:</a:t>
            </a:r>
          </a:p>
          <a:p>
            <a:pPr lvl="1"/>
            <a:r>
              <a:rPr lang="en-GB" dirty="0"/>
              <a:t>An interface has method(s) with default implementations</a:t>
            </a:r>
          </a:p>
          <a:p>
            <a:pPr lvl="1"/>
            <a:r>
              <a:rPr lang="en-GB" dirty="0"/>
              <a:t>A class implements the interface</a:t>
            </a:r>
          </a:p>
          <a:p>
            <a:pPr lvl="2"/>
            <a:endParaRPr lang="en-GB" dirty="0"/>
          </a:p>
          <a:p>
            <a:r>
              <a:rPr lang="en-GB" dirty="0"/>
              <a:t>Then:</a:t>
            </a:r>
          </a:p>
          <a:p>
            <a:pPr lvl="1"/>
            <a:r>
              <a:rPr lang="en-GB" dirty="0"/>
              <a:t>The class can override default method(s) if it wants to</a:t>
            </a:r>
          </a:p>
          <a:p>
            <a:pPr lvl="1"/>
            <a:r>
              <a:rPr lang="en-GB" dirty="0"/>
              <a:t>The overriding method can access default method </a:t>
            </a:r>
            <a:r>
              <a:rPr lang="en-GB" dirty="0" err="1"/>
              <a:t>impl</a:t>
            </a:r>
            <a:endParaRPr lang="en-GB" dirty="0"/>
          </a:p>
          <a:p>
            <a:pPr lvl="1"/>
            <a:endParaRPr lang="en-GB" dirty="0"/>
          </a:p>
          <a:p>
            <a:pPr lvl="1"/>
            <a:endParaRPr lang="en-GB" dirty="0"/>
          </a:p>
          <a:p>
            <a:pPr lvl="1"/>
            <a:endParaRPr lang="en-GB" dirty="0"/>
          </a:p>
          <a:p>
            <a:pPr lvl="1"/>
            <a:endParaRPr lang="en-GB" dirty="0"/>
          </a:p>
          <a:p>
            <a:endParaRPr lang="en-GB" dirty="0"/>
          </a:p>
          <a:p>
            <a:r>
              <a:rPr lang="en-GB" dirty="0"/>
              <a:t>Note the syntax is different in Java:</a:t>
            </a:r>
          </a:p>
          <a:p>
            <a:pPr lvl="1"/>
            <a:r>
              <a:rPr lang="en-GB" dirty="0">
                <a:latin typeface="Courier New" panose="02070309020205020404" pitchFamily="49" charset="0"/>
              </a:rPr>
              <a:t>ParentInterface.super.m3(s);</a:t>
            </a:r>
          </a:p>
        </p:txBody>
      </p:sp>
      <p:sp>
        <p:nvSpPr>
          <p:cNvPr id="7" name="Rectangle 6"/>
          <p:cNvSpPr>
            <a:spLocks noChangeArrowheads="1"/>
          </p:cNvSpPr>
          <p:nvPr/>
        </p:nvSpPr>
        <p:spPr bwMode="auto">
          <a:xfrm>
            <a:off x="624015" y="3935786"/>
            <a:ext cx="8164385" cy="1570303"/>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en-GB" sz="1200" dirty="0">
                <a:latin typeface="Courier New" panose="02070309020205020404" pitchFamily="49" charset="0"/>
              </a:rPr>
              <a:t>class </a:t>
            </a:r>
            <a:r>
              <a:rPr lang="en-GB" sz="1200" dirty="0" err="1">
                <a:latin typeface="Courier New" panose="02070309020205020404" pitchFamily="49" charset="0"/>
              </a:rPr>
              <a:t>ChildClass</a:t>
            </a:r>
            <a:r>
              <a:rPr lang="en-GB" sz="1200" dirty="0">
                <a:latin typeface="Courier New" panose="02070309020205020404" pitchFamily="49" charset="0"/>
              </a:rPr>
              <a:t> : </a:t>
            </a:r>
            <a:r>
              <a:rPr lang="en-GB" sz="1200" dirty="0" err="1">
                <a:latin typeface="Courier New" panose="02070309020205020404" pitchFamily="49" charset="0"/>
              </a:rPr>
              <a:t>ParentInterface</a:t>
            </a:r>
            <a:r>
              <a:rPr lang="en-GB" sz="1200" dirty="0">
                <a:latin typeface="Courier New" panose="02070309020205020404" pitchFamily="49" charset="0"/>
              </a:rPr>
              <a:t> {</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    // Optionally override default method(s) from interface.</a:t>
            </a:r>
          </a:p>
          <a:p>
            <a:pPr defTabSz="739775">
              <a:defRPr/>
            </a:pPr>
            <a:r>
              <a:rPr lang="en-GB" sz="1200" dirty="0">
                <a:latin typeface="Courier New" panose="02070309020205020404" pitchFamily="49" charset="0"/>
              </a:rPr>
              <a:t>    override fun m3(s: String) {</a:t>
            </a:r>
          </a:p>
          <a:p>
            <a:pPr defTabSz="739775">
              <a:defRPr/>
            </a:pPr>
            <a:r>
              <a:rPr lang="en-GB" sz="1200" dirty="0">
                <a:latin typeface="Courier New" panose="02070309020205020404" pitchFamily="49" charset="0"/>
              </a:rPr>
              <a:t>        …        </a:t>
            </a:r>
          </a:p>
          <a:p>
            <a:pPr defTabSz="739775">
              <a:defRPr/>
            </a:pPr>
            <a:r>
              <a:rPr lang="en-GB" sz="1200" b="1" dirty="0">
                <a:solidFill>
                  <a:srgbClr val="FF0000"/>
                </a:solidFill>
                <a:latin typeface="Courier New" panose="02070309020205020404" pitchFamily="49" charset="0"/>
              </a:rPr>
              <a:t>        super.m3(s)    // Optionally invoke default implementation in interface.</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p:txBody>
      </p:sp>
      <p:sp>
        <p:nvSpPr>
          <p:cNvPr id="5" name="Footer Placeholder 3"/>
          <p:cNvSpPr>
            <a:spLocks noGrp="1"/>
          </p:cNvSpPr>
          <p:nvPr>
            <p:ph type="ftr" sz="quarter" idx="10"/>
          </p:nvPr>
        </p:nvSpPr>
        <p:spPr>
          <a:xfrm>
            <a:off x="8725566" y="6532599"/>
            <a:ext cx="520503" cy="288986"/>
          </a:xfrm>
        </p:spPr>
        <p:txBody>
          <a:bodyPr/>
          <a:lstStyle/>
          <a:p>
            <a:pPr>
              <a:defRPr/>
            </a:pPr>
            <a:fld id="{57D51805-A2ED-4FC1-9D73-9C2F819AF1B1}" type="slidenum">
              <a:rPr lang="en-GB"/>
              <a:pPr>
                <a:defRPr/>
              </a:pPr>
              <a:t>31</a:t>
            </a:fld>
            <a:endParaRPr lang="en-GB" dirty="0"/>
          </a:p>
        </p:txBody>
      </p:sp>
      <p:sp>
        <p:nvSpPr>
          <p:cNvPr id="6" name="TextBox 5">
            <a:extLst>
              <a:ext uri="{FF2B5EF4-FFF2-40B4-BE49-F238E27FC236}">
                <a16:creationId xmlns:a16="http://schemas.microsoft.com/office/drawing/2014/main" id="{67F3C090-BD83-4906-BE8D-1893D84A0A43}"/>
              </a:ext>
            </a:extLst>
          </p:cNvPr>
          <p:cNvSpPr txBox="1"/>
          <p:nvPr/>
        </p:nvSpPr>
        <p:spPr>
          <a:xfrm>
            <a:off x="6199503" y="5231747"/>
            <a:ext cx="2601995"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inheritance.demo14 package</a:t>
            </a:r>
          </a:p>
        </p:txBody>
      </p:sp>
    </p:spTree>
    <p:extLst>
      <p:ext uri="{BB962C8B-B14F-4D97-AF65-F5344CB8AC3E}">
        <p14:creationId xmlns:p14="http://schemas.microsoft.com/office/powerpoint/2010/main" val="1686983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Special Cases (2 of 3)</a:t>
            </a:r>
          </a:p>
        </p:txBody>
      </p:sp>
      <p:sp>
        <p:nvSpPr>
          <p:cNvPr id="30724" name="Rectangle 3"/>
          <p:cNvSpPr>
            <a:spLocks noGrp="1" noChangeArrowheads="1"/>
          </p:cNvSpPr>
          <p:nvPr>
            <p:ph idx="1"/>
          </p:nvPr>
        </p:nvSpPr>
        <p:spPr/>
        <p:txBody>
          <a:bodyPr/>
          <a:lstStyle/>
          <a:p>
            <a:pPr eaLnBrk="1" hangingPunct="1"/>
            <a:r>
              <a:rPr lang="en-GB" dirty="0"/>
              <a:t>Scenario:</a:t>
            </a:r>
          </a:p>
          <a:p>
            <a:pPr lvl="1"/>
            <a:r>
              <a:rPr lang="en-GB" dirty="0" err="1">
                <a:latin typeface="Courier New" panose="02070309020205020404" pitchFamily="49" charset="0"/>
              </a:rPr>
              <a:t>MyInterface</a:t>
            </a:r>
            <a:r>
              <a:rPr lang="en-GB" dirty="0"/>
              <a:t> has default method(s)</a:t>
            </a:r>
          </a:p>
          <a:p>
            <a:pPr lvl="1"/>
            <a:r>
              <a:rPr lang="en-GB" dirty="0" err="1">
                <a:latin typeface="Courier New" panose="02070309020205020404" pitchFamily="49" charset="0"/>
              </a:rPr>
              <a:t>MyClass</a:t>
            </a:r>
            <a:r>
              <a:rPr lang="en-GB" dirty="0"/>
              <a:t> has compatible concrete method(s)</a:t>
            </a:r>
          </a:p>
          <a:p>
            <a:pPr lvl="1"/>
            <a:r>
              <a:rPr lang="en-GB" dirty="0">
                <a:latin typeface="Courier New" panose="02070309020205020404" pitchFamily="49" charset="0"/>
              </a:rPr>
              <a:t>MyOtherClass</a:t>
            </a:r>
            <a:r>
              <a:rPr lang="en-GB" dirty="0"/>
              <a:t> implements the interface and extends the class</a:t>
            </a:r>
            <a:endParaRPr lang="en-GB" dirty="0">
              <a:latin typeface="Courier New" panose="02070309020205020404" pitchFamily="49" charset="0"/>
            </a:endParaRPr>
          </a:p>
          <a:p>
            <a:pPr lvl="1"/>
            <a:endParaRPr lang="en-GB" dirty="0"/>
          </a:p>
          <a:p>
            <a:r>
              <a:rPr lang="en-GB" dirty="0"/>
              <a:t>Then:</a:t>
            </a:r>
          </a:p>
          <a:p>
            <a:pPr lvl="1"/>
            <a:r>
              <a:rPr lang="en-GB" dirty="0">
                <a:latin typeface="Courier New" panose="02070309020205020404" pitchFamily="49" charset="0"/>
              </a:rPr>
              <a:t>MyOtherClass</a:t>
            </a:r>
            <a:r>
              <a:rPr lang="en-GB" dirty="0"/>
              <a:t> has inherited 2 implementations</a:t>
            </a:r>
          </a:p>
          <a:p>
            <a:pPr lvl="1"/>
            <a:r>
              <a:rPr lang="en-GB" dirty="0"/>
              <a:t>This is an ambiguity in Kotlin (in Java, class method would win)</a:t>
            </a:r>
          </a:p>
          <a:p>
            <a:pPr lvl="1"/>
            <a:r>
              <a:rPr lang="en-GB" dirty="0"/>
              <a:t>You </a:t>
            </a:r>
            <a:r>
              <a:rPr lang="en-GB" u="sng" dirty="0"/>
              <a:t>must</a:t>
            </a:r>
            <a:r>
              <a:rPr lang="en-GB" dirty="0"/>
              <a:t> override the method to resolve the ambiguity</a:t>
            </a:r>
          </a:p>
        </p:txBody>
      </p:sp>
      <p:sp>
        <p:nvSpPr>
          <p:cNvPr id="5" name="Rectangle 4"/>
          <p:cNvSpPr>
            <a:spLocks noChangeArrowheads="1"/>
          </p:cNvSpPr>
          <p:nvPr/>
        </p:nvSpPr>
        <p:spPr bwMode="auto">
          <a:xfrm>
            <a:off x="406400" y="4764961"/>
            <a:ext cx="8372475" cy="1754969"/>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en-GB" sz="1200" dirty="0">
                <a:latin typeface="Courier New" panose="02070309020205020404" pitchFamily="49" charset="0"/>
              </a:rPr>
              <a:t>class MyOtherClass : </a:t>
            </a:r>
            <a:r>
              <a:rPr lang="en-GB" sz="1200" dirty="0" err="1">
                <a:latin typeface="Courier New" panose="02070309020205020404" pitchFamily="49" charset="0"/>
              </a:rPr>
              <a:t>MyClass</a:t>
            </a:r>
            <a:r>
              <a:rPr lang="en-GB" sz="1200" dirty="0">
                <a:latin typeface="Courier New" panose="02070309020205020404" pitchFamily="49" charset="0"/>
              </a:rPr>
              <a:t>(), </a:t>
            </a:r>
            <a:r>
              <a:rPr lang="en-GB" sz="1200" dirty="0" err="1">
                <a:latin typeface="Courier New" panose="02070309020205020404" pitchFamily="49" charset="0"/>
              </a:rPr>
              <a:t>MyInterface</a:t>
            </a:r>
            <a:r>
              <a:rPr lang="en-GB" sz="1200" dirty="0">
                <a:latin typeface="Courier New" panose="02070309020205020404" pitchFamily="49" charset="0"/>
              </a:rPr>
              <a:t>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 Must override method, to resolve ambiguity.  </a:t>
            </a:r>
          </a:p>
          <a:p>
            <a:pPr defTabSz="739775">
              <a:defRPr/>
            </a:pPr>
            <a:r>
              <a:rPr lang="en-GB" sz="1200" b="1" dirty="0">
                <a:solidFill>
                  <a:srgbClr val="FF0000"/>
                </a:solidFill>
                <a:latin typeface="Courier New" panose="02070309020205020404" pitchFamily="49" charset="0"/>
              </a:rPr>
              <a:t>    override fun m3() {</a:t>
            </a:r>
          </a:p>
          <a:p>
            <a:pPr defTabSz="739775">
              <a:defRPr/>
            </a:pPr>
            <a:r>
              <a:rPr lang="en-GB" sz="1200" b="1" dirty="0">
                <a:solidFill>
                  <a:srgbClr val="FF0000"/>
                </a:solidFill>
                <a:latin typeface="Courier New" panose="02070309020205020404" pitchFamily="49" charset="0"/>
              </a:rPr>
              <a:t>        …</a:t>
            </a:r>
          </a:p>
          <a:p>
            <a:pPr defTabSz="739775">
              <a:defRPr/>
            </a:pPr>
            <a:r>
              <a:rPr lang="en-GB" sz="1200" b="1" dirty="0">
                <a:solidFill>
                  <a:srgbClr val="FF0000"/>
                </a:solidFill>
                <a:latin typeface="Courier New" panose="02070309020205020404" pitchFamily="49" charset="0"/>
              </a:rPr>
              <a:t>        super&lt;</a:t>
            </a:r>
            <a:r>
              <a:rPr lang="en-GB" sz="1200" b="1" dirty="0" err="1">
                <a:solidFill>
                  <a:srgbClr val="FF0000"/>
                </a:solidFill>
                <a:latin typeface="Courier New" panose="02070309020205020404" pitchFamily="49" charset="0"/>
              </a:rPr>
              <a:t>MyInterface</a:t>
            </a:r>
            <a:r>
              <a:rPr lang="en-GB" sz="1200" b="1" dirty="0">
                <a:solidFill>
                  <a:srgbClr val="FF0000"/>
                </a:solidFill>
                <a:latin typeface="Courier New" panose="02070309020205020404" pitchFamily="49" charset="0"/>
              </a:rPr>
              <a:t>&gt;.m3()    // Optionally call default </a:t>
            </a:r>
            <a:r>
              <a:rPr lang="en-GB" sz="1200" b="1" dirty="0" err="1">
                <a:solidFill>
                  <a:srgbClr val="FF0000"/>
                </a:solidFill>
                <a:latin typeface="Courier New" panose="02070309020205020404" pitchFamily="49" charset="0"/>
              </a:rPr>
              <a:t>impl</a:t>
            </a:r>
            <a:r>
              <a:rPr lang="en-GB" sz="1200" b="1" dirty="0">
                <a:solidFill>
                  <a:srgbClr val="FF0000"/>
                </a:solidFill>
                <a:latin typeface="Courier New" panose="02070309020205020404" pitchFamily="49" charset="0"/>
              </a:rPr>
              <a:t> in interface.</a:t>
            </a:r>
          </a:p>
          <a:p>
            <a:pPr defTabSz="739775">
              <a:defRPr/>
            </a:pPr>
            <a:r>
              <a:rPr lang="en-GB" sz="1200" b="1" dirty="0">
                <a:solidFill>
                  <a:srgbClr val="FF0000"/>
                </a:solidFill>
                <a:latin typeface="Courier New" panose="02070309020205020404" pitchFamily="49" charset="0"/>
              </a:rPr>
              <a:t>        super&lt;</a:t>
            </a:r>
            <a:r>
              <a:rPr lang="en-GB" sz="1200" b="1" dirty="0" err="1">
                <a:solidFill>
                  <a:srgbClr val="FF0000"/>
                </a:solidFill>
                <a:latin typeface="Courier New" panose="02070309020205020404" pitchFamily="49" charset="0"/>
              </a:rPr>
              <a:t>MyClass</a:t>
            </a:r>
            <a:r>
              <a:rPr lang="en-GB" sz="1200" b="1" dirty="0">
                <a:solidFill>
                  <a:srgbClr val="FF0000"/>
                </a:solidFill>
                <a:latin typeface="Courier New" panose="02070309020205020404" pitchFamily="49" charset="0"/>
              </a:rPr>
              <a:t>&gt;.m3()        // Optionally call default </a:t>
            </a:r>
            <a:r>
              <a:rPr lang="en-GB" sz="1200" b="1" dirty="0" err="1">
                <a:solidFill>
                  <a:srgbClr val="FF0000"/>
                </a:solidFill>
                <a:latin typeface="Courier New" panose="02070309020205020404" pitchFamily="49" charset="0"/>
              </a:rPr>
              <a:t>impl</a:t>
            </a:r>
            <a:r>
              <a:rPr lang="en-GB" sz="1200" b="1" dirty="0">
                <a:solidFill>
                  <a:srgbClr val="FF0000"/>
                </a:solidFill>
                <a:latin typeface="Courier New" panose="02070309020205020404" pitchFamily="49" charset="0"/>
              </a:rPr>
              <a:t> in superclass.</a:t>
            </a:r>
          </a:p>
          <a:p>
            <a:pPr defTabSz="739775">
              <a:defRPr/>
            </a:pPr>
            <a:r>
              <a:rPr lang="en-GB" sz="1200" b="1" dirty="0">
                <a:solidFill>
                  <a:srgbClr val="FF0000"/>
                </a:solidFill>
                <a:latin typeface="Courier New" panose="02070309020205020404" pitchFamily="49" charset="0"/>
              </a:rPr>
              <a:t>    }</a:t>
            </a:r>
          </a:p>
          <a:p>
            <a:pPr defTabSz="739775">
              <a:defRPr/>
            </a:pPr>
            <a:r>
              <a:rPr lang="en-GB" sz="1200" dirty="0">
                <a:latin typeface="Courier New" panose="02070309020205020404" pitchFamily="49" charset="0"/>
              </a:rPr>
              <a:t>}</a:t>
            </a:r>
          </a:p>
        </p:txBody>
      </p:sp>
      <p:sp>
        <p:nvSpPr>
          <p:cNvPr id="6" name="Footer Placeholder 3"/>
          <p:cNvSpPr>
            <a:spLocks noGrp="1"/>
          </p:cNvSpPr>
          <p:nvPr>
            <p:ph type="ftr" sz="quarter" idx="10"/>
          </p:nvPr>
        </p:nvSpPr>
        <p:spPr>
          <a:xfrm>
            <a:off x="8725566" y="6532599"/>
            <a:ext cx="520503" cy="288986"/>
          </a:xfrm>
        </p:spPr>
        <p:txBody>
          <a:bodyPr/>
          <a:lstStyle/>
          <a:p>
            <a:pPr>
              <a:defRPr/>
            </a:pPr>
            <a:fld id="{57D51805-A2ED-4FC1-9D73-9C2F819AF1B1}" type="slidenum">
              <a:rPr lang="en-GB"/>
              <a:pPr>
                <a:defRPr/>
              </a:pPr>
              <a:t>32</a:t>
            </a:fld>
            <a:endParaRPr lang="en-GB" dirty="0"/>
          </a:p>
        </p:txBody>
      </p:sp>
      <p:sp>
        <p:nvSpPr>
          <p:cNvPr id="7" name="TextBox 6">
            <a:extLst>
              <a:ext uri="{FF2B5EF4-FFF2-40B4-BE49-F238E27FC236}">
                <a16:creationId xmlns:a16="http://schemas.microsoft.com/office/drawing/2014/main" id="{01EAE006-350C-4390-900B-747A62E443B1}"/>
              </a:ext>
            </a:extLst>
          </p:cNvPr>
          <p:cNvSpPr txBox="1"/>
          <p:nvPr/>
        </p:nvSpPr>
        <p:spPr>
          <a:xfrm>
            <a:off x="6180746" y="6239175"/>
            <a:ext cx="2601995"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inheritance.demo14 package</a:t>
            </a:r>
          </a:p>
        </p:txBody>
      </p:sp>
    </p:spTree>
    <p:extLst>
      <p:ext uri="{BB962C8B-B14F-4D97-AF65-F5344CB8AC3E}">
        <p14:creationId xmlns:p14="http://schemas.microsoft.com/office/powerpoint/2010/main" val="3196346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Special Cases (3 of 3)</a:t>
            </a:r>
          </a:p>
        </p:txBody>
      </p:sp>
      <p:sp>
        <p:nvSpPr>
          <p:cNvPr id="30724" name="Rectangle 3"/>
          <p:cNvSpPr>
            <a:spLocks noGrp="1" noChangeArrowheads="1"/>
          </p:cNvSpPr>
          <p:nvPr>
            <p:ph idx="1"/>
          </p:nvPr>
        </p:nvSpPr>
        <p:spPr/>
        <p:txBody>
          <a:bodyPr/>
          <a:lstStyle/>
          <a:p>
            <a:pPr eaLnBrk="1" hangingPunct="1"/>
            <a:r>
              <a:rPr lang="en-GB" dirty="0"/>
              <a:t>Scenario:</a:t>
            </a:r>
          </a:p>
          <a:p>
            <a:pPr lvl="1"/>
            <a:r>
              <a:rPr lang="en-GB" dirty="0">
                <a:latin typeface="Courier New" panose="02070309020205020404" pitchFamily="49" charset="0"/>
              </a:rPr>
              <a:t>MyInterface1</a:t>
            </a:r>
            <a:r>
              <a:rPr lang="en-GB" dirty="0"/>
              <a:t> has default method(s)</a:t>
            </a:r>
          </a:p>
          <a:p>
            <a:pPr lvl="1"/>
            <a:r>
              <a:rPr lang="en-GB" dirty="0">
                <a:latin typeface="Courier New" panose="02070309020205020404" pitchFamily="49" charset="0"/>
              </a:rPr>
              <a:t>MyInterface2</a:t>
            </a:r>
            <a:r>
              <a:rPr lang="en-GB" dirty="0"/>
              <a:t> has compatible default method(s)</a:t>
            </a:r>
          </a:p>
          <a:p>
            <a:pPr lvl="1"/>
            <a:r>
              <a:rPr lang="en-GB" dirty="0" err="1">
                <a:latin typeface="Courier New" panose="02070309020205020404" pitchFamily="49" charset="0"/>
              </a:rPr>
              <a:t>MyAnotherClass</a:t>
            </a:r>
            <a:r>
              <a:rPr lang="en-GB" dirty="0"/>
              <a:t> implements both interfaces</a:t>
            </a:r>
            <a:endParaRPr lang="en-GB" dirty="0">
              <a:latin typeface="Courier New" panose="02070309020205020404" pitchFamily="49" charset="0"/>
            </a:endParaRPr>
          </a:p>
          <a:p>
            <a:pPr lvl="1"/>
            <a:endParaRPr lang="en-GB" dirty="0"/>
          </a:p>
          <a:p>
            <a:r>
              <a:rPr lang="en-GB" dirty="0"/>
              <a:t>Then:</a:t>
            </a:r>
          </a:p>
          <a:p>
            <a:pPr lvl="1"/>
            <a:r>
              <a:rPr lang="en-GB" dirty="0">
                <a:ea typeface="Open Sans" panose="020B0606030504020204" pitchFamily="34" charset="0"/>
                <a:cs typeface="Open Sans" panose="020B0606030504020204" pitchFamily="34" charset="0"/>
              </a:rPr>
              <a:t>Ambiguity error in Kotlin (as in Java)</a:t>
            </a:r>
          </a:p>
          <a:p>
            <a:pPr lvl="1"/>
            <a:r>
              <a:rPr lang="en-GB" dirty="0"/>
              <a:t>You </a:t>
            </a:r>
            <a:r>
              <a:rPr lang="en-GB" u="sng" dirty="0"/>
              <a:t>must</a:t>
            </a:r>
            <a:r>
              <a:rPr lang="en-GB" dirty="0"/>
              <a:t> override the method to resolve the ambiguity</a:t>
            </a:r>
          </a:p>
        </p:txBody>
      </p:sp>
      <p:sp>
        <p:nvSpPr>
          <p:cNvPr id="5" name="Rectangle 4"/>
          <p:cNvSpPr>
            <a:spLocks noChangeArrowheads="1"/>
          </p:cNvSpPr>
          <p:nvPr/>
        </p:nvSpPr>
        <p:spPr bwMode="auto">
          <a:xfrm>
            <a:off x="445771" y="4393813"/>
            <a:ext cx="8279796" cy="1754969"/>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spAutoFit/>
          </a:bodyPr>
          <a:lstStyle/>
          <a:p>
            <a:pPr defTabSz="739775">
              <a:defRPr/>
            </a:pPr>
            <a:r>
              <a:rPr lang="en-GB" sz="1200" dirty="0">
                <a:latin typeface="Courier New" panose="02070309020205020404" pitchFamily="49" charset="0"/>
              </a:rPr>
              <a:t>class </a:t>
            </a:r>
            <a:r>
              <a:rPr lang="en-GB" sz="1200" dirty="0" err="1">
                <a:latin typeface="Courier New" panose="02070309020205020404" pitchFamily="49" charset="0"/>
              </a:rPr>
              <a:t>MyAnotherClass</a:t>
            </a:r>
            <a:r>
              <a:rPr lang="en-GB" sz="1200" dirty="0">
                <a:latin typeface="Courier New" panose="02070309020205020404" pitchFamily="49" charset="0"/>
              </a:rPr>
              <a:t> : MyInterface1, MyInterface2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 Must override method, to resolve ambiguity. </a:t>
            </a:r>
          </a:p>
          <a:p>
            <a:pPr defTabSz="739775">
              <a:defRPr/>
            </a:pPr>
            <a:r>
              <a:rPr lang="en-GB" sz="1200" b="1" dirty="0">
                <a:solidFill>
                  <a:srgbClr val="FF0000"/>
                </a:solidFill>
                <a:latin typeface="Courier New" panose="02070309020205020404" pitchFamily="49" charset="0"/>
              </a:rPr>
              <a:t>    override fun m3() {</a:t>
            </a:r>
          </a:p>
          <a:p>
            <a:pPr defTabSz="739775">
              <a:defRPr/>
            </a:pPr>
            <a:r>
              <a:rPr lang="en-GB" sz="1200" b="1" dirty="0">
                <a:solidFill>
                  <a:srgbClr val="FF0000"/>
                </a:solidFill>
                <a:latin typeface="Courier New" panose="02070309020205020404" pitchFamily="49" charset="0"/>
              </a:rPr>
              <a:t>        …</a:t>
            </a:r>
          </a:p>
          <a:p>
            <a:pPr defTabSz="739775">
              <a:defRPr/>
            </a:pPr>
            <a:r>
              <a:rPr lang="en-GB" sz="1200" b="1" dirty="0">
                <a:solidFill>
                  <a:srgbClr val="FF0000"/>
                </a:solidFill>
                <a:latin typeface="Courier New" panose="02070309020205020404" pitchFamily="49" charset="0"/>
              </a:rPr>
              <a:t>        super&lt;MyInterface1&gt;.m3()   // Optionally call default </a:t>
            </a:r>
            <a:r>
              <a:rPr lang="en-GB" sz="1200" b="1" dirty="0" err="1">
                <a:solidFill>
                  <a:srgbClr val="FF0000"/>
                </a:solidFill>
                <a:latin typeface="Courier New" panose="02070309020205020404" pitchFamily="49" charset="0"/>
              </a:rPr>
              <a:t>impl</a:t>
            </a:r>
            <a:r>
              <a:rPr lang="en-GB" sz="1200" b="1" dirty="0">
                <a:solidFill>
                  <a:srgbClr val="FF0000"/>
                </a:solidFill>
                <a:latin typeface="Courier New" panose="02070309020205020404" pitchFamily="49" charset="0"/>
              </a:rPr>
              <a:t> in MyInterface1.</a:t>
            </a:r>
          </a:p>
          <a:p>
            <a:pPr defTabSz="739775">
              <a:defRPr/>
            </a:pPr>
            <a:r>
              <a:rPr lang="en-GB" sz="1200" b="1" dirty="0">
                <a:solidFill>
                  <a:srgbClr val="FF0000"/>
                </a:solidFill>
                <a:latin typeface="Courier New" panose="02070309020205020404" pitchFamily="49" charset="0"/>
              </a:rPr>
              <a:t>        super&lt;MyInterface2&gt;.m3()   // Optionally call default </a:t>
            </a:r>
            <a:r>
              <a:rPr lang="en-GB" sz="1200" b="1" dirty="0" err="1">
                <a:solidFill>
                  <a:srgbClr val="FF0000"/>
                </a:solidFill>
                <a:latin typeface="Courier New" panose="02070309020205020404" pitchFamily="49" charset="0"/>
              </a:rPr>
              <a:t>impl</a:t>
            </a:r>
            <a:r>
              <a:rPr lang="en-GB" sz="1200" b="1" dirty="0">
                <a:solidFill>
                  <a:srgbClr val="FF0000"/>
                </a:solidFill>
                <a:latin typeface="Courier New" panose="02070309020205020404" pitchFamily="49" charset="0"/>
              </a:rPr>
              <a:t> in MyInterface2.</a:t>
            </a:r>
          </a:p>
          <a:p>
            <a:pPr defTabSz="739775">
              <a:defRPr/>
            </a:pPr>
            <a:r>
              <a:rPr lang="en-GB" sz="1200" b="1" dirty="0">
                <a:solidFill>
                  <a:srgbClr val="FF0000"/>
                </a:solidFill>
                <a:latin typeface="Courier New" panose="02070309020205020404" pitchFamily="49" charset="0"/>
              </a:rPr>
              <a:t>    }</a:t>
            </a:r>
          </a:p>
          <a:p>
            <a:pPr defTabSz="739775">
              <a:defRPr/>
            </a:pPr>
            <a:r>
              <a:rPr lang="en-GB" sz="1200" dirty="0">
                <a:latin typeface="Courier New" panose="02070309020205020404" pitchFamily="49" charset="0"/>
              </a:rPr>
              <a:t>}</a:t>
            </a:r>
          </a:p>
        </p:txBody>
      </p:sp>
      <p:sp>
        <p:nvSpPr>
          <p:cNvPr id="6" name="Footer Placeholder 3"/>
          <p:cNvSpPr>
            <a:spLocks noGrp="1"/>
          </p:cNvSpPr>
          <p:nvPr>
            <p:ph type="ftr" sz="quarter" idx="10"/>
          </p:nvPr>
        </p:nvSpPr>
        <p:spPr>
          <a:xfrm>
            <a:off x="8725566" y="6532599"/>
            <a:ext cx="520503" cy="288986"/>
          </a:xfrm>
        </p:spPr>
        <p:txBody>
          <a:bodyPr/>
          <a:lstStyle/>
          <a:p>
            <a:pPr>
              <a:defRPr/>
            </a:pPr>
            <a:fld id="{57D51805-A2ED-4FC1-9D73-9C2F819AF1B1}" type="slidenum">
              <a:rPr lang="en-GB"/>
              <a:pPr>
                <a:defRPr/>
              </a:pPr>
              <a:t>33</a:t>
            </a:fld>
            <a:endParaRPr lang="en-GB" dirty="0"/>
          </a:p>
        </p:txBody>
      </p:sp>
      <p:sp>
        <p:nvSpPr>
          <p:cNvPr id="8" name="TextBox 7">
            <a:extLst>
              <a:ext uri="{FF2B5EF4-FFF2-40B4-BE49-F238E27FC236}">
                <a16:creationId xmlns:a16="http://schemas.microsoft.com/office/drawing/2014/main" id="{67B0692D-015B-4A55-A1DE-5B947345C3D1}"/>
              </a:ext>
            </a:extLst>
          </p:cNvPr>
          <p:cNvSpPr txBox="1"/>
          <p:nvPr/>
        </p:nvSpPr>
        <p:spPr>
          <a:xfrm>
            <a:off x="6180746" y="5866889"/>
            <a:ext cx="2601995"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inheritance.demo13 package</a:t>
            </a:r>
          </a:p>
        </p:txBody>
      </p:sp>
    </p:spTree>
    <p:extLst>
      <p:ext uri="{BB962C8B-B14F-4D97-AF65-F5344CB8AC3E}">
        <p14:creationId xmlns:p14="http://schemas.microsoft.com/office/powerpoint/2010/main" val="4153122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34</a:t>
            </a:fld>
            <a:endParaRPr lang="en-GB"/>
          </a:p>
        </p:txBody>
      </p:sp>
      <p:sp>
        <p:nvSpPr>
          <p:cNvPr id="316430" name="Rectangle 14"/>
          <p:cNvSpPr>
            <a:spLocks noGrp="1" noChangeArrowheads="1"/>
          </p:cNvSpPr>
          <p:nvPr>
            <p:ph type="title"/>
          </p:nvPr>
        </p:nvSpPr>
        <p:spPr/>
        <p:txBody>
          <a:bodyPr/>
          <a:lstStyle/>
          <a:p>
            <a:pPr eaLnBrk="1" hangingPunct="1"/>
            <a:r>
              <a:rPr lang="en-US" dirty="0"/>
              <a:t>Any Questions?</a:t>
            </a:r>
            <a:endParaRPr lang="en-GB" dirty="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ndParaRPr>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ndParaRPr>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ndParaRPr>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ndParaRPr>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ndParaRPr>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Open Sans" panose="020B0606030504020204" pitchFamily="34" charset="0"/>
              </a:endParaRPr>
            </a:p>
          </p:txBody>
        </p:sp>
      </p:grpSp>
    </p:spTree>
    <p:extLst>
      <p:ext uri="{BB962C8B-B14F-4D97-AF65-F5344CB8AC3E}">
        <p14:creationId xmlns:p14="http://schemas.microsoft.com/office/powerpoint/2010/main" val="13713534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eaLnBrk="1" hangingPunct="1"/>
            <a:r>
              <a:rPr lang="en-GB" dirty="0"/>
              <a:t>Specifying a generic type constraint</a:t>
            </a:r>
          </a:p>
          <a:p>
            <a:pPr eaLnBrk="1" hangingPunct="1"/>
            <a:r>
              <a:rPr lang="en-GB" dirty="0"/>
              <a:t>Overview of variance</a:t>
            </a:r>
          </a:p>
          <a:p>
            <a:pPr eaLnBrk="1" hangingPunct="1"/>
            <a:r>
              <a:rPr lang="en-GB" dirty="0"/>
              <a:t>Understanding covariance</a:t>
            </a:r>
          </a:p>
          <a:p>
            <a:pPr eaLnBrk="1" hangingPunct="1"/>
            <a:r>
              <a:rPr lang="en-GB" dirty="0"/>
              <a:t>Understanding contravariance</a:t>
            </a:r>
          </a:p>
        </p:txBody>
      </p:sp>
      <p:sp>
        <p:nvSpPr>
          <p:cNvPr id="622594" name="Rectangle 2"/>
          <p:cNvSpPr>
            <a:spLocks noGrp="1" noChangeArrowheads="1"/>
          </p:cNvSpPr>
          <p:nvPr>
            <p:ph type="title"/>
          </p:nvPr>
        </p:nvSpPr>
        <p:spPr/>
        <p:txBody>
          <a:bodyPr/>
          <a:lstStyle/>
          <a:p>
            <a:pPr eaLnBrk="1" hangingPunct="1"/>
            <a:r>
              <a:rPr lang="en-GB" dirty="0"/>
              <a:t>Annex: Inheritance and Generics</a:t>
            </a:r>
          </a:p>
        </p:txBody>
      </p:sp>
      <p:sp>
        <p:nvSpPr>
          <p:cNvPr id="4" name="Footer Placeholder 3"/>
          <p:cNvSpPr>
            <a:spLocks noGrp="1"/>
          </p:cNvSpPr>
          <p:nvPr>
            <p:ph type="ftr" sz="quarter" idx="10"/>
          </p:nvPr>
        </p:nvSpPr>
        <p:spPr/>
        <p:txBody>
          <a:bodyPr/>
          <a:lstStyle/>
          <a:p>
            <a:pPr>
              <a:defRPr/>
            </a:pPr>
            <a:fld id="{1FBC76C2-0C74-49C7-97F1-2F2EB457B571}" type="slidenum">
              <a:rPr lang="en-GB"/>
              <a:pPr>
                <a:defRPr/>
              </a:pPr>
              <a:t>35</a:t>
            </a:fld>
            <a:endParaRPr lang="en-GB"/>
          </a:p>
        </p:txBody>
      </p:sp>
    </p:spTree>
    <p:extLst>
      <p:ext uri="{BB962C8B-B14F-4D97-AF65-F5344CB8AC3E}">
        <p14:creationId xmlns:p14="http://schemas.microsoft.com/office/powerpoint/2010/main" val="13110802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GB" dirty="0"/>
              <a:t>When you define a generic type or function, you can specify a constraint for the type parameter</a:t>
            </a:r>
          </a:p>
          <a:p>
            <a:pPr lvl="1"/>
            <a:r>
              <a:rPr lang="en-GB" dirty="0"/>
              <a:t>To guarantee the type parameter is "at least this type"</a:t>
            </a:r>
          </a:p>
          <a:p>
            <a:pPr lvl="1"/>
            <a:r>
              <a:rPr lang="en-GB" dirty="0"/>
              <a:t>This is also known as an "upper bound"</a:t>
            </a:r>
          </a:p>
          <a:p>
            <a:pPr lvl="1"/>
            <a:endParaRPr lang="en-GB" dirty="0"/>
          </a:p>
          <a:p>
            <a:r>
              <a:rPr lang="en-GB" dirty="0"/>
              <a:t>Consider this example:</a:t>
            </a:r>
          </a:p>
          <a:p>
            <a:pPr lvl="1"/>
            <a:r>
              <a:rPr lang="en-GB" dirty="0"/>
              <a:t>Specifies a type parameter that implements </a:t>
            </a:r>
            <a:r>
              <a:rPr lang="en-GB" dirty="0">
                <a:latin typeface="Courier New" panose="02070309020205020404" pitchFamily="49" charset="0"/>
              </a:rPr>
              <a:t>Comparable&lt;T&gt;</a:t>
            </a:r>
          </a:p>
          <a:p>
            <a:pPr lvl="1"/>
            <a:r>
              <a:rPr lang="en-GB" dirty="0"/>
              <a:t>Ensures the type has a </a:t>
            </a:r>
            <a:r>
              <a:rPr lang="en-GB" dirty="0" err="1">
                <a:latin typeface="Courier New" panose="02070309020205020404" pitchFamily="49" charset="0"/>
              </a:rPr>
              <a:t>compareTo</a:t>
            </a:r>
            <a:r>
              <a:rPr lang="en-GB" dirty="0">
                <a:latin typeface="Courier New" panose="02070309020205020404" pitchFamily="49" charset="0"/>
              </a:rPr>
              <a:t>()</a:t>
            </a:r>
            <a:r>
              <a:rPr lang="en-GB" dirty="0"/>
              <a:t> method</a:t>
            </a:r>
          </a:p>
          <a:p>
            <a:pPr lvl="1"/>
            <a:r>
              <a:rPr lang="en-GB" dirty="0"/>
              <a:t>Ensures we can use operators </a:t>
            </a:r>
            <a:r>
              <a:rPr lang="en-GB" dirty="0">
                <a:latin typeface="Courier New" panose="02070309020205020404" pitchFamily="49" charset="0"/>
              </a:rPr>
              <a:t>&gt;=</a:t>
            </a:r>
            <a:r>
              <a:rPr lang="en-GB" dirty="0"/>
              <a:t> and </a:t>
            </a:r>
            <a:r>
              <a:rPr lang="en-GB" dirty="0">
                <a:latin typeface="Courier New" panose="02070309020205020404" pitchFamily="49" charset="0"/>
              </a:rPr>
              <a:t>&lt;=</a:t>
            </a:r>
          </a:p>
        </p:txBody>
      </p:sp>
      <p:sp>
        <p:nvSpPr>
          <p:cNvPr id="2" name="Title 1"/>
          <p:cNvSpPr>
            <a:spLocks noGrp="1"/>
          </p:cNvSpPr>
          <p:nvPr>
            <p:ph type="title"/>
          </p:nvPr>
        </p:nvSpPr>
        <p:spPr/>
        <p:txBody>
          <a:bodyPr/>
          <a:lstStyle/>
          <a:p>
            <a:r>
              <a:rPr lang="en-GB" dirty="0"/>
              <a:t>Specifying a Generic Type Constraint</a:t>
            </a:r>
          </a:p>
        </p:txBody>
      </p:sp>
      <p:sp>
        <p:nvSpPr>
          <p:cNvPr id="6" name="Footer Placeholder 3"/>
          <p:cNvSpPr>
            <a:spLocks noGrp="1"/>
          </p:cNvSpPr>
          <p:nvPr>
            <p:ph type="ftr" sz="quarter" idx="10"/>
          </p:nvPr>
        </p:nvSpPr>
        <p:spPr>
          <a:xfrm>
            <a:off x="8725566" y="6346483"/>
            <a:ext cx="520503" cy="457200"/>
          </a:xfrm>
        </p:spPr>
        <p:txBody>
          <a:bodyPr/>
          <a:lstStyle/>
          <a:p>
            <a:pPr>
              <a:defRPr/>
            </a:pPr>
            <a:fld id="{1FBC76C2-0C74-49C7-97F1-2F2EB457B571}" type="slidenum">
              <a:rPr lang="en-GB"/>
              <a:pPr>
                <a:defRPr/>
              </a:pPr>
              <a:t>36</a:t>
            </a:fld>
            <a:endParaRPr lang="en-GB"/>
          </a:p>
        </p:txBody>
      </p:sp>
      <p:sp>
        <p:nvSpPr>
          <p:cNvPr id="7" name="Rectangle 6">
            <a:extLst>
              <a:ext uri="{FF2B5EF4-FFF2-40B4-BE49-F238E27FC236}">
                <a16:creationId xmlns:a16="http://schemas.microsoft.com/office/drawing/2014/main" id="{33CC6BE6-49FA-4A54-9BCB-35B403436E5E}"/>
              </a:ext>
            </a:extLst>
          </p:cNvPr>
          <p:cNvSpPr>
            <a:spLocks noChangeArrowheads="1"/>
          </p:cNvSpPr>
          <p:nvPr/>
        </p:nvSpPr>
        <p:spPr bwMode="auto">
          <a:xfrm>
            <a:off x="555624" y="4767244"/>
            <a:ext cx="8232776" cy="1754969"/>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class Measurement&lt;</a:t>
            </a:r>
            <a:r>
              <a:rPr lang="en-GB" sz="1200" b="1" dirty="0">
                <a:solidFill>
                  <a:srgbClr val="FF0000"/>
                </a:solidFill>
                <a:latin typeface="Courier New" panose="02070309020205020404" pitchFamily="49" charset="0"/>
              </a:rPr>
              <a:t>T : Comparable&lt;T&gt;</a:t>
            </a:r>
            <a:r>
              <a:rPr lang="en-GB" sz="1200" dirty="0">
                <a:latin typeface="Courier New" panose="02070309020205020404" pitchFamily="49" charset="0"/>
              </a:rPr>
              <a:t>&gt;(var amount: T, val </a:t>
            </a:r>
            <a:r>
              <a:rPr lang="en-GB" sz="1200" dirty="0" err="1">
                <a:latin typeface="Courier New" panose="02070309020205020404" pitchFamily="49" charset="0"/>
              </a:rPr>
              <a:t>unitName</a:t>
            </a:r>
            <a:r>
              <a:rPr lang="en-GB" sz="1200" dirty="0">
                <a:latin typeface="Courier New" panose="02070309020205020404" pitchFamily="49" charset="0"/>
              </a:rPr>
              <a:t>: String) {</a:t>
            </a:r>
          </a:p>
          <a:p>
            <a:pPr defTabSz="739775">
              <a:defRPr/>
            </a:pPr>
            <a:r>
              <a:rPr lang="en-GB" sz="1200" dirty="0">
                <a:latin typeface="Courier New" panose="02070309020205020404" pitchFamily="49" charset="0"/>
              </a:rPr>
              <a:t>    fun </a:t>
            </a:r>
            <a:r>
              <a:rPr lang="en-GB" sz="1200" dirty="0" err="1">
                <a:latin typeface="Courier New" panose="02070309020205020404" pitchFamily="49" charset="0"/>
              </a:rPr>
              <a:t>isInRange</a:t>
            </a:r>
            <a:r>
              <a:rPr lang="en-GB" sz="1200" dirty="0">
                <a:latin typeface="Courier New" panose="02070309020205020404" pitchFamily="49" charset="0"/>
              </a:rPr>
              <a:t>(lower: T, upper: T) = (amount </a:t>
            </a:r>
            <a:r>
              <a:rPr lang="en-GB" sz="1200" b="1" dirty="0">
                <a:solidFill>
                  <a:srgbClr val="FF0000"/>
                </a:solidFill>
                <a:latin typeface="Courier New" panose="02070309020205020404" pitchFamily="49" charset="0"/>
              </a:rPr>
              <a:t>&gt;=</a:t>
            </a:r>
            <a:r>
              <a:rPr lang="en-GB" sz="1200" dirty="0">
                <a:latin typeface="Courier New" panose="02070309020205020404" pitchFamily="49" charset="0"/>
              </a:rPr>
              <a:t> lower &amp;&amp; amount </a:t>
            </a:r>
            <a:r>
              <a:rPr lang="en-GB" sz="1200" b="1" dirty="0">
                <a:solidFill>
                  <a:srgbClr val="FF0000"/>
                </a:solidFill>
                <a:latin typeface="Courier New" panose="02070309020205020404" pitchFamily="49" charset="0"/>
              </a:rPr>
              <a:t>&lt;=</a:t>
            </a:r>
            <a:r>
              <a:rPr lang="en-GB" sz="1200" dirty="0">
                <a:latin typeface="Courier New" panose="02070309020205020404" pitchFamily="49" charset="0"/>
              </a:rPr>
              <a:t> upper)</a:t>
            </a:r>
          </a:p>
          <a:p>
            <a:pPr defTabSz="739775">
              <a:defRPr/>
            </a:pPr>
            <a:r>
              <a:rPr lang="en-GB" sz="1200" dirty="0">
                <a:latin typeface="Courier New" panose="02070309020205020404" pitchFamily="49" charset="0"/>
              </a:rPr>
              <a:t>}</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fun main() {</a:t>
            </a:r>
          </a:p>
          <a:p>
            <a:pPr defTabSz="739775">
              <a:defRPr/>
            </a:pPr>
            <a:r>
              <a:rPr lang="en-GB" sz="1200" dirty="0">
                <a:latin typeface="Courier New" panose="02070309020205020404" pitchFamily="49" charset="0"/>
              </a:rPr>
              <a:t>    val m1 = Measurement(2_500, "m")     // This will be a Measurement&lt;Int&gt;</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(m1.isInRange(1_000, 2_000))</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(m1.isInRange(2_000, 3_000))</a:t>
            </a:r>
          </a:p>
          <a:p>
            <a:pPr defTabSz="739775">
              <a:defRPr/>
            </a:pPr>
            <a:r>
              <a:rPr lang="en-GB" sz="1200" dirty="0">
                <a:latin typeface="Courier New" panose="02070309020205020404" pitchFamily="49" charset="0"/>
              </a:rPr>
              <a:t>}</a:t>
            </a:r>
          </a:p>
        </p:txBody>
      </p:sp>
      <p:sp>
        <p:nvSpPr>
          <p:cNvPr id="8" name="TextBox 7">
            <a:extLst>
              <a:ext uri="{FF2B5EF4-FFF2-40B4-BE49-F238E27FC236}">
                <a16:creationId xmlns:a16="http://schemas.microsoft.com/office/drawing/2014/main" id="{9BBA1F5F-D637-4D32-9448-93D6A051DA16}"/>
              </a:ext>
            </a:extLst>
          </p:cNvPr>
          <p:cNvSpPr txBox="1"/>
          <p:nvPr/>
        </p:nvSpPr>
        <p:spPr>
          <a:xfrm>
            <a:off x="4414236" y="6245214"/>
            <a:ext cx="4368505" cy="276999"/>
          </a:xfrm>
          <a:prstGeom prst="rect">
            <a:avLst/>
          </a:prstGeom>
          <a:noFill/>
        </p:spPr>
        <p:txBody>
          <a:bodyPr wrap="none" rtlCol="0">
            <a:spAutoFit/>
          </a:bodyPr>
          <a:lstStyle/>
          <a:p>
            <a:pPr algn="r"/>
            <a:r>
              <a:rPr lang="en-GB" sz="1200" b="1" dirty="0" err="1">
                <a:solidFill>
                  <a:srgbClr val="0909C3"/>
                </a:solidFill>
                <a:latin typeface="Courier New" panose="02070309020205020404" pitchFamily="49" charset="0"/>
              </a:rPr>
              <a:t>inheritanceAndGenerics</a:t>
            </a:r>
            <a:r>
              <a:rPr lang="en-GB" sz="1200" b="1" dirty="0">
                <a:solidFill>
                  <a:srgbClr val="0909C3"/>
                </a:solidFill>
                <a:latin typeface="Courier New" panose="02070309020205020404" pitchFamily="49" charset="0"/>
              </a:rPr>
              <a:t>/</a:t>
            </a:r>
            <a:r>
              <a:rPr lang="en-GB" sz="1200" b="1" dirty="0" err="1">
                <a:solidFill>
                  <a:srgbClr val="0909C3"/>
                </a:solidFill>
                <a:latin typeface="Courier New" panose="02070309020205020404" pitchFamily="49" charset="0"/>
              </a:rPr>
              <a:t>DemoTypeConstraint.kt</a:t>
            </a:r>
            <a:endParaRPr lang="en-GB" sz="1200" b="1" dirty="0">
              <a:solidFill>
                <a:srgbClr val="0909C3"/>
              </a:solidFill>
              <a:latin typeface="Courier New" panose="02070309020205020404" pitchFamily="49" charset="0"/>
            </a:endParaRPr>
          </a:p>
        </p:txBody>
      </p:sp>
    </p:spTree>
    <p:extLst>
      <p:ext uri="{BB962C8B-B14F-4D97-AF65-F5344CB8AC3E}">
        <p14:creationId xmlns:p14="http://schemas.microsoft.com/office/powerpoint/2010/main" val="3306678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GB" dirty="0"/>
              <a:t>Covariance</a:t>
            </a:r>
          </a:p>
          <a:p>
            <a:pPr lvl="1"/>
            <a:r>
              <a:rPr lang="en-GB" sz="2000" dirty="0"/>
              <a:t>If </a:t>
            </a:r>
            <a:r>
              <a:rPr lang="en-GB" sz="2000" dirty="0">
                <a:latin typeface="Courier New" panose="02070309020205020404" pitchFamily="49" charset="0"/>
              </a:rPr>
              <a:t>T</a:t>
            </a:r>
            <a:r>
              <a:rPr lang="en-GB" sz="2000" dirty="0"/>
              <a:t> only appears in function outputs, qualify </a:t>
            </a:r>
            <a:r>
              <a:rPr lang="en-GB" sz="2000" dirty="0">
                <a:latin typeface="Courier New" panose="02070309020205020404" pitchFamily="49" charset="0"/>
              </a:rPr>
              <a:t>T</a:t>
            </a:r>
            <a:r>
              <a:rPr lang="en-GB" sz="2000" dirty="0"/>
              <a:t> with </a:t>
            </a:r>
            <a:r>
              <a:rPr lang="en-GB" sz="2000" b="1" dirty="0">
                <a:solidFill>
                  <a:srgbClr val="FF0000"/>
                </a:solidFill>
                <a:latin typeface="Courier New" panose="02070309020205020404" pitchFamily="49" charset="0"/>
              </a:rPr>
              <a:t>out</a:t>
            </a:r>
            <a:endParaRPr lang="en-GB" sz="2000" b="1" dirty="0">
              <a:solidFill>
                <a:srgbClr val="FF0000"/>
              </a:solidFill>
            </a:endParaRPr>
          </a:p>
          <a:p>
            <a:pPr lvl="2"/>
            <a:endParaRPr lang="en-GB" dirty="0"/>
          </a:p>
          <a:p>
            <a:pPr lvl="2"/>
            <a:endParaRPr lang="en-GB" dirty="0"/>
          </a:p>
          <a:p>
            <a:pPr lvl="2"/>
            <a:endParaRPr lang="en-GB" dirty="0"/>
          </a:p>
          <a:p>
            <a:r>
              <a:rPr lang="en-GB" dirty="0"/>
              <a:t>Contravariance</a:t>
            </a:r>
          </a:p>
          <a:p>
            <a:pPr lvl="1"/>
            <a:r>
              <a:rPr lang="en-GB" sz="2000" dirty="0"/>
              <a:t>If </a:t>
            </a:r>
            <a:r>
              <a:rPr lang="en-GB" sz="2000" dirty="0">
                <a:latin typeface="Courier New" panose="02070309020205020404" pitchFamily="49" charset="0"/>
              </a:rPr>
              <a:t>T</a:t>
            </a:r>
            <a:r>
              <a:rPr lang="en-GB" sz="2000" dirty="0"/>
              <a:t> only appears in function inputs, qualify </a:t>
            </a:r>
            <a:r>
              <a:rPr lang="en-GB" sz="2000" dirty="0">
                <a:latin typeface="Courier New" panose="02070309020205020404" pitchFamily="49" charset="0"/>
              </a:rPr>
              <a:t>T</a:t>
            </a:r>
            <a:r>
              <a:rPr lang="en-GB" sz="2000" dirty="0"/>
              <a:t> with </a:t>
            </a:r>
            <a:r>
              <a:rPr lang="en-GB" sz="2000" b="1" dirty="0">
                <a:solidFill>
                  <a:srgbClr val="FF0000"/>
                </a:solidFill>
                <a:latin typeface="Courier New" panose="02070309020205020404" pitchFamily="49" charset="0"/>
              </a:rPr>
              <a:t>in</a:t>
            </a:r>
            <a:endParaRPr lang="en-GB" sz="2000" b="1" dirty="0">
              <a:solidFill>
                <a:srgbClr val="FF0000"/>
              </a:solidFill>
            </a:endParaRPr>
          </a:p>
          <a:p>
            <a:pPr lvl="2"/>
            <a:endParaRPr lang="en-GB" dirty="0"/>
          </a:p>
          <a:p>
            <a:pPr lvl="2"/>
            <a:endParaRPr lang="en-GB" dirty="0"/>
          </a:p>
          <a:p>
            <a:pPr lvl="2"/>
            <a:endParaRPr lang="en-GB" dirty="0"/>
          </a:p>
          <a:p>
            <a:r>
              <a:rPr lang="en-GB" dirty="0"/>
              <a:t>Invariance</a:t>
            </a:r>
          </a:p>
          <a:p>
            <a:pPr lvl="1"/>
            <a:r>
              <a:rPr lang="en-GB" sz="2000" dirty="0"/>
              <a:t>If </a:t>
            </a:r>
            <a:r>
              <a:rPr lang="en-GB" sz="2000" dirty="0">
                <a:latin typeface="Courier New" panose="02070309020205020404" pitchFamily="49" charset="0"/>
              </a:rPr>
              <a:t>T</a:t>
            </a:r>
            <a:r>
              <a:rPr lang="en-GB" sz="2000" dirty="0"/>
              <a:t> appears in function inputs and outputs, can't use </a:t>
            </a:r>
            <a:r>
              <a:rPr lang="en-GB" sz="2000" b="1" dirty="0">
                <a:solidFill>
                  <a:srgbClr val="FF0000"/>
                </a:solidFill>
                <a:latin typeface="Courier New" panose="02070309020205020404" pitchFamily="49" charset="0"/>
              </a:rPr>
              <a:t>in</a:t>
            </a:r>
            <a:r>
              <a:rPr lang="en-GB" sz="2000" dirty="0"/>
              <a:t> or </a:t>
            </a:r>
            <a:r>
              <a:rPr lang="en-GB" sz="2000" b="1" dirty="0">
                <a:solidFill>
                  <a:srgbClr val="FF0000"/>
                </a:solidFill>
                <a:latin typeface="Courier New" panose="02070309020205020404" pitchFamily="49" charset="0"/>
              </a:rPr>
              <a:t>out</a:t>
            </a:r>
            <a:endParaRPr lang="en-GB" sz="2000" b="1" dirty="0">
              <a:solidFill>
                <a:srgbClr val="FF0000"/>
              </a:solidFill>
            </a:endParaRPr>
          </a:p>
          <a:p>
            <a:pPr lvl="1"/>
            <a:endParaRPr lang="en-GB" dirty="0"/>
          </a:p>
          <a:p>
            <a:pPr lvl="1"/>
            <a:endParaRPr lang="en-GB" dirty="0"/>
          </a:p>
          <a:p>
            <a:pPr lvl="1"/>
            <a:endParaRPr lang="en-GB" dirty="0"/>
          </a:p>
          <a:p>
            <a:pPr lvl="1"/>
            <a:endParaRPr lang="en-GB" dirty="0"/>
          </a:p>
          <a:p>
            <a:pPr lvl="1"/>
            <a:endParaRPr lang="en-GB" dirty="0"/>
          </a:p>
        </p:txBody>
      </p:sp>
      <p:sp>
        <p:nvSpPr>
          <p:cNvPr id="2" name="Title 1"/>
          <p:cNvSpPr>
            <a:spLocks noGrp="1"/>
          </p:cNvSpPr>
          <p:nvPr>
            <p:ph type="title"/>
          </p:nvPr>
        </p:nvSpPr>
        <p:spPr/>
        <p:txBody>
          <a:bodyPr/>
          <a:lstStyle/>
          <a:p>
            <a:r>
              <a:rPr lang="en-GB" dirty="0"/>
              <a:t>Overview of Variance</a:t>
            </a:r>
          </a:p>
        </p:txBody>
      </p:sp>
      <p:sp>
        <p:nvSpPr>
          <p:cNvPr id="6" name="Footer Placeholder 3"/>
          <p:cNvSpPr>
            <a:spLocks noGrp="1"/>
          </p:cNvSpPr>
          <p:nvPr>
            <p:ph type="ftr" sz="quarter" idx="10"/>
          </p:nvPr>
        </p:nvSpPr>
        <p:spPr>
          <a:xfrm>
            <a:off x="8725566" y="6346483"/>
            <a:ext cx="520503" cy="457200"/>
          </a:xfrm>
        </p:spPr>
        <p:txBody>
          <a:bodyPr/>
          <a:lstStyle/>
          <a:p>
            <a:pPr>
              <a:defRPr/>
            </a:pPr>
            <a:fld id="{1FBC76C2-0C74-49C7-97F1-2F2EB457B571}" type="slidenum">
              <a:rPr lang="en-GB"/>
              <a:pPr>
                <a:defRPr/>
              </a:pPr>
              <a:t>37</a:t>
            </a:fld>
            <a:endParaRPr lang="en-GB"/>
          </a:p>
        </p:txBody>
      </p:sp>
      <p:sp>
        <p:nvSpPr>
          <p:cNvPr id="16" name="Rectangle 15">
            <a:extLst>
              <a:ext uri="{FF2B5EF4-FFF2-40B4-BE49-F238E27FC236}">
                <a16:creationId xmlns:a16="http://schemas.microsoft.com/office/drawing/2014/main" id="{06B1797F-72F6-4E04-B05F-90523D15E11B}"/>
              </a:ext>
            </a:extLst>
          </p:cNvPr>
          <p:cNvSpPr>
            <a:spLocks noChangeArrowheads="1"/>
          </p:cNvSpPr>
          <p:nvPr/>
        </p:nvSpPr>
        <p:spPr bwMode="auto">
          <a:xfrm>
            <a:off x="555624" y="2025948"/>
            <a:ext cx="8232776" cy="646973"/>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interface Producer&lt;</a:t>
            </a:r>
            <a:r>
              <a:rPr lang="en-GB" sz="1200" b="1" dirty="0">
                <a:solidFill>
                  <a:srgbClr val="FF0000"/>
                </a:solidFill>
                <a:latin typeface="Courier New" panose="02070309020205020404" pitchFamily="49" charset="0"/>
              </a:rPr>
              <a:t>out T</a:t>
            </a:r>
            <a:r>
              <a:rPr lang="en-GB" sz="1200" dirty="0">
                <a:latin typeface="Courier New" panose="02070309020205020404" pitchFamily="49" charset="0"/>
              </a:rPr>
              <a:t>&gt; {</a:t>
            </a:r>
          </a:p>
          <a:p>
            <a:pPr defTabSz="739775">
              <a:defRPr/>
            </a:pPr>
            <a:r>
              <a:rPr lang="en-GB" sz="1200" dirty="0">
                <a:latin typeface="Courier New" panose="02070309020205020404" pitchFamily="49" charset="0"/>
              </a:rPr>
              <a:t>    fun produce() : </a:t>
            </a:r>
            <a:r>
              <a:rPr lang="en-GB" sz="1200" b="1" dirty="0">
                <a:solidFill>
                  <a:srgbClr val="FF0000"/>
                </a:solidFill>
                <a:latin typeface="Courier New" panose="02070309020205020404" pitchFamily="49" charset="0"/>
              </a:rPr>
              <a:t>T</a:t>
            </a:r>
          </a:p>
          <a:p>
            <a:pPr defTabSz="739775">
              <a:defRPr/>
            </a:pPr>
            <a:r>
              <a:rPr lang="en-GB" sz="1200" dirty="0">
                <a:latin typeface="Courier New" panose="02070309020205020404" pitchFamily="49" charset="0"/>
              </a:rPr>
              <a:t>}</a:t>
            </a:r>
          </a:p>
        </p:txBody>
      </p:sp>
      <p:sp>
        <p:nvSpPr>
          <p:cNvPr id="18" name="Rectangle 17">
            <a:extLst>
              <a:ext uri="{FF2B5EF4-FFF2-40B4-BE49-F238E27FC236}">
                <a16:creationId xmlns:a16="http://schemas.microsoft.com/office/drawing/2014/main" id="{A5002F0F-6DEA-4661-9340-F2DDD17E3E09}"/>
              </a:ext>
            </a:extLst>
          </p:cNvPr>
          <p:cNvSpPr>
            <a:spLocks noChangeArrowheads="1"/>
          </p:cNvSpPr>
          <p:nvPr/>
        </p:nvSpPr>
        <p:spPr bwMode="auto">
          <a:xfrm>
            <a:off x="555624" y="3791499"/>
            <a:ext cx="8232776" cy="646973"/>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interface Consumer&lt;</a:t>
            </a:r>
            <a:r>
              <a:rPr lang="en-GB" sz="1200" b="1" dirty="0">
                <a:solidFill>
                  <a:srgbClr val="FF0000"/>
                </a:solidFill>
                <a:latin typeface="Courier New" panose="02070309020205020404" pitchFamily="49" charset="0"/>
              </a:rPr>
              <a:t>in T</a:t>
            </a:r>
            <a:r>
              <a:rPr lang="en-GB" sz="1200" dirty="0">
                <a:latin typeface="Courier New" panose="02070309020205020404" pitchFamily="49" charset="0"/>
              </a:rPr>
              <a:t>&gt; {</a:t>
            </a:r>
          </a:p>
          <a:p>
            <a:pPr defTabSz="739775">
              <a:defRPr/>
            </a:pPr>
            <a:r>
              <a:rPr lang="en-GB" sz="1200" dirty="0">
                <a:latin typeface="Courier New" panose="02070309020205020404" pitchFamily="49" charset="0"/>
              </a:rPr>
              <a:t>    fun consume(item: </a:t>
            </a:r>
            <a:r>
              <a:rPr lang="en-GB" sz="1200" b="1" dirty="0">
                <a:solidFill>
                  <a:srgbClr val="FF0000"/>
                </a:solidFill>
                <a:latin typeface="Courier New" panose="02070309020205020404" pitchFamily="49" charset="0"/>
              </a:rPr>
              <a:t>T</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a:t>
            </a:r>
          </a:p>
        </p:txBody>
      </p:sp>
      <p:sp>
        <p:nvSpPr>
          <p:cNvPr id="19" name="Rectangle 18">
            <a:extLst>
              <a:ext uri="{FF2B5EF4-FFF2-40B4-BE49-F238E27FC236}">
                <a16:creationId xmlns:a16="http://schemas.microsoft.com/office/drawing/2014/main" id="{80C1A770-10A2-4026-A799-E85B0367F5A8}"/>
              </a:ext>
            </a:extLst>
          </p:cNvPr>
          <p:cNvSpPr>
            <a:spLocks noChangeArrowheads="1"/>
          </p:cNvSpPr>
          <p:nvPr/>
        </p:nvSpPr>
        <p:spPr bwMode="auto">
          <a:xfrm>
            <a:off x="555624" y="5545521"/>
            <a:ext cx="8232776" cy="831639"/>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fr-FR" sz="1200" dirty="0">
                <a:latin typeface="Courier New" panose="02070309020205020404" pitchFamily="49" charset="0"/>
              </a:rPr>
              <a:t>interface </a:t>
            </a:r>
            <a:r>
              <a:rPr lang="fr-FR" sz="1200" dirty="0" err="1">
                <a:latin typeface="Courier New" panose="02070309020205020404" pitchFamily="49" charset="0"/>
              </a:rPr>
              <a:t>ProducerConsumer</a:t>
            </a:r>
            <a:r>
              <a:rPr lang="fr-FR" sz="1200" dirty="0">
                <a:latin typeface="Courier New" panose="02070309020205020404" pitchFamily="49" charset="0"/>
              </a:rPr>
              <a:t>&lt;</a:t>
            </a:r>
            <a:r>
              <a:rPr lang="fr-FR" sz="1200" b="1" dirty="0">
                <a:solidFill>
                  <a:srgbClr val="FF0000"/>
                </a:solidFill>
                <a:latin typeface="Courier New" panose="02070309020205020404" pitchFamily="49" charset="0"/>
              </a:rPr>
              <a:t>T</a:t>
            </a:r>
            <a:r>
              <a:rPr lang="fr-FR" sz="1200" dirty="0">
                <a:latin typeface="Courier New" panose="02070309020205020404" pitchFamily="49" charset="0"/>
              </a:rPr>
              <a:t>&gt; {</a:t>
            </a:r>
          </a:p>
          <a:p>
            <a:pPr defTabSz="739775">
              <a:defRPr/>
            </a:pPr>
            <a:r>
              <a:rPr lang="fr-FR" sz="1200" dirty="0">
                <a:latin typeface="Courier New" panose="02070309020205020404" pitchFamily="49" charset="0"/>
              </a:rPr>
              <a:t>    fun </a:t>
            </a:r>
            <a:r>
              <a:rPr lang="fr-FR" sz="1200" dirty="0" err="1">
                <a:latin typeface="Courier New" panose="02070309020205020404" pitchFamily="49" charset="0"/>
              </a:rPr>
              <a:t>produce</a:t>
            </a:r>
            <a:r>
              <a:rPr lang="fr-FR" sz="1200" dirty="0">
                <a:latin typeface="Courier New" panose="02070309020205020404" pitchFamily="49" charset="0"/>
              </a:rPr>
              <a:t>() : </a:t>
            </a:r>
            <a:r>
              <a:rPr lang="fr-FR" sz="1200" b="1" dirty="0">
                <a:solidFill>
                  <a:srgbClr val="FF0000"/>
                </a:solidFill>
                <a:latin typeface="Courier New" panose="02070309020205020404" pitchFamily="49" charset="0"/>
              </a:rPr>
              <a:t>T</a:t>
            </a:r>
          </a:p>
          <a:p>
            <a:pPr defTabSz="739775">
              <a:defRPr/>
            </a:pPr>
            <a:r>
              <a:rPr lang="fr-FR" sz="1200" dirty="0">
                <a:latin typeface="Courier New" panose="02070309020205020404" pitchFamily="49" charset="0"/>
              </a:rPr>
              <a:t>    fun consume(item: </a:t>
            </a:r>
            <a:r>
              <a:rPr lang="fr-FR" sz="1200" b="1" dirty="0">
                <a:solidFill>
                  <a:srgbClr val="FF0000"/>
                </a:solidFill>
                <a:latin typeface="Courier New" panose="02070309020205020404" pitchFamily="49" charset="0"/>
              </a:rPr>
              <a:t>T</a:t>
            </a:r>
            <a:r>
              <a:rPr lang="fr-FR" sz="1200" dirty="0">
                <a:latin typeface="Courier New" panose="02070309020205020404" pitchFamily="49" charset="0"/>
              </a:rPr>
              <a:t>)</a:t>
            </a:r>
          </a:p>
          <a:p>
            <a:pPr defTabSz="739775">
              <a:defRPr/>
            </a:pPr>
            <a:r>
              <a:rPr lang="fr-FR" sz="1200" dirty="0">
                <a:latin typeface="Courier New" panose="02070309020205020404" pitchFamily="49" charset="0"/>
              </a:rPr>
              <a:t>}</a:t>
            </a:r>
            <a:endParaRPr lang="en-GB" sz="1200" dirty="0">
              <a:latin typeface="Courier New" panose="02070309020205020404" pitchFamily="49" charset="0"/>
            </a:endParaRPr>
          </a:p>
        </p:txBody>
      </p:sp>
      <p:sp>
        <p:nvSpPr>
          <p:cNvPr id="20" name="TextBox 19">
            <a:extLst>
              <a:ext uri="{FF2B5EF4-FFF2-40B4-BE49-F238E27FC236}">
                <a16:creationId xmlns:a16="http://schemas.microsoft.com/office/drawing/2014/main" id="{1A3C559F-67B9-4845-842B-2298A06E2E28}"/>
              </a:ext>
            </a:extLst>
          </p:cNvPr>
          <p:cNvSpPr txBox="1"/>
          <p:nvPr/>
        </p:nvSpPr>
        <p:spPr>
          <a:xfrm>
            <a:off x="5158030" y="6099833"/>
            <a:ext cx="3624711" cy="276999"/>
          </a:xfrm>
          <a:prstGeom prst="rect">
            <a:avLst/>
          </a:prstGeom>
          <a:noFill/>
        </p:spPr>
        <p:txBody>
          <a:bodyPr wrap="none" rtlCol="0">
            <a:spAutoFit/>
          </a:bodyPr>
          <a:lstStyle/>
          <a:p>
            <a:pPr algn="r"/>
            <a:r>
              <a:rPr lang="en-GB" sz="1200" b="1" dirty="0" err="1">
                <a:solidFill>
                  <a:srgbClr val="0909C3"/>
                </a:solidFill>
                <a:latin typeface="Courier New" panose="02070309020205020404" pitchFamily="49" charset="0"/>
              </a:rPr>
              <a:t>inheritanceAndGenerics</a:t>
            </a:r>
            <a:r>
              <a:rPr lang="en-GB" sz="1200" b="1" dirty="0">
                <a:solidFill>
                  <a:srgbClr val="0909C3"/>
                </a:solidFill>
                <a:latin typeface="Courier New" panose="02070309020205020404" pitchFamily="49" charset="0"/>
              </a:rPr>
              <a:t>/</a:t>
            </a:r>
            <a:r>
              <a:rPr lang="en-GB" sz="1200" b="1" dirty="0" err="1">
                <a:solidFill>
                  <a:srgbClr val="0909C3"/>
                </a:solidFill>
                <a:latin typeface="Courier New" panose="02070309020205020404" pitchFamily="49" charset="0"/>
              </a:rPr>
              <a:t>Interfaces.kt</a:t>
            </a:r>
            <a:endParaRPr lang="en-GB" sz="1200" b="1" dirty="0">
              <a:solidFill>
                <a:srgbClr val="0909C3"/>
              </a:solidFill>
              <a:latin typeface="Courier New" panose="02070309020205020404" pitchFamily="49" charset="0"/>
            </a:endParaRPr>
          </a:p>
        </p:txBody>
      </p:sp>
    </p:spTree>
    <p:extLst>
      <p:ext uri="{BB962C8B-B14F-4D97-AF65-F5344CB8AC3E}">
        <p14:creationId xmlns:p14="http://schemas.microsoft.com/office/powerpoint/2010/main" val="806517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a:t>Consider these model classes, in an inheritance tree:</a:t>
            </a:r>
          </a:p>
          <a:p>
            <a:pPr lvl="1"/>
            <a:endParaRPr lang="en-GB" dirty="0"/>
          </a:p>
          <a:p>
            <a:pPr lvl="1"/>
            <a:endParaRPr lang="en-GB" dirty="0"/>
          </a:p>
          <a:p>
            <a:r>
              <a:rPr lang="en-GB" dirty="0"/>
              <a:t>Let's define a producer for each type:</a:t>
            </a:r>
          </a:p>
          <a:p>
            <a:endParaRPr lang="en-GB" b="1" dirty="0">
              <a:solidFill>
                <a:srgbClr val="FF0000"/>
              </a:solidFill>
              <a:latin typeface="Courier New" panose="02070309020205020404" pitchFamily="49" charset="0"/>
            </a:endParaRPr>
          </a:p>
          <a:p>
            <a:endParaRPr lang="en-GB" b="1" dirty="0">
              <a:solidFill>
                <a:srgbClr val="FF0000"/>
              </a:solidFill>
              <a:latin typeface="Courier New" panose="02070309020205020404" pitchFamily="49" charset="0"/>
            </a:endParaRPr>
          </a:p>
          <a:p>
            <a:endParaRPr lang="en-GB" b="1" dirty="0">
              <a:solidFill>
                <a:srgbClr val="FF0000"/>
              </a:solidFill>
              <a:latin typeface="Courier New" panose="02070309020205020404" pitchFamily="49" charset="0"/>
            </a:endParaRPr>
          </a:p>
        </p:txBody>
      </p:sp>
      <p:sp>
        <p:nvSpPr>
          <p:cNvPr id="2" name="Title 1"/>
          <p:cNvSpPr>
            <a:spLocks noGrp="1"/>
          </p:cNvSpPr>
          <p:nvPr>
            <p:ph type="title"/>
          </p:nvPr>
        </p:nvSpPr>
        <p:spPr/>
        <p:txBody>
          <a:bodyPr/>
          <a:lstStyle/>
          <a:p>
            <a:r>
              <a:rPr lang="en-GB" dirty="0"/>
              <a:t>Understanding Covariance (1 of 2)</a:t>
            </a:r>
          </a:p>
        </p:txBody>
      </p:sp>
      <p:sp>
        <p:nvSpPr>
          <p:cNvPr id="8" name="Footer Placeholder 3"/>
          <p:cNvSpPr>
            <a:spLocks noGrp="1"/>
          </p:cNvSpPr>
          <p:nvPr>
            <p:ph type="ftr" sz="quarter" idx="10"/>
          </p:nvPr>
        </p:nvSpPr>
        <p:spPr>
          <a:xfrm>
            <a:off x="8725566" y="6346483"/>
            <a:ext cx="520503" cy="457200"/>
          </a:xfrm>
        </p:spPr>
        <p:txBody>
          <a:bodyPr/>
          <a:lstStyle/>
          <a:p>
            <a:pPr>
              <a:defRPr/>
            </a:pPr>
            <a:fld id="{1FBC76C2-0C74-49C7-97F1-2F2EB457B571}" type="slidenum">
              <a:rPr lang="en-GB"/>
              <a:pPr>
                <a:defRPr/>
              </a:pPr>
              <a:t>38</a:t>
            </a:fld>
            <a:endParaRPr lang="en-GB"/>
          </a:p>
        </p:txBody>
      </p:sp>
      <p:sp>
        <p:nvSpPr>
          <p:cNvPr id="10" name="Rectangle 9">
            <a:extLst>
              <a:ext uri="{FF2B5EF4-FFF2-40B4-BE49-F238E27FC236}">
                <a16:creationId xmlns:a16="http://schemas.microsoft.com/office/drawing/2014/main" id="{F0BBF62F-2836-49F1-BF75-16FF08EEE679}"/>
              </a:ext>
            </a:extLst>
          </p:cNvPr>
          <p:cNvSpPr>
            <a:spLocks noChangeArrowheads="1"/>
          </p:cNvSpPr>
          <p:nvPr/>
        </p:nvSpPr>
        <p:spPr bwMode="auto">
          <a:xfrm>
            <a:off x="555624" y="1617150"/>
            <a:ext cx="8232776" cy="646973"/>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open class A</a:t>
            </a:r>
          </a:p>
          <a:p>
            <a:pPr defTabSz="739775">
              <a:defRPr/>
            </a:pPr>
            <a:r>
              <a:rPr lang="en-GB" sz="1200" dirty="0">
                <a:latin typeface="Courier New" panose="02070309020205020404" pitchFamily="49" charset="0"/>
              </a:rPr>
              <a:t>open class B: A()</a:t>
            </a:r>
          </a:p>
          <a:p>
            <a:pPr defTabSz="739775">
              <a:defRPr/>
            </a:pPr>
            <a:r>
              <a:rPr lang="en-GB" sz="1200" dirty="0">
                <a:latin typeface="Courier New" panose="02070309020205020404" pitchFamily="49" charset="0"/>
              </a:rPr>
              <a:t>open class C: A()</a:t>
            </a:r>
          </a:p>
        </p:txBody>
      </p:sp>
      <p:sp>
        <p:nvSpPr>
          <p:cNvPr id="11" name="Rectangle 10">
            <a:extLst>
              <a:ext uri="{FF2B5EF4-FFF2-40B4-BE49-F238E27FC236}">
                <a16:creationId xmlns:a16="http://schemas.microsoft.com/office/drawing/2014/main" id="{130C598C-58ED-44A2-94C9-96E789B390A7}"/>
              </a:ext>
            </a:extLst>
          </p:cNvPr>
          <p:cNvSpPr>
            <a:spLocks noChangeArrowheads="1"/>
          </p:cNvSpPr>
          <p:nvPr/>
        </p:nvSpPr>
        <p:spPr bwMode="auto">
          <a:xfrm>
            <a:off x="555624" y="2903457"/>
            <a:ext cx="8232776" cy="3853786"/>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noAutofit/>
          </a:bodyPr>
          <a:lstStyle/>
          <a:p>
            <a:pPr defTabSz="739775">
              <a:defRPr/>
            </a:pPr>
            <a:r>
              <a:rPr lang="en-GB" sz="1200" dirty="0">
                <a:latin typeface="Courier New" panose="02070309020205020404" pitchFamily="49" charset="0"/>
              </a:rPr>
              <a:t>interface Producer&lt;out T&gt; {             // T is covariant.</a:t>
            </a:r>
          </a:p>
          <a:p>
            <a:pPr defTabSz="739775">
              <a:defRPr/>
            </a:pPr>
            <a:r>
              <a:rPr lang="en-GB" sz="1200" dirty="0">
                <a:latin typeface="Courier New" panose="02070309020205020404" pitchFamily="49" charset="0"/>
              </a:rPr>
              <a:t>    fun produce() : T</a:t>
            </a:r>
          </a:p>
          <a:p>
            <a:pPr defTabSz="739775">
              <a:defRPr/>
            </a:pPr>
            <a:r>
              <a:rPr lang="en-GB" sz="1200" dirty="0">
                <a:latin typeface="Courier New" panose="02070309020205020404" pitchFamily="49" charset="0"/>
              </a:rPr>
              <a:t>}</a:t>
            </a:r>
          </a:p>
          <a:p>
            <a:pPr defTabSz="739775">
              <a:defRPr/>
            </a:pPr>
            <a:endParaRPr lang="en-GB" sz="1000" dirty="0">
              <a:latin typeface="Courier New" panose="02070309020205020404" pitchFamily="49" charset="0"/>
            </a:endParaRPr>
          </a:p>
          <a:p>
            <a:pPr defTabSz="739775">
              <a:defRPr/>
            </a:pPr>
            <a:r>
              <a:rPr lang="en-GB" sz="1200" dirty="0">
                <a:latin typeface="Courier New" panose="02070309020205020404" pitchFamily="49" charset="0"/>
              </a:rPr>
              <a:t>class </a:t>
            </a:r>
            <a:r>
              <a:rPr lang="en-GB" sz="1200" dirty="0" err="1">
                <a:latin typeface="Courier New" panose="02070309020205020404" pitchFamily="49" charset="0"/>
              </a:rPr>
              <a:t>AProducer</a:t>
            </a:r>
            <a:r>
              <a:rPr lang="en-GB" sz="1200" dirty="0">
                <a:latin typeface="Courier New" panose="02070309020205020404" pitchFamily="49" charset="0"/>
              </a:rPr>
              <a:t> : Producer&lt;A&gt; {</a:t>
            </a:r>
          </a:p>
          <a:p>
            <a:pPr defTabSz="739775">
              <a:defRPr/>
            </a:pPr>
            <a:r>
              <a:rPr lang="en-GB" sz="1200" dirty="0">
                <a:latin typeface="Courier New" panose="02070309020205020404" pitchFamily="49" charset="0"/>
              </a:rPr>
              <a:t>    override fun produce() : A {</a:t>
            </a:r>
          </a:p>
          <a:p>
            <a:pPr defTabSz="739775">
              <a:defRPr/>
            </a:pPr>
            <a:r>
              <a:rPr lang="en-GB" sz="1200" dirty="0">
                <a:latin typeface="Courier New" panose="02070309020205020404" pitchFamily="49" charset="0"/>
              </a:rPr>
              <a:t>        return A()</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a:p>
            <a:pPr defTabSz="739775">
              <a:defRPr/>
            </a:pPr>
            <a:endParaRPr lang="en-GB" sz="1000" dirty="0">
              <a:latin typeface="Courier New" panose="02070309020205020404" pitchFamily="49" charset="0"/>
            </a:endParaRPr>
          </a:p>
          <a:p>
            <a:pPr defTabSz="739775">
              <a:defRPr/>
            </a:pPr>
            <a:r>
              <a:rPr lang="en-GB" sz="1200" dirty="0">
                <a:latin typeface="Courier New" panose="02070309020205020404" pitchFamily="49" charset="0"/>
              </a:rPr>
              <a:t>class </a:t>
            </a:r>
            <a:r>
              <a:rPr lang="en-GB" sz="1200" dirty="0" err="1">
                <a:latin typeface="Courier New" panose="02070309020205020404" pitchFamily="49" charset="0"/>
              </a:rPr>
              <a:t>BProducer</a:t>
            </a:r>
            <a:r>
              <a:rPr lang="en-GB" sz="1200" dirty="0">
                <a:latin typeface="Courier New" panose="02070309020205020404" pitchFamily="49" charset="0"/>
              </a:rPr>
              <a:t> : Producer&lt;B&gt; {</a:t>
            </a:r>
          </a:p>
          <a:p>
            <a:pPr defTabSz="739775">
              <a:defRPr/>
            </a:pPr>
            <a:r>
              <a:rPr lang="en-GB" sz="1200" dirty="0">
                <a:latin typeface="Courier New" panose="02070309020205020404" pitchFamily="49" charset="0"/>
              </a:rPr>
              <a:t>    override fun produce() : B {</a:t>
            </a:r>
          </a:p>
          <a:p>
            <a:pPr defTabSz="739775">
              <a:defRPr/>
            </a:pPr>
            <a:r>
              <a:rPr lang="en-GB" sz="1200" dirty="0">
                <a:latin typeface="Courier New" panose="02070309020205020404" pitchFamily="49" charset="0"/>
              </a:rPr>
              <a:t>        return B()</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a:p>
            <a:pPr defTabSz="739775">
              <a:defRPr/>
            </a:pPr>
            <a:endParaRPr lang="en-GB" sz="1000" dirty="0">
              <a:latin typeface="Courier New" panose="02070309020205020404" pitchFamily="49" charset="0"/>
            </a:endParaRPr>
          </a:p>
          <a:p>
            <a:pPr defTabSz="739775">
              <a:defRPr/>
            </a:pPr>
            <a:r>
              <a:rPr lang="en-GB" sz="1200" dirty="0">
                <a:latin typeface="Courier New" panose="02070309020205020404" pitchFamily="49" charset="0"/>
              </a:rPr>
              <a:t>class </a:t>
            </a:r>
            <a:r>
              <a:rPr lang="en-GB" sz="1200" dirty="0" err="1">
                <a:latin typeface="Courier New" panose="02070309020205020404" pitchFamily="49" charset="0"/>
              </a:rPr>
              <a:t>CProducer</a:t>
            </a:r>
            <a:r>
              <a:rPr lang="en-GB" sz="1200" dirty="0">
                <a:latin typeface="Courier New" panose="02070309020205020404" pitchFamily="49" charset="0"/>
              </a:rPr>
              <a:t> : Producer&lt;C&gt; {</a:t>
            </a:r>
          </a:p>
          <a:p>
            <a:pPr defTabSz="739775">
              <a:defRPr/>
            </a:pPr>
            <a:r>
              <a:rPr lang="en-GB" sz="1200" dirty="0">
                <a:latin typeface="Courier New" panose="02070309020205020404" pitchFamily="49" charset="0"/>
              </a:rPr>
              <a:t>    override fun produce() : C {</a:t>
            </a:r>
          </a:p>
          <a:p>
            <a:pPr defTabSz="739775">
              <a:defRPr/>
            </a:pPr>
            <a:r>
              <a:rPr lang="en-GB" sz="1200" dirty="0">
                <a:latin typeface="Courier New" panose="02070309020205020404" pitchFamily="49" charset="0"/>
              </a:rPr>
              <a:t>        return C()</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p:txBody>
      </p:sp>
      <p:sp>
        <p:nvSpPr>
          <p:cNvPr id="12" name="TextBox 11">
            <a:extLst>
              <a:ext uri="{FF2B5EF4-FFF2-40B4-BE49-F238E27FC236}">
                <a16:creationId xmlns:a16="http://schemas.microsoft.com/office/drawing/2014/main" id="{09A6BAB9-9931-4C00-9553-A341259F9B07}"/>
              </a:ext>
            </a:extLst>
          </p:cNvPr>
          <p:cNvSpPr txBox="1"/>
          <p:nvPr/>
        </p:nvSpPr>
        <p:spPr>
          <a:xfrm>
            <a:off x="5994798" y="1987124"/>
            <a:ext cx="2787943" cy="276999"/>
          </a:xfrm>
          <a:prstGeom prst="rect">
            <a:avLst/>
          </a:prstGeom>
          <a:noFill/>
        </p:spPr>
        <p:txBody>
          <a:bodyPr wrap="none" rtlCol="0">
            <a:spAutoFit/>
          </a:bodyPr>
          <a:lstStyle/>
          <a:p>
            <a:pPr algn="r"/>
            <a:r>
              <a:rPr lang="en-GB" sz="1200" b="1" dirty="0" err="1">
                <a:solidFill>
                  <a:srgbClr val="0909C3"/>
                </a:solidFill>
                <a:latin typeface="Courier New" panose="02070309020205020404" pitchFamily="49" charset="0"/>
              </a:rPr>
              <a:t>genericsCloserLook</a:t>
            </a:r>
            <a:r>
              <a:rPr lang="en-GB" sz="1200" b="1" dirty="0">
                <a:solidFill>
                  <a:srgbClr val="0909C3"/>
                </a:solidFill>
                <a:latin typeface="Courier New" panose="02070309020205020404" pitchFamily="49" charset="0"/>
              </a:rPr>
              <a:t>/</a:t>
            </a:r>
            <a:r>
              <a:rPr lang="en-GB" sz="1200" b="1" dirty="0" err="1">
                <a:solidFill>
                  <a:srgbClr val="0909C3"/>
                </a:solidFill>
                <a:latin typeface="Courier New" panose="02070309020205020404" pitchFamily="49" charset="0"/>
              </a:rPr>
              <a:t>Models.kt</a:t>
            </a:r>
            <a:endParaRPr lang="en-GB" sz="1200" b="1" dirty="0">
              <a:solidFill>
                <a:srgbClr val="0909C3"/>
              </a:solidFill>
              <a:latin typeface="Courier New" panose="02070309020205020404" pitchFamily="49" charset="0"/>
            </a:endParaRPr>
          </a:p>
        </p:txBody>
      </p:sp>
      <p:sp>
        <p:nvSpPr>
          <p:cNvPr id="13" name="TextBox 12">
            <a:extLst>
              <a:ext uri="{FF2B5EF4-FFF2-40B4-BE49-F238E27FC236}">
                <a16:creationId xmlns:a16="http://schemas.microsoft.com/office/drawing/2014/main" id="{F48084E8-C9C8-4341-91AE-2FDDA33BC350}"/>
              </a:ext>
            </a:extLst>
          </p:cNvPr>
          <p:cNvSpPr txBox="1"/>
          <p:nvPr/>
        </p:nvSpPr>
        <p:spPr>
          <a:xfrm>
            <a:off x="4789007" y="6477688"/>
            <a:ext cx="3996608" cy="276999"/>
          </a:xfrm>
          <a:prstGeom prst="rect">
            <a:avLst/>
          </a:prstGeom>
          <a:noFill/>
        </p:spPr>
        <p:txBody>
          <a:bodyPr wrap="none" rtlCol="0">
            <a:spAutoFit/>
          </a:bodyPr>
          <a:lstStyle/>
          <a:p>
            <a:pPr algn="r"/>
            <a:r>
              <a:rPr lang="en-GB" sz="1200" b="1" dirty="0" err="1">
                <a:solidFill>
                  <a:srgbClr val="0909C3"/>
                </a:solidFill>
                <a:latin typeface="Courier New" panose="02070309020205020404" pitchFamily="49" charset="0"/>
              </a:rPr>
              <a:t>inheritanceAndGenerics</a:t>
            </a:r>
            <a:r>
              <a:rPr lang="en-GB" sz="1200" b="1" dirty="0">
                <a:solidFill>
                  <a:srgbClr val="0909C3"/>
                </a:solidFill>
                <a:latin typeface="Courier New" panose="02070309020205020404" pitchFamily="49" charset="0"/>
              </a:rPr>
              <a:t>/</a:t>
            </a:r>
            <a:r>
              <a:rPr lang="en-GB" sz="1200" b="1" dirty="0" err="1">
                <a:solidFill>
                  <a:srgbClr val="0909C3"/>
                </a:solidFill>
                <a:latin typeface="Courier New" panose="02070309020205020404" pitchFamily="49" charset="0"/>
              </a:rPr>
              <a:t>DemoCovariance.kt</a:t>
            </a:r>
            <a:endParaRPr lang="en-GB" sz="1200" b="1" dirty="0">
              <a:solidFill>
                <a:srgbClr val="0909C3"/>
              </a:solidFill>
              <a:latin typeface="Courier New" panose="02070309020205020404" pitchFamily="49" charset="0"/>
            </a:endParaRPr>
          </a:p>
        </p:txBody>
      </p:sp>
      <p:sp>
        <p:nvSpPr>
          <p:cNvPr id="14" name="Rectangle 13">
            <a:extLst>
              <a:ext uri="{FF2B5EF4-FFF2-40B4-BE49-F238E27FC236}">
                <a16:creationId xmlns:a16="http://schemas.microsoft.com/office/drawing/2014/main" id="{25AAB2EE-1DC3-4D37-9E94-A723AD679F0A}"/>
              </a:ext>
            </a:extLst>
          </p:cNvPr>
          <p:cNvSpPr>
            <a:spLocks noChangeArrowheads="1"/>
          </p:cNvSpPr>
          <p:nvPr/>
        </p:nvSpPr>
        <p:spPr bwMode="auto">
          <a:xfrm>
            <a:off x="4284453" y="3627266"/>
            <a:ext cx="4685102" cy="1016305"/>
          </a:xfrm>
          <a:prstGeom prst="rect">
            <a:avLst/>
          </a:prstGeom>
          <a:solidFill>
            <a:schemeClr val="accent2"/>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 This is the effect of covariance:</a:t>
            </a:r>
          </a:p>
          <a:p>
            <a:pPr defTabSz="739775">
              <a:defRPr/>
            </a:pPr>
            <a:endParaRPr lang="en-GB" sz="1200" dirty="0">
              <a:latin typeface="Courier New" panose="02070309020205020404" pitchFamily="49" charset="0"/>
            </a:endParaRPr>
          </a:p>
          <a:p>
            <a:pPr defTabSz="739775">
              <a:defRPr/>
            </a:pPr>
            <a:r>
              <a:rPr lang="en-GB" sz="1200" dirty="0" err="1">
                <a:latin typeface="Courier New" panose="02070309020205020404" pitchFamily="49" charset="0"/>
              </a:rPr>
              <a:t>val</a:t>
            </a:r>
            <a:r>
              <a:rPr lang="en-GB" sz="1200" dirty="0">
                <a:latin typeface="Courier New" panose="02070309020205020404" pitchFamily="49" charset="0"/>
              </a:rPr>
              <a:t> aProducer1: Producer&lt;A&gt; = </a:t>
            </a:r>
            <a:r>
              <a:rPr lang="en-GB" sz="1200" dirty="0" err="1">
                <a:latin typeface="Courier New" panose="02070309020205020404" pitchFamily="49" charset="0"/>
              </a:rPr>
              <a:t>AProducer</a:t>
            </a:r>
            <a:r>
              <a:rPr lang="en-GB" sz="1200" dirty="0">
                <a:latin typeface="Courier New" panose="02070309020205020404" pitchFamily="49" charset="0"/>
              </a:rPr>
              <a:t>()  // OK</a:t>
            </a:r>
          </a:p>
          <a:p>
            <a:pPr defTabSz="739775">
              <a:defRPr/>
            </a:pPr>
            <a:r>
              <a:rPr lang="en-GB" sz="1200" dirty="0" err="1">
                <a:latin typeface="Courier New" panose="02070309020205020404" pitchFamily="49" charset="0"/>
              </a:rPr>
              <a:t>val</a:t>
            </a:r>
            <a:r>
              <a:rPr lang="en-GB" sz="1200" dirty="0">
                <a:latin typeface="Courier New" panose="02070309020205020404" pitchFamily="49" charset="0"/>
              </a:rPr>
              <a:t> aProducer2: Producer&lt;A&gt; = </a:t>
            </a:r>
            <a:r>
              <a:rPr lang="en-GB" sz="1200" dirty="0" err="1">
                <a:latin typeface="Courier New" panose="02070309020205020404" pitchFamily="49" charset="0"/>
              </a:rPr>
              <a:t>BProducer</a:t>
            </a:r>
            <a:r>
              <a:rPr lang="en-GB" sz="1200" dirty="0">
                <a:latin typeface="Courier New" panose="02070309020205020404" pitchFamily="49" charset="0"/>
              </a:rPr>
              <a:t>()  // OK</a:t>
            </a:r>
          </a:p>
          <a:p>
            <a:pPr defTabSz="739775">
              <a:defRPr/>
            </a:pPr>
            <a:r>
              <a:rPr lang="en-GB" sz="1200" dirty="0" err="1">
                <a:latin typeface="Courier New" panose="02070309020205020404" pitchFamily="49" charset="0"/>
              </a:rPr>
              <a:t>val</a:t>
            </a:r>
            <a:r>
              <a:rPr lang="en-GB" sz="1200" dirty="0">
                <a:latin typeface="Courier New" panose="02070309020205020404" pitchFamily="49" charset="0"/>
              </a:rPr>
              <a:t> aProducer3: Producer&lt;A&gt; = </a:t>
            </a:r>
            <a:r>
              <a:rPr lang="en-GB" sz="1200" dirty="0" err="1">
                <a:latin typeface="Courier New" panose="02070309020205020404" pitchFamily="49" charset="0"/>
              </a:rPr>
              <a:t>CProducer</a:t>
            </a:r>
            <a:r>
              <a:rPr lang="en-GB" sz="1200" dirty="0">
                <a:latin typeface="Courier New" panose="02070309020205020404" pitchFamily="49" charset="0"/>
              </a:rPr>
              <a:t>()  // OK</a:t>
            </a:r>
          </a:p>
        </p:txBody>
      </p:sp>
    </p:spTree>
    <p:extLst>
      <p:ext uri="{BB962C8B-B14F-4D97-AF65-F5344CB8AC3E}">
        <p14:creationId xmlns:p14="http://schemas.microsoft.com/office/powerpoint/2010/main" val="2011451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a:t>This example explains why covariance works:</a:t>
            </a:r>
            <a:endParaRPr lang="en-GB" b="1" dirty="0">
              <a:solidFill>
                <a:srgbClr val="FF0000"/>
              </a:solidFill>
              <a:latin typeface="Courier New" panose="02070309020205020404" pitchFamily="49" charset="0"/>
            </a:endParaRPr>
          </a:p>
        </p:txBody>
      </p:sp>
      <p:sp>
        <p:nvSpPr>
          <p:cNvPr id="2" name="Title 1"/>
          <p:cNvSpPr>
            <a:spLocks noGrp="1"/>
          </p:cNvSpPr>
          <p:nvPr>
            <p:ph type="title"/>
          </p:nvPr>
        </p:nvSpPr>
        <p:spPr/>
        <p:txBody>
          <a:bodyPr/>
          <a:lstStyle/>
          <a:p>
            <a:r>
              <a:rPr lang="en-GB" dirty="0"/>
              <a:t>Understanding Covariance (2 of 2)</a:t>
            </a:r>
          </a:p>
        </p:txBody>
      </p:sp>
      <p:sp>
        <p:nvSpPr>
          <p:cNvPr id="8" name="Footer Placeholder 3"/>
          <p:cNvSpPr>
            <a:spLocks noGrp="1"/>
          </p:cNvSpPr>
          <p:nvPr>
            <p:ph type="ftr" sz="quarter" idx="10"/>
          </p:nvPr>
        </p:nvSpPr>
        <p:spPr>
          <a:xfrm>
            <a:off x="8725566" y="6346483"/>
            <a:ext cx="520503" cy="457200"/>
          </a:xfrm>
        </p:spPr>
        <p:txBody>
          <a:bodyPr/>
          <a:lstStyle/>
          <a:p>
            <a:pPr>
              <a:defRPr/>
            </a:pPr>
            <a:fld id="{1FBC76C2-0C74-49C7-97F1-2F2EB457B571}" type="slidenum">
              <a:rPr lang="en-GB"/>
              <a:pPr>
                <a:defRPr/>
              </a:pPr>
              <a:t>39</a:t>
            </a:fld>
            <a:endParaRPr lang="en-GB"/>
          </a:p>
        </p:txBody>
      </p:sp>
      <p:sp>
        <p:nvSpPr>
          <p:cNvPr id="11" name="Rectangle 10">
            <a:extLst>
              <a:ext uri="{FF2B5EF4-FFF2-40B4-BE49-F238E27FC236}">
                <a16:creationId xmlns:a16="http://schemas.microsoft.com/office/drawing/2014/main" id="{130C598C-58ED-44A2-94C9-96E789B390A7}"/>
              </a:ext>
            </a:extLst>
          </p:cNvPr>
          <p:cNvSpPr>
            <a:spLocks noChangeArrowheads="1"/>
          </p:cNvSpPr>
          <p:nvPr/>
        </p:nvSpPr>
        <p:spPr bwMode="auto">
          <a:xfrm>
            <a:off x="555624" y="1691929"/>
            <a:ext cx="8232776" cy="1754969"/>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fun main() {</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val</a:t>
            </a:r>
            <a:r>
              <a:rPr lang="en-GB" sz="1200" dirty="0">
                <a:latin typeface="Courier New" panose="02070309020205020404" pitchFamily="49" charset="0"/>
              </a:rPr>
              <a:t> aProducer1: Producer&lt;A&gt; = </a:t>
            </a:r>
            <a:r>
              <a:rPr lang="en-GB" sz="1200" dirty="0" err="1">
                <a:latin typeface="Courier New" panose="02070309020205020404" pitchFamily="49" charset="0"/>
              </a:rPr>
              <a:t>AProducer</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val</a:t>
            </a:r>
            <a:r>
              <a:rPr lang="en-GB" sz="1200" dirty="0">
                <a:latin typeface="Courier New" panose="02070309020205020404" pitchFamily="49" charset="0"/>
              </a:rPr>
              <a:t> aProducer2: Producer&lt;A&gt; = </a:t>
            </a:r>
            <a:r>
              <a:rPr lang="en-GB" sz="1200" dirty="0" err="1">
                <a:latin typeface="Courier New" panose="02070309020205020404" pitchFamily="49" charset="0"/>
              </a:rPr>
              <a:t>BProducer</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val</a:t>
            </a:r>
            <a:r>
              <a:rPr lang="en-GB" sz="1200" dirty="0">
                <a:latin typeface="Courier New" panose="02070309020205020404" pitchFamily="49" charset="0"/>
              </a:rPr>
              <a:t> aProducer3: Producer&lt;A&gt; = </a:t>
            </a:r>
            <a:r>
              <a:rPr lang="en-GB" sz="1200" dirty="0" err="1">
                <a:latin typeface="Courier New" panose="02070309020205020404" pitchFamily="49" charset="0"/>
              </a:rPr>
              <a:t>CProducer</a:t>
            </a:r>
            <a:r>
              <a:rPr lang="en-GB" sz="1200" dirty="0">
                <a:latin typeface="Courier New" panose="02070309020205020404" pitchFamily="49" charset="0"/>
              </a:rPr>
              <a:t>()</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useProducer</a:t>
            </a:r>
            <a:r>
              <a:rPr lang="en-GB" sz="1200" dirty="0">
                <a:latin typeface="Courier New" panose="02070309020205020404" pitchFamily="49" charset="0"/>
              </a:rPr>
              <a:t>(aProducer1)</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useProducer</a:t>
            </a:r>
            <a:r>
              <a:rPr lang="en-GB" sz="1200" dirty="0">
                <a:latin typeface="Courier New" panose="02070309020205020404" pitchFamily="49" charset="0"/>
              </a:rPr>
              <a:t>(aProducer2)</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useProducer</a:t>
            </a:r>
            <a:r>
              <a:rPr lang="en-GB" sz="1200" dirty="0">
                <a:latin typeface="Courier New" panose="02070309020205020404" pitchFamily="49" charset="0"/>
              </a:rPr>
              <a:t>(aProducer3)</a:t>
            </a:r>
          </a:p>
          <a:p>
            <a:pPr defTabSz="739775">
              <a:defRPr/>
            </a:pPr>
            <a:r>
              <a:rPr lang="en-GB" sz="1200" dirty="0">
                <a:latin typeface="Courier New" panose="02070309020205020404" pitchFamily="49" charset="0"/>
              </a:rPr>
              <a:t>}</a:t>
            </a:r>
          </a:p>
        </p:txBody>
      </p:sp>
      <p:sp>
        <p:nvSpPr>
          <p:cNvPr id="9" name="Rectangle 8">
            <a:extLst>
              <a:ext uri="{FF2B5EF4-FFF2-40B4-BE49-F238E27FC236}">
                <a16:creationId xmlns:a16="http://schemas.microsoft.com/office/drawing/2014/main" id="{F52DC465-79A0-4021-BEA1-ADAD5AC54B0F}"/>
              </a:ext>
            </a:extLst>
          </p:cNvPr>
          <p:cNvSpPr>
            <a:spLocks noChangeArrowheads="1"/>
          </p:cNvSpPr>
          <p:nvPr/>
        </p:nvSpPr>
        <p:spPr bwMode="auto">
          <a:xfrm>
            <a:off x="555624" y="3678561"/>
            <a:ext cx="8232776" cy="1939635"/>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 This </a:t>
            </a:r>
            <a:r>
              <a:rPr lang="en-GB" sz="1200" dirty="0" err="1">
                <a:latin typeface="Courier New" panose="02070309020205020404" pitchFamily="49" charset="0"/>
              </a:rPr>
              <a:t>func</a:t>
            </a:r>
            <a:r>
              <a:rPr lang="en-GB" sz="1200" dirty="0">
                <a:latin typeface="Courier New" panose="02070309020205020404" pitchFamily="49" charset="0"/>
              </a:rPr>
              <a:t> can receive Producer&lt;A-or-subclass&gt;.</a:t>
            </a:r>
          </a:p>
          <a:p>
            <a:pPr defTabSz="739775">
              <a:defRPr/>
            </a:pPr>
            <a:r>
              <a:rPr lang="en-GB" sz="1200" dirty="0">
                <a:latin typeface="Courier New" panose="02070309020205020404" pitchFamily="49" charset="0"/>
              </a:rPr>
              <a:t>//   - If we passed in a Producer&lt;A&gt;, produce() will return A.</a:t>
            </a:r>
          </a:p>
          <a:p>
            <a:pPr defTabSz="739775">
              <a:defRPr/>
            </a:pPr>
            <a:r>
              <a:rPr lang="en-GB" sz="1200" dirty="0">
                <a:latin typeface="Courier New" panose="02070309020205020404" pitchFamily="49" charset="0"/>
              </a:rPr>
              <a:t>//   - If we passed in a Producer&lt;B&gt;, produce() will return B.</a:t>
            </a:r>
          </a:p>
          <a:p>
            <a:pPr defTabSz="739775">
              <a:defRPr/>
            </a:pPr>
            <a:r>
              <a:rPr lang="en-GB" sz="1200" dirty="0">
                <a:latin typeface="Courier New" panose="02070309020205020404" pitchFamily="49" charset="0"/>
              </a:rPr>
              <a:t>//   - If we passed in a Producer&lt;C&gt;, produce() will return C.</a:t>
            </a:r>
          </a:p>
          <a:p>
            <a:pPr defTabSz="739775">
              <a:defRPr/>
            </a:pPr>
            <a:r>
              <a:rPr lang="en-GB" sz="1200" dirty="0">
                <a:latin typeface="Courier New" panose="02070309020205020404" pitchFamily="49" charset="0"/>
              </a:rPr>
              <a:t>//  In each case, the return value can be assigned to A variable (via </a:t>
            </a:r>
            <a:r>
              <a:rPr lang="en-GB" sz="1200" dirty="0" err="1">
                <a:latin typeface="Courier New" panose="02070309020205020404" pitchFamily="49" charset="0"/>
              </a:rPr>
              <a:t>Liskov</a:t>
            </a:r>
            <a:r>
              <a:rPr lang="en-GB" sz="1200" dirty="0">
                <a:latin typeface="Courier New" panose="02070309020205020404" pitchFamily="49" charset="0"/>
              </a:rPr>
              <a:t>).</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fun </a:t>
            </a:r>
            <a:r>
              <a:rPr lang="en-GB" sz="1200" dirty="0" err="1">
                <a:latin typeface="Courier New" panose="02070309020205020404" pitchFamily="49" charset="0"/>
              </a:rPr>
              <a:t>useProducer</a:t>
            </a:r>
            <a:r>
              <a:rPr lang="en-GB" sz="1200" dirty="0">
                <a:latin typeface="Courier New" panose="02070309020205020404" pitchFamily="49" charset="0"/>
              </a:rPr>
              <a:t>(</a:t>
            </a:r>
            <a:r>
              <a:rPr lang="en-GB" sz="1200" b="1" dirty="0" err="1">
                <a:solidFill>
                  <a:srgbClr val="FF0000"/>
                </a:solidFill>
                <a:latin typeface="Courier New" panose="02070309020205020404" pitchFamily="49" charset="0"/>
              </a:rPr>
              <a:t>aProducer</a:t>
            </a:r>
            <a:r>
              <a:rPr lang="en-GB" sz="1200" b="1" dirty="0">
                <a:solidFill>
                  <a:srgbClr val="FF0000"/>
                </a:solidFill>
                <a:latin typeface="Courier New" panose="02070309020205020404" pitchFamily="49" charset="0"/>
              </a:rPr>
              <a:t> : Producer&lt;A&gt;</a:t>
            </a:r>
            <a:r>
              <a:rPr lang="en-GB" sz="1200" dirty="0">
                <a:latin typeface="Courier New" panose="02070309020205020404" pitchFamily="49" charset="0"/>
              </a:rPr>
              <a:t>) {</a:t>
            </a:r>
          </a:p>
          <a:p>
            <a:pPr defTabSz="739775">
              <a:defRPr/>
            </a:pP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val item: A = </a:t>
            </a:r>
            <a:r>
              <a:rPr lang="en-GB" sz="1200" b="1" dirty="0" err="1">
                <a:solidFill>
                  <a:srgbClr val="FF0000"/>
                </a:solidFill>
                <a:latin typeface="Courier New" panose="02070309020205020404" pitchFamily="49" charset="0"/>
              </a:rPr>
              <a:t>aProducer.produce</a:t>
            </a:r>
            <a:r>
              <a:rPr lang="en-GB" sz="1200" b="1" dirty="0">
                <a:solidFill>
                  <a:srgbClr val="FF0000"/>
                </a:solidFill>
                <a:latin typeface="Courier New" panose="02070309020205020404" pitchFamily="49" charset="0"/>
              </a:rPr>
              <a:t>()    // Might produce an A, B, or C.</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(item)</a:t>
            </a:r>
          </a:p>
          <a:p>
            <a:pPr defTabSz="739775">
              <a:defRPr/>
            </a:pPr>
            <a:r>
              <a:rPr lang="en-GB" sz="1200" dirty="0">
                <a:latin typeface="Courier New" panose="02070309020205020404" pitchFamily="49" charset="0"/>
              </a:rPr>
              <a:t>}</a:t>
            </a:r>
          </a:p>
        </p:txBody>
      </p:sp>
      <p:sp>
        <p:nvSpPr>
          <p:cNvPr id="13" name="TextBox 12">
            <a:extLst>
              <a:ext uri="{FF2B5EF4-FFF2-40B4-BE49-F238E27FC236}">
                <a16:creationId xmlns:a16="http://schemas.microsoft.com/office/drawing/2014/main" id="{F48084E8-C9C8-4341-91AE-2FDDA33BC350}"/>
              </a:ext>
            </a:extLst>
          </p:cNvPr>
          <p:cNvSpPr txBox="1"/>
          <p:nvPr/>
        </p:nvSpPr>
        <p:spPr>
          <a:xfrm>
            <a:off x="4950035" y="5674755"/>
            <a:ext cx="3996608" cy="276999"/>
          </a:xfrm>
          <a:prstGeom prst="rect">
            <a:avLst/>
          </a:prstGeom>
          <a:noFill/>
        </p:spPr>
        <p:txBody>
          <a:bodyPr wrap="none" rtlCol="0">
            <a:spAutoFit/>
          </a:bodyPr>
          <a:lstStyle/>
          <a:p>
            <a:pPr algn="r"/>
            <a:r>
              <a:rPr lang="en-GB" sz="1200" b="1" dirty="0" err="1">
                <a:solidFill>
                  <a:srgbClr val="0909C3"/>
                </a:solidFill>
                <a:latin typeface="Courier New" panose="02070309020205020404" pitchFamily="49" charset="0"/>
              </a:rPr>
              <a:t>inheritanceAndGenerics</a:t>
            </a:r>
            <a:r>
              <a:rPr lang="en-GB" sz="1200" b="1" dirty="0">
                <a:solidFill>
                  <a:srgbClr val="0909C3"/>
                </a:solidFill>
                <a:latin typeface="Courier New" panose="02070309020205020404" pitchFamily="49" charset="0"/>
              </a:rPr>
              <a:t>/</a:t>
            </a:r>
            <a:r>
              <a:rPr lang="en-GB" sz="1200" b="1" dirty="0" err="1">
                <a:solidFill>
                  <a:srgbClr val="0909C3"/>
                </a:solidFill>
                <a:latin typeface="Courier New" panose="02070309020205020404" pitchFamily="49" charset="0"/>
              </a:rPr>
              <a:t>DemoCovariance.kt</a:t>
            </a:r>
            <a:endParaRPr lang="en-GB" sz="1200" b="1" dirty="0">
              <a:solidFill>
                <a:srgbClr val="0909C3"/>
              </a:solidFill>
              <a:latin typeface="Courier New" panose="02070309020205020404" pitchFamily="49" charset="0"/>
            </a:endParaRPr>
          </a:p>
        </p:txBody>
      </p:sp>
    </p:spTree>
    <p:extLst>
      <p:ext uri="{BB962C8B-B14F-4D97-AF65-F5344CB8AC3E}">
        <p14:creationId xmlns:p14="http://schemas.microsoft.com/office/powerpoint/2010/main" val="128058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06400" y="1196975"/>
            <a:ext cx="8633905" cy="4935538"/>
          </a:xfrm>
        </p:spPr>
        <p:txBody>
          <a:bodyPr/>
          <a:lstStyle/>
          <a:p>
            <a:r>
              <a:rPr lang="en-GB" dirty="0"/>
              <a:t>All classes in Kotlin inherit directly or indirectly from </a:t>
            </a:r>
            <a:r>
              <a:rPr lang="en-GB" dirty="0">
                <a:latin typeface="Courier New" panose="02070309020205020404" pitchFamily="49" charset="0"/>
              </a:rPr>
              <a:t>Any</a:t>
            </a:r>
          </a:p>
          <a:p>
            <a:pPr lvl="1"/>
            <a:endParaRPr lang="en-GB" dirty="0">
              <a:latin typeface="Courier New" panose="02070309020205020404" pitchFamily="49" charset="0"/>
            </a:endParaRPr>
          </a:p>
          <a:p>
            <a:r>
              <a:rPr lang="en-GB" dirty="0"/>
              <a:t>This class implicitly inherits from </a:t>
            </a:r>
            <a:r>
              <a:rPr lang="en-GB" dirty="0">
                <a:latin typeface="Courier New" panose="02070309020205020404" pitchFamily="49" charset="0"/>
              </a:rPr>
              <a:t>Any</a:t>
            </a:r>
            <a:endParaRPr lang="en-GB" dirty="0"/>
          </a:p>
          <a:p>
            <a:pPr lvl="1"/>
            <a:endParaRPr lang="en-GB" dirty="0"/>
          </a:p>
          <a:p>
            <a:pPr lvl="1"/>
            <a:endParaRPr lang="en-GB" dirty="0"/>
          </a:p>
          <a:p>
            <a:r>
              <a:rPr lang="en-GB" dirty="0"/>
              <a:t>This class explicitly inherits from </a:t>
            </a:r>
            <a:r>
              <a:rPr lang="en-GB" dirty="0">
                <a:latin typeface="Courier New" panose="02070309020205020404" pitchFamily="49" charset="0"/>
              </a:rPr>
              <a:t>Any</a:t>
            </a:r>
            <a:endParaRPr lang="en-GB" dirty="0"/>
          </a:p>
          <a:p>
            <a:pPr lvl="1"/>
            <a:r>
              <a:rPr lang="en-GB" dirty="0"/>
              <a:t>It also calls </a:t>
            </a:r>
            <a:r>
              <a:rPr lang="en-GB" dirty="0">
                <a:latin typeface="Courier New" panose="02070309020205020404" pitchFamily="49" charset="0"/>
              </a:rPr>
              <a:t>Any</a:t>
            </a:r>
            <a:r>
              <a:rPr lang="en-GB" dirty="0"/>
              <a:t>'s primary (no-argument) constructor</a:t>
            </a:r>
          </a:p>
          <a:p>
            <a:pPr lvl="1"/>
            <a:r>
              <a:rPr lang="en-GB" dirty="0"/>
              <a:t>We'll discuss inheritance and constructors shortly</a:t>
            </a:r>
          </a:p>
          <a:p>
            <a:endParaRPr lang="en-GB" dirty="0"/>
          </a:p>
        </p:txBody>
      </p:sp>
      <p:sp>
        <p:nvSpPr>
          <p:cNvPr id="2" name="Title 1"/>
          <p:cNvSpPr>
            <a:spLocks noGrp="1"/>
          </p:cNvSpPr>
          <p:nvPr>
            <p:ph type="title"/>
          </p:nvPr>
        </p:nvSpPr>
        <p:spPr/>
        <p:txBody>
          <a:bodyPr/>
          <a:lstStyle/>
          <a:p>
            <a:r>
              <a:rPr lang="en-GB" dirty="0"/>
              <a:t>The Kotlin Unified Inheritance Hierarchy</a:t>
            </a:r>
          </a:p>
        </p:txBody>
      </p:sp>
      <p:sp>
        <p:nvSpPr>
          <p:cNvPr id="6" name="Footer Placeholder 3"/>
          <p:cNvSpPr>
            <a:spLocks noGrp="1"/>
          </p:cNvSpPr>
          <p:nvPr>
            <p:ph type="ftr" sz="quarter" idx="10"/>
          </p:nvPr>
        </p:nvSpPr>
        <p:spPr>
          <a:xfrm>
            <a:off x="8725566" y="6346483"/>
            <a:ext cx="520503" cy="457200"/>
          </a:xfrm>
        </p:spPr>
        <p:txBody>
          <a:bodyPr/>
          <a:lstStyle/>
          <a:p>
            <a:pPr>
              <a:defRPr/>
            </a:pPr>
            <a:fld id="{1FBC76C2-0C74-49C7-97F1-2F2EB457B571}" type="slidenum">
              <a:rPr lang="en-GB"/>
              <a:pPr>
                <a:defRPr/>
              </a:pPr>
              <a:t>4</a:t>
            </a:fld>
            <a:endParaRPr lang="en-GB"/>
          </a:p>
        </p:txBody>
      </p:sp>
      <p:sp>
        <p:nvSpPr>
          <p:cNvPr id="7" name="Rectangle 6"/>
          <p:cNvSpPr>
            <a:spLocks noChangeArrowheads="1"/>
          </p:cNvSpPr>
          <p:nvPr/>
        </p:nvSpPr>
        <p:spPr bwMode="auto">
          <a:xfrm>
            <a:off x="555624" y="2537758"/>
            <a:ext cx="8232776" cy="277641"/>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class Car</a:t>
            </a:r>
          </a:p>
        </p:txBody>
      </p:sp>
      <p:sp>
        <p:nvSpPr>
          <p:cNvPr id="8" name="Rectangle 7"/>
          <p:cNvSpPr>
            <a:spLocks noChangeArrowheads="1"/>
          </p:cNvSpPr>
          <p:nvPr/>
        </p:nvSpPr>
        <p:spPr bwMode="auto">
          <a:xfrm>
            <a:off x="555624" y="4535289"/>
            <a:ext cx="8232776" cy="277641"/>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class Boat </a:t>
            </a:r>
            <a:r>
              <a:rPr lang="en-GB" sz="1200" b="1" dirty="0">
                <a:solidFill>
                  <a:srgbClr val="FF0000"/>
                </a:solidFill>
                <a:latin typeface="Courier New" panose="02070309020205020404" pitchFamily="49" charset="0"/>
              </a:rPr>
              <a:t>: Any()</a:t>
            </a:r>
          </a:p>
        </p:txBody>
      </p:sp>
    </p:spTree>
    <p:extLst>
      <p:ext uri="{BB962C8B-B14F-4D97-AF65-F5344CB8AC3E}">
        <p14:creationId xmlns:p14="http://schemas.microsoft.com/office/powerpoint/2010/main" val="1736191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a:t>Consider these model classes, same as before:</a:t>
            </a:r>
          </a:p>
          <a:p>
            <a:pPr lvl="1"/>
            <a:endParaRPr lang="en-GB" dirty="0"/>
          </a:p>
          <a:p>
            <a:pPr lvl="1"/>
            <a:endParaRPr lang="en-GB" dirty="0"/>
          </a:p>
          <a:p>
            <a:r>
              <a:rPr lang="en-GB" dirty="0"/>
              <a:t>Let's define a consumer for each type:</a:t>
            </a:r>
          </a:p>
          <a:p>
            <a:endParaRPr lang="en-GB" b="1" dirty="0">
              <a:solidFill>
                <a:srgbClr val="FF0000"/>
              </a:solidFill>
              <a:latin typeface="Courier New" panose="02070309020205020404" pitchFamily="49" charset="0"/>
            </a:endParaRPr>
          </a:p>
          <a:p>
            <a:endParaRPr lang="en-GB" b="1" dirty="0">
              <a:solidFill>
                <a:srgbClr val="FF0000"/>
              </a:solidFill>
              <a:latin typeface="Courier New" panose="02070309020205020404" pitchFamily="49" charset="0"/>
            </a:endParaRPr>
          </a:p>
          <a:p>
            <a:endParaRPr lang="en-GB" b="1" dirty="0">
              <a:solidFill>
                <a:srgbClr val="FF0000"/>
              </a:solidFill>
              <a:latin typeface="Courier New" panose="02070309020205020404" pitchFamily="49" charset="0"/>
            </a:endParaRPr>
          </a:p>
        </p:txBody>
      </p:sp>
      <p:sp>
        <p:nvSpPr>
          <p:cNvPr id="2" name="Title 1"/>
          <p:cNvSpPr>
            <a:spLocks noGrp="1"/>
          </p:cNvSpPr>
          <p:nvPr>
            <p:ph type="title"/>
          </p:nvPr>
        </p:nvSpPr>
        <p:spPr/>
        <p:txBody>
          <a:bodyPr/>
          <a:lstStyle/>
          <a:p>
            <a:r>
              <a:rPr lang="en-GB" dirty="0"/>
              <a:t>Understanding Contravariance (1 of 2)</a:t>
            </a:r>
          </a:p>
        </p:txBody>
      </p:sp>
      <p:sp>
        <p:nvSpPr>
          <p:cNvPr id="8" name="Footer Placeholder 3"/>
          <p:cNvSpPr>
            <a:spLocks noGrp="1"/>
          </p:cNvSpPr>
          <p:nvPr>
            <p:ph type="ftr" sz="quarter" idx="10"/>
          </p:nvPr>
        </p:nvSpPr>
        <p:spPr>
          <a:xfrm>
            <a:off x="8725566" y="6346483"/>
            <a:ext cx="520503" cy="457200"/>
          </a:xfrm>
        </p:spPr>
        <p:txBody>
          <a:bodyPr/>
          <a:lstStyle/>
          <a:p>
            <a:pPr>
              <a:defRPr/>
            </a:pPr>
            <a:fld id="{1FBC76C2-0C74-49C7-97F1-2F2EB457B571}" type="slidenum">
              <a:rPr lang="en-GB"/>
              <a:pPr>
                <a:defRPr/>
              </a:pPr>
              <a:t>40</a:t>
            </a:fld>
            <a:endParaRPr lang="en-GB"/>
          </a:p>
        </p:txBody>
      </p:sp>
      <p:sp>
        <p:nvSpPr>
          <p:cNvPr id="3" name="Rectangle 2">
            <a:extLst>
              <a:ext uri="{FF2B5EF4-FFF2-40B4-BE49-F238E27FC236}">
                <a16:creationId xmlns:a16="http://schemas.microsoft.com/office/drawing/2014/main" id="{BE150E0B-5722-A0A6-91B7-ED863994D41E}"/>
              </a:ext>
            </a:extLst>
          </p:cNvPr>
          <p:cNvSpPr>
            <a:spLocks noChangeArrowheads="1"/>
          </p:cNvSpPr>
          <p:nvPr/>
        </p:nvSpPr>
        <p:spPr bwMode="auto">
          <a:xfrm>
            <a:off x="555624" y="1617150"/>
            <a:ext cx="8232776" cy="646973"/>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open class A</a:t>
            </a:r>
          </a:p>
          <a:p>
            <a:pPr defTabSz="739775">
              <a:defRPr/>
            </a:pPr>
            <a:r>
              <a:rPr lang="en-GB" sz="1200" dirty="0">
                <a:latin typeface="Courier New" panose="02070309020205020404" pitchFamily="49" charset="0"/>
              </a:rPr>
              <a:t>open class B: A()</a:t>
            </a:r>
          </a:p>
          <a:p>
            <a:pPr defTabSz="739775">
              <a:defRPr/>
            </a:pPr>
            <a:r>
              <a:rPr lang="en-GB" sz="1200" dirty="0">
                <a:latin typeface="Courier New" panose="02070309020205020404" pitchFamily="49" charset="0"/>
              </a:rPr>
              <a:t>open class C: A()</a:t>
            </a:r>
          </a:p>
        </p:txBody>
      </p:sp>
      <p:sp>
        <p:nvSpPr>
          <p:cNvPr id="5" name="TextBox 4">
            <a:extLst>
              <a:ext uri="{FF2B5EF4-FFF2-40B4-BE49-F238E27FC236}">
                <a16:creationId xmlns:a16="http://schemas.microsoft.com/office/drawing/2014/main" id="{4ECB513C-A7B2-4A35-C9F7-70880509DE6E}"/>
              </a:ext>
            </a:extLst>
          </p:cNvPr>
          <p:cNvSpPr txBox="1"/>
          <p:nvPr/>
        </p:nvSpPr>
        <p:spPr>
          <a:xfrm>
            <a:off x="5994798" y="1987124"/>
            <a:ext cx="2787943" cy="276999"/>
          </a:xfrm>
          <a:prstGeom prst="rect">
            <a:avLst/>
          </a:prstGeom>
          <a:noFill/>
        </p:spPr>
        <p:txBody>
          <a:bodyPr wrap="none" rtlCol="0">
            <a:spAutoFit/>
          </a:bodyPr>
          <a:lstStyle/>
          <a:p>
            <a:pPr algn="r"/>
            <a:r>
              <a:rPr lang="en-GB" sz="1200" b="1" dirty="0" err="1">
                <a:solidFill>
                  <a:srgbClr val="0909C3"/>
                </a:solidFill>
                <a:latin typeface="Courier New" panose="02070309020205020404" pitchFamily="49" charset="0"/>
              </a:rPr>
              <a:t>genericsCloserLook</a:t>
            </a:r>
            <a:r>
              <a:rPr lang="en-GB" sz="1200" b="1" dirty="0">
                <a:solidFill>
                  <a:srgbClr val="0909C3"/>
                </a:solidFill>
                <a:latin typeface="Courier New" panose="02070309020205020404" pitchFamily="49" charset="0"/>
              </a:rPr>
              <a:t>/</a:t>
            </a:r>
            <a:r>
              <a:rPr lang="en-GB" sz="1200" b="1" dirty="0" err="1">
                <a:solidFill>
                  <a:srgbClr val="0909C3"/>
                </a:solidFill>
                <a:latin typeface="Courier New" panose="02070309020205020404" pitchFamily="49" charset="0"/>
              </a:rPr>
              <a:t>Models.kt</a:t>
            </a:r>
            <a:endParaRPr lang="en-GB" sz="1200" b="1" dirty="0">
              <a:solidFill>
                <a:srgbClr val="0909C3"/>
              </a:solidFill>
              <a:latin typeface="Courier New" panose="02070309020205020404" pitchFamily="49" charset="0"/>
            </a:endParaRPr>
          </a:p>
        </p:txBody>
      </p:sp>
      <p:sp>
        <p:nvSpPr>
          <p:cNvPr id="6" name="Rectangle 5">
            <a:extLst>
              <a:ext uri="{FF2B5EF4-FFF2-40B4-BE49-F238E27FC236}">
                <a16:creationId xmlns:a16="http://schemas.microsoft.com/office/drawing/2014/main" id="{99676A9C-A7D0-1124-8C17-FF5273DE1F37}"/>
              </a:ext>
            </a:extLst>
          </p:cNvPr>
          <p:cNvSpPr>
            <a:spLocks noChangeArrowheads="1"/>
          </p:cNvSpPr>
          <p:nvPr/>
        </p:nvSpPr>
        <p:spPr bwMode="auto">
          <a:xfrm>
            <a:off x="555624" y="2903457"/>
            <a:ext cx="8232776" cy="3853786"/>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noAutofit/>
          </a:bodyPr>
          <a:lstStyle/>
          <a:p>
            <a:pPr defTabSz="739775">
              <a:defRPr/>
            </a:pPr>
            <a:r>
              <a:rPr lang="en-GB" sz="1200" dirty="0">
                <a:latin typeface="Courier New" panose="02070309020205020404" pitchFamily="49" charset="0"/>
              </a:rPr>
              <a:t>interface Consumer&lt;in T&gt; {               // T is contravariant.</a:t>
            </a:r>
          </a:p>
          <a:p>
            <a:pPr defTabSz="739775">
              <a:defRPr/>
            </a:pPr>
            <a:r>
              <a:rPr lang="en-GB" sz="1200" dirty="0">
                <a:latin typeface="Courier New" panose="02070309020205020404" pitchFamily="49" charset="0"/>
              </a:rPr>
              <a:t>    fun consume(item: T)</a:t>
            </a:r>
          </a:p>
          <a:p>
            <a:pPr defTabSz="739775">
              <a:defRPr/>
            </a:pPr>
            <a:r>
              <a:rPr lang="en-GB" sz="1200" dirty="0">
                <a:latin typeface="Courier New" panose="02070309020205020404" pitchFamily="49" charset="0"/>
              </a:rPr>
              <a:t>}</a:t>
            </a:r>
          </a:p>
          <a:p>
            <a:pPr defTabSz="739775">
              <a:defRPr/>
            </a:pPr>
            <a:endParaRPr lang="en-GB" sz="1000" dirty="0">
              <a:latin typeface="Courier New" panose="02070309020205020404" pitchFamily="49" charset="0"/>
            </a:endParaRPr>
          </a:p>
          <a:p>
            <a:pPr defTabSz="739775">
              <a:defRPr/>
            </a:pPr>
            <a:r>
              <a:rPr lang="en-GB" sz="1200" dirty="0">
                <a:latin typeface="Courier New" panose="02070309020205020404" pitchFamily="49" charset="0"/>
              </a:rPr>
              <a:t>class </a:t>
            </a:r>
            <a:r>
              <a:rPr lang="en-GB" sz="1200" dirty="0" err="1">
                <a:latin typeface="Courier New" panose="02070309020205020404" pitchFamily="49" charset="0"/>
              </a:rPr>
              <a:t>AConsumer</a:t>
            </a:r>
            <a:r>
              <a:rPr lang="en-GB" sz="1200" dirty="0">
                <a:latin typeface="Courier New" panose="02070309020205020404" pitchFamily="49" charset="0"/>
              </a:rPr>
              <a:t> : Consumer&lt;A&gt; {</a:t>
            </a:r>
          </a:p>
          <a:p>
            <a:pPr defTabSz="739775">
              <a:defRPr/>
            </a:pPr>
            <a:r>
              <a:rPr lang="en-GB" sz="1200" dirty="0">
                <a:latin typeface="Courier New" panose="02070309020205020404" pitchFamily="49" charset="0"/>
              </a:rPr>
              <a:t>    override fun consume(item: A) {</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("$item")</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a:p>
            <a:pPr defTabSz="739775">
              <a:defRPr/>
            </a:pPr>
            <a:endParaRPr lang="en-GB" sz="1000" dirty="0">
              <a:latin typeface="Courier New" panose="02070309020205020404" pitchFamily="49" charset="0"/>
            </a:endParaRPr>
          </a:p>
          <a:p>
            <a:pPr defTabSz="739775">
              <a:defRPr/>
            </a:pPr>
            <a:r>
              <a:rPr lang="en-GB" sz="1200" dirty="0">
                <a:latin typeface="Courier New" panose="02070309020205020404" pitchFamily="49" charset="0"/>
              </a:rPr>
              <a:t>class </a:t>
            </a:r>
            <a:r>
              <a:rPr lang="en-GB" sz="1200" dirty="0" err="1">
                <a:latin typeface="Courier New" panose="02070309020205020404" pitchFamily="49" charset="0"/>
              </a:rPr>
              <a:t>BConsumer</a:t>
            </a:r>
            <a:r>
              <a:rPr lang="en-GB" sz="1200" dirty="0">
                <a:latin typeface="Courier New" panose="02070309020205020404" pitchFamily="49" charset="0"/>
              </a:rPr>
              <a:t> : Consumer&lt;B&gt; {</a:t>
            </a:r>
          </a:p>
          <a:p>
            <a:pPr defTabSz="739775">
              <a:defRPr/>
            </a:pPr>
            <a:r>
              <a:rPr lang="en-GB" sz="1200" dirty="0">
                <a:latin typeface="Courier New" panose="02070309020205020404" pitchFamily="49" charset="0"/>
              </a:rPr>
              <a:t>    override fun consume(item: B) {</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("$item")</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a:p>
            <a:pPr defTabSz="739775">
              <a:defRPr/>
            </a:pPr>
            <a:endParaRPr lang="en-GB" sz="1000" dirty="0">
              <a:latin typeface="Courier New" panose="02070309020205020404" pitchFamily="49" charset="0"/>
            </a:endParaRPr>
          </a:p>
          <a:p>
            <a:pPr defTabSz="739775">
              <a:defRPr/>
            </a:pPr>
            <a:r>
              <a:rPr lang="en-GB" sz="1200" dirty="0">
                <a:latin typeface="Courier New" panose="02070309020205020404" pitchFamily="49" charset="0"/>
              </a:rPr>
              <a:t>class </a:t>
            </a:r>
            <a:r>
              <a:rPr lang="en-GB" sz="1200" dirty="0" err="1">
                <a:latin typeface="Courier New" panose="02070309020205020404" pitchFamily="49" charset="0"/>
              </a:rPr>
              <a:t>CConsumer</a:t>
            </a:r>
            <a:r>
              <a:rPr lang="en-GB" sz="1200" dirty="0">
                <a:latin typeface="Courier New" panose="02070309020205020404" pitchFamily="49" charset="0"/>
              </a:rPr>
              <a:t> : Consumer&lt;C&gt; {</a:t>
            </a:r>
          </a:p>
          <a:p>
            <a:pPr defTabSz="739775">
              <a:defRPr/>
            </a:pPr>
            <a:r>
              <a:rPr lang="en-GB" sz="1200" dirty="0">
                <a:latin typeface="Courier New" panose="02070309020205020404" pitchFamily="49" charset="0"/>
              </a:rPr>
              <a:t>    override fun consume(item: C) {</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("$item")</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p:txBody>
      </p:sp>
      <p:sp>
        <p:nvSpPr>
          <p:cNvPr id="7" name="Rectangle 6">
            <a:extLst>
              <a:ext uri="{FF2B5EF4-FFF2-40B4-BE49-F238E27FC236}">
                <a16:creationId xmlns:a16="http://schemas.microsoft.com/office/drawing/2014/main" id="{D505CEC2-A6B7-3FC7-BA0A-4624576B8F54}"/>
              </a:ext>
            </a:extLst>
          </p:cNvPr>
          <p:cNvSpPr>
            <a:spLocks noChangeArrowheads="1"/>
          </p:cNvSpPr>
          <p:nvPr/>
        </p:nvSpPr>
        <p:spPr bwMode="auto">
          <a:xfrm>
            <a:off x="4284453" y="3613252"/>
            <a:ext cx="4685102" cy="1477970"/>
          </a:xfrm>
          <a:prstGeom prst="rect">
            <a:avLst/>
          </a:prstGeom>
          <a:solidFill>
            <a:schemeClr val="accent2"/>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 This is the effect of contravariance:</a:t>
            </a:r>
          </a:p>
          <a:p>
            <a:pPr defTabSz="739775">
              <a:defRPr/>
            </a:pPr>
            <a:endParaRPr lang="en-GB" sz="1200" dirty="0">
              <a:latin typeface="Courier New" panose="02070309020205020404" pitchFamily="49" charset="0"/>
            </a:endParaRPr>
          </a:p>
          <a:p>
            <a:pPr defTabSz="739775">
              <a:defRPr/>
            </a:pPr>
            <a:r>
              <a:rPr lang="it-IT" sz="1200" dirty="0">
                <a:latin typeface="Courier New" panose="02070309020205020404" pitchFamily="49" charset="0"/>
              </a:rPr>
              <a:t>val bConsumer1: Consumer&lt;B&gt; = BConsumer()</a:t>
            </a:r>
          </a:p>
          <a:p>
            <a:pPr defTabSz="739775">
              <a:defRPr/>
            </a:pPr>
            <a:r>
              <a:rPr lang="it-IT" sz="1200" dirty="0">
                <a:latin typeface="Courier New" panose="02070309020205020404" pitchFamily="49" charset="0"/>
              </a:rPr>
              <a:t>val bConsumer2: Consumer&lt;B&gt; = AConsumer()</a:t>
            </a:r>
          </a:p>
          <a:p>
            <a:pPr defTabSz="739775">
              <a:defRPr/>
            </a:pPr>
            <a:endParaRPr lang="it-IT" sz="1200" dirty="0">
              <a:latin typeface="Courier New" panose="02070309020205020404" pitchFamily="49" charset="0"/>
            </a:endParaRPr>
          </a:p>
          <a:p>
            <a:pPr defTabSz="739775">
              <a:defRPr/>
            </a:pPr>
            <a:endParaRPr lang="en-GB" sz="600" dirty="0">
              <a:latin typeface="Courier New" panose="02070309020205020404" pitchFamily="49" charset="0"/>
            </a:endParaRPr>
          </a:p>
          <a:p>
            <a:pPr defTabSz="739775">
              <a:defRPr/>
            </a:pPr>
            <a:r>
              <a:rPr lang="it-IT" sz="1200" dirty="0">
                <a:latin typeface="Courier New" panose="02070309020205020404" pitchFamily="49" charset="0"/>
              </a:rPr>
              <a:t>val cConsumer1: Consumer&lt;C&gt; = CConsumer()</a:t>
            </a:r>
          </a:p>
          <a:p>
            <a:pPr defTabSz="739775">
              <a:defRPr/>
            </a:pPr>
            <a:r>
              <a:rPr lang="it-IT" sz="1200" dirty="0">
                <a:latin typeface="Courier New" panose="02070309020205020404" pitchFamily="49" charset="0"/>
              </a:rPr>
              <a:t>val cConsumer2: Consumer&lt;C&gt; = AConsumer()</a:t>
            </a:r>
          </a:p>
        </p:txBody>
      </p:sp>
      <p:sp>
        <p:nvSpPr>
          <p:cNvPr id="13" name="TextBox 12">
            <a:extLst>
              <a:ext uri="{FF2B5EF4-FFF2-40B4-BE49-F238E27FC236}">
                <a16:creationId xmlns:a16="http://schemas.microsoft.com/office/drawing/2014/main" id="{F48084E8-C9C8-4341-91AE-2FDDA33BC350}"/>
              </a:ext>
            </a:extLst>
          </p:cNvPr>
          <p:cNvSpPr txBox="1"/>
          <p:nvPr/>
        </p:nvSpPr>
        <p:spPr>
          <a:xfrm>
            <a:off x="4417110" y="6480244"/>
            <a:ext cx="4368505" cy="276999"/>
          </a:xfrm>
          <a:prstGeom prst="rect">
            <a:avLst/>
          </a:prstGeom>
          <a:noFill/>
        </p:spPr>
        <p:txBody>
          <a:bodyPr wrap="none" rtlCol="0">
            <a:spAutoFit/>
          </a:bodyPr>
          <a:lstStyle/>
          <a:p>
            <a:pPr algn="r"/>
            <a:r>
              <a:rPr lang="en-GB" sz="1200" b="1" dirty="0" err="1">
                <a:solidFill>
                  <a:srgbClr val="0909C3"/>
                </a:solidFill>
                <a:latin typeface="Courier New" panose="02070309020205020404" pitchFamily="49" charset="0"/>
              </a:rPr>
              <a:t>inheritanceAndGenerics</a:t>
            </a:r>
            <a:r>
              <a:rPr lang="en-GB" sz="1200" b="1" dirty="0">
                <a:solidFill>
                  <a:srgbClr val="0909C3"/>
                </a:solidFill>
                <a:latin typeface="Courier New" panose="02070309020205020404" pitchFamily="49" charset="0"/>
              </a:rPr>
              <a:t>/</a:t>
            </a:r>
            <a:r>
              <a:rPr lang="en-GB" sz="1200" b="1" dirty="0" err="1">
                <a:solidFill>
                  <a:srgbClr val="0909C3"/>
                </a:solidFill>
                <a:latin typeface="Courier New" panose="02070309020205020404" pitchFamily="49" charset="0"/>
              </a:rPr>
              <a:t>DemoContravariance.kt</a:t>
            </a:r>
            <a:endParaRPr lang="en-GB" sz="1200" b="1" dirty="0">
              <a:solidFill>
                <a:srgbClr val="0909C3"/>
              </a:solidFill>
              <a:latin typeface="Courier New" panose="02070309020205020404" pitchFamily="49" charset="0"/>
            </a:endParaRPr>
          </a:p>
        </p:txBody>
      </p:sp>
    </p:spTree>
    <p:extLst>
      <p:ext uri="{BB962C8B-B14F-4D97-AF65-F5344CB8AC3E}">
        <p14:creationId xmlns:p14="http://schemas.microsoft.com/office/powerpoint/2010/main" val="4108203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a:t>This example explains why contravariance works:</a:t>
            </a:r>
            <a:endParaRPr lang="en-GB" b="1" dirty="0">
              <a:solidFill>
                <a:srgbClr val="FF0000"/>
              </a:solidFill>
              <a:latin typeface="Courier New" panose="02070309020205020404" pitchFamily="49" charset="0"/>
            </a:endParaRPr>
          </a:p>
        </p:txBody>
      </p:sp>
      <p:sp>
        <p:nvSpPr>
          <p:cNvPr id="2" name="Title 1"/>
          <p:cNvSpPr>
            <a:spLocks noGrp="1"/>
          </p:cNvSpPr>
          <p:nvPr>
            <p:ph type="title"/>
          </p:nvPr>
        </p:nvSpPr>
        <p:spPr/>
        <p:txBody>
          <a:bodyPr/>
          <a:lstStyle/>
          <a:p>
            <a:r>
              <a:rPr lang="en-GB" dirty="0"/>
              <a:t>Understanding Contravariance (2 of 2)</a:t>
            </a:r>
          </a:p>
        </p:txBody>
      </p:sp>
      <p:sp>
        <p:nvSpPr>
          <p:cNvPr id="8" name="Footer Placeholder 3"/>
          <p:cNvSpPr>
            <a:spLocks noGrp="1"/>
          </p:cNvSpPr>
          <p:nvPr>
            <p:ph type="ftr" sz="quarter" idx="10"/>
          </p:nvPr>
        </p:nvSpPr>
        <p:spPr>
          <a:xfrm>
            <a:off x="8725566" y="6346483"/>
            <a:ext cx="520503" cy="457200"/>
          </a:xfrm>
        </p:spPr>
        <p:txBody>
          <a:bodyPr/>
          <a:lstStyle/>
          <a:p>
            <a:pPr>
              <a:defRPr/>
            </a:pPr>
            <a:fld id="{1FBC76C2-0C74-49C7-97F1-2F2EB457B571}" type="slidenum">
              <a:rPr lang="en-GB"/>
              <a:pPr>
                <a:defRPr/>
              </a:pPr>
              <a:t>41</a:t>
            </a:fld>
            <a:endParaRPr lang="en-GB"/>
          </a:p>
        </p:txBody>
      </p:sp>
      <p:sp>
        <p:nvSpPr>
          <p:cNvPr id="11" name="Rectangle 10">
            <a:extLst>
              <a:ext uri="{FF2B5EF4-FFF2-40B4-BE49-F238E27FC236}">
                <a16:creationId xmlns:a16="http://schemas.microsoft.com/office/drawing/2014/main" id="{130C598C-58ED-44A2-94C9-96E789B390A7}"/>
              </a:ext>
            </a:extLst>
          </p:cNvPr>
          <p:cNvSpPr>
            <a:spLocks noChangeArrowheads="1"/>
          </p:cNvSpPr>
          <p:nvPr/>
        </p:nvSpPr>
        <p:spPr bwMode="auto">
          <a:xfrm>
            <a:off x="555624" y="1669509"/>
            <a:ext cx="8232776" cy="1754969"/>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fun </a:t>
            </a:r>
            <a:r>
              <a:rPr lang="en-GB" sz="1200" dirty="0" err="1">
                <a:latin typeface="Courier New" panose="02070309020205020404" pitchFamily="49" charset="0"/>
              </a:rPr>
              <a:t>demoConsumerBisContravariant</a:t>
            </a:r>
            <a:r>
              <a:rPr lang="en-GB" sz="1200" dirty="0">
                <a:latin typeface="Courier New" panose="02070309020205020404" pitchFamily="49" charset="0"/>
              </a:rPr>
              <a:t>()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val</a:t>
            </a:r>
            <a:r>
              <a:rPr lang="en-GB" sz="1200" dirty="0">
                <a:latin typeface="Courier New" panose="02070309020205020404" pitchFamily="49" charset="0"/>
              </a:rPr>
              <a:t> bConsumer1: Consumer&lt;B&gt; = </a:t>
            </a:r>
            <a:r>
              <a:rPr lang="en-GB" sz="1200" dirty="0" err="1">
                <a:latin typeface="Courier New" panose="02070309020205020404" pitchFamily="49" charset="0"/>
              </a:rPr>
              <a:t>BConsumer</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val</a:t>
            </a:r>
            <a:r>
              <a:rPr lang="en-GB" sz="1200" dirty="0">
                <a:latin typeface="Courier New" panose="02070309020205020404" pitchFamily="49" charset="0"/>
              </a:rPr>
              <a:t> bConsumer2: Consumer&lt;B&gt; = </a:t>
            </a:r>
            <a:r>
              <a:rPr lang="en-GB" sz="1200" dirty="0" err="1">
                <a:latin typeface="Courier New" panose="02070309020205020404" pitchFamily="49" charset="0"/>
              </a:rPr>
              <a:t>AConsumer</a:t>
            </a:r>
            <a:r>
              <a:rPr lang="en-GB" sz="1200" dirty="0">
                <a:latin typeface="Courier New" panose="02070309020205020404" pitchFamily="49" charset="0"/>
              </a:rPr>
              <a:t>()</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val</a:t>
            </a:r>
            <a:r>
              <a:rPr lang="en-GB" sz="1200" dirty="0">
                <a:latin typeface="Courier New" panose="02070309020205020404" pitchFamily="49" charset="0"/>
              </a:rPr>
              <a:t> </a:t>
            </a:r>
            <a:r>
              <a:rPr lang="en-GB" sz="1200" dirty="0" err="1">
                <a:latin typeface="Courier New" panose="02070309020205020404" pitchFamily="49" charset="0"/>
              </a:rPr>
              <a:t>bData</a:t>
            </a:r>
            <a:r>
              <a:rPr lang="en-GB" sz="1200" dirty="0">
                <a:latin typeface="Courier New" panose="02070309020205020404" pitchFamily="49" charset="0"/>
              </a:rPr>
              <a:t> = B()</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useBConsumer</a:t>
            </a:r>
            <a:r>
              <a:rPr lang="en-GB" sz="1200" dirty="0">
                <a:latin typeface="Courier New" panose="02070309020205020404" pitchFamily="49" charset="0"/>
              </a:rPr>
              <a:t>(bConsumer1, </a:t>
            </a:r>
            <a:r>
              <a:rPr lang="en-GB" sz="1200" dirty="0" err="1">
                <a:latin typeface="Courier New" panose="02070309020205020404" pitchFamily="49" charset="0"/>
              </a:rPr>
              <a:t>bData</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useBConsumer</a:t>
            </a:r>
            <a:r>
              <a:rPr lang="en-GB" sz="1200" dirty="0">
                <a:latin typeface="Courier New" panose="02070309020205020404" pitchFamily="49" charset="0"/>
              </a:rPr>
              <a:t>(bConsumer2, </a:t>
            </a:r>
            <a:r>
              <a:rPr lang="en-GB" sz="1200" dirty="0" err="1">
                <a:latin typeface="Courier New" panose="02070309020205020404" pitchFamily="49" charset="0"/>
              </a:rPr>
              <a:t>bData</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a:t>
            </a:r>
          </a:p>
        </p:txBody>
      </p:sp>
      <p:sp>
        <p:nvSpPr>
          <p:cNvPr id="9" name="Rectangle 8">
            <a:extLst>
              <a:ext uri="{FF2B5EF4-FFF2-40B4-BE49-F238E27FC236}">
                <a16:creationId xmlns:a16="http://schemas.microsoft.com/office/drawing/2014/main" id="{F52DC465-79A0-4021-BEA1-ADAD5AC54B0F}"/>
              </a:ext>
            </a:extLst>
          </p:cNvPr>
          <p:cNvSpPr>
            <a:spLocks noChangeArrowheads="1"/>
          </p:cNvSpPr>
          <p:nvPr/>
        </p:nvSpPr>
        <p:spPr bwMode="auto">
          <a:xfrm>
            <a:off x="555624" y="3712705"/>
            <a:ext cx="8232776" cy="1570303"/>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 This </a:t>
            </a:r>
            <a:r>
              <a:rPr lang="en-GB" sz="1200" dirty="0" err="1">
                <a:latin typeface="Courier New" panose="02070309020205020404" pitchFamily="49" charset="0"/>
              </a:rPr>
              <a:t>func</a:t>
            </a:r>
            <a:r>
              <a:rPr lang="en-GB" sz="1200" dirty="0">
                <a:latin typeface="Courier New" panose="02070309020205020404" pitchFamily="49" charset="0"/>
              </a:rPr>
              <a:t> can receive Consumer&lt;B-or-superclass&gt;.</a:t>
            </a:r>
          </a:p>
          <a:p>
            <a:pPr defTabSz="739775">
              <a:defRPr/>
            </a:pPr>
            <a:r>
              <a:rPr lang="en-GB" sz="1200" dirty="0">
                <a:latin typeface="Courier New" panose="02070309020205020404" pitchFamily="49" charset="0"/>
              </a:rPr>
              <a:t>//   - If we passed in a Consumer&lt;B&gt;, consume() will expect B param.</a:t>
            </a:r>
          </a:p>
          <a:p>
            <a:pPr defTabSz="739775">
              <a:defRPr/>
            </a:pPr>
            <a:r>
              <a:rPr lang="en-GB" sz="1200" dirty="0">
                <a:latin typeface="Courier New" panose="02070309020205020404" pitchFamily="49" charset="0"/>
              </a:rPr>
              <a:t>//   - If we passed in a Consumer&lt;A&gt;, consume() will expect A param.</a:t>
            </a:r>
          </a:p>
          <a:p>
            <a:pPr defTabSz="739775">
              <a:defRPr/>
            </a:pPr>
            <a:r>
              <a:rPr lang="en-GB" sz="1200" dirty="0">
                <a:latin typeface="Courier New" panose="02070309020205020404" pitchFamily="49" charset="0"/>
              </a:rPr>
              <a:t>// In each case, we pass in a B object which is OK (via </a:t>
            </a:r>
            <a:r>
              <a:rPr lang="en-GB" sz="1200" dirty="0" err="1">
                <a:latin typeface="Courier New" panose="02070309020205020404" pitchFamily="49" charset="0"/>
              </a:rPr>
              <a:t>Liskov</a:t>
            </a:r>
            <a:r>
              <a:rPr lang="en-GB" sz="1200" dirty="0">
                <a:latin typeface="Courier New" panose="02070309020205020404" pitchFamily="49" charset="0"/>
              </a:rPr>
              <a:t>).</a:t>
            </a:r>
          </a:p>
          <a:p>
            <a:pPr defTabSz="739775">
              <a:defRPr/>
            </a:pPr>
            <a:endParaRPr lang="en-GB" sz="1200" dirty="0">
              <a:latin typeface="Courier New" panose="02070309020205020404" pitchFamily="49" charset="0"/>
            </a:endParaRPr>
          </a:p>
          <a:p>
            <a:pPr defTabSz="739775">
              <a:defRPr/>
            </a:pPr>
            <a:r>
              <a:rPr lang="it-IT" sz="1200" dirty="0">
                <a:latin typeface="Courier New" panose="02070309020205020404" pitchFamily="49" charset="0"/>
              </a:rPr>
              <a:t>fun useBConsumer(</a:t>
            </a:r>
            <a:r>
              <a:rPr lang="it-IT" sz="1200" b="1" dirty="0">
                <a:solidFill>
                  <a:srgbClr val="FF0000"/>
                </a:solidFill>
                <a:latin typeface="Courier New" panose="02070309020205020404" pitchFamily="49" charset="0"/>
              </a:rPr>
              <a:t>bConsumer : Consumer&lt;B&gt;</a:t>
            </a:r>
            <a:r>
              <a:rPr lang="it-IT" sz="1200" dirty="0">
                <a:latin typeface="Courier New" panose="02070309020205020404" pitchFamily="49" charset="0"/>
              </a:rPr>
              <a:t>, bData: B) {</a:t>
            </a:r>
          </a:p>
          <a:p>
            <a:pPr defTabSz="739775">
              <a:defRPr/>
            </a:pPr>
            <a:r>
              <a:rPr lang="it-IT" sz="1200" dirty="0">
                <a:latin typeface="Courier New" panose="02070309020205020404" pitchFamily="49" charset="0"/>
              </a:rPr>
              <a:t>    </a:t>
            </a:r>
            <a:r>
              <a:rPr lang="it-IT" sz="1200" b="1" dirty="0">
                <a:solidFill>
                  <a:srgbClr val="FF0000"/>
                </a:solidFill>
                <a:latin typeface="Courier New" panose="02070309020205020404" pitchFamily="49" charset="0"/>
              </a:rPr>
              <a:t>bConsumer.consume(bData)      // consume() param type might B-or-superclass.</a:t>
            </a:r>
          </a:p>
          <a:p>
            <a:pPr defTabSz="739775">
              <a:defRPr/>
            </a:pPr>
            <a:r>
              <a:rPr lang="it-IT" sz="1200" dirty="0">
                <a:latin typeface="Courier New" panose="02070309020205020404" pitchFamily="49" charset="0"/>
              </a:rPr>
              <a:t>}</a:t>
            </a:r>
          </a:p>
        </p:txBody>
      </p:sp>
      <p:sp>
        <p:nvSpPr>
          <p:cNvPr id="13" name="TextBox 12">
            <a:extLst>
              <a:ext uri="{FF2B5EF4-FFF2-40B4-BE49-F238E27FC236}">
                <a16:creationId xmlns:a16="http://schemas.microsoft.com/office/drawing/2014/main" id="{F48084E8-C9C8-4341-91AE-2FDDA33BC350}"/>
              </a:ext>
            </a:extLst>
          </p:cNvPr>
          <p:cNvSpPr txBox="1"/>
          <p:nvPr/>
        </p:nvSpPr>
        <p:spPr>
          <a:xfrm>
            <a:off x="4583889" y="5428261"/>
            <a:ext cx="4368505" cy="276999"/>
          </a:xfrm>
          <a:prstGeom prst="rect">
            <a:avLst/>
          </a:prstGeom>
          <a:noFill/>
        </p:spPr>
        <p:txBody>
          <a:bodyPr wrap="none" rtlCol="0">
            <a:spAutoFit/>
          </a:bodyPr>
          <a:lstStyle/>
          <a:p>
            <a:pPr algn="r"/>
            <a:r>
              <a:rPr lang="en-GB" sz="1200" b="1" dirty="0" err="1">
                <a:solidFill>
                  <a:srgbClr val="0909C3"/>
                </a:solidFill>
                <a:latin typeface="Courier New" panose="02070309020205020404" pitchFamily="49" charset="0"/>
              </a:rPr>
              <a:t>inheritanceAndGenerics</a:t>
            </a:r>
            <a:r>
              <a:rPr lang="en-GB" sz="1200" b="1" dirty="0">
                <a:solidFill>
                  <a:srgbClr val="0909C3"/>
                </a:solidFill>
                <a:latin typeface="Courier New" panose="02070309020205020404" pitchFamily="49" charset="0"/>
              </a:rPr>
              <a:t>/</a:t>
            </a:r>
            <a:r>
              <a:rPr lang="en-GB" sz="1200" b="1" dirty="0" err="1">
                <a:solidFill>
                  <a:srgbClr val="0909C3"/>
                </a:solidFill>
                <a:latin typeface="Courier New" panose="02070309020205020404" pitchFamily="49" charset="0"/>
              </a:rPr>
              <a:t>DemoContravariance.kt</a:t>
            </a:r>
            <a:endParaRPr lang="en-GB" sz="1200" b="1" dirty="0">
              <a:solidFill>
                <a:srgbClr val="0909C3"/>
              </a:solidFill>
              <a:latin typeface="Courier New" panose="02070309020205020404" pitchFamily="49" charset="0"/>
            </a:endParaRPr>
          </a:p>
        </p:txBody>
      </p:sp>
    </p:spTree>
    <p:extLst>
      <p:ext uri="{BB962C8B-B14F-4D97-AF65-F5344CB8AC3E}">
        <p14:creationId xmlns:p14="http://schemas.microsoft.com/office/powerpoint/2010/main" val="2815168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GB" dirty="0"/>
              <a:t>The </a:t>
            </a:r>
            <a:r>
              <a:rPr lang="en-GB" dirty="0">
                <a:latin typeface="Courier New" panose="02070309020205020404" pitchFamily="49" charset="0"/>
              </a:rPr>
              <a:t>Any</a:t>
            </a:r>
            <a:r>
              <a:rPr lang="en-GB" dirty="0"/>
              <a:t> class defines the following 3 methods:</a:t>
            </a:r>
          </a:p>
          <a:p>
            <a:pPr lvl="1"/>
            <a:r>
              <a:rPr lang="en-GB" dirty="0">
                <a:latin typeface="Courier New" panose="02070309020205020404" pitchFamily="49" charset="0"/>
              </a:rPr>
              <a:t>open operator fun equals(other: Any?) : Boolean</a:t>
            </a:r>
          </a:p>
          <a:p>
            <a:pPr lvl="1"/>
            <a:r>
              <a:rPr lang="en-GB" dirty="0">
                <a:latin typeface="Courier New" panose="02070309020205020404" pitchFamily="49" charset="0"/>
              </a:rPr>
              <a:t>open fun </a:t>
            </a:r>
            <a:r>
              <a:rPr lang="en-GB" dirty="0" err="1">
                <a:latin typeface="Courier New" panose="02070309020205020404" pitchFamily="49" charset="0"/>
              </a:rPr>
              <a:t>hashCode</a:t>
            </a:r>
            <a:r>
              <a:rPr lang="en-GB" dirty="0">
                <a:latin typeface="Courier New" panose="02070309020205020404" pitchFamily="49" charset="0"/>
              </a:rPr>
              <a:t>(): Int</a:t>
            </a:r>
          </a:p>
          <a:p>
            <a:pPr lvl="1"/>
            <a:r>
              <a:rPr lang="en-GB" dirty="0">
                <a:latin typeface="Courier New" panose="02070309020205020404" pitchFamily="49" charset="0"/>
              </a:rPr>
              <a:t>open fun </a:t>
            </a:r>
            <a:r>
              <a:rPr lang="en-GB" dirty="0" err="1">
                <a:latin typeface="Courier New" panose="02070309020205020404" pitchFamily="49" charset="0"/>
              </a:rPr>
              <a:t>toString</a:t>
            </a:r>
            <a:r>
              <a:rPr lang="en-GB" dirty="0">
                <a:latin typeface="Courier New" panose="02070309020205020404" pitchFamily="49" charset="0"/>
              </a:rPr>
              <a:t>(): String</a:t>
            </a:r>
          </a:p>
          <a:p>
            <a:pPr lvl="1"/>
            <a:endParaRPr lang="en-GB" dirty="0">
              <a:latin typeface="Courier New" panose="02070309020205020404" pitchFamily="49" charset="0"/>
            </a:endParaRPr>
          </a:p>
          <a:p>
            <a:r>
              <a:rPr lang="en-GB" dirty="0"/>
              <a:t>These 3 methods are available for all classes in Kotlin:</a:t>
            </a:r>
            <a:endParaRPr lang="en-GB" dirty="0">
              <a:latin typeface="Courier New" panose="02070309020205020404" pitchFamily="49" charset="0"/>
            </a:endParaRPr>
          </a:p>
        </p:txBody>
      </p:sp>
      <p:sp>
        <p:nvSpPr>
          <p:cNvPr id="2" name="Title 1"/>
          <p:cNvSpPr>
            <a:spLocks noGrp="1"/>
          </p:cNvSpPr>
          <p:nvPr>
            <p:ph type="title"/>
          </p:nvPr>
        </p:nvSpPr>
        <p:spPr/>
        <p:txBody>
          <a:bodyPr/>
          <a:lstStyle/>
          <a:p>
            <a:r>
              <a:rPr lang="en-GB" dirty="0"/>
              <a:t>The Any Class</a:t>
            </a:r>
          </a:p>
        </p:txBody>
      </p:sp>
      <p:sp>
        <p:nvSpPr>
          <p:cNvPr id="6" name="Footer Placeholder 3"/>
          <p:cNvSpPr>
            <a:spLocks noGrp="1"/>
          </p:cNvSpPr>
          <p:nvPr>
            <p:ph type="ftr" sz="quarter" idx="10"/>
          </p:nvPr>
        </p:nvSpPr>
        <p:spPr>
          <a:xfrm>
            <a:off x="8725566" y="6346483"/>
            <a:ext cx="520503" cy="457200"/>
          </a:xfrm>
        </p:spPr>
        <p:txBody>
          <a:bodyPr/>
          <a:lstStyle/>
          <a:p>
            <a:pPr>
              <a:defRPr/>
            </a:pPr>
            <a:fld id="{1FBC76C2-0C74-49C7-97F1-2F2EB457B571}" type="slidenum">
              <a:rPr lang="en-GB"/>
              <a:pPr>
                <a:defRPr/>
              </a:pPr>
              <a:t>5</a:t>
            </a:fld>
            <a:endParaRPr lang="en-GB"/>
          </a:p>
        </p:txBody>
      </p:sp>
      <p:sp>
        <p:nvSpPr>
          <p:cNvPr id="8" name="Rectangle 7"/>
          <p:cNvSpPr>
            <a:spLocks noChangeArrowheads="1"/>
          </p:cNvSpPr>
          <p:nvPr/>
        </p:nvSpPr>
        <p:spPr bwMode="auto">
          <a:xfrm>
            <a:off x="555624" y="3668907"/>
            <a:ext cx="8232776" cy="2308966"/>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fun </a:t>
            </a:r>
            <a:r>
              <a:rPr lang="en-GB" sz="1200" dirty="0" err="1">
                <a:latin typeface="Courier New" panose="02070309020205020404" pitchFamily="49" charset="0"/>
              </a:rPr>
              <a:t>testCar</a:t>
            </a:r>
            <a:r>
              <a:rPr lang="en-GB" sz="1200" dirty="0">
                <a:latin typeface="Courier New" panose="02070309020205020404" pitchFamily="49" charset="0"/>
              </a:rPr>
              <a:t>()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val</a:t>
            </a:r>
            <a:r>
              <a:rPr lang="en-GB" sz="1200" dirty="0">
                <a:latin typeface="Courier New" panose="02070309020205020404" pitchFamily="49" charset="0"/>
              </a:rPr>
              <a:t> c1 = Car()</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val</a:t>
            </a:r>
            <a:r>
              <a:rPr lang="en-GB" sz="1200" dirty="0">
                <a:latin typeface="Courier New" panose="02070309020205020404" pitchFamily="49" charset="0"/>
              </a:rPr>
              <a:t> c2 = Car()</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a:t>
            </a:r>
            <a:r>
              <a:rPr lang="en-GB" sz="1200" b="1" dirty="0">
                <a:solidFill>
                  <a:srgbClr val="FF0000"/>
                </a:solidFill>
                <a:latin typeface="Courier New" panose="02070309020205020404" pitchFamily="49" charset="0"/>
              </a:rPr>
              <a:t>c1.equals(c2)</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a:t>
            </a:r>
            <a:r>
              <a:rPr lang="en-GB" sz="1200" b="1" dirty="0">
                <a:solidFill>
                  <a:srgbClr val="FF0000"/>
                </a:solidFill>
                <a:latin typeface="Courier New" panose="02070309020205020404" pitchFamily="49" charset="0"/>
              </a:rPr>
              <a:t>c1 == c2</a:t>
            </a:r>
            <a:r>
              <a:rPr lang="en-GB" sz="1200" dirty="0">
                <a:latin typeface="Courier New" panose="02070309020205020404" pitchFamily="49" charset="0"/>
              </a:rPr>
              <a:t>}")  // Implicitly calls equals()</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a:t>
            </a:r>
            <a:r>
              <a:rPr lang="en-GB" sz="1200" b="1" dirty="0">
                <a:solidFill>
                  <a:srgbClr val="FF0000"/>
                </a:solidFill>
                <a:latin typeface="Courier New" panose="02070309020205020404" pitchFamily="49" charset="0"/>
              </a:rPr>
              <a:t>c1.hashCode()</a:t>
            </a:r>
            <a:r>
              <a:rPr lang="en-GB" sz="1200" dirty="0">
                <a:latin typeface="Courier New" panose="02070309020205020404" pitchFamily="49" charset="0"/>
              </a:rPr>
              <a:t>.</a:t>
            </a:r>
            <a:r>
              <a:rPr lang="en-GB" sz="1200" dirty="0" err="1">
                <a:latin typeface="Courier New" panose="02070309020205020404" pitchFamily="49" charset="0"/>
              </a:rPr>
              <a:t>toString</a:t>
            </a:r>
            <a:r>
              <a:rPr lang="en-GB" sz="1200" dirty="0">
                <a:latin typeface="Courier New" panose="02070309020205020404" pitchFamily="49" charset="0"/>
              </a:rPr>
              <a:t>(16)} ${</a:t>
            </a:r>
            <a:r>
              <a:rPr lang="en-GB" sz="1200" b="1" dirty="0">
                <a:solidFill>
                  <a:srgbClr val="FF0000"/>
                </a:solidFill>
                <a:latin typeface="Courier New" panose="02070309020205020404" pitchFamily="49" charset="0"/>
              </a:rPr>
              <a:t>c2.hashCode()</a:t>
            </a:r>
            <a:r>
              <a:rPr lang="en-GB" sz="1200" dirty="0">
                <a:latin typeface="Courier New" panose="02070309020205020404" pitchFamily="49" charset="0"/>
              </a:rPr>
              <a:t>.</a:t>
            </a:r>
            <a:r>
              <a:rPr lang="en-GB" sz="1200" dirty="0" err="1">
                <a:latin typeface="Courier New" panose="02070309020205020404" pitchFamily="49" charset="0"/>
              </a:rPr>
              <a:t>toString</a:t>
            </a:r>
            <a:r>
              <a:rPr lang="en-GB" sz="1200" dirty="0">
                <a:latin typeface="Courier New" panose="02070309020205020404" pitchFamily="49" charset="0"/>
              </a:rPr>
              <a:t>(16)}")</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a:t>
            </a:r>
            <a:r>
              <a:rPr lang="en-GB" sz="1200" b="1" dirty="0">
                <a:solidFill>
                  <a:srgbClr val="FF0000"/>
                </a:solidFill>
                <a:latin typeface="Courier New" panose="02070309020205020404" pitchFamily="49" charset="0"/>
              </a:rPr>
              <a:t>c1.toString()</a:t>
            </a: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c2.toString()</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a:t>
            </a:r>
            <a:r>
              <a:rPr lang="en-GB" sz="1200" b="1" dirty="0">
                <a:solidFill>
                  <a:srgbClr val="FF0000"/>
                </a:solidFill>
                <a:latin typeface="Courier New" panose="02070309020205020404" pitchFamily="49" charset="0"/>
              </a:rPr>
              <a:t>c1</a:t>
            </a: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c2</a:t>
            </a:r>
            <a:r>
              <a:rPr lang="en-GB" sz="1200" dirty="0">
                <a:latin typeface="Courier New" panose="02070309020205020404" pitchFamily="49" charset="0"/>
              </a:rPr>
              <a:t>")      // Implicitly calls </a:t>
            </a:r>
            <a:r>
              <a:rPr lang="en-GB" sz="1200" dirty="0" err="1">
                <a:latin typeface="Courier New" panose="02070309020205020404" pitchFamily="49" charset="0"/>
              </a:rPr>
              <a:t>toString</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a:t>
            </a:r>
          </a:p>
        </p:txBody>
      </p:sp>
      <p:sp>
        <p:nvSpPr>
          <p:cNvPr id="9" name="TextBox 8">
            <a:extLst>
              <a:ext uri="{FF2B5EF4-FFF2-40B4-BE49-F238E27FC236}">
                <a16:creationId xmlns:a16="http://schemas.microsoft.com/office/drawing/2014/main" id="{50405AC6-50D7-48DD-8A38-45B8381B935E}"/>
              </a:ext>
            </a:extLst>
          </p:cNvPr>
          <p:cNvSpPr txBox="1"/>
          <p:nvPr/>
        </p:nvSpPr>
        <p:spPr>
          <a:xfrm>
            <a:off x="6273721" y="5707094"/>
            <a:ext cx="2509020"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inheritance.demo1 package</a:t>
            </a:r>
          </a:p>
        </p:txBody>
      </p:sp>
      <mc:AlternateContent xmlns:mc="http://schemas.openxmlformats.org/markup-compatibility/2006" xmlns:p14="http://schemas.microsoft.com/office/powerpoint/2010/main">
        <mc:Choice Requires="p14">
          <p:contentPart p14:bwMode="auto" r:id="rId3">
            <p14:nvContentPartPr>
              <p14:cNvPr id="33" name="Ink 32">
                <a:extLst>
                  <a:ext uri="{FF2B5EF4-FFF2-40B4-BE49-F238E27FC236}">
                    <a16:creationId xmlns:a16="http://schemas.microsoft.com/office/drawing/2014/main" id="{19ECE642-442D-4263-9B82-1114FF95F6D7}"/>
                  </a:ext>
                </a:extLst>
              </p14:cNvPr>
              <p14:cNvContentPartPr/>
              <p14:nvPr/>
            </p14:nvContentPartPr>
            <p14:xfrm>
              <a:off x="9261833" y="1290148"/>
              <a:ext cx="120960" cy="9360"/>
            </p14:xfrm>
          </p:contentPart>
        </mc:Choice>
        <mc:Fallback xmlns="">
          <p:pic>
            <p:nvPicPr>
              <p:cNvPr id="33" name="Ink 32">
                <a:extLst>
                  <a:ext uri="{FF2B5EF4-FFF2-40B4-BE49-F238E27FC236}">
                    <a16:creationId xmlns:a16="http://schemas.microsoft.com/office/drawing/2014/main" id="{19ECE642-442D-4263-9B82-1114FF95F6D7}"/>
                  </a:ext>
                </a:extLst>
              </p:cNvPr>
              <p:cNvPicPr/>
              <p:nvPr/>
            </p:nvPicPr>
            <p:blipFill>
              <a:blip r:embed="rId4"/>
              <a:stretch>
                <a:fillRect/>
              </a:stretch>
            </p:blipFill>
            <p:spPr>
              <a:xfrm>
                <a:off x="9252833" y="1281148"/>
                <a:ext cx="1386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920BBB1B-85A8-40CF-A1E5-3FCB7471058F}"/>
                  </a:ext>
                </a:extLst>
              </p14:cNvPr>
              <p14:cNvContentPartPr/>
              <p14:nvPr/>
            </p14:nvContentPartPr>
            <p14:xfrm>
              <a:off x="8791024" y="3316948"/>
              <a:ext cx="6120" cy="3960"/>
            </p14:xfrm>
          </p:contentPart>
        </mc:Choice>
        <mc:Fallback xmlns="">
          <p:pic>
            <p:nvPicPr>
              <p:cNvPr id="18" name="Ink 17">
                <a:extLst>
                  <a:ext uri="{FF2B5EF4-FFF2-40B4-BE49-F238E27FC236}">
                    <a16:creationId xmlns:a16="http://schemas.microsoft.com/office/drawing/2014/main" id="{920BBB1B-85A8-40CF-A1E5-3FCB7471058F}"/>
                  </a:ext>
                </a:extLst>
              </p:cNvPr>
              <p:cNvPicPr/>
              <p:nvPr/>
            </p:nvPicPr>
            <p:blipFill>
              <a:blip r:embed="rId6"/>
              <a:stretch>
                <a:fillRect/>
              </a:stretch>
            </p:blipFill>
            <p:spPr>
              <a:xfrm>
                <a:off x="8782024" y="3308308"/>
                <a:ext cx="23760" cy="21600"/>
              </a:xfrm>
              <a:prstGeom prst="rect">
                <a:avLst/>
              </a:prstGeom>
            </p:spPr>
          </p:pic>
        </mc:Fallback>
      </mc:AlternateContent>
    </p:spTree>
    <p:extLst>
      <p:ext uri="{BB962C8B-B14F-4D97-AF65-F5344CB8AC3E}">
        <p14:creationId xmlns:p14="http://schemas.microsoft.com/office/powerpoint/2010/main" val="422929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r>
              <a:rPr lang="en-GB" dirty="0"/>
              <a:t>By default, a Kotlin class is "closed" to inheritance</a:t>
            </a:r>
          </a:p>
          <a:p>
            <a:pPr lvl="1" eaLnBrk="1" hangingPunct="1"/>
            <a:r>
              <a:rPr lang="en-GB" dirty="0"/>
              <a:t>Equivalent to a </a:t>
            </a:r>
            <a:r>
              <a:rPr lang="en-GB" dirty="0">
                <a:latin typeface="Courier New" panose="02070309020205020404" pitchFamily="49" charset="0"/>
              </a:rPr>
              <a:t>final</a:t>
            </a:r>
            <a:r>
              <a:rPr lang="en-GB" dirty="0"/>
              <a:t> class in Java, i.e. you can't subclass it</a:t>
            </a:r>
          </a:p>
          <a:p>
            <a:pPr lvl="1" eaLnBrk="1" hangingPunct="1"/>
            <a:endParaRPr lang="en-GB" dirty="0"/>
          </a:p>
          <a:p>
            <a:pPr eaLnBrk="1" hangingPunct="1"/>
            <a:r>
              <a:rPr lang="en-GB" dirty="0"/>
              <a:t>If you want a class to be "open" to inheritance:</a:t>
            </a:r>
          </a:p>
          <a:p>
            <a:pPr lvl="1" eaLnBrk="1" hangingPunct="1"/>
            <a:r>
              <a:rPr lang="en-GB" dirty="0"/>
              <a:t>You must define it as </a:t>
            </a:r>
            <a:r>
              <a:rPr lang="en-GB" dirty="0">
                <a:latin typeface="Courier New" panose="02070309020205020404" pitchFamily="49" charset="0"/>
              </a:rPr>
              <a:t>open</a:t>
            </a:r>
            <a:r>
              <a:rPr lang="en-GB" dirty="0"/>
              <a:t>, and you can now subclass it</a:t>
            </a:r>
          </a:p>
          <a:p>
            <a:pPr lvl="1" eaLnBrk="1" hangingPunct="1"/>
            <a:endParaRPr lang="en-GB" dirty="0"/>
          </a:p>
          <a:p>
            <a:pPr lvl="1" eaLnBrk="1" hangingPunct="1"/>
            <a:endParaRPr lang="en-GB" dirty="0"/>
          </a:p>
          <a:p>
            <a:pPr lvl="1" eaLnBrk="1" hangingPunct="1"/>
            <a:endParaRPr lang="en-GB" dirty="0"/>
          </a:p>
          <a:p>
            <a:pPr lvl="1" eaLnBrk="1" hangingPunct="1"/>
            <a:endParaRPr lang="en-GB" dirty="0"/>
          </a:p>
          <a:p>
            <a:pPr eaLnBrk="1" hangingPunct="1"/>
            <a:r>
              <a:rPr lang="en-GB" dirty="0"/>
              <a:t>Note: If the superclass has a primary constructor, the subclass must invoke it (as shown above)</a:t>
            </a:r>
          </a:p>
          <a:p>
            <a:pPr eaLnBrk="1" hangingPunct="1"/>
            <a:endParaRPr lang="en-GB" dirty="0"/>
          </a:p>
        </p:txBody>
      </p:sp>
      <p:sp>
        <p:nvSpPr>
          <p:cNvPr id="18434" name="Rectangle 2"/>
          <p:cNvSpPr>
            <a:spLocks noGrp="1" noChangeArrowheads="1"/>
          </p:cNvSpPr>
          <p:nvPr>
            <p:ph type="title"/>
          </p:nvPr>
        </p:nvSpPr>
        <p:spPr/>
        <p:txBody>
          <a:bodyPr/>
          <a:lstStyle/>
          <a:p>
            <a:pPr eaLnBrk="1" hangingPunct="1"/>
            <a:r>
              <a:rPr lang="en-GB" dirty="0"/>
              <a:t>Defining a Superclass and Subclass</a:t>
            </a:r>
          </a:p>
        </p:txBody>
      </p:sp>
      <p:sp>
        <p:nvSpPr>
          <p:cNvPr id="28" name="Footer Placeholder 3"/>
          <p:cNvSpPr>
            <a:spLocks noGrp="1"/>
          </p:cNvSpPr>
          <p:nvPr>
            <p:ph type="ftr" sz="quarter" idx="10"/>
          </p:nvPr>
        </p:nvSpPr>
        <p:spPr/>
        <p:txBody>
          <a:bodyPr/>
          <a:lstStyle/>
          <a:p>
            <a:pPr>
              <a:defRPr/>
            </a:pPr>
            <a:fld id="{2447ADE1-50E6-4E85-93A8-4277AD8BC79E}" type="slidenum">
              <a:rPr lang="en-GB"/>
              <a:pPr>
                <a:defRPr/>
              </a:pPr>
              <a:t>6</a:t>
            </a:fld>
            <a:endParaRPr lang="en-GB" dirty="0"/>
          </a:p>
        </p:txBody>
      </p:sp>
      <p:sp>
        <p:nvSpPr>
          <p:cNvPr id="8" name="Rectangle 7">
            <a:extLst>
              <a:ext uri="{FF2B5EF4-FFF2-40B4-BE49-F238E27FC236}">
                <a16:creationId xmlns:a16="http://schemas.microsoft.com/office/drawing/2014/main" id="{9E7F7766-4EF3-4056-B7CB-D05D1A4AF1D9}"/>
              </a:ext>
            </a:extLst>
          </p:cNvPr>
          <p:cNvSpPr>
            <a:spLocks noChangeArrowheads="1"/>
          </p:cNvSpPr>
          <p:nvPr/>
        </p:nvSpPr>
        <p:spPr bwMode="auto">
          <a:xfrm>
            <a:off x="555624" y="3301263"/>
            <a:ext cx="8232776" cy="1016305"/>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 This class is explicitly open, i.e. it can be subclassed.</a:t>
            </a:r>
          </a:p>
          <a:p>
            <a:pPr defTabSz="739775">
              <a:defRPr/>
            </a:pPr>
            <a:r>
              <a:rPr lang="en-GB" sz="1200" b="1" dirty="0">
                <a:solidFill>
                  <a:srgbClr val="FF0000"/>
                </a:solidFill>
                <a:latin typeface="Courier New" panose="02070309020205020404" pitchFamily="49" charset="0"/>
              </a:rPr>
              <a:t>open </a:t>
            </a:r>
            <a:r>
              <a:rPr lang="en-GB" sz="1200" dirty="0">
                <a:latin typeface="Courier New" panose="02070309020205020404" pitchFamily="49" charset="0"/>
              </a:rPr>
              <a:t>class Customer</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This works:</a:t>
            </a:r>
          </a:p>
          <a:p>
            <a:pPr defTabSz="739775">
              <a:defRPr/>
            </a:pPr>
            <a:r>
              <a:rPr lang="en-GB" sz="1200" dirty="0">
                <a:latin typeface="Courier New" panose="02070309020205020404" pitchFamily="49" charset="0"/>
              </a:rPr>
              <a:t>class </a:t>
            </a:r>
            <a:r>
              <a:rPr lang="en-GB" sz="1200" dirty="0" err="1">
                <a:latin typeface="Courier New" panose="02070309020205020404" pitchFamily="49" charset="0"/>
              </a:rPr>
              <a:t>VipCustomer</a:t>
            </a:r>
            <a:r>
              <a:rPr lang="en-GB" sz="1200" dirty="0">
                <a:latin typeface="Courier New" panose="02070309020205020404" pitchFamily="49" charset="0"/>
              </a:rPr>
              <a:t> </a:t>
            </a:r>
            <a:r>
              <a:rPr lang="en-GB" sz="1200" b="1" dirty="0">
                <a:solidFill>
                  <a:srgbClr val="FF0000"/>
                </a:solidFill>
                <a:latin typeface="Courier New" panose="02070309020205020404" pitchFamily="49" charset="0"/>
              </a:rPr>
              <a:t>: Customer()</a:t>
            </a:r>
          </a:p>
        </p:txBody>
      </p:sp>
      <p:sp>
        <p:nvSpPr>
          <p:cNvPr id="12" name="TextBox 11">
            <a:extLst>
              <a:ext uri="{FF2B5EF4-FFF2-40B4-BE49-F238E27FC236}">
                <a16:creationId xmlns:a16="http://schemas.microsoft.com/office/drawing/2014/main" id="{CDDD4406-A127-4E04-BC4F-338F82155BE4}"/>
              </a:ext>
            </a:extLst>
          </p:cNvPr>
          <p:cNvSpPr txBox="1"/>
          <p:nvPr/>
        </p:nvSpPr>
        <p:spPr>
          <a:xfrm>
            <a:off x="6273721" y="4035613"/>
            <a:ext cx="2509020"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inheritance.demo2 package</a:t>
            </a:r>
          </a:p>
        </p:txBody>
      </p:sp>
    </p:spTree>
    <p:extLst>
      <p:ext uri="{BB962C8B-B14F-4D97-AF65-F5344CB8AC3E}">
        <p14:creationId xmlns:p14="http://schemas.microsoft.com/office/powerpoint/2010/main" val="155248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r>
              <a:rPr lang="en-GB" dirty="0"/>
              <a:t>In the primary constructor for the </a:t>
            </a:r>
            <a:r>
              <a:rPr lang="en-GB" dirty="0">
                <a:solidFill>
                  <a:srgbClr val="FF0000"/>
                </a:solidFill>
              </a:rPr>
              <a:t>superclass</a:t>
            </a:r>
            <a:r>
              <a:rPr lang="en-GB" dirty="0"/>
              <a:t>:</a:t>
            </a:r>
          </a:p>
          <a:p>
            <a:pPr lvl="1" eaLnBrk="1" hangingPunct="1"/>
            <a:r>
              <a:rPr lang="en-GB" dirty="0"/>
              <a:t>Use </a:t>
            </a:r>
            <a:r>
              <a:rPr lang="en-GB" dirty="0" err="1">
                <a:latin typeface="Courier New" panose="02070309020205020404" pitchFamily="49" charset="0"/>
              </a:rPr>
              <a:t>val</a:t>
            </a:r>
            <a:r>
              <a:rPr lang="en-GB" dirty="0"/>
              <a:t>/</a:t>
            </a:r>
            <a:r>
              <a:rPr lang="en-GB" dirty="0">
                <a:latin typeface="Courier New" panose="02070309020205020404" pitchFamily="49" charset="0"/>
              </a:rPr>
              <a:t>var</a:t>
            </a:r>
            <a:r>
              <a:rPr lang="en-GB" dirty="0"/>
              <a:t> on params you want to be members of superclass</a:t>
            </a:r>
          </a:p>
          <a:p>
            <a:pPr lvl="1" eaLnBrk="1" hangingPunct="1"/>
            <a:endParaRPr lang="en-GB" dirty="0"/>
          </a:p>
          <a:p>
            <a:pPr lvl="1" eaLnBrk="1" hangingPunct="1"/>
            <a:endParaRPr lang="en-GB" dirty="0"/>
          </a:p>
          <a:p>
            <a:pPr eaLnBrk="1" hangingPunct="1"/>
            <a:r>
              <a:rPr lang="en-GB" dirty="0"/>
              <a:t>In the primary constructor for the </a:t>
            </a:r>
            <a:r>
              <a:rPr lang="en-GB" dirty="0">
                <a:solidFill>
                  <a:srgbClr val="FF0000"/>
                </a:solidFill>
              </a:rPr>
              <a:t>subclass</a:t>
            </a:r>
            <a:r>
              <a:rPr lang="en-GB" dirty="0"/>
              <a:t>:</a:t>
            </a:r>
          </a:p>
          <a:p>
            <a:pPr lvl="1" eaLnBrk="1" hangingPunct="1"/>
            <a:r>
              <a:rPr lang="en-GB" dirty="0"/>
              <a:t>Omit </a:t>
            </a:r>
            <a:r>
              <a:rPr lang="en-GB" dirty="0" err="1">
                <a:latin typeface="Courier New" panose="02070309020205020404" pitchFamily="49" charset="0"/>
              </a:rPr>
              <a:t>val</a:t>
            </a:r>
            <a:r>
              <a:rPr lang="en-GB" dirty="0"/>
              <a:t>/</a:t>
            </a:r>
            <a:r>
              <a:rPr lang="en-GB" dirty="0">
                <a:latin typeface="Courier New" panose="02070309020205020404" pitchFamily="49" charset="0"/>
              </a:rPr>
              <a:t>var</a:t>
            </a:r>
            <a:r>
              <a:rPr lang="en-GB" dirty="0"/>
              <a:t> on params you want to pass to superclass </a:t>
            </a:r>
            <a:r>
              <a:rPr lang="en-GB" dirty="0" err="1"/>
              <a:t>ctor</a:t>
            </a:r>
            <a:endParaRPr lang="en-GB" dirty="0"/>
          </a:p>
          <a:p>
            <a:pPr lvl="1" eaLnBrk="1" hangingPunct="1"/>
            <a:r>
              <a:rPr lang="en-GB" dirty="0"/>
              <a:t>Use </a:t>
            </a:r>
            <a:r>
              <a:rPr lang="en-GB" dirty="0" err="1">
                <a:latin typeface="Courier New" panose="02070309020205020404" pitchFamily="49" charset="0"/>
              </a:rPr>
              <a:t>val</a:t>
            </a:r>
            <a:r>
              <a:rPr lang="en-GB" dirty="0"/>
              <a:t>/</a:t>
            </a:r>
            <a:r>
              <a:rPr lang="en-GB" dirty="0">
                <a:latin typeface="Courier New" panose="02070309020205020404" pitchFamily="49" charset="0"/>
              </a:rPr>
              <a:t>var</a:t>
            </a:r>
            <a:r>
              <a:rPr lang="en-GB" dirty="0"/>
              <a:t> on params you want to be members of subclass</a:t>
            </a:r>
          </a:p>
          <a:p>
            <a:pPr lvl="1" eaLnBrk="1" hangingPunct="1"/>
            <a:r>
              <a:rPr lang="en-GB" dirty="0"/>
              <a:t>Specify superclass and pass params to its constructor</a:t>
            </a:r>
          </a:p>
          <a:p>
            <a:pPr lvl="1" eaLnBrk="1" hangingPunct="1"/>
            <a:endParaRPr lang="en-GB" dirty="0"/>
          </a:p>
          <a:p>
            <a:pPr lvl="1" eaLnBrk="1" hangingPunct="1"/>
            <a:endParaRPr lang="en-GB" dirty="0"/>
          </a:p>
          <a:p>
            <a:pPr eaLnBrk="1" hangingPunct="1"/>
            <a:r>
              <a:rPr lang="en-GB" dirty="0"/>
              <a:t>Client code:</a:t>
            </a:r>
          </a:p>
        </p:txBody>
      </p:sp>
      <p:sp>
        <p:nvSpPr>
          <p:cNvPr id="18434" name="Rectangle 2"/>
          <p:cNvSpPr>
            <a:spLocks noGrp="1" noChangeArrowheads="1"/>
          </p:cNvSpPr>
          <p:nvPr>
            <p:ph type="title"/>
          </p:nvPr>
        </p:nvSpPr>
        <p:spPr/>
        <p:txBody>
          <a:bodyPr/>
          <a:lstStyle/>
          <a:p>
            <a:pPr eaLnBrk="1" hangingPunct="1"/>
            <a:r>
              <a:rPr lang="en-GB" dirty="0"/>
              <a:t>Implementing Constructors</a:t>
            </a:r>
          </a:p>
        </p:txBody>
      </p:sp>
      <p:sp>
        <p:nvSpPr>
          <p:cNvPr id="28" name="Footer Placeholder 3"/>
          <p:cNvSpPr>
            <a:spLocks noGrp="1"/>
          </p:cNvSpPr>
          <p:nvPr>
            <p:ph type="ftr" sz="quarter" idx="10"/>
          </p:nvPr>
        </p:nvSpPr>
        <p:spPr/>
        <p:txBody>
          <a:bodyPr/>
          <a:lstStyle/>
          <a:p>
            <a:pPr>
              <a:defRPr/>
            </a:pPr>
            <a:fld id="{2447ADE1-50E6-4E85-93A8-4277AD8BC79E}" type="slidenum">
              <a:rPr lang="en-GB"/>
              <a:pPr>
                <a:defRPr/>
              </a:pPr>
              <a:t>7</a:t>
            </a:fld>
            <a:endParaRPr lang="en-GB" dirty="0"/>
          </a:p>
        </p:txBody>
      </p:sp>
      <p:sp>
        <p:nvSpPr>
          <p:cNvPr id="9" name="Rectangle 8"/>
          <p:cNvSpPr>
            <a:spLocks noChangeArrowheads="1"/>
          </p:cNvSpPr>
          <p:nvPr/>
        </p:nvSpPr>
        <p:spPr bwMode="auto">
          <a:xfrm>
            <a:off x="555624" y="2032669"/>
            <a:ext cx="8232776" cy="277641"/>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open class </a:t>
            </a:r>
            <a:r>
              <a:rPr lang="en-GB" sz="1200" dirty="0" err="1">
                <a:latin typeface="Courier New" panose="02070309020205020404" pitchFamily="49" charset="0"/>
              </a:rPr>
              <a:t>BankAccount</a:t>
            </a:r>
            <a:r>
              <a:rPr lang="en-GB" sz="1200" dirty="0">
                <a:latin typeface="Courier New" panose="02070309020205020404" pitchFamily="49" charset="0"/>
              </a:rPr>
              <a:t>(</a:t>
            </a:r>
            <a:r>
              <a:rPr lang="en-GB" sz="1200" b="1" dirty="0">
                <a:solidFill>
                  <a:srgbClr val="FF0000"/>
                </a:solidFill>
                <a:latin typeface="Courier New" panose="02070309020205020404" pitchFamily="49" charset="0"/>
              </a:rPr>
              <a:t>var holder: String, var balance: Double</a:t>
            </a:r>
            <a:r>
              <a:rPr lang="en-GB" sz="1200" dirty="0">
                <a:latin typeface="Courier New" panose="02070309020205020404" pitchFamily="49" charset="0"/>
              </a:rPr>
              <a:t>)</a:t>
            </a:r>
          </a:p>
        </p:txBody>
      </p:sp>
      <p:sp>
        <p:nvSpPr>
          <p:cNvPr id="10" name="Rectangle 9"/>
          <p:cNvSpPr>
            <a:spLocks noChangeArrowheads="1"/>
          </p:cNvSpPr>
          <p:nvPr/>
        </p:nvSpPr>
        <p:spPr bwMode="auto">
          <a:xfrm>
            <a:off x="555624" y="4390265"/>
            <a:ext cx="8232776" cy="462307"/>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class </a:t>
            </a:r>
            <a:r>
              <a:rPr lang="en-GB" sz="1200" dirty="0" err="1">
                <a:latin typeface="Courier New" panose="02070309020205020404" pitchFamily="49" charset="0"/>
              </a:rPr>
              <a:t>SavingsAccount</a:t>
            </a:r>
            <a:r>
              <a:rPr lang="en-GB" sz="1200" dirty="0">
                <a:latin typeface="Courier New" panose="02070309020205020404" pitchFamily="49" charset="0"/>
              </a:rPr>
              <a:t>(</a:t>
            </a:r>
            <a:r>
              <a:rPr lang="en-GB" sz="1200" b="1" dirty="0">
                <a:solidFill>
                  <a:srgbClr val="FF0000"/>
                </a:solidFill>
                <a:latin typeface="Courier New" panose="02070309020205020404" pitchFamily="49" charset="0"/>
              </a:rPr>
              <a:t>holder: String, balance: Double, var </a:t>
            </a:r>
            <a:r>
              <a:rPr lang="en-GB" sz="1200" b="1" dirty="0" err="1">
                <a:solidFill>
                  <a:srgbClr val="FF0000"/>
                </a:solidFill>
                <a:latin typeface="Courier New" panose="02070309020205020404" pitchFamily="49" charset="0"/>
              </a:rPr>
              <a:t>interestRate</a:t>
            </a:r>
            <a:r>
              <a:rPr lang="en-GB" sz="1200" b="1" dirty="0">
                <a:solidFill>
                  <a:srgbClr val="FF0000"/>
                </a:solidFill>
                <a:latin typeface="Courier New" panose="02070309020205020404" pitchFamily="49" charset="0"/>
              </a:rPr>
              <a:t>: Double</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    : </a:t>
            </a:r>
            <a:r>
              <a:rPr lang="en-GB" sz="1200" b="1" dirty="0" err="1">
                <a:solidFill>
                  <a:srgbClr val="FF0000"/>
                </a:solidFill>
                <a:latin typeface="Courier New" panose="02070309020205020404" pitchFamily="49" charset="0"/>
              </a:rPr>
              <a:t>BankAccount</a:t>
            </a:r>
            <a:r>
              <a:rPr lang="en-GB" sz="1200" b="1" dirty="0">
                <a:solidFill>
                  <a:srgbClr val="FF0000"/>
                </a:solidFill>
                <a:latin typeface="Courier New" panose="02070309020205020404" pitchFamily="49" charset="0"/>
              </a:rPr>
              <a:t>(holder, balance)</a:t>
            </a:r>
            <a:endParaRPr lang="en-GB" sz="1200" dirty="0">
              <a:latin typeface="Courier New" panose="02070309020205020404" pitchFamily="49" charset="0"/>
            </a:endParaRPr>
          </a:p>
        </p:txBody>
      </p:sp>
      <p:sp>
        <p:nvSpPr>
          <p:cNvPr id="11" name="Rectangle 10">
            <a:extLst>
              <a:ext uri="{FF2B5EF4-FFF2-40B4-BE49-F238E27FC236}">
                <a16:creationId xmlns:a16="http://schemas.microsoft.com/office/drawing/2014/main" id="{182C4087-A0A2-47DE-8DA7-5ABE8C830088}"/>
              </a:ext>
            </a:extLst>
          </p:cNvPr>
          <p:cNvSpPr>
            <a:spLocks noChangeArrowheads="1"/>
          </p:cNvSpPr>
          <p:nvPr/>
        </p:nvSpPr>
        <p:spPr bwMode="auto">
          <a:xfrm>
            <a:off x="549965" y="5617043"/>
            <a:ext cx="8232776" cy="1016305"/>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sv-SE" sz="1200" b="1" dirty="0">
                <a:solidFill>
                  <a:srgbClr val="FF0000"/>
                </a:solidFill>
                <a:latin typeface="Courier New" panose="02070309020205020404" pitchFamily="49" charset="0"/>
              </a:rPr>
              <a:t>var ba1 = BankAccount("Fred", 100.0)</a:t>
            </a:r>
          </a:p>
          <a:p>
            <a:pPr defTabSz="739775">
              <a:defRPr/>
            </a:pPr>
            <a:r>
              <a:rPr lang="sv-SE" sz="1200" dirty="0">
                <a:latin typeface="Courier New" panose="02070309020205020404" pitchFamily="49" charset="0"/>
              </a:rPr>
              <a:t>println(ba1)</a:t>
            </a:r>
          </a:p>
          <a:p>
            <a:pPr defTabSz="739775">
              <a:defRPr/>
            </a:pPr>
            <a:endParaRPr lang="sv-SE" sz="1200" dirty="0">
              <a:latin typeface="Courier New" panose="02070309020205020404" pitchFamily="49" charset="0"/>
            </a:endParaRPr>
          </a:p>
          <a:p>
            <a:pPr defTabSz="739775">
              <a:defRPr/>
            </a:pPr>
            <a:r>
              <a:rPr lang="sv-SE" sz="1200" b="1" dirty="0">
                <a:solidFill>
                  <a:srgbClr val="FF0000"/>
                </a:solidFill>
                <a:latin typeface="Courier New" panose="02070309020205020404" pitchFamily="49" charset="0"/>
              </a:rPr>
              <a:t>var sa1 = SavingsAccount("Wilma", 200.0, 1.25)</a:t>
            </a:r>
          </a:p>
          <a:p>
            <a:pPr defTabSz="739775">
              <a:defRPr/>
            </a:pPr>
            <a:r>
              <a:rPr lang="sv-SE" sz="1200" dirty="0">
                <a:latin typeface="Courier New" panose="02070309020205020404" pitchFamily="49" charset="0"/>
              </a:rPr>
              <a:t>println(sa1)</a:t>
            </a:r>
          </a:p>
        </p:txBody>
      </p:sp>
      <p:sp>
        <p:nvSpPr>
          <p:cNvPr id="8" name="TextBox 7">
            <a:extLst>
              <a:ext uri="{FF2B5EF4-FFF2-40B4-BE49-F238E27FC236}">
                <a16:creationId xmlns:a16="http://schemas.microsoft.com/office/drawing/2014/main" id="{7CB56434-F9C0-4F9A-BB82-93578F7009D3}"/>
              </a:ext>
            </a:extLst>
          </p:cNvPr>
          <p:cNvSpPr txBox="1"/>
          <p:nvPr/>
        </p:nvSpPr>
        <p:spPr>
          <a:xfrm>
            <a:off x="6273721" y="6358258"/>
            <a:ext cx="2509020"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inheritance.demo3 package</a:t>
            </a:r>
          </a:p>
        </p:txBody>
      </p:sp>
    </p:spTree>
    <p:extLst>
      <p:ext uri="{BB962C8B-B14F-4D97-AF65-F5344CB8AC3E}">
        <p14:creationId xmlns:p14="http://schemas.microsoft.com/office/powerpoint/2010/main" val="2125382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r>
              <a:rPr lang="en-GB" dirty="0"/>
              <a:t>By default, members are </a:t>
            </a:r>
            <a:r>
              <a:rPr lang="en-GB" dirty="0">
                <a:latin typeface="Courier New" panose="02070309020205020404" pitchFamily="49" charset="0"/>
              </a:rPr>
              <a:t>public</a:t>
            </a:r>
          </a:p>
          <a:p>
            <a:pPr lvl="1" eaLnBrk="1" hangingPunct="1"/>
            <a:r>
              <a:rPr lang="en-GB" dirty="0"/>
              <a:t>Accessible anywhere, including subclasses</a:t>
            </a:r>
          </a:p>
          <a:p>
            <a:pPr lvl="1" eaLnBrk="1" hangingPunct="1"/>
            <a:r>
              <a:rPr lang="en-GB" dirty="0"/>
              <a:t>So the following code is fine…</a:t>
            </a:r>
          </a:p>
        </p:txBody>
      </p:sp>
      <p:sp>
        <p:nvSpPr>
          <p:cNvPr id="18434" name="Rectangle 2"/>
          <p:cNvSpPr>
            <a:spLocks noGrp="1" noChangeArrowheads="1"/>
          </p:cNvSpPr>
          <p:nvPr>
            <p:ph type="title"/>
          </p:nvPr>
        </p:nvSpPr>
        <p:spPr/>
        <p:txBody>
          <a:bodyPr/>
          <a:lstStyle/>
          <a:p>
            <a:pPr eaLnBrk="1" hangingPunct="1"/>
            <a:r>
              <a:rPr lang="en-GB" dirty="0"/>
              <a:t>Member Visibility</a:t>
            </a:r>
          </a:p>
        </p:txBody>
      </p:sp>
      <p:sp>
        <p:nvSpPr>
          <p:cNvPr id="28" name="Footer Placeholder 3"/>
          <p:cNvSpPr>
            <a:spLocks noGrp="1"/>
          </p:cNvSpPr>
          <p:nvPr>
            <p:ph type="ftr" sz="quarter" idx="10"/>
          </p:nvPr>
        </p:nvSpPr>
        <p:spPr/>
        <p:txBody>
          <a:bodyPr/>
          <a:lstStyle/>
          <a:p>
            <a:pPr>
              <a:defRPr/>
            </a:pPr>
            <a:fld id="{2447ADE1-50E6-4E85-93A8-4277AD8BC79E}" type="slidenum">
              <a:rPr lang="en-GB"/>
              <a:pPr>
                <a:defRPr/>
              </a:pPr>
              <a:t>8</a:t>
            </a:fld>
            <a:endParaRPr lang="en-GB" dirty="0"/>
          </a:p>
        </p:txBody>
      </p:sp>
      <p:sp>
        <p:nvSpPr>
          <p:cNvPr id="8" name="Rectangle 7">
            <a:extLst>
              <a:ext uri="{FF2B5EF4-FFF2-40B4-BE49-F238E27FC236}">
                <a16:creationId xmlns:a16="http://schemas.microsoft.com/office/drawing/2014/main" id="{E4800DCE-9B46-4CC7-8055-EF3211BD1FD3}"/>
              </a:ext>
            </a:extLst>
          </p:cNvPr>
          <p:cNvSpPr>
            <a:spLocks noChangeArrowheads="1"/>
          </p:cNvSpPr>
          <p:nvPr/>
        </p:nvSpPr>
        <p:spPr bwMode="auto">
          <a:xfrm>
            <a:off x="555624" y="2393532"/>
            <a:ext cx="8232776" cy="4155626"/>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open class </a:t>
            </a:r>
            <a:r>
              <a:rPr lang="en-GB" sz="1200" dirty="0" err="1">
                <a:latin typeface="Courier New" panose="02070309020205020404" pitchFamily="49" charset="0"/>
              </a:rPr>
              <a:t>BankAccount</a:t>
            </a:r>
            <a:r>
              <a:rPr lang="en-GB" sz="1200" dirty="0">
                <a:latin typeface="Courier New" panose="02070309020205020404" pitchFamily="49" charset="0"/>
              </a:rPr>
              <a:t>(</a:t>
            </a:r>
            <a:r>
              <a:rPr lang="en-GB" sz="1200" b="1" dirty="0">
                <a:solidFill>
                  <a:srgbClr val="FF0000"/>
                </a:solidFill>
                <a:latin typeface="Courier New" panose="02070309020205020404" pitchFamily="49" charset="0"/>
              </a:rPr>
              <a:t>var holder: String, var balance: Double</a:t>
            </a:r>
            <a:r>
              <a:rPr lang="en-GB" sz="1200" dirty="0">
                <a:latin typeface="Courier New" panose="02070309020205020404" pitchFamily="49" charset="0"/>
              </a:rPr>
              <a:t>)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override fun </a:t>
            </a:r>
            <a:r>
              <a:rPr lang="en-GB" sz="1200" dirty="0" err="1">
                <a:latin typeface="Courier New" panose="02070309020205020404" pitchFamily="49" charset="0"/>
              </a:rPr>
              <a:t>toString</a:t>
            </a:r>
            <a:r>
              <a:rPr lang="en-GB" sz="1200" dirty="0">
                <a:latin typeface="Courier New" panose="02070309020205020404" pitchFamily="49" charset="0"/>
              </a:rPr>
              <a:t>(): String {</a:t>
            </a:r>
          </a:p>
          <a:p>
            <a:pPr defTabSz="739775">
              <a:defRPr/>
            </a:pPr>
            <a:r>
              <a:rPr lang="en-GB" sz="1200" dirty="0">
                <a:latin typeface="Courier New" panose="02070309020205020404" pitchFamily="49" charset="0"/>
              </a:rPr>
              <a:t>        return "$holder, balance $balance}"</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class </a:t>
            </a:r>
            <a:r>
              <a:rPr lang="en-GB" sz="1200" dirty="0" err="1">
                <a:latin typeface="Courier New" panose="02070309020205020404" pitchFamily="49" charset="0"/>
              </a:rPr>
              <a:t>SavingsAccount</a:t>
            </a:r>
            <a:r>
              <a:rPr lang="en-GB" sz="1200" dirty="0">
                <a:latin typeface="Courier New" panose="02070309020205020404" pitchFamily="49" charset="0"/>
              </a:rPr>
              <a:t>(holder: String, balance: Double, var </a:t>
            </a:r>
            <a:r>
              <a:rPr lang="en-GB" sz="1200" dirty="0" err="1">
                <a:latin typeface="Courier New" panose="02070309020205020404" pitchFamily="49" charset="0"/>
              </a:rPr>
              <a:t>interestRate</a:t>
            </a:r>
            <a:r>
              <a:rPr lang="en-GB" sz="1200" dirty="0">
                <a:latin typeface="Courier New" panose="02070309020205020404" pitchFamily="49" charset="0"/>
              </a:rPr>
              <a:t>: Double)</a:t>
            </a:r>
          </a:p>
          <a:p>
            <a:pPr defTabSz="739775">
              <a:defRPr/>
            </a:pPr>
            <a:r>
              <a:rPr lang="en-GB" sz="1200" dirty="0">
                <a:latin typeface="Courier New" panose="02070309020205020404" pitchFamily="49" charset="0"/>
              </a:rPr>
              <a:t>    : </a:t>
            </a:r>
            <a:r>
              <a:rPr lang="en-GB" sz="1200" dirty="0" err="1">
                <a:latin typeface="Courier New" panose="02070309020205020404" pitchFamily="49" charset="0"/>
              </a:rPr>
              <a:t>BankAccount</a:t>
            </a:r>
            <a:r>
              <a:rPr lang="en-GB" sz="1200" dirty="0">
                <a:latin typeface="Courier New" panose="02070309020205020404" pitchFamily="49" charset="0"/>
              </a:rPr>
              <a:t>(holder, balance)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override fun </a:t>
            </a:r>
            <a:r>
              <a:rPr lang="en-GB" sz="1200" dirty="0" err="1">
                <a:latin typeface="Courier New" panose="02070309020205020404" pitchFamily="49" charset="0"/>
              </a:rPr>
              <a:t>toString</a:t>
            </a:r>
            <a:r>
              <a:rPr lang="en-GB" sz="1200" dirty="0">
                <a:latin typeface="Courier New" panose="02070309020205020404" pitchFamily="49" charset="0"/>
              </a:rPr>
              <a:t>(): String {</a:t>
            </a:r>
          </a:p>
          <a:p>
            <a:pPr defTabSz="739775">
              <a:defRPr/>
            </a:pPr>
            <a:r>
              <a:rPr lang="en-GB" sz="1200" dirty="0">
                <a:latin typeface="Courier New" panose="02070309020205020404" pitchFamily="49" charset="0"/>
              </a:rPr>
              <a:t>        return "</a:t>
            </a:r>
            <a:r>
              <a:rPr lang="en-GB" sz="1200" b="1" dirty="0">
                <a:solidFill>
                  <a:srgbClr val="FF0000"/>
                </a:solidFill>
                <a:latin typeface="Courier New" panose="02070309020205020404" pitchFamily="49" charset="0"/>
              </a:rPr>
              <a:t>$holder</a:t>
            </a:r>
            <a:r>
              <a:rPr lang="en-GB" sz="1200" dirty="0">
                <a:latin typeface="Courier New" panose="02070309020205020404" pitchFamily="49" charset="0"/>
              </a:rPr>
              <a:t>, balance </a:t>
            </a:r>
            <a:r>
              <a:rPr lang="en-GB" sz="1200" b="1" dirty="0">
                <a:solidFill>
                  <a:srgbClr val="FF0000"/>
                </a:solidFill>
                <a:latin typeface="Courier New" panose="02070309020205020404" pitchFamily="49" charset="0"/>
              </a:rPr>
              <a:t>$balance</a:t>
            </a:r>
            <a:r>
              <a:rPr lang="en-GB" sz="1200" dirty="0">
                <a:latin typeface="Courier New" panose="02070309020205020404" pitchFamily="49" charset="0"/>
              </a:rPr>
              <a:t>, interest rate $</a:t>
            </a:r>
            <a:r>
              <a:rPr lang="en-GB" sz="1200" dirty="0" err="1">
                <a:latin typeface="Courier New" panose="02070309020205020404" pitchFamily="49" charset="0"/>
              </a:rPr>
              <a:t>interestRate</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fun main() {</a:t>
            </a:r>
          </a:p>
          <a:p>
            <a:pPr defTabSz="739775">
              <a:defRPr/>
            </a:pPr>
            <a:r>
              <a:rPr lang="en-GB" sz="1200" dirty="0">
                <a:latin typeface="Courier New" panose="02070309020205020404" pitchFamily="49" charset="0"/>
              </a:rPr>
              <a:t>    var ba1 = </a:t>
            </a:r>
            <a:r>
              <a:rPr lang="en-GB" sz="1200" dirty="0" err="1">
                <a:latin typeface="Courier New" panose="02070309020205020404" pitchFamily="49" charset="0"/>
              </a:rPr>
              <a:t>BankAccount</a:t>
            </a:r>
            <a:r>
              <a:rPr lang="en-GB" sz="1200" dirty="0">
                <a:latin typeface="Courier New" panose="02070309020205020404" pitchFamily="49" charset="0"/>
              </a:rPr>
              <a:t>("Fred", 100.0)</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(ba1)</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var sa1 = </a:t>
            </a:r>
            <a:r>
              <a:rPr lang="en-GB" sz="1200" dirty="0" err="1">
                <a:latin typeface="Courier New" panose="02070309020205020404" pitchFamily="49" charset="0"/>
              </a:rPr>
              <a:t>SavingsAccount</a:t>
            </a:r>
            <a:r>
              <a:rPr lang="en-GB" sz="1200" dirty="0">
                <a:latin typeface="Courier New" panose="02070309020205020404" pitchFamily="49" charset="0"/>
              </a:rPr>
              <a:t>("Wilma", 200.0, 1.25)</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(sa1)</a:t>
            </a:r>
          </a:p>
          <a:p>
            <a:pPr defTabSz="739775">
              <a:defRPr/>
            </a:pPr>
            <a:r>
              <a:rPr lang="en-GB" sz="1200" dirty="0">
                <a:latin typeface="Courier New" panose="02070309020205020404" pitchFamily="49" charset="0"/>
              </a:rPr>
              <a:t>}</a:t>
            </a:r>
          </a:p>
        </p:txBody>
      </p:sp>
      <p:sp>
        <p:nvSpPr>
          <p:cNvPr id="11" name="TextBox 10">
            <a:extLst>
              <a:ext uri="{FF2B5EF4-FFF2-40B4-BE49-F238E27FC236}">
                <a16:creationId xmlns:a16="http://schemas.microsoft.com/office/drawing/2014/main" id="{1140F62A-64FA-4804-92C5-BED825A33285}"/>
              </a:ext>
            </a:extLst>
          </p:cNvPr>
          <p:cNvSpPr txBox="1"/>
          <p:nvPr/>
        </p:nvSpPr>
        <p:spPr>
          <a:xfrm>
            <a:off x="6273721" y="6268207"/>
            <a:ext cx="2509020"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inheritance.demo4 package</a:t>
            </a:r>
          </a:p>
        </p:txBody>
      </p:sp>
    </p:spTree>
    <p:extLst>
      <p:ext uri="{BB962C8B-B14F-4D97-AF65-F5344CB8AC3E}">
        <p14:creationId xmlns:p14="http://schemas.microsoft.com/office/powerpoint/2010/main" val="2942982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r>
              <a:rPr lang="en-GB" dirty="0"/>
              <a:t>To access superclass members…</a:t>
            </a:r>
            <a:endParaRPr lang="en-GB" dirty="0">
              <a:latin typeface="Courier New" panose="02070309020205020404" pitchFamily="49" charset="0"/>
            </a:endParaRPr>
          </a:p>
          <a:p>
            <a:pPr lvl="1" eaLnBrk="1" hangingPunct="1"/>
            <a:r>
              <a:rPr lang="en-GB" dirty="0"/>
              <a:t>If no name clash with subclass members, then access directly</a:t>
            </a:r>
          </a:p>
          <a:p>
            <a:pPr lvl="1" eaLnBrk="1" hangingPunct="1"/>
            <a:r>
              <a:rPr lang="en-GB" dirty="0"/>
              <a:t>If name clash with subclass members, then use </a:t>
            </a:r>
            <a:r>
              <a:rPr lang="en-GB" dirty="0">
                <a:latin typeface="Courier New" panose="02070309020205020404" pitchFamily="49" charset="0"/>
              </a:rPr>
              <a:t>super</a:t>
            </a:r>
          </a:p>
        </p:txBody>
      </p:sp>
      <p:sp>
        <p:nvSpPr>
          <p:cNvPr id="18434" name="Rectangle 2"/>
          <p:cNvSpPr>
            <a:spLocks noGrp="1" noChangeArrowheads="1"/>
          </p:cNvSpPr>
          <p:nvPr>
            <p:ph type="title"/>
          </p:nvPr>
        </p:nvSpPr>
        <p:spPr/>
        <p:txBody>
          <a:bodyPr/>
          <a:lstStyle/>
          <a:p>
            <a:pPr eaLnBrk="1" hangingPunct="1"/>
            <a:r>
              <a:rPr lang="en-GB" dirty="0"/>
              <a:t>Accessing Superclass Members</a:t>
            </a:r>
          </a:p>
        </p:txBody>
      </p:sp>
      <p:sp>
        <p:nvSpPr>
          <p:cNvPr id="28" name="Footer Placeholder 3"/>
          <p:cNvSpPr>
            <a:spLocks noGrp="1"/>
          </p:cNvSpPr>
          <p:nvPr>
            <p:ph type="ftr" sz="quarter" idx="10"/>
          </p:nvPr>
        </p:nvSpPr>
        <p:spPr/>
        <p:txBody>
          <a:bodyPr/>
          <a:lstStyle/>
          <a:p>
            <a:pPr>
              <a:defRPr/>
            </a:pPr>
            <a:fld id="{2447ADE1-50E6-4E85-93A8-4277AD8BC79E}" type="slidenum">
              <a:rPr lang="en-GB"/>
              <a:pPr>
                <a:defRPr/>
              </a:pPr>
              <a:t>9</a:t>
            </a:fld>
            <a:endParaRPr lang="en-GB" dirty="0"/>
          </a:p>
        </p:txBody>
      </p:sp>
      <p:sp>
        <p:nvSpPr>
          <p:cNvPr id="8" name="Rectangle 7">
            <a:extLst>
              <a:ext uri="{FF2B5EF4-FFF2-40B4-BE49-F238E27FC236}">
                <a16:creationId xmlns:a16="http://schemas.microsoft.com/office/drawing/2014/main" id="{E4800DCE-9B46-4CC7-8055-EF3211BD1FD3}"/>
              </a:ext>
            </a:extLst>
          </p:cNvPr>
          <p:cNvSpPr>
            <a:spLocks noChangeArrowheads="1"/>
          </p:cNvSpPr>
          <p:nvPr/>
        </p:nvSpPr>
        <p:spPr bwMode="auto">
          <a:xfrm>
            <a:off x="555624" y="2393532"/>
            <a:ext cx="8232776" cy="4155626"/>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Courier New" panose="02070309020205020404" pitchFamily="49" charset="0"/>
              </a:rPr>
              <a:t>open class </a:t>
            </a:r>
            <a:r>
              <a:rPr lang="en-GB" sz="1200" dirty="0" err="1">
                <a:latin typeface="Courier New" panose="02070309020205020404" pitchFamily="49" charset="0"/>
              </a:rPr>
              <a:t>BankAccount</a:t>
            </a:r>
            <a:r>
              <a:rPr lang="en-GB" sz="1200" dirty="0">
                <a:latin typeface="Courier New" panose="02070309020205020404" pitchFamily="49" charset="0"/>
              </a:rPr>
              <a:t>(var holder: String, var balance: Double)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override fun </a:t>
            </a:r>
            <a:r>
              <a:rPr lang="en-GB" sz="1200" dirty="0" err="1">
                <a:latin typeface="Courier New" panose="02070309020205020404" pitchFamily="49" charset="0"/>
              </a:rPr>
              <a:t>toString</a:t>
            </a:r>
            <a:r>
              <a:rPr lang="en-GB" sz="1200" dirty="0">
                <a:latin typeface="Courier New" panose="02070309020205020404" pitchFamily="49" charset="0"/>
              </a:rPr>
              <a:t>(): String {</a:t>
            </a:r>
          </a:p>
          <a:p>
            <a:pPr defTabSz="739775">
              <a:defRPr/>
            </a:pPr>
            <a:r>
              <a:rPr lang="en-GB" sz="1200" dirty="0">
                <a:latin typeface="Courier New" panose="02070309020205020404" pitchFamily="49" charset="0"/>
              </a:rPr>
              <a:t>        return "$holder, balance $balance}"</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class </a:t>
            </a:r>
            <a:r>
              <a:rPr lang="en-GB" sz="1200" dirty="0" err="1">
                <a:latin typeface="Courier New" panose="02070309020205020404" pitchFamily="49" charset="0"/>
              </a:rPr>
              <a:t>SavingsAccount</a:t>
            </a:r>
            <a:r>
              <a:rPr lang="en-GB" sz="1200" dirty="0">
                <a:latin typeface="Courier New" panose="02070309020205020404" pitchFamily="49" charset="0"/>
              </a:rPr>
              <a:t>(holder: String, balance: Double, var </a:t>
            </a:r>
            <a:r>
              <a:rPr lang="en-GB" sz="1200" dirty="0" err="1">
                <a:latin typeface="Courier New" panose="02070309020205020404" pitchFamily="49" charset="0"/>
              </a:rPr>
              <a:t>interestRate</a:t>
            </a:r>
            <a:r>
              <a:rPr lang="en-GB" sz="1200" dirty="0">
                <a:latin typeface="Courier New" panose="02070309020205020404" pitchFamily="49" charset="0"/>
              </a:rPr>
              <a:t>: Double)</a:t>
            </a:r>
          </a:p>
          <a:p>
            <a:pPr defTabSz="739775">
              <a:defRPr/>
            </a:pPr>
            <a:r>
              <a:rPr lang="en-GB" sz="1200" dirty="0">
                <a:latin typeface="Courier New" panose="02070309020205020404" pitchFamily="49" charset="0"/>
              </a:rPr>
              <a:t>    : </a:t>
            </a:r>
            <a:r>
              <a:rPr lang="en-GB" sz="1200" dirty="0" err="1">
                <a:latin typeface="Courier New" panose="02070309020205020404" pitchFamily="49" charset="0"/>
              </a:rPr>
              <a:t>BankAccount</a:t>
            </a:r>
            <a:r>
              <a:rPr lang="en-GB" sz="1200" dirty="0">
                <a:latin typeface="Courier New" panose="02070309020205020404" pitchFamily="49" charset="0"/>
              </a:rPr>
              <a:t>(holder, balance) {</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override fun </a:t>
            </a:r>
            <a:r>
              <a:rPr lang="en-GB" sz="1200" dirty="0" err="1">
                <a:latin typeface="Courier New" panose="02070309020205020404" pitchFamily="49" charset="0"/>
              </a:rPr>
              <a:t>toString</a:t>
            </a:r>
            <a:r>
              <a:rPr lang="en-GB" sz="1200" dirty="0">
                <a:latin typeface="Courier New" panose="02070309020205020404" pitchFamily="49" charset="0"/>
              </a:rPr>
              <a:t>(): String {</a:t>
            </a:r>
          </a:p>
          <a:p>
            <a:pPr defTabSz="739775">
              <a:defRPr/>
            </a:pPr>
            <a:r>
              <a:rPr lang="en-GB" sz="1200" dirty="0">
                <a:latin typeface="Courier New" panose="02070309020205020404" pitchFamily="49" charset="0"/>
              </a:rPr>
              <a:t>        return </a:t>
            </a:r>
            <a:r>
              <a:rPr lang="en-GB" sz="1200" b="1" dirty="0" err="1">
                <a:solidFill>
                  <a:srgbClr val="FF0000"/>
                </a:solidFill>
                <a:latin typeface="Courier New" panose="02070309020205020404" pitchFamily="49" charset="0"/>
              </a:rPr>
              <a:t>super.toString</a:t>
            </a:r>
            <a:r>
              <a:rPr lang="en-GB" sz="1200" b="1" dirty="0">
                <a:solidFill>
                  <a:srgbClr val="FF0000"/>
                </a:solidFill>
                <a:latin typeface="Courier New" panose="02070309020205020404" pitchFamily="49" charset="0"/>
              </a:rPr>
              <a:t>()</a:t>
            </a:r>
            <a:r>
              <a:rPr lang="en-GB" sz="1200" dirty="0">
                <a:latin typeface="Courier New" panose="02070309020205020404" pitchFamily="49" charset="0"/>
              </a:rPr>
              <a:t> + ", interest rate $</a:t>
            </a:r>
            <a:r>
              <a:rPr lang="en-GB" sz="1200" dirty="0" err="1">
                <a:latin typeface="Courier New" panose="02070309020205020404" pitchFamily="49" charset="0"/>
              </a:rPr>
              <a:t>interestRate</a:t>
            </a:r>
            <a:r>
              <a:rPr lang="en-GB" sz="1200" dirty="0">
                <a:latin typeface="Courier New" panose="02070309020205020404" pitchFamily="49" charset="0"/>
              </a:rPr>
              <a:t>"</a:t>
            </a:r>
          </a:p>
          <a:p>
            <a:pPr defTabSz="739775">
              <a:defRPr/>
            </a:pPr>
            <a:r>
              <a:rPr lang="en-GB" sz="1200" dirty="0">
                <a:latin typeface="Courier New" panose="02070309020205020404" pitchFamily="49" charset="0"/>
              </a:rPr>
              <a:t>    }</a:t>
            </a:r>
          </a:p>
          <a:p>
            <a:pPr defTabSz="739775">
              <a:defRPr/>
            </a:pPr>
            <a:r>
              <a:rPr lang="en-GB" sz="1200" dirty="0">
                <a:latin typeface="Courier New" panose="02070309020205020404" pitchFamily="49" charset="0"/>
              </a:rPr>
              <a:t>}</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fun main() {</a:t>
            </a:r>
          </a:p>
          <a:p>
            <a:pPr defTabSz="739775">
              <a:defRPr/>
            </a:pPr>
            <a:r>
              <a:rPr lang="en-GB" sz="1200" dirty="0">
                <a:latin typeface="Courier New" panose="02070309020205020404" pitchFamily="49" charset="0"/>
              </a:rPr>
              <a:t>    var ba1 = </a:t>
            </a:r>
            <a:r>
              <a:rPr lang="en-GB" sz="1200" dirty="0" err="1">
                <a:latin typeface="Courier New" panose="02070309020205020404" pitchFamily="49" charset="0"/>
              </a:rPr>
              <a:t>BankAccount</a:t>
            </a:r>
            <a:r>
              <a:rPr lang="en-GB" sz="1200" dirty="0">
                <a:latin typeface="Courier New" panose="02070309020205020404" pitchFamily="49" charset="0"/>
              </a:rPr>
              <a:t>("Fred", 100.0)</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(ba1)</a:t>
            </a:r>
          </a:p>
          <a:p>
            <a:pPr defTabSz="739775">
              <a:defRPr/>
            </a:pPr>
            <a:endParaRPr lang="en-GB" sz="1200" dirty="0">
              <a:latin typeface="Courier New" panose="02070309020205020404" pitchFamily="49" charset="0"/>
            </a:endParaRPr>
          </a:p>
          <a:p>
            <a:pPr defTabSz="739775">
              <a:defRPr/>
            </a:pPr>
            <a:r>
              <a:rPr lang="en-GB" sz="1200" dirty="0">
                <a:latin typeface="Courier New" panose="02070309020205020404" pitchFamily="49" charset="0"/>
              </a:rPr>
              <a:t>    var sa1 = </a:t>
            </a:r>
            <a:r>
              <a:rPr lang="en-GB" sz="1200" dirty="0" err="1">
                <a:latin typeface="Courier New" panose="02070309020205020404" pitchFamily="49" charset="0"/>
              </a:rPr>
              <a:t>SavingsAccount</a:t>
            </a:r>
            <a:r>
              <a:rPr lang="en-GB" sz="1200" dirty="0">
                <a:latin typeface="Courier New" panose="02070309020205020404" pitchFamily="49" charset="0"/>
              </a:rPr>
              <a:t>("Wilma", 200.0, 1.25)</a:t>
            </a:r>
          </a:p>
          <a:p>
            <a:pPr defTabSz="739775">
              <a:defRPr/>
            </a:pPr>
            <a:r>
              <a:rPr lang="en-GB" sz="1200" dirty="0">
                <a:latin typeface="Courier New" panose="02070309020205020404" pitchFamily="49" charset="0"/>
              </a:rPr>
              <a:t>    </a:t>
            </a:r>
            <a:r>
              <a:rPr lang="en-GB" sz="1200" dirty="0" err="1">
                <a:latin typeface="Courier New" panose="02070309020205020404" pitchFamily="49" charset="0"/>
              </a:rPr>
              <a:t>println</a:t>
            </a:r>
            <a:r>
              <a:rPr lang="en-GB" sz="1200" dirty="0">
                <a:latin typeface="Courier New" panose="02070309020205020404" pitchFamily="49" charset="0"/>
              </a:rPr>
              <a:t>(sa1)</a:t>
            </a:r>
          </a:p>
          <a:p>
            <a:pPr defTabSz="739775">
              <a:defRPr/>
            </a:pPr>
            <a:r>
              <a:rPr lang="en-GB" sz="1200" dirty="0">
                <a:latin typeface="Courier New" panose="02070309020205020404" pitchFamily="49" charset="0"/>
              </a:rPr>
              <a:t>}</a:t>
            </a:r>
          </a:p>
        </p:txBody>
      </p:sp>
      <p:sp>
        <p:nvSpPr>
          <p:cNvPr id="11" name="TextBox 10">
            <a:extLst>
              <a:ext uri="{FF2B5EF4-FFF2-40B4-BE49-F238E27FC236}">
                <a16:creationId xmlns:a16="http://schemas.microsoft.com/office/drawing/2014/main" id="{1140F62A-64FA-4804-92C5-BED825A33285}"/>
              </a:ext>
            </a:extLst>
          </p:cNvPr>
          <p:cNvSpPr txBox="1"/>
          <p:nvPr/>
        </p:nvSpPr>
        <p:spPr>
          <a:xfrm>
            <a:off x="6273721" y="6268207"/>
            <a:ext cx="2509020" cy="276999"/>
          </a:xfrm>
          <a:prstGeom prst="rect">
            <a:avLst/>
          </a:prstGeom>
          <a:noFill/>
        </p:spPr>
        <p:txBody>
          <a:bodyPr wrap="none" rtlCol="0">
            <a:spAutoFit/>
          </a:bodyPr>
          <a:lstStyle/>
          <a:p>
            <a:pPr algn="r"/>
            <a:r>
              <a:rPr lang="en-GB" sz="1200" b="1" dirty="0">
                <a:solidFill>
                  <a:srgbClr val="0909C3"/>
                </a:solidFill>
                <a:latin typeface="Courier New" panose="02070309020205020404" pitchFamily="49" charset="0"/>
              </a:rPr>
              <a:t>inheritance.demo5 package</a:t>
            </a:r>
          </a:p>
        </p:txBody>
      </p:sp>
    </p:spTree>
    <p:extLst>
      <p:ext uri="{BB962C8B-B14F-4D97-AF65-F5344CB8AC3E}">
        <p14:creationId xmlns:p14="http://schemas.microsoft.com/office/powerpoint/2010/main" val="3082937800"/>
      </p:ext>
    </p:extLst>
  </p:cSld>
  <p:clrMapOvr>
    <a:masterClrMapping/>
  </p:clrMapOvr>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3771</TotalTime>
  <Words>5904</Words>
  <Application>Microsoft Office PowerPoint</Application>
  <PresentationFormat>On-screen Show (4:3)</PresentationFormat>
  <Paragraphs>865</Paragraphs>
  <Slides>41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Bahnschrift</vt:lpstr>
      <vt:lpstr>Calibri</vt:lpstr>
      <vt:lpstr>Courier New</vt:lpstr>
      <vt:lpstr>Open Sans</vt:lpstr>
      <vt:lpstr>Tahoma</vt:lpstr>
      <vt:lpstr>Wingdings</vt:lpstr>
      <vt:lpstr>1_Blends</vt:lpstr>
      <vt:lpstr>Inheritance and Interfaces</vt:lpstr>
      <vt:lpstr>Contents</vt:lpstr>
      <vt:lpstr>1. Inheritance Essentials</vt:lpstr>
      <vt:lpstr>The Kotlin Unified Inheritance Hierarchy</vt:lpstr>
      <vt:lpstr>The Any Class</vt:lpstr>
      <vt:lpstr>Defining a Superclass and Subclass</vt:lpstr>
      <vt:lpstr>Implementing Constructors</vt:lpstr>
      <vt:lpstr>Member Visibility</vt:lpstr>
      <vt:lpstr>Accessing Superclass Members</vt:lpstr>
      <vt:lpstr>Defining Overridable Functions and Properties</vt:lpstr>
      <vt:lpstr>Overriding Functions and Properties (1 of 3)</vt:lpstr>
      <vt:lpstr>Overriding Functions and Properties (2 of 3)</vt:lpstr>
      <vt:lpstr>Overriding Functions and Properties (3 of 3)</vt:lpstr>
      <vt:lpstr>2. Additional Inheritance Techniques</vt:lpstr>
      <vt:lpstr>The Liskov Substitution Principle</vt:lpstr>
      <vt:lpstr>Polymorphism in Action</vt:lpstr>
      <vt:lpstr>Type Checking</vt:lpstr>
      <vt:lpstr>Defining an Abstract Class</vt:lpstr>
      <vt:lpstr>Defining Abstract Functions and Properties </vt:lpstr>
      <vt:lpstr>Defining a Sealed Class (1 of 2)</vt:lpstr>
      <vt:lpstr>Defining a Sealed Class (2 of 2)</vt:lpstr>
      <vt:lpstr>3. Interface Essentials</vt:lpstr>
      <vt:lpstr>Overview of Interfaces in Kotlin</vt:lpstr>
      <vt:lpstr>Defining an Interface</vt:lpstr>
      <vt:lpstr>Implementing an Interface</vt:lpstr>
      <vt:lpstr>Interfaces and Polymorphism</vt:lpstr>
      <vt:lpstr>4. Interface Additional Techniques</vt:lpstr>
      <vt:lpstr>Interface Inheritance</vt:lpstr>
      <vt:lpstr>Implementing Multiple Interfaces</vt:lpstr>
      <vt:lpstr>Cross-Casting</vt:lpstr>
      <vt:lpstr>Special Cases (1 of 3)</vt:lpstr>
      <vt:lpstr>Special Cases (2 of 3)</vt:lpstr>
      <vt:lpstr>Special Cases (3 of 3)</vt:lpstr>
      <vt:lpstr>Any Questions?</vt:lpstr>
      <vt:lpstr>Annex: Inheritance and Generics</vt:lpstr>
      <vt:lpstr>Specifying a Generic Type Constraint</vt:lpstr>
      <vt:lpstr>Overview of Variance</vt:lpstr>
      <vt:lpstr>Understanding Covariance (1 of 2)</vt:lpstr>
      <vt:lpstr>Understanding Covariance (2 of 2)</vt:lpstr>
      <vt:lpstr>Understanding Contravariance (1 of 2)</vt:lpstr>
      <vt:lpstr>Understanding Contravariance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C++11 New Features</dc:title>
  <dc:creator>Julian Templeman</dc:creator>
  <cp:lastModifiedBy>Andy Olsen</cp:lastModifiedBy>
  <cp:revision>176</cp:revision>
  <dcterms:created xsi:type="dcterms:W3CDTF">2013-11-10T11:46:39Z</dcterms:created>
  <dcterms:modified xsi:type="dcterms:W3CDTF">2024-05-16T11:57:07Z</dcterms:modified>
</cp:coreProperties>
</file>