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91" r:id="rId2"/>
    <p:sldId id="392" r:id="rId3"/>
    <p:sldId id="394" r:id="rId4"/>
    <p:sldId id="367" r:id="rId5"/>
    <p:sldId id="370" r:id="rId6"/>
    <p:sldId id="373" r:id="rId7"/>
    <p:sldId id="424" r:id="rId8"/>
    <p:sldId id="397" r:id="rId9"/>
    <p:sldId id="425" r:id="rId10"/>
    <p:sldId id="398" r:id="rId11"/>
    <p:sldId id="401" r:id="rId12"/>
    <p:sldId id="427" r:id="rId13"/>
    <p:sldId id="428" r:id="rId14"/>
    <p:sldId id="429" r:id="rId15"/>
    <p:sldId id="430" r:id="rId16"/>
    <p:sldId id="426" r:id="rId17"/>
    <p:sldId id="402" r:id="rId18"/>
    <p:sldId id="404" r:id="rId19"/>
    <p:sldId id="405" r:id="rId20"/>
    <p:sldId id="407" r:id="rId21"/>
    <p:sldId id="406" r:id="rId22"/>
    <p:sldId id="408" r:id="rId23"/>
    <p:sldId id="409" r:id="rId24"/>
    <p:sldId id="410" r:id="rId25"/>
    <p:sldId id="411" r:id="rId26"/>
    <p:sldId id="412" r:id="rId27"/>
    <p:sldId id="417" r:id="rId28"/>
    <p:sldId id="418" r:id="rId29"/>
    <p:sldId id="419" r:id="rId30"/>
    <p:sldId id="431" r:id="rId31"/>
    <p:sldId id="421" r:id="rId32"/>
    <p:sldId id="422" r:id="rId33"/>
    <p:sldId id="39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2">
          <p15:clr>
            <a:srgbClr val="A4A3A4"/>
          </p15:clr>
        </p15:guide>
        <p15:guide id="2" pos="3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1" autoAdjust="0"/>
    <p:restoredTop sz="86434" autoAdjust="0"/>
  </p:normalViewPr>
  <p:slideViewPr>
    <p:cSldViewPr snapToGrid="0" snapToObjects="1">
      <p:cViewPr varScale="1">
        <p:scale>
          <a:sx n="90" d="100"/>
          <a:sy n="90" d="100"/>
        </p:scale>
        <p:origin x="1099" y="40"/>
      </p:cViewPr>
      <p:guideLst>
        <p:guide orient="horz" pos="1042"/>
        <p:guide pos="328"/>
      </p:guideLst>
    </p:cSldViewPr>
  </p:slideViewPr>
  <p:outlineViewPr>
    <p:cViewPr>
      <p:scale>
        <a:sx n="33" d="100"/>
        <a:sy n="33" d="100"/>
      </p:scale>
      <p:origin x="0" y="5389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9" d="100"/>
        <a:sy n="109" d="100"/>
      </p:scale>
      <p:origin x="0" y="-6294"/>
    </p:cViewPr>
  </p:sorterViewPr>
  <p:notesViewPr>
    <p:cSldViewPr snapToGrid="0" snapToObjects="1" showGuides="1">
      <p:cViewPr varScale="1">
        <p:scale>
          <a:sx n="75" d="100"/>
          <a:sy n="75" d="100"/>
        </p:scale>
        <p:origin x="2631" y="5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Functional Programming (FP)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</p:spTree>
    <p:extLst>
      <p:ext uri="{BB962C8B-B14F-4D97-AF65-F5344CB8AC3E}">
        <p14:creationId xmlns:p14="http://schemas.microsoft.com/office/powerpoint/2010/main" val="314005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Functional Programming (FP)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9306" y="4241292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5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24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94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15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64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01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23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3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3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00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28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2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0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2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9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3138E2B-A587-4D2A-BFD4-638BE0E380A1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2C6D5E-7B6C-477A-BB73-FB22C08876CA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5DC719-D407-4699-A9F4-FC508F0B9D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F30071-4F46-4BB5-8628-3722C4A579C0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5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293" y="1076120"/>
            <a:ext cx="8094095" cy="1360488"/>
          </a:xfrm>
        </p:spPr>
        <p:txBody>
          <a:bodyPr/>
          <a:lstStyle/>
          <a:p>
            <a:r>
              <a:rPr lang="en-GB"/>
              <a:t>Functional Programming (FP)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93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Either of the following syntaxes is fine: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Multi-Statement Lambda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4029641"/>
            <a:ext cx="7950200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op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fun(a: Int, b: Int) : String {      // Anon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func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explicit return type.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if (a &gt; b)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return "$a is bigger"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else if (a &lt; b)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return "$b is bigger"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else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return "$a and $b are a dead heat"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result = op(19, 1)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(result)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59A46-B335-4178-90BF-C678B843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5247"/>
            <a:ext cx="7950200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op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 a: Int, b: Int -&gt;                 // Lambda, implicit return type.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if (a &gt; b)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"$a is bigger"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else if (a &lt; b)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"$b is bigger"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else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"$a and $b are a dead heat"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result = op(19, 1)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78537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</a:rPr>
              <a:t>it</a:t>
            </a:r>
            <a:r>
              <a:rPr lang="en-GB" dirty="0"/>
              <a:t> for a single lambda argument</a:t>
            </a:r>
          </a:p>
          <a:p>
            <a:pPr eaLnBrk="1" hangingPunct="1"/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</a:rPr>
              <a:t>_</a:t>
            </a:r>
            <a:r>
              <a:rPr lang="en-GB" dirty="0"/>
              <a:t> to skip a lambda argument</a:t>
            </a:r>
          </a:p>
          <a:p>
            <a:pPr eaLnBrk="1" hangingPunct="1"/>
            <a:r>
              <a:rPr lang="en-GB" dirty="0"/>
              <a:t>Using the trailing lambda syntax</a:t>
            </a:r>
          </a:p>
          <a:p>
            <a:pPr eaLnBrk="1" hangingPunct="1"/>
            <a:r>
              <a:rPr lang="en-GB" dirty="0"/>
              <a:t>Using method references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Kotlin Lambda Syntax Shortcuts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6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lambda that takes a single argument…</a:t>
            </a:r>
          </a:p>
          <a:p>
            <a:pPr lvl="1"/>
            <a:r>
              <a:rPr lang="en-GB" dirty="0"/>
              <a:t>You can access directly via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it</a:t>
            </a:r>
            <a:r>
              <a:rPr lang="en-GB" dirty="0"/>
              <a:t> (no need to declare the </a:t>
            </a:r>
            <a:r>
              <a:rPr lang="en-GB" dirty="0" err="1"/>
              <a:t>arg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This is widely used, it simplifies common lambda usage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The following two are equivalent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</a:rPr>
              <a:t>it</a:t>
            </a:r>
            <a:r>
              <a:rPr lang="en-GB" dirty="0"/>
              <a:t> for a Single Lambda Argument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663710"/>
            <a:ext cx="7950200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typealias </a:t>
            </a:r>
            <a:r>
              <a:rPr lang="en-GB" sz="1200" dirty="0" err="1">
                <a:latin typeface="Courier New" panose="02070309020205020404" pitchFamily="49" charset="0"/>
              </a:rPr>
              <a:t>UnaryIntOperator</a:t>
            </a:r>
            <a:r>
              <a:rPr lang="en-GB" sz="1200" dirty="0">
                <a:latin typeface="Courier New" panose="02070309020205020404" pitchFamily="49" charset="0"/>
              </a:rPr>
              <a:t> = (Int) -&gt; Int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myLambda1: </a:t>
            </a:r>
            <a:r>
              <a:rPr lang="en-GB" sz="1200" dirty="0" err="1">
                <a:latin typeface="Courier New" panose="02070309020205020404" pitchFamily="49" charset="0"/>
              </a:rPr>
              <a:t>UnaryIntOperator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 n -&gt; n * n }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(myLambda1(5))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myLambda2: </a:t>
            </a:r>
            <a:r>
              <a:rPr lang="en-GB" sz="1200" dirty="0" err="1">
                <a:latin typeface="Courier New" panose="02070309020205020404" pitchFamily="49" charset="0"/>
              </a:rPr>
              <a:t>UnaryIntOperator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 it * it }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(myLambda2(5))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8EB9B-21BE-46C6-8C55-2C3453BE633D}"/>
              </a:ext>
            </a:extLst>
          </p:cNvPr>
          <p:cNvSpPr txBox="1"/>
          <p:nvPr/>
        </p:nvSpPr>
        <p:spPr>
          <a:xfrm>
            <a:off x="7219948" y="4942726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DemoLambdas2.kt</a:t>
            </a:r>
          </a:p>
        </p:txBody>
      </p:sp>
    </p:spTree>
    <p:extLst>
      <p:ext uri="{BB962C8B-B14F-4D97-AF65-F5344CB8AC3E}">
        <p14:creationId xmlns:p14="http://schemas.microsoft.com/office/powerpoint/2010/main" val="48364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lambda receives an </a:t>
            </a:r>
            <a:r>
              <a:rPr lang="en-GB" dirty="0" err="1"/>
              <a:t>arg</a:t>
            </a:r>
            <a:r>
              <a:rPr lang="en-GB" dirty="0"/>
              <a:t> it doesn't care about:</a:t>
            </a:r>
          </a:p>
          <a:p>
            <a:pPr lvl="1"/>
            <a:r>
              <a:rPr lang="en-GB" dirty="0"/>
              <a:t>Declare the argument with </a:t>
            </a:r>
            <a:r>
              <a:rPr lang="en-GB" dirty="0">
                <a:latin typeface="Courier New" panose="02070309020205020404" pitchFamily="49" charset="0"/>
              </a:rPr>
              <a:t>_</a:t>
            </a:r>
          </a:p>
          <a:p>
            <a:pPr lvl="1"/>
            <a:r>
              <a:rPr lang="en-GB" dirty="0"/>
              <a:t>Indicates the argument is skipped, i.e. not used in lambda body</a:t>
            </a:r>
          </a:p>
          <a:p>
            <a:pPr lvl="1"/>
            <a:r>
              <a:rPr lang="en-GB" dirty="0"/>
              <a:t>Helps to describe intent in your code  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</a:rPr>
              <a:t>_</a:t>
            </a:r>
            <a:r>
              <a:rPr lang="en-GB" dirty="0"/>
              <a:t> to Skip a Lambda Argument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668534"/>
            <a:ext cx="7950200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typealias </a:t>
            </a:r>
            <a:r>
              <a:rPr lang="en-GB" sz="1200" dirty="0" err="1">
                <a:latin typeface="Courier New" panose="02070309020205020404" pitchFamily="49" charset="0"/>
              </a:rPr>
              <a:t>BinaryDoubleOperator</a:t>
            </a:r>
            <a:r>
              <a:rPr lang="en-GB" sz="1200" dirty="0">
                <a:latin typeface="Courier New" panose="02070309020205020404" pitchFamily="49" charset="0"/>
              </a:rPr>
              <a:t> = (Double, Double) -&gt; Double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myLambda1: </a:t>
            </a:r>
            <a:r>
              <a:rPr lang="en-GB" sz="1200" dirty="0" err="1">
                <a:latin typeface="Courier New" panose="02070309020205020404" pitchFamily="49" charset="0"/>
              </a:rPr>
              <a:t>BinaryDoubleOperator</a:t>
            </a:r>
            <a:r>
              <a:rPr lang="en-GB" sz="1200" dirty="0">
                <a:latin typeface="Courier New" panose="02070309020205020404" pitchFamily="49" charset="0"/>
              </a:rPr>
              <a:t> = {a, b -&gt; a + b}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(myLambda1(2.0, 3.0))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myLambda2: </a:t>
            </a:r>
            <a:r>
              <a:rPr lang="en-GB" sz="1200" dirty="0" err="1">
                <a:latin typeface="Courier New" panose="02070309020205020404" pitchFamily="49" charset="0"/>
              </a:rPr>
              <a:t>BinaryDoubleOperator</a:t>
            </a:r>
            <a:r>
              <a:rPr lang="en-GB" sz="1200" dirty="0">
                <a:latin typeface="Courier New" panose="02070309020205020404" pitchFamily="49" charset="0"/>
              </a:rPr>
              <a:t> = 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GB" sz="1200" dirty="0">
                <a:latin typeface="Courier New" panose="02070309020205020404" pitchFamily="49" charset="0"/>
              </a:rPr>
              <a:t>, b -&gt; 1000 + b}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(myLambda2(2.0, 3.0))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myLambda3: </a:t>
            </a:r>
            <a:r>
              <a:rPr lang="en-GB" sz="1200" dirty="0" err="1">
                <a:latin typeface="Courier New" panose="02070309020205020404" pitchFamily="49" charset="0"/>
              </a:rPr>
              <a:t>BinaryDoubleOperator</a:t>
            </a:r>
            <a:r>
              <a:rPr lang="en-GB" sz="1200" dirty="0">
                <a:latin typeface="Courier New" panose="02070309020205020404" pitchFamily="49" charset="0"/>
              </a:rPr>
              <a:t> = {a,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GB" sz="1200" dirty="0">
                <a:latin typeface="Courier New" panose="02070309020205020404" pitchFamily="49" charset="0"/>
              </a:rPr>
              <a:t> -&gt; 1000 + a}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(myLambda3(2.0, 3.0))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myLambda4: </a:t>
            </a:r>
            <a:r>
              <a:rPr lang="en-GB" sz="1200" dirty="0" err="1">
                <a:latin typeface="Courier New" panose="02070309020205020404" pitchFamily="49" charset="0"/>
              </a:rPr>
              <a:t>BinaryDoubleOperator</a:t>
            </a:r>
            <a:r>
              <a:rPr lang="en-GB" sz="1200" dirty="0">
                <a:latin typeface="Courier New" panose="02070309020205020404" pitchFamily="49" charset="0"/>
              </a:rPr>
              <a:t> = {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GB" sz="1200" dirty="0">
                <a:latin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GB" sz="1200" dirty="0">
                <a:latin typeface="Courier New" panose="02070309020205020404" pitchFamily="49" charset="0"/>
              </a:rPr>
              <a:t> -&gt; 42.0}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(myLambda4(2.0, 3.0))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8EB9B-21BE-46C6-8C55-2C3453BE633D}"/>
              </a:ext>
            </a:extLst>
          </p:cNvPr>
          <p:cNvSpPr txBox="1"/>
          <p:nvPr/>
        </p:nvSpPr>
        <p:spPr>
          <a:xfrm>
            <a:off x="7219948" y="606983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DemoLambdas2.kt</a:t>
            </a:r>
          </a:p>
        </p:txBody>
      </p:sp>
    </p:spTree>
    <p:extLst>
      <p:ext uri="{BB962C8B-B14F-4D97-AF65-F5344CB8AC3E}">
        <p14:creationId xmlns:p14="http://schemas.microsoft.com/office/powerpoint/2010/main" val="49963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functions take another function as an argument</a:t>
            </a:r>
          </a:p>
          <a:p>
            <a:pPr lvl="1"/>
            <a:r>
              <a:rPr lang="en-GB" dirty="0"/>
              <a:t>You can pass a lambda as a parameter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simplify the syntax by using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it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If the lambda is the last </a:t>
            </a:r>
            <a:r>
              <a:rPr lang="en-GB" dirty="0" err="1"/>
              <a:t>arg</a:t>
            </a:r>
            <a:r>
              <a:rPr lang="en-GB" dirty="0"/>
              <a:t>, you can further simplify by using the "trailing lambda syntax"</a:t>
            </a:r>
          </a:p>
          <a:p>
            <a:pPr lvl="1"/>
            <a:r>
              <a:rPr lang="en-GB" dirty="0"/>
              <a:t>Define the lambda after (i.e. outside) the function call </a:t>
            </a:r>
            <a:r>
              <a:rPr lang="en-GB" dirty="0" err="1"/>
              <a:t>parens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the Trailing Lambda Syntax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644882"/>
            <a:ext cx="795020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nums.forEach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(it)}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FA084-DD57-4E02-A890-421E1685C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45741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nums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arrayOf</a:t>
            </a:r>
            <a:r>
              <a:rPr lang="en-GB" sz="1200" dirty="0">
                <a:latin typeface="Courier New" panose="02070309020205020404" pitchFamily="49" charset="0"/>
              </a:rPr>
              <a:t>(3, 12, 19, 1, 2, 7, 5, 10)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nums.forEach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{e -&gt;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(e)}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66199-7E7B-4F43-8813-976889759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54657"/>
            <a:ext cx="795020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nums.forEach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(it)}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8EB9B-21BE-46C6-8C55-2C3453BE633D}"/>
              </a:ext>
            </a:extLst>
          </p:cNvPr>
          <p:cNvSpPr txBox="1"/>
          <p:nvPr/>
        </p:nvSpPr>
        <p:spPr>
          <a:xfrm>
            <a:off x="7310439" y="600315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DemoLambdas2.kt</a:t>
            </a:r>
          </a:p>
        </p:txBody>
      </p:sp>
    </p:spTree>
    <p:extLst>
      <p:ext uri="{BB962C8B-B14F-4D97-AF65-F5344CB8AC3E}">
        <p14:creationId xmlns:p14="http://schemas.microsoft.com/office/powerpoint/2010/main" val="347603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method references in Kotlin, as in Java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The following two are equivalent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Method References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66199-7E7B-4F43-8813-976889759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9" y="2927109"/>
            <a:ext cx="8297862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friends = </a:t>
            </a:r>
            <a:r>
              <a:rPr lang="en-GB" sz="1200" dirty="0" err="1">
                <a:latin typeface="Courier New" panose="02070309020205020404" pitchFamily="49" charset="0"/>
              </a:rPr>
              <a:t>arrayOf</a:t>
            </a:r>
            <a:r>
              <a:rPr lang="en-GB" sz="1200" dirty="0">
                <a:latin typeface="Courier New" panose="02070309020205020404" pitchFamily="49" charset="0"/>
              </a:rPr>
              <a:t>("Sleepy", "Dopey", "Happy", "Sneezy", "Doc", "Grumpy", "Bashful")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result1 = </a:t>
            </a:r>
            <a:r>
              <a:rPr lang="en-GB" sz="1200" dirty="0" err="1">
                <a:latin typeface="Courier New" panose="02070309020205020404" pitchFamily="49" charset="0"/>
              </a:rPr>
              <a:t>friends.map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{s -&gt;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s.length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</a:rPr>
              <a:t>    // Pass a lambda into map().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(result1)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result2 = </a:t>
            </a:r>
            <a:r>
              <a:rPr lang="en-GB" sz="1200" dirty="0" err="1">
                <a:latin typeface="Courier New" panose="02070309020205020404" pitchFamily="49" charset="0"/>
              </a:rPr>
              <a:t>friends.map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String::length</a:t>
            </a:r>
            <a:r>
              <a:rPr lang="en-GB" sz="1200" dirty="0">
                <a:latin typeface="Courier New" panose="02070309020205020404" pitchFamily="49" charset="0"/>
              </a:rPr>
              <a:t>)   // Pass a method reference into map().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(result2)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8EB9B-21BE-46C6-8C55-2C3453BE633D}"/>
              </a:ext>
            </a:extLst>
          </p:cNvPr>
          <p:cNvSpPr txBox="1"/>
          <p:nvPr/>
        </p:nvSpPr>
        <p:spPr>
          <a:xfrm>
            <a:off x="7281866" y="45998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DemoLambdas2.kt</a:t>
            </a:r>
          </a:p>
        </p:txBody>
      </p:sp>
    </p:spTree>
    <p:extLst>
      <p:ext uri="{BB962C8B-B14F-4D97-AF65-F5344CB8AC3E}">
        <p14:creationId xmlns:p14="http://schemas.microsoft.com/office/powerpoint/2010/main" val="419523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higher order functions</a:t>
            </a:r>
          </a:p>
          <a:p>
            <a:pPr eaLnBrk="1" hangingPunct="1"/>
            <a:r>
              <a:rPr lang="en-GB" dirty="0"/>
              <a:t>Passing a function into a function</a:t>
            </a:r>
          </a:p>
          <a:p>
            <a:pPr eaLnBrk="1" hangingPunct="1"/>
            <a:r>
              <a:rPr lang="en-GB" dirty="0"/>
              <a:t>Returning a function from a function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Higher-Order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08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What is a higher-order function?</a:t>
            </a:r>
          </a:p>
          <a:p>
            <a:pPr lvl="1" eaLnBrk="1" hangingPunct="1"/>
            <a:r>
              <a:rPr lang="en-GB"/>
              <a:t>It's a function that takes a function as a parameter, or returns a function as a result, or both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Why pass a function into a function?</a:t>
            </a:r>
          </a:p>
          <a:p>
            <a:pPr lvl="1" eaLnBrk="1" hangingPunct="1"/>
            <a:r>
              <a:rPr lang="en-GB"/>
              <a:t>To specify the operation/algorithm to be performed inside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Why return a function from a function?</a:t>
            </a:r>
          </a:p>
          <a:p>
            <a:pPr lvl="1" eaLnBrk="1" hangingPunct="1"/>
            <a:r>
              <a:rPr lang="en-GB"/>
              <a:t>To specify an operation you want the client to perform later</a:t>
            </a:r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 of Higher-Order Functions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9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 function that takes another function as an </a:t>
            </a:r>
            <a:r>
              <a:rPr lang="en-GB" dirty="0" err="1"/>
              <a:t>arg</a:t>
            </a:r>
            <a:r>
              <a:rPr lang="en-GB" dirty="0"/>
              <a:t>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Here's the equivalent, using a type alias for readability: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Client code, using various syntax: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Passing a Function into a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258464"/>
            <a:ext cx="7950200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evaluateAndDisplayV1(10, 5,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{a, b -&gt; a * b}</a:t>
            </a:r>
            <a:r>
              <a:rPr lang="en-GB" sz="1200" dirty="0">
                <a:latin typeface="Courier New" panose="02070309020205020404" pitchFamily="49" charset="0"/>
              </a:rPr>
              <a:t>)   // Ditto for evaluateAndDisplayV2.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evaluateAndDisplayV1(10, 5)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{a, b -&gt; a * b}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evaluateAndDisplayV1(10, 5)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a, b -&gt; a * b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692152"/>
            <a:ext cx="7950200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evaluateAndDisplayV1(num1: Int, num2: Int,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f: (Int, Int) -&gt; Int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result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f(num1, num2)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("Result is $result")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3282572"/>
            <a:ext cx="7950200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typealias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BinaryIntOperator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(Int, Int) -&gt; Int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evaluateAndDisplayV2(num1: Int, num2: Int,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f: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BinaryIntOperator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result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f(num1, num2)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("Result is $result")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22F67-8ACE-4296-A486-8B01CDAB07CE}"/>
              </a:ext>
            </a:extLst>
          </p:cNvPr>
          <p:cNvSpPr txBox="1"/>
          <p:nvPr/>
        </p:nvSpPr>
        <p:spPr>
          <a:xfrm>
            <a:off x="7219948" y="6360340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DemoLambdas3.kt</a:t>
            </a:r>
          </a:p>
        </p:txBody>
      </p:sp>
    </p:spTree>
    <p:extLst>
      <p:ext uri="{BB962C8B-B14F-4D97-AF65-F5344CB8AC3E}">
        <p14:creationId xmlns:p14="http://schemas.microsoft.com/office/powerpoint/2010/main" val="113331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This function takes / returns </a:t>
            </a:r>
            <a:r>
              <a:rPr lang="en-GB" dirty="0" err="1">
                <a:latin typeface="Courier New" panose="02070309020205020404" pitchFamily="49" charset="0"/>
              </a:rPr>
              <a:t>IntPredicate</a:t>
            </a:r>
            <a:r>
              <a:rPr lang="en-GB" dirty="0"/>
              <a:t> functions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</a:rPr>
              <a:t>IntPredicate</a:t>
            </a:r>
            <a:r>
              <a:rPr lang="en-GB" dirty="0"/>
              <a:t> is a handy type alias we defined</a:t>
            </a:r>
          </a:p>
          <a:p>
            <a:pPr lvl="1" eaLnBrk="1" hangingPunct="1"/>
            <a:r>
              <a:rPr lang="en-GB" dirty="0"/>
              <a:t>It represents a function that takes </a:t>
            </a:r>
            <a:r>
              <a:rPr lang="en-GB" dirty="0">
                <a:latin typeface="Courier New" panose="02070309020205020404" pitchFamily="49" charset="0"/>
              </a:rPr>
              <a:t>Int</a:t>
            </a:r>
            <a:r>
              <a:rPr lang="en-GB" dirty="0"/>
              <a:t> and returns </a:t>
            </a:r>
            <a:r>
              <a:rPr lang="en-GB" dirty="0">
                <a:latin typeface="Courier New" panose="02070309020205020404" pitchFamily="49" charset="0"/>
              </a:rPr>
              <a:t>Boolean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Client code: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Returning a Function from a Function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4376789"/>
            <a:ext cx="7950200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isOdd</a:t>
            </a:r>
            <a:r>
              <a:rPr lang="en-GB" sz="1200" dirty="0">
                <a:latin typeface="Courier New" panose="02070309020205020404" pitchFamily="49" charset="0"/>
              </a:rPr>
              <a:t> = { n: Int -&gt; n % 2 != 0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isNeg</a:t>
            </a:r>
            <a:r>
              <a:rPr lang="en-GB" sz="1200" dirty="0">
                <a:latin typeface="Courier New" panose="02070309020205020404" pitchFamily="49" charset="0"/>
              </a:rPr>
              <a:t> = { n: Int -&gt; n &lt; 0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isOddNeg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and(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isOdd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isNeg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  // Returns a function.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isOddNeg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(-12345)      // Invoke that function now.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("Is -12345 odd and negative? $result")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8200" y="2390139"/>
            <a:ext cx="795020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typealias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IntPredicate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(Int) -&gt; Boolean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and(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test1: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IntPredicate</a:t>
            </a:r>
            <a:r>
              <a:rPr lang="en-GB" sz="1200" dirty="0">
                <a:latin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test2: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IntPredicate</a:t>
            </a:r>
            <a:r>
              <a:rPr lang="en-GB" sz="1200" dirty="0">
                <a:latin typeface="Courier New" panose="02070309020205020404" pitchFamily="49" charset="0"/>
              </a:rPr>
              <a:t>) 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IntPredicate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return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{n -&gt; test1(n) &amp;&amp; test2(n)}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1405D-5908-4904-A0BD-1E75C48A84A5}"/>
              </a:ext>
            </a:extLst>
          </p:cNvPr>
          <p:cNvSpPr txBox="1"/>
          <p:nvPr/>
        </p:nvSpPr>
        <p:spPr>
          <a:xfrm>
            <a:off x="7219948" y="547830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DemoLambdas4.kt</a:t>
            </a:r>
          </a:p>
        </p:txBody>
      </p:sp>
    </p:spTree>
    <p:extLst>
      <p:ext uri="{BB962C8B-B14F-4D97-AF65-F5344CB8AC3E}">
        <p14:creationId xmlns:p14="http://schemas.microsoft.com/office/powerpoint/2010/main" val="14410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Getting started with FP and lambdas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Kotlin lambda syntax shortcuts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Higher-order functions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Additional techniques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Domain-Specific Languages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052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Closures</a:t>
            </a:r>
          </a:p>
          <a:p>
            <a:pPr eaLnBrk="1" hangingPunct="1"/>
            <a:r>
              <a:rPr lang="en-GB" dirty="0"/>
              <a:t>Function sequencing and composition</a:t>
            </a:r>
          </a:p>
          <a:p>
            <a:pPr eaLnBrk="1" hangingPunct="1"/>
            <a:r>
              <a:rPr lang="en-GB" dirty="0"/>
              <a:t>Recursion</a:t>
            </a:r>
          </a:p>
          <a:p>
            <a:pPr eaLnBrk="1" hangingPunct="1"/>
            <a:r>
              <a:rPr lang="en-GB" dirty="0"/>
              <a:t>Tail recursion</a:t>
            </a:r>
          </a:p>
          <a:p>
            <a:pPr eaLnBrk="1" hangingPunct="1"/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</a:rPr>
              <a:t>when</a:t>
            </a:r>
            <a:r>
              <a:rPr lang="en-GB" dirty="0"/>
              <a:t> with recursion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4. Additional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78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closure is a function that depends on variables declared outside the scope in which it is then used</a:t>
            </a:r>
          </a:p>
          <a:p>
            <a:pPr lvl="1"/>
            <a:r>
              <a:rPr lang="en-GB" dirty="0"/>
              <a:t>This is often used when returning functions</a:t>
            </a:r>
          </a:p>
          <a:p>
            <a:pPr lvl="1"/>
            <a:r>
              <a:rPr lang="en-GB" dirty="0"/>
              <a:t>The returned function retains access to state in outer scope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Closures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44370"/>
            <a:ext cx="7950200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/>
              </a:rPr>
              <a:t>typealias </a:t>
            </a:r>
            <a:r>
              <a:rPr lang="fr-FR" sz="1200" dirty="0" err="1">
                <a:latin typeface="Courier New" panose="02070309020205020404" pitchFamily="49" charset="0"/>
                <a:cs typeface="Courier New"/>
              </a:rPr>
              <a:t>StringConsumer</a:t>
            </a:r>
            <a:r>
              <a:rPr lang="fr-FR" sz="1200" dirty="0">
                <a:latin typeface="Courier New" panose="02070309020205020404" pitchFamily="49" charset="0"/>
                <a:cs typeface="Courier New"/>
              </a:rPr>
              <a:t> = (String) -&gt; Unit</a:t>
            </a:r>
          </a:p>
          <a:p>
            <a:endParaRPr lang="fr-FR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/>
              </a:rPr>
              <a:t>fun banner(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start: String, end: String</a:t>
            </a:r>
            <a:r>
              <a:rPr lang="fr-FR" sz="1200" dirty="0">
                <a:latin typeface="Courier New" panose="02070309020205020404" pitchFamily="49" charset="0"/>
                <a:cs typeface="Courier New"/>
              </a:rPr>
              <a:t>) : </a:t>
            </a:r>
            <a:r>
              <a:rPr lang="fr-FR" sz="1200" dirty="0" err="1">
                <a:latin typeface="Courier New" panose="02070309020205020404" pitchFamily="49" charset="0"/>
                <a:cs typeface="Courier New"/>
              </a:rPr>
              <a:t>StringConsumer</a:t>
            </a:r>
            <a:r>
              <a:rPr lang="fr-FR" sz="1200" dirty="0">
                <a:latin typeface="Courier New" panose="02070309020205020404" pitchFamily="49" charset="0"/>
                <a:cs typeface="Courier New"/>
              </a:rPr>
              <a:t> 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val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ts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=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java.time.LocalDateTime.now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/>
              </a:rPr>
              <a:t>    return { msg: String -&gt; </a:t>
            </a:r>
            <a:r>
              <a:rPr lang="fr-FR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fr-FR" sz="1200" dirty="0">
                <a:latin typeface="Courier New" panose="02070309020205020404" pitchFamily="49" charset="0"/>
                <a:cs typeface="Courier New"/>
              </a:rPr>
              <a:t>("$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ts</a:t>
            </a:r>
            <a:r>
              <a:rPr lang="fr-FR" sz="1200" dirty="0">
                <a:latin typeface="Courier New" panose="02070309020205020404" pitchFamily="49" charset="0"/>
                <a:cs typeface="Courier New"/>
              </a:rPr>
              <a:t> $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start</a:t>
            </a:r>
            <a:r>
              <a:rPr lang="fr-FR" sz="1200" dirty="0">
                <a:latin typeface="Courier New" panose="02070309020205020404" pitchFamily="49" charset="0"/>
                <a:cs typeface="Courier New"/>
              </a:rPr>
              <a:t> $msg $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end</a:t>
            </a:r>
            <a:r>
              <a:rPr lang="fr-FR" sz="1200" dirty="0">
                <a:latin typeface="Courier New" panose="02070309020205020404" pitchFamily="49" charset="0"/>
                <a:cs typeface="Courier New"/>
              </a:rPr>
              <a:t>") }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/>
              </a:rPr>
              <a:t>}</a:t>
            </a:r>
          </a:p>
          <a:p>
            <a:endParaRPr lang="fr-FR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/>
              </a:rPr>
              <a:t>fun main() 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/>
              </a:rPr>
              <a:t>    val </a:t>
            </a:r>
            <a:r>
              <a:rPr lang="fr-FR" sz="1200" dirty="0" err="1">
                <a:latin typeface="Courier New" panose="02070309020205020404" pitchFamily="49" charset="0"/>
                <a:cs typeface="Courier New"/>
              </a:rPr>
              <a:t>displayBannerFunc</a:t>
            </a:r>
            <a:r>
              <a:rPr lang="fr-FR" sz="1200" dirty="0">
                <a:latin typeface="Courier New" panose="02070309020205020404" pitchFamily="49" charset="0"/>
                <a:cs typeface="Courier New"/>
              </a:rPr>
              <a:t> = banner("[---", "---]")</a:t>
            </a:r>
          </a:p>
          <a:p>
            <a:endParaRPr lang="fr-FR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  <a:cs typeface="Courier New"/>
              </a:rPr>
              <a:t>displayBannerFunc</a:t>
            </a:r>
            <a:r>
              <a:rPr lang="fr-FR" sz="1200" dirty="0">
                <a:latin typeface="Courier New" panose="02070309020205020404" pitchFamily="49" charset="0"/>
                <a:cs typeface="Courier New"/>
              </a:rPr>
              <a:t>("Hello")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  <a:cs typeface="Courier New"/>
              </a:rPr>
              <a:t>Thread.sleep</a:t>
            </a:r>
            <a:r>
              <a:rPr lang="fr-FR" sz="1200" dirty="0">
                <a:latin typeface="Courier New" panose="02070309020205020404" pitchFamily="49" charset="0"/>
                <a:cs typeface="Courier New"/>
              </a:rPr>
              <a:t>(5000)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  <a:cs typeface="Courier New"/>
              </a:rPr>
              <a:t>displayBannerFunc</a:t>
            </a:r>
            <a:r>
              <a:rPr lang="fr-FR" sz="1200" dirty="0">
                <a:latin typeface="Courier New" panose="02070309020205020404" pitchFamily="49" charset="0"/>
                <a:cs typeface="Courier New"/>
              </a:rPr>
              <a:t>("World")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DF672-6625-414E-8766-3071DEB216B6}"/>
              </a:ext>
            </a:extLst>
          </p:cNvPr>
          <p:cNvSpPr txBox="1"/>
          <p:nvPr/>
        </p:nvSpPr>
        <p:spPr>
          <a:xfrm>
            <a:off x="7219948" y="6040906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DemoLambdas5.kt</a:t>
            </a:r>
          </a:p>
        </p:txBody>
      </p:sp>
    </p:spTree>
    <p:extLst>
      <p:ext uri="{BB962C8B-B14F-4D97-AF65-F5344CB8AC3E}">
        <p14:creationId xmlns:p14="http://schemas.microsoft.com/office/powerpoint/2010/main" val="4157684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419350" algn="l"/>
              </a:tabLst>
            </a:pPr>
            <a:r>
              <a:rPr lang="en-GB" dirty="0"/>
              <a:t>Sequencing - Call function 1, pass result into function 2</a:t>
            </a:r>
          </a:p>
          <a:p>
            <a:pPr eaLnBrk="1" hangingPunct="1">
              <a:tabLst>
                <a:tab pos="2419350" algn="l"/>
              </a:tabLst>
            </a:pPr>
            <a:endParaRPr lang="en-GB" dirty="0"/>
          </a:p>
          <a:p>
            <a:pPr eaLnBrk="1" hangingPunct="1">
              <a:tabLst>
                <a:tab pos="2419350" algn="l"/>
              </a:tabLst>
            </a:pPr>
            <a:endParaRPr lang="en-GB" dirty="0"/>
          </a:p>
          <a:p>
            <a:pPr eaLnBrk="1" hangingPunct="1">
              <a:tabLst>
                <a:tab pos="2419350" algn="l"/>
              </a:tabLst>
            </a:pPr>
            <a:r>
              <a:rPr lang="en-GB" dirty="0"/>
              <a:t>Composition - Call function 2, pass result into function 1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Usage: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 Sequencing and Composition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30CE6-7E04-4EE2-A428-E920C300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9643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&lt;T, U, R&gt; </a:t>
            </a:r>
            <a:r>
              <a:rPr lang="en-GB" sz="1200" dirty="0" err="1">
                <a:latin typeface="Courier New" panose="02070309020205020404" pitchFamily="49" charset="0"/>
              </a:rPr>
              <a:t>andThen</a:t>
            </a:r>
            <a:r>
              <a:rPr lang="en-GB" sz="1200" dirty="0">
                <a:latin typeface="Courier New" panose="02070309020205020404" pitchFamily="49" charset="0"/>
              </a:rPr>
              <a:t>(f1: (T) -&gt; U, f2: (U) -&gt; R): (T) -&gt; R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return { x -&gt; f2(f1(x))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63D8B-4401-4D06-A7EA-46A6E7DC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99364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&lt;T, U, R&gt; compose(f1: (U) -&gt; R, f2: (T) -&gt; U): (T) -&gt; R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return { x -&gt; f1(f2(x))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4E47E-3FFD-4542-BF69-85555539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51665"/>
            <a:ext cx="7950200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sqr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{ n:Int -&gt; n * n }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{ n:Int -&gt; n + 1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sqrThenInc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andThen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sqr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   </a:t>
            </a:r>
            <a:r>
              <a:rPr lang="en-GB" sz="1200" dirty="0">
                <a:latin typeface="Courier New" panose="02070309020205020404" pitchFamily="49" charset="0"/>
              </a:rPr>
              <a:t>// Calls </a:t>
            </a:r>
            <a:r>
              <a:rPr lang="en-GB" sz="1200" dirty="0" err="1">
                <a:latin typeface="Courier New" panose="02070309020205020404" pitchFamily="49" charset="0"/>
              </a:rPr>
              <a:t>sqr</a:t>
            </a:r>
            <a:r>
              <a:rPr lang="en-GB" sz="1200" dirty="0">
                <a:latin typeface="Courier New" panose="02070309020205020404" pitchFamily="49" charset="0"/>
              </a:rPr>
              <a:t>(), then passes result into </a:t>
            </a:r>
            <a:r>
              <a:rPr lang="en-GB" sz="1200" dirty="0" err="1">
                <a:latin typeface="Courier New" panose="02070309020205020404" pitchFamily="49" charset="0"/>
              </a:rPr>
              <a:t>inc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sqrThenInc</a:t>
            </a:r>
            <a:r>
              <a:rPr lang="en-GB" sz="1200" dirty="0">
                <a:latin typeface="Courier New" panose="02070309020205020404" pitchFamily="49" charset="0"/>
              </a:rPr>
              <a:t>(2))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</a:rPr>
              <a:t>incThenSqr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compose(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sqr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   </a:t>
            </a:r>
            <a:r>
              <a:rPr lang="en-GB" sz="1200" dirty="0">
                <a:latin typeface="Courier New" panose="02070309020205020404" pitchFamily="49" charset="0"/>
              </a:rPr>
              <a:t>// Calls </a:t>
            </a:r>
            <a:r>
              <a:rPr lang="en-GB" sz="1200" dirty="0" err="1">
                <a:latin typeface="Courier New" panose="02070309020205020404" pitchFamily="49" charset="0"/>
              </a:rPr>
              <a:t>inc</a:t>
            </a:r>
            <a:r>
              <a:rPr lang="en-GB" sz="1200" dirty="0">
                <a:latin typeface="Courier New" panose="02070309020205020404" pitchFamily="49" charset="0"/>
              </a:rPr>
              <a:t>(), then passes result into </a:t>
            </a:r>
            <a:r>
              <a:rPr lang="en-GB" sz="1200" dirty="0" err="1">
                <a:latin typeface="Courier New" panose="02070309020205020404" pitchFamily="49" charset="0"/>
              </a:rPr>
              <a:t>sqr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incThenSqr</a:t>
            </a:r>
            <a:r>
              <a:rPr lang="en-GB" sz="1200" dirty="0">
                <a:latin typeface="Courier New" panose="02070309020205020404" pitchFamily="49" charset="0"/>
              </a:rPr>
              <a:t>(2))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E8BA4-6857-4DBE-AB6F-8EB17F0DF964}"/>
              </a:ext>
            </a:extLst>
          </p:cNvPr>
          <p:cNvSpPr txBox="1"/>
          <p:nvPr/>
        </p:nvSpPr>
        <p:spPr>
          <a:xfrm>
            <a:off x="7219948" y="639809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DemoLambdas6.kt</a:t>
            </a:r>
          </a:p>
        </p:txBody>
      </p:sp>
    </p:spTree>
    <p:extLst>
      <p:ext uri="{BB962C8B-B14F-4D97-AF65-F5344CB8AC3E}">
        <p14:creationId xmlns:p14="http://schemas.microsoft.com/office/powerpoint/2010/main" val="417471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Recursion is where a function has to call itself</a:t>
            </a:r>
          </a:p>
          <a:p>
            <a:pPr lvl="1" eaLnBrk="1" hangingPunct="1"/>
            <a:r>
              <a:rPr lang="en-GB" dirty="0"/>
              <a:t>Enables you to break a problem down into smaller chunks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Many problems in computer science are recursive</a:t>
            </a:r>
          </a:p>
          <a:p>
            <a:pPr lvl="1" eaLnBrk="1" hangingPunct="1"/>
            <a:r>
              <a:rPr lang="en-GB" dirty="0"/>
              <a:t>E.g. depth-first traversal of a map</a:t>
            </a:r>
          </a:p>
          <a:p>
            <a:pPr lvl="1" eaLnBrk="1" hangingPunct="1"/>
            <a:r>
              <a:rPr lang="en-GB" dirty="0"/>
              <a:t>E.g. factorial calculation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Here's how you might implement a factorial function 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Recursion (1 of 2)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4521969"/>
            <a:ext cx="7950200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fun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factorial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(n: Int): Int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if (n == 1)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return 1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else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return n *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factorial(n - 1)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  <a:endParaRPr lang="fr-FR" sz="1200" dirty="0"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B961B-88C0-47EE-BC5F-BD5B0C6BAD26}"/>
              </a:ext>
            </a:extLst>
          </p:cNvPr>
          <p:cNvSpPr txBox="1"/>
          <p:nvPr/>
        </p:nvSpPr>
        <p:spPr>
          <a:xfrm>
            <a:off x="7219948" y="543882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DemoLambdas7.kt</a:t>
            </a:r>
          </a:p>
        </p:txBody>
      </p:sp>
    </p:spTree>
    <p:extLst>
      <p:ext uri="{BB962C8B-B14F-4D97-AF65-F5344CB8AC3E}">
        <p14:creationId xmlns:p14="http://schemas.microsoft.com/office/powerpoint/2010/main" val="108431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Recursive algorithms can potentially blow the stack</a:t>
            </a:r>
          </a:p>
          <a:p>
            <a:pPr lvl="1" eaLnBrk="1" hangingPunct="1"/>
            <a:r>
              <a:rPr lang="en-GB" dirty="0"/>
              <a:t>Each recursive call takes up more space on the stack trace</a:t>
            </a:r>
          </a:p>
          <a:p>
            <a:pPr lvl="1" eaLnBrk="1" hangingPunct="1"/>
            <a:r>
              <a:rPr lang="en-GB" dirty="0"/>
              <a:t>If you recurse too deeply, eventually you'll run out of space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</a:rPr>
              <a:t>factorial(4)</a:t>
            </a:r>
            <a:r>
              <a:rPr lang="en-GB" dirty="0"/>
              <a:t> will be calculated as follows: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factorial(4)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    = 4 * factorial(3)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            = 3 * factorial(2)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                    = 2 * factorial(1)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                            = 1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                    = 2 * 1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            = 3 * 2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    = 4 * 6 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= 24        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Recursion (2 of 2)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5AF7B-5BE2-4891-B12B-554AE4F8D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172" y="5427535"/>
            <a:ext cx="3045790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fun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factorial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(n: Int): Int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if (n == 1)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return 1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else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return n *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factorial(n - 1)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  <a:endParaRPr lang="fr-FR" sz="1200" dirty="0"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9612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Tail recursion is where the very last thing you do in a function is call yourself</a:t>
            </a:r>
          </a:p>
          <a:p>
            <a:pPr lvl="1" eaLnBrk="1" hangingPunct="1"/>
            <a:r>
              <a:rPr lang="en-GB" dirty="0"/>
              <a:t>The function calls can then be executed in a simple loop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Here's a tail-recursive implementation of </a:t>
            </a:r>
            <a:r>
              <a:rPr lang="en-GB" dirty="0">
                <a:latin typeface="Courier New" panose="02070309020205020404" pitchFamily="49" charset="0"/>
              </a:rPr>
              <a:t>factorial()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>
                <a:latin typeface="Courier New" panose="02070309020205020404" pitchFamily="49" charset="0"/>
              </a:rPr>
              <a:t>factorialV2(4,1)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= factorialV2(3,4)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= factorialV2(2,12)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= factorialV2(1,24)</a:t>
            </a:r>
          </a:p>
          <a:p>
            <a:pPr marL="457200" lvl="1" indent="0" eaLnBrk="1" hangingPunct="1">
              <a:buNone/>
            </a:pPr>
            <a:r>
              <a:rPr lang="en-GB" dirty="0">
                <a:latin typeface="Courier New" panose="02070309020205020404" pitchFamily="49" charset="0"/>
              </a:rPr>
              <a:t>  = 24</a:t>
            </a:r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Tail Recursion (1 of 2)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298255"/>
            <a:ext cx="7950200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fun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factorialV2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(n: Int, accumulator: Int = 1): Int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if (n ==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    return accumulator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else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    return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factorialV2(n - 1, n * accumulator)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}</a:t>
            </a:r>
            <a:endParaRPr lang="fr-FR" sz="1200" dirty="0"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8D293-C063-423A-A463-B3AD8845096E}"/>
              </a:ext>
            </a:extLst>
          </p:cNvPr>
          <p:cNvSpPr txBox="1"/>
          <p:nvPr/>
        </p:nvSpPr>
        <p:spPr>
          <a:xfrm>
            <a:off x="7219948" y="4222227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DemoLambdas7.kt</a:t>
            </a:r>
          </a:p>
        </p:txBody>
      </p:sp>
    </p:spTree>
    <p:extLst>
      <p:ext uri="{BB962C8B-B14F-4D97-AF65-F5344CB8AC3E}">
        <p14:creationId xmlns:p14="http://schemas.microsoft.com/office/powerpoint/2010/main" val="3462797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Kotlin has a </a:t>
            </a:r>
            <a:r>
              <a:rPr lang="en-GB" dirty="0" err="1">
                <a:latin typeface="Courier New" panose="02070309020205020404" pitchFamily="49" charset="0"/>
              </a:rPr>
              <a:t>tailrec</a:t>
            </a:r>
            <a:r>
              <a:rPr lang="en-GB" dirty="0"/>
              <a:t> keyword…</a:t>
            </a:r>
          </a:p>
          <a:p>
            <a:pPr lvl="1" eaLnBrk="1" hangingPunct="1"/>
            <a:r>
              <a:rPr lang="en-GB" dirty="0"/>
              <a:t>Hints to the compiler to optimize the function</a:t>
            </a:r>
          </a:p>
          <a:p>
            <a:pPr lvl="1" eaLnBrk="1" hangingPunct="1"/>
            <a:r>
              <a:rPr lang="en-GB" dirty="0"/>
              <a:t>Rebuilds the stack frame for call n+1 in same place as for call n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Tail Recursion (2 of 2)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2422589"/>
            <a:ext cx="7950200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tailrec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fun factorialV2(n: Int, accumulator: Int = 1): Int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if (n ==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    return accumulator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else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    return factorialV2(n - 1, n * accumulator)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54C7C-36D2-4C68-98BD-9458DE7E6727}"/>
              </a:ext>
            </a:extLst>
          </p:cNvPr>
          <p:cNvSpPr txBox="1"/>
          <p:nvPr/>
        </p:nvSpPr>
        <p:spPr>
          <a:xfrm>
            <a:off x="7219948" y="334656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DemoLambdas7.kt</a:t>
            </a:r>
          </a:p>
        </p:txBody>
      </p:sp>
    </p:spTree>
    <p:extLst>
      <p:ext uri="{BB962C8B-B14F-4D97-AF65-F5344CB8AC3E}">
        <p14:creationId xmlns:p14="http://schemas.microsoft.com/office/powerpoint/2010/main" val="324463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</a:rPr>
              <a:t>when</a:t>
            </a:r>
            <a:r>
              <a:rPr lang="en-GB" dirty="0"/>
              <a:t> with recursion</a:t>
            </a:r>
          </a:p>
          <a:p>
            <a:pPr lvl="1" eaLnBrk="1" hangingPunct="1"/>
            <a:r>
              <a:rPr lang="en-GB" dirty="0"/>
              <a:t>Define a branch to detect the "end of recursion" </a:t>
            </a:r>
            <a:r>
              <a:rPr lang="en-GB" dirty="0" err="1"/>
              <a:t>scenarion</a:t>
            </a:r>
            <a:endParaRPr lang="en-GB" dirty="0"/>
          </a:p>
          <a:p>
            <a:pPr lvl="1" eaLnBrk="1" hangingPunct="1"/>
            <a:r>
              <a:rPr lang="en-GB" dirty="0"/>
              <a:t>Define another branch to continue recursing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</a:rPr>
              <a:t>when</a:t>
            </a:r>
            <a:r>
              <a:rPr lang="en-GB" dirty="0"/>
              <a:t> with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426903"/>
            <a:ext cx="7950200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tailrec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 fun factorialV3(n: Int, accumulator: Int = 1): Int =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when(n)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    -&gt; accumulator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else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 -&gt; factorialV3(n - 1, n * accumulator)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}</a:t>
            </a:r>
            <a:endParaRPr lang="fr-FR" sz="1200" dirty="0"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4F0E1-59D3-4C57-B474-B0040E287442}"/>
              </a:ext>
            </a:extLst>
          </p:cNvPr>
          <p:cNvSpPr txBox="1"/>
          <p:nvPr/>
        </p:nvSpPr>
        <p:spPr>
          <a:xfrm>
            <a:off x="7219948" y="2977126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DemoLambdas7.kt</a:t>
            </a:r>
          </a:p>
        </p:txBody>
      </p:sp>
    </p:spTree>
    <p:extLst>
      <p:ext uri="{BB962C8B-B14F-4D97-AF65-F5344CB8AC3E}">
        <p14:creationId xmlns:p14="http://schemas.microsoft.com/office/powerpoint/2010/main" val="823412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Example DSL</a:t>
            </a:r>
          </a:p>
          <a:p>
            <a:pPr eaLnBrk="1" hangingPunct="1"/>
            <a:r>
              <a:rPr lang="en-GB" dirty="0"/>
              <a:t>How it works</a:t>
            </a:r>
          </a:p>
          <a:p>
            <a:pPr eaLnBrk="1" hangingPunct="1"/>
            <a:r>
              <a:rPr lang="en-GB" dirty="0"/>
              <a:t>Implementing </a:t>
            </a:r>
            <a:r>
              <a:rPr lang="en-GB" dirty="0" err="1">
                <a:latin typeface="Courier New" panose="02070309020205020404" pitchFamily="49" charset="0"/>
              </a:rPr>
              <a:t>breakIf</a:t>
            </a:r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/>
              <a:t>Implementing </a:t>
            </a:r>
            <a:r>
              <a:rPr lang="en-GB" dirty="0" err="1">
                <a:latin typeface="Courier New" panose="02070309020205020404" pitchFamily="49" charset="0"/>
              </a:rPr>
              <a:t>breakableBlock</a:t>
            </a:r>
            <a:endParaRPr lang="en-GB" b="1" dirty="0"/>
          </a:p>
          <a:p>
            <a:pPr eaLnBrk="1" hangingPunct="1"/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5. Domain-Specific Languages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879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6400" y="1196975"/>
            <a:ext cx="8666899" cy="4935538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Kotlin allows you to define Domain Specific Languages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Or "DSL" for short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A DSL is like a new language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You can use what look like keywords, meaningful to your domain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Enables you to create logical flows, semantically meaningful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Under the covers, DSLs make use of: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Functions that take lambdas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Kotlin's trailing lambda syntax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07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functional programming (FP)</a:t>
            </a:r>
          </a:p>
          <a:p>
            <a:pPr eaLnBrk="1" hangingPunct="1"/>
            <a:r>
              <a:rPr lang="en-GB" dirty="0"/>
              <a:t>Pure functions</a:t>
            </a:r>
          </a:p>
          <a:p>
            <a:pPr eaLnBrk="1" hangingPunct="1"/>
            <a:r>
              <a:rPr lang="en-GB" dirty="0"/>
              <a:t>Lambdas in Kotlin</a:t>
            </a:r>
          </a:p>
          <a:p>
            <a:pPr eaLnBrk="1" hangingPunct="1"/>
            <a:r>
              <a:rPr lang="en-GB" dirty="0"/>
              <a:t>Passing arguments into a lambda</a:t>
            </a:r>
          </a:p>
          <a:p>
            <a:pPr eaLnBrk="1" hangingPunct="1"/>
            <a:r>
              <a:rPr lang="en-GB" dirty="0"/>
              <a:t>Returning a value from a lambda</a:t>
            </a:r>
          </a:p>
          <a:p>
            <a:pPr eaLnBrk="1" hangingPunct="1"/>
            <a:r>
              <a:rPr lang="en-GB" dirty="0"/>
              <a:t>Specifying type info for a lambda</a:t>
            </a:r>
          </a:p>
          <a:p>
            <a:pPr eaLnBrk="1" hangingPunct="1"/>
            <a:r>
              <a:rPr lang="en-GB" dirty="0"/>
              <a:t>Defining a </a:t>
            </a:r>
            <a:r>
              <a:rPr lang="en-GB"/>
              <a:t>multi-statement lambda</a:t>
            </a:r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Getting Started with FP and Lambdas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26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breakIf</a:t>
            </a:r>
            <a:r>
              <a:rPr lang="en-GB" dirty="0">
                <a:sym typeface="Wingdings" pitchFamily="2" charset="2"/>
              </a:rPr>
              <a:t> is a function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It throws an exception if the operand is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true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breakableBlock</a:t>
            </a:r>
            <a:r>
              <a:rPr lang="en-GB" dirty="0">
                <a:sym typeface="Wingdings" pitchFamily="2" charset="2"/>
              </a:rPr>
              <a:t> is also a function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It takes an operation as a parameter - you pass in as a {} block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breakableBlock</a:t>
            </a:r>
            <a:r>
              <a:rPr lang="en-GB" dirty="0">
                <a:sym typeface="Wingdings" pitchFamily="2" charset="2"/>
              </a:rPr>
              <a:t> invokes the operation, inside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try/catch</a:t>
            </a:r>
            <a:endParaRPr lang="en-GB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 If the operation includes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breakif</a:t>
            </a:r>
            <a:r>
              <a:rPr lang="en-GB" dirty="0">
                <a:sym typeface="Wingdings" pitchFamily="2" charset="2"/>
              </a:rPr>
              <a:t>, it might cause exception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breakableBlock</a:t>
            </a:r>
            <a:r>
              <a:rPr lang="en-GB" dirty="0">
                <a:sym typeface="Wingdings" pitchFamily="2" charset="2"/>
              </a:rPr>
              <a:t> catches the exception, and you're done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DSL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5624" y="1329505"/>
            <a:ext cx="8232775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breakableBlock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for (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 in 1..5)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nums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arrayOf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(10, 20, 30, 40, 42, 50, 60, 70)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    for (n in 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nums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 * 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breakIf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* n == 84)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    }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("That's all folks!")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6DE8E-E8AB-4BE6-A500-D81CD53EE108}"/>
              </a:ext>
            </a:extLst>
          </p:cNvPr>
          <p:cNvSpPr txBox="1"/>
          <p:nvPr/>
        </p:nvSpPr>
        <p:spPr>
          <a:xfrm>
            <a:off x="7219948" y="2981939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DemoLambdas8.kt</a:t>
            </a:r>
          </a:p>
        </p:txBody>
      </p:sp>
    </p:spTree>
    <p:extLst>
      <p:ext uri="{BB962C8B-B14F-4D97-AF65-F5344CB8AC3E}">
        <p14:creationId xmlns:p14="http://schemas.microsoft.com/office/powerpoint/2010/main" val="4007120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breakIf</a:t>
            </a:r>
            <a:r>
              <a:rPr lang="en-GB" dirty="0">
                <a:sym typeface="Wingdings" pitchFamily="2" charset="2"/>
              </a:rPr>
              <a:t> is easy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It just evaluates the operation, and throws an exception if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true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We've defined a custom exception type, for this purpose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</a:t>
            </a:r>
            <a:r>
              <a:rPr lang="en-GB" dirty="0" err="1">
                <a:latin typeface="Courier New" panose="02070309020205020404" pitchFamily="49" charset="0"/>
              </a:rPr>
              <a:t>breakIf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4" y="2452263"/>
            <a:ext cx="823277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BreakException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: Exception()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breakIf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(test: Boolean)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if (test)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("BREAK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BREAK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BREAK!")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throw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BreakException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AC7B8-695C-4FA2-9BDA-E06583880A3F}"/>
              </a:ext>
            </a:extLst>
          </p:cNvPr>
          <p:cNvSpPr txBox="1"/>
          <p:nvPr/>
        </p:nvSpPr>
        <p:spPr>
          <a:xfrm>
            <a:off x="7219948" y="3745567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DemoLambdas8.kt</a:t>
            </a:r>
          </a:p>
        </p:txBody>
      </p:sp>
    </p:spTree>
    <p:extLst>
      <p:ext uri="{BB962C8B-B14F-4D97-AF65-F5344CB8AC3E}">
        <p14:creationId xmlns:p14="http://schemas.microsoft.com/office/powerpoint/2010/main" val="70621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breakableBlock</a:t>
            </a:r>
            <a:r>
              <a:rPr lang="en-GB" dirty="0">
                <a:sym typeface="Wingdings" pitchFamily="2" charset="2"/>
              </a:rPr>
              <a:t> can be implemented as follows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Note how we define and call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f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And here's a reminder of the client code: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</a:t>
            </a:r>
            <a:r>
              <a:rPr lang="en-GB" dirty="0" err="1">
                <a:latin typeface="Courier New" panose="02070309020205020404" pitchFamily="49" charset="0"/>
              </a:rPr>
              <a:t>breakableBlock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C6CB0-2F57-4DBC-B259-A0AF6F732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14074"/>
            <a:ext cx="8232776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breakableBlock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f: () -&gt; Unit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try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f()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catch (ex: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BreakException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 {}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FFD28-509B-4B6D-858A-E17915E0F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125649"/>
            <a:ext cx="8232775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breakableBlock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{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   for (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i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in 1..5) {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val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nums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=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arrayOf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(10, 20, 30, 40, 42, 50, 60, 70)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       for (n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nums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) {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          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i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* n)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          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breakIf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i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* n == 84)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       }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    }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/>
              </a:rPr>
              <a:t>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("That's all folks!")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7DBB5-B51E-40BB-9128-5F33A0227C8C}"/>
              </a:ext>
            </a:extLst>
          </p:cNvPr>
          <p:cNvSpPr txBox="1"/>
          <p:nvPr/>
        </p:nvSpPr>
        <p:spPr>
          <a:xfrm>
            <a:off x="7219948" y="578639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DemoLambdas8.kt</a:t>
            </a:r>
          </a:p>
        </p:txBody>
      </p:sp>
    </p:spTree>
    <p:extLst>
      <p:ext uri="{BB962C8B-B14F-4D97-AF65-F5344CB8AC3E}">
        <p14:creationId xmlns:p14="http://schemas.microsoft.com/office/powerpoint/2010/main" val="2294404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39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FP is a style of programming characterised by…</a:t>
            </a:r>
          </a:p>
          <a:p>
            <a:pPr lvl="1"/>
            <a:r>
              <a:rPr lang="en-GB"/>
              <a:t>Treating computation as the evaluation of functions</a:t>
            </a:r>
          </a:p>
          <a:p>
            <a:pPr lvl="1"/>
            <a:r>
              <a:rPr lang="en-GB"/>
              <a:t>Use of higher-order functions and/or recursion</a:t>
            </a:r>
          </a:p>
          <a:p>
            <a:pPr lvl="1"/>
            <a:r>
              <a:rPr lang="en-GB"/>
              <a:t>Immutable (read-only) state</a:t>
            </a:r>
          </a:p>
          <a:p>
            <a:pPr lvl="1"/>
            <a:r>
              <a:rPr lang="en-GB"/>
              <a:t>Lazy evaluation</a:t>
            </a:r>
          </a:p>
          <a:p>
            <a:pPr lvl="1"/>
            <a:endParaRPr lang="en-GB"/>
          </a:p>
          <a:p>
            <a:r>
              <a:rPr lang="en-GB"/>
              <a:t>Why use FP?</a:t>
            </a:r>
          </a:p>
          <a:p>
            <a:pPr lvl="1"/>
            <a:r>
              <a:rPr lang="en-GB"/>
              <a:t>Very amenable to multi-threading</a:t>
            </a:r>
          </a:p>
          <a:p>
            <a:pPr lvl="1"/>
            <a:r>
              <a:rPr lang="en-GB"/>
              <a:t>Share complex algorithms across multiple threads, to maximise concurrency and increase performance</a:t>
            </a:r>
          </a:p>
          <a:p>
            <a:pPr lvl="1"/>
            <a:endParaRPr lang="en-GB"/>
          </a:p>
          <a:p>
            <a:r>
              <a:rPr lang="en-GB"/>
              <a:t>Any disadvantages?</a:t>
            </a:r>
          </a:p>
          <a:p>
            <a:pPr lvl="1"/>
            <a:r>
              <a:rPr lang="en-GB"/>
              <a:t>Quite a steep learning curve</a:t>
            </a:r>
          </a:p>
          <a:p>
            <a:pPr lvl="1"/>
            <a:r>
              <a:rPr lang="en-GB"/>
              <a:t>Not suitable for every problem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Functional Programming (FP)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BC76C2-0C74-49C7-97F1-2F2EB457B57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9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Pure functions </a:t>
            </a:r>
            <a:r>
              <a:rPr lang="en-GB" dirty="0"/>
              <a:t>depend only on </a:t>
            </a:r>
            <a:r>
              <a:rPr lang="en-GB"/>
              <a:t>their input parameters and have no side effects</a:t>
            </a:r>
          </a:p>
          <a:p>
            <a:pPr lvl="1"/>
            <a:endParaRPr lang="en-GB" dirty="0"/>
          </a:p>
          <a:p>
            <a:r>
              <a:rPr lang="en-GB" dirty="0"/>
              <a:t>For example, consider the following function…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/>
              <a:t>It always </a:t>
            </a:r>
            <a:r>
              <a:rPr lang="en-GB" dirty="0"/>
              <a:t>gives the same answer for the </a:t>
            </a:r>
            <a:r>
              <a:rPr lang="en-GB"/>
              <a:t>same input</a:t>
            </a:r>
          </a:p>
          <a:p>
            <a:pPr lvl="1"/>
            <a:r>
              <a:rPr lang="en-GB"/>
              <a:t>E.g. if you pass in 3, you'll always get back 27</a:t>
            </a:r>
          </a:p>
          <a:p>
            <a:pPr lvl="1"/>
            <a:r>
              <a:rPr lang="en-GB"/>
              <a:t>So caching is possible…</a:t>
            </a:r>
          </a:p>
          <a:p>
            <a:pPr lvl="1"/>
            <a:endParaRPr lang="en-GB"/>
          </a:p>
          <a:p>
            <a:r>
              <a:rPr lang="en-GB"/>
              <a:t>It has no side-effects </a:t>
            </a:r>
            <a:r>
              <a:rPr lang="en-GB" dirty="0"/>
              <a:t>or changes to </a:t>
            </a:r>
            <a:r>
              <a:rPr lang="en-GB"/>
              <a:t>any program state</a:t>
            </a:r>
          </a:p>
          <a:p>
            <a:pPr lvl="1"/>
            <a:r>
              <a:rPr lang="en-GB"/>
              <a:t>E.g. it doesn’t change a global variable, or write to a file etc.</a:t>
            </a:r>
          </a:p>
          <a:p>
            <a:pPr lvl="1"/>
            <a:r>
              <a:rPr lang="en-GB"/>
              <a:t>So it can be run in a separate thread when convenient…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Pure Functions</a:t>
            </a:r>
            <a:endParaRPr lang="en-GB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940222"/>
            <a:ext cx="795020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cube(n: Int) = n * n * n</a:t>
            </a:r>
          </a:p>
        </p:txBody>
      </p:sp>
    </p:spTree>
    <p:extLst>
      <p:ext uri="{BB962C8B-B14F-4D97-AF65-F5344CB8AC3E}">
        <p14:creationId xmlns:p14="http://schemas.microsoft.com/office/powerpoint/2010/main" val="33551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lambda expression is a lightweight syntax for defining an anonymous function</a:t>
            </a:r>
          </a:p>
          <a:p>
            <a:pPr lvl="1"/>
            <a:r>
              <a:rPr lang="en-GB" dirty="0"/>
              <a:t>Lambdas in Java are based on the functional interfaces</a:t>
            </a:r>
          </a:p>
          <a:p>
            <a:pPr lvl="1"/>
            <a:r>
              <a:rPr lang="en-GB" dirty="0"/>
              <a:t>Lambdas in Kotlin don't rely on the idea of functional interfaces</a:t>
            </a:r>
          </a:p>
          <a:p>
            <a:pPr lvl="1"/>
            <a:endParaRPr lang="en-GB" dirty="0"/>
          </a:p>
          <a:p>
            <a:r>
              <a:rPr lang="en-GB" dirty="0"/>
              <a:t>General syntax for a lambda in Kotlin: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show the basic syntax for lambdas in this section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</a:rPr>
              <a:t>DemoLambdas1.kt</a:t>
            </a:r>
            <a:r>
              <a:rPr lang="en-GB" dirty="0"/>
              <a:t> for code demos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Lambdas in Kotlin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703598-5776-4AC6-BCEA-2DE1168D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48205"/>
            <a:ext cx="795020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{ arg1:Type, arg2:Type …  -&gt; lambda-body }</a:t>
            </a:r>
          </a:p>
        </p:txBody>
      </p:sp>
    </p:spTree>
    <p:extLst>
      <p:ext uri="{BB962C8B-B14F-4D97-AF65-F5344CB8AC3E}">
        <p14:creationId xmlns:p14="http://schemas.microsoft.com/office/powerpoint/2010/main" val="22810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Single-</a:t>
            </a:r>
            <a:r>
              <a:rPr lang="en-GB" dirty="0" err="1"/>
              <a:t>arg</a:t>
            </a:r>
            <a:r>
              <a:rPr lang="en-GB" dirty="0"/>
              <a:t> lambda: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Multi-</a:t>
            </a:r>
            <a:r>
              <a:rPr lang="en-GB" dirty="0" err="1"/>
              <a:t>arg</a:t>
            </a:r>
            <a:r>
              <a:rPr lang="en-GB" dirty="0"/>
              <a:t> lambda: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No-</a:t>
            </a:r>
            <a:r>
              <a:rPr lang="en-GB" dirty="0" err="1"/>
              <a:t>arg</a:t>
            </a:r>
            <a:r>
              <a:rPr lang="en-GB" dirty="0"/>
              <a:t> lambda - note you just omit the "</a:t>
            </a:r>
            <a:r>
              <a:rPr lang="en-GB" dirty="0" err="1"/>
              <a:t>args</a:t>
            </a:r>
            <a:r>
              <a:rPr lang="en-GB" dirty="0"/>
              <a:t>" syntax: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Arguments into a Lambda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668075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myLambda1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{n: Int -&gt;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(n)}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myLambda1(42)     // Invoke the lambda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9150" y="3193140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myLambda2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{a: Int, b: Int -&gt;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(a * b)}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myLambda2(5, 10)  // Invoke the lambda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8200" y="4738548"/>
            <a:ext cx="7950200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nn-NO" sz="1200" dirty="0">
                <a:latin typeface="Courier New" panose="02070309020205020404" pitchFamily="49" charset="0"/>
              </a:rPr>
              <a:t>val myLambda3 = </a:t>
            </a:r>
            <a:r>
              <a:rPr lang="nn-NO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{println("Prynhawn da")}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myLambda3()       // Invoke the lambda</a:t>
            </a:r>
          </a:p>
        </p:txBody>
      </p:sp>
    </p:spTree>
    <p:extLst>
      <p:ext uri="{BB962C8B-B14F-4D97-AF65-F5344CB8AC3E}">
        <p14:creationId xmlns:p14="http://schemas.microsoft.com/office/powerpoint/2010/main" val="264224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Lambdas can return a value, of course</a:t>
            </a:r>
          </a:p>
          <a:p>
            <a:pPr lvl="1"/>
            <a:r>
              <a:rPr lang="en-GB" dirty="0"/>
              <a:t>The final (or single) expression in the lambda is the return value</a:t>
            </a:r>
          </a:p>
          <a:p>
            <a:pPr lvl="1"/>
            <a:r>
              <a:rPr lang="en-GB" dirty="0"/>
              <a:t>Return type is inferred, you can't specify explicitly in a lambda</a:t>
            </a:r>
          </a:p>
          <a:p>
            <a:pPr lvl="1"/>
            <a:endParaRPr lang="en-GB" dirty="0"/>
          </a:p>
          <a:p>
            <a:r>
              <a:rPr lang="en-GB" dirty="0"/>
              <a:t>Here's a lambda that returns a value</a:t>
            </a:r>
          </a:p>
          <a:p>
            <a:pPr lvl="1"/>
            <a:r>
              <a:rPr lang="en-GB" dirty="0"/>
              <a:t>The lambda return type is </a:t>
            </a:r>
            <a:r>
              <a:rPr lang="en-GB" dirty="0">
                <a:latin typeface="Courier New" panose="02070309020205020404" pitchFamily="49" charset="0"/>
              </a:rPr>
              <a:t>Int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Here's a lambda that returns one of two possible values</a:t>
            </a:r>
          </a:p>
          <a:p>
            <a:pPr lvl="1"/>
            <a:r>
              <a:rPr lang="en-GB" dirty="0"/>
              <a:t>What is the lambda return type here?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Returning a Value from a Lambda</a:t>
            </a:r>
            <a:endParaRPr lang="en-GB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633140"/>
            <a:ext cx="7950200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op1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 a: Int, b: Int -&gt; a * b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res1 = op1(2, 7)     // res1 is Int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(res1)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BC07FE-53F9-41C4-A887-71B06F25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42928"/>
            <a:ext cx="7950200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op2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{ a: Int, b: Double -&gt; if (a &gt; b) a else b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res2 = op2(2, 7.5)    // res2 is Any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(res2)</a:t>
            </a:r>
          </a:p>
        </p:txBody>
      </p:sp>
    </p:spTree>
    <p:extLst>
      <p:ext uri="{BB962C8B-B14F-4D97-AF65-F5344CB8AC3E}">
        <p14:creationId xmlns:p14="http://schemas.microsoft.com/office/powerpoint/2010/main" val="121548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assign a lambda to a variable, you can specify the exact type of the variable</a:t>
            </a:r>
          </a:p>
          <a:p>
            <a:pPr lvl="1"/>
            <a:r>
              <a:rPr lang="en-GB" dirty="0"/>
              <a:t>You can then omit type info in the lambda itself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Type aliases can further improve readability: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Type Info for a Lambda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285478"/>
            <a:ext cx="7950200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op1: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(Int, Int) -&gt; Int </a:t>
            </a:r>
            <a:r>
              <a:rPr lang="en-GB" sz="1200" dirty="0">
                <a:latin typeface="Courier New" panose="02070309020205020404" pitchFamily="49" charset="0"/>
              </a:rPr>
              <a:t>= {a, b -&gt; a * b}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res1 = op1(3, 12)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(res1)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5052003"/>
            <a:ext cx="795020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typealias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BinaryIntOperator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(Int, Int) -&gt; Int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op2: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BinaryIntOperator</a:t>
            </a:r>
            <a:r>
              <a:rPr lang="en-GB" sz="1200" dirty="0">
                <a:latin typeface="Courier New" panose="02070309020205020404" pitchFamily="49" charset="0"/>
              </a:rPr>
              <a:t> = {a, b -&gt; a * b}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res2 = op2(3, 12)</a:t>
            </a: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(res2)</a:t>
            </a:r>
          </a:p>
        </p:txBody>
      </p:sp>
    </p:spTree>
    <p:extLst>
      <p:ext uri="{BB962C8B-B14F-4D97-AF65-F5344CB8AC3E}">
        <p14:creationId xmlns:p14="http://schemas.microsoft.com/office/powerpoint/2010/main" val="411028067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2916</Words>
  <Application>Microsoft Office PowerPoint</Application>
  <PresentationFormat>On-screen Show (4:3)</PresentationFormat>
  <Paragraphs>517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Bahnschrift</vt:lpstr>
      <vt:lpstr>Calibri</vt:lpstr>
      <vt:lpstr>Courier New</vt:lpstr>
      <vt:lpstr>Open Sans</vt:lpstr>
      <vt:lpstr>Tahoma</vt:lpstr>
      <vt:lpstr>Wingdings</vt:lpstr>
      <vt:lpstr>1_Blends</vt:lpstr>
      <vt:lpstr>Functional Programming (FP)</vt:lpstr>
      <vt:lpstr>Contents</vt:lpstr>
      <vt:lpstr>1. Getting Started with FP and Lambdas</vt:lpstr>
      <vt:lpstr>Overview of Functional Programming (FP)</vt:lpstr>
      <vt:lpstr>Pure Functions</vt:lpstr>
      <vt:lpstr>Lambdas in Kotlin</vt:lpstr>
      <vt:lpstr>Passing Arguments into a Lambda</vt:lpstr>
      <vt:lpstr>Returning a Value from a Lambda</vt:lpstr>
      <vt:lpstr>Specifying Type Info for a Lambda</vt:lpstr>
      <vt:lpstr>Defining a Multi-Statement Lambda</vt:lpstr>
      <vt:lpstr>2. Kotlin Lambda Syntax Shortcuts</vt:lpstr>
      <vt:lpstr>Using it for a Single Lambda Argument</vt:lpstr>
      <vt:lpstr>Using _ to Skip a Lambda Argument</vt:lpstr>
      <vt:lpstr>Using the Trailing Lambda Syntax</vt:lpstr>
      <vt:lpstr>Using Method References</vt:lpstr>
      <vt:lpstr>3. Higher-Order Functions</vt:lpstr>
      <vt:lpstr>Overview of Higher-Order Functions</vt:lpstr>
      <vt:lpstr>Passing a Function into a Function</vt:lpstr>
      <vt:lpstr>Returning a Function from a Function</vt:lpstr>
      <vt:lpstr>4. Additional Techniques</vt:lpstr>
      <vt:lpstr>Closures</vt:lpstr>
      <vt:lpstr>Function Sequencing and Composition</vt:lpstr>
      <vt:lpstr>Recursion (1 of 2)</vt:lpstr>
      <vt:lpstr>Recursion (2 of 2)</vt:lpstr>
      <vt:lpstr>Tail Recursion (1 of 2)</vt:lpstr>
      <vt:lpstr>Tail Recursion (2 of 2)</vt:lpstr>
      <vt:lpstr>Using when with Recursion</vt:lpstr>
      <vt:lpstr>5. Domain-Specific Languages</vt:lpstr>
      <vt:lpstr>Overview</vt:lpstr>
      <vt:lpstr>Example DSL</vt:lpstr>
      <vt:lpstr>Implementing breakIf</vt:lpstr>
      <vt:lpstr>Implementing breakableBlock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New Features</dc:title>
  <dc:creator>Julian Templeman</dc:creator>
  <cp:lastModifiedBy>Andy Olsen</cp:lastModifiedBy>
  <cp:revision>174</cp:revision>
  <dcterms:created xsi:type="dcterms:W3CDTF">2013-11-10T11:46:39Z</dcterms:created>
  <dcterms:modified xsi:type="dcterms:W3CDTF">2023-11-19T13:01:36Z</dcterms:modified>
</cp:coreProperties>
</file>